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Latency (ms)</c:v>
                </c:pt>
              </c:strCache>
            </c:strRef>
          </c:tx>
          <c:spPr>
            <a:solidFill>
              <a:srgbClr val="5EA8A7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FraudSight</c:v>
                  </c:pt>
                  <c:pt idx="1">
                    <c:v>GuaranteedPayment</c:v>
                  </c:pt>
                  <c:pt idx="2">
                    <c:v>Early Decline</c:v>
                  </c:pt>
                  <c:pt idx="3">
                    <c:v>BIN Lookup</c:v>
                  </c:pt>
                  <c:pt idx="4">
                    <c:v>Rules Service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95</c:v>
                </c:pt>
                <c:pt idx="1">
                  <c:v>340</c:v>
                </c:pt>
                <c:pt idx="2">
                  <c:v>18</c:v>
                </c:pt>
                <c:pt idx="3">
                  <c:v>4</c:v>
                </c:pt>
                <c:pt idx="4">
                  <c:v>13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Service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4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Latency (milliseconds)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07997" y="1604070"/>
            <a:ext cx="292785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600"/>
              </a:lnSpc>
              <a:spcAft>
                <a:spcPts val="150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Fraud Switch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1827676" y="2251770"/>
            <a:ext cx="5488498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940"/>
              </a:lnSpc>
              <a:spcAft>
                <a:spcPts val="3000"/>
              </a:spcAft>
              <a:buNone/>
            </a:pPr>
            <a:r>
              <a:rPr lang="en-US" sz="2100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Enterprise Payment Fraud Detection Platform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1171575" y="3006030"/>
            <a:ext cx="680085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Real-time fraud evaluation with intelligent routing, PCI-compliant security, and multi-region deployment for payment gateways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381000" y="4453979"/>
            <a:ext cx="2047845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Payment Gateway Integration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6891040" y="4453979"/>
            <a:ext cx="1909399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Architecture Overview 2025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81000" y="285750"/>
            <a:ext cx="428453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Integration Requirements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81000" y="1294358"/>
            <a:ext cx="2234565" cy="306884"/>
          </a:xfrm>
          <a:prstGeom prst="rect">
            <a:avLst/>
          </a:prstGeom>
          <a:noFill/>
          <a:ln/>
        </p:spPr>
        <p:txBody>
          <a:bodyPr wrap="square" lIns="0" tIns="0" rIns="0" bIns="95250" rtlCol="0" anchor="t"/>
          <a:lstStyle/>
          <a:p>
            <a:pPr algn="l" indent="0" marL="0">
              <a:lnSpc>
                <a:spcPts val="1667"/>
              </a:lnSpc>
              <a:spcAft>
                <a:spcPts val="15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Technical Requirements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381000" y="1944142"/>
            <a:ext cx="2603450" cy="24003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HTTPS/TLS 1.2+ support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OAuth 2.0 client credentials flow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JSON request/response format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IP whitelisting capability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Token refresh implementation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Circuit breaker pattern support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3270200" y="1075283"/>
            <a:ext cx="2467737" cy="306884"/>
          </a:xfrm>
          <a:prstGeom prst="rect">
            <a:avLst/>
          </a:prstGeom>
          <a:noFill/>
          <a:ln/>
        </p:spPr>
        <p:txBody>
          <a:bodyPr wrap="square" lIns="0" tIns="0" rIns="0" bIns="95250" rtlCol="0" anchor="t"/>
          <a:lstStyle/>
          <a:p>
            <a:pPr algn="l" indent="0" marL="0">
              <a:lnSpc>
                <a:spcPts val="1667"/>
              </a:lnSpc>
              <a:spcAft>
                <a:spcPts val="15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Required Transaction Data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3270200" y="1725067"/>
            <a:ext cx="2603450" cy="283845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PAN (clear text, encrypted in transit)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Transaction amount and currency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Merchant ID and metadata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Customer details (name, email, address)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Device fingerprint (optional but recommended)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6159401" y="1027658"/>
            <a:ext cx="1913954" cy="306884"/>
          </a:xfrm>
          <a:prstGeom prst="rect">
            <a:avLst/>
          </a:prstGeom>
          <a:noFill/>
          <a:ln/>
        </p:spPr>
        <p:txBody>
          <a:bodyPr wrap="square" lIns="0" tIns="0" rIns="0" bIns="95250" rtlCol="0" anchor="t"/>
          <a:lstStyle/>
          <a:p>
            <a:pPr algn="l" indent="0" marL="0">
              <a:lnSpc>
                <a:spcPts val="1667"/>
              </a:lnSpc>
              <a:spcAft>
                <a:spcPts val="15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Onboarding Process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6159401" y="1677442"/>
            <a:ext cx="2603450" cy="29337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Gateway registration and approval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client_id and client_secret provisioning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IP whitelist configuration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Sandbox environment testing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Load testing validation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Production deployment approval</a:t>
            </a:r>
            <a:endParaRPr lang="en-US" sz="13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68005" y="-536228"/>
            <a:ext cx="180784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spcAft>
                <a:spcPts val="3000"/>
              </a:spcAft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Next Steps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87672"/>
            <a:ext cx="8382000" cy="3221534"/>
          </a:xfrm>
          <a:prstGeom prst="roundRect">
            <a:avLst>
              <a:gd name="adj" fmla="val 2365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66750" y="473422"/>
            <a:ext cx="3993071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67"/>
              </a:lnSpc>
              <a:spcAft>
                <a:spcPts val="15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Integration Timeline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666750" y="875556"/>
            <a:ext cx="7810500" cy="2247900"/>
          </a:xfrm>
          <a:prstGeom prst="rect">
            <a:avLst/>
          </a:prstGeom>
          <a:noFill/>
          <a:ln/>
        </p:spPr>
        <p:txBody>
          <a:bodyPr wrap="square" lIns="119063" tIns="0" rIns="0" bIns="0" rtlCol="0" anchor="t"/>
          <a:lstStyle/>
          <a:p>
            <a:pPr algn="l" marL="119063" indent="-119063">
              <a:lnSpc>
                <a:spcPts val="2100"/>
              </a:lnSpc>
              <a:spcAft>
                <a:spcPts val="600"/>
              </a:spcAft>
              <a:buSzPct val="100000"/>
              <a:buChar char="•"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Technical deep-dive session with architecture team</a:t>
            </a:r>
            <a:endParaRPr lang="en-US" sz="1350" dirty="0"/>
          </a:p>
          <a:p>
            <a:pPr algn="l" marL="119063" indent="-119063">
              <a:lnSpc>
                <a:spcPts val="2100"/>
              </a:lnSpc>
              <a:spcAft>
                <a:spcPts val="600"/>
              </a:spcAft>
              <a:buSzPct val="100000"/>
              <a:buChar char="•"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Review API documentation and integration guide</a:t>
            </a:r>
            <a:endParaRPr lang="en-US" sz="1350" dirty="0"/>
          </a:p>
          <a:p>
            <a:pPr algn="l" marL="119063" indent="-119063">
              <a:lnSpc>
                <a:spcPts val="2100"/>
              </a:lnSpc>
              <a:spcAft>
                <a:spcPts val="600"/>
              </a:spcAft>
              <a:buSzPct val="100000"/>
              <a:buChar char="•"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Sandbox environment provisioning and OAuth setup</a:t>
            </a:r>
            <a:endParaRPr lang="en-US" sz="1350" dirty="0"/>
          </a:p>
          <a:p>
            <a:pPr algn="l" marL="119063" indent="-119063">
              <a:lnSpc>
                <a:spcPts val="2100"/>
              </a:lnSpc>
              <a:spcAft>
                <a:spcPts val="600"/>
              </a:spcAft>
              <a:buSzPct val="100000"/>
              <a:buChar char="•"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Development and testing (2-4 weeks typical)</a:t>
            </a:r>
            <a:endParaRPr lang="en-US" sz="1350" dirty="0"/>
          </a:p>
          <a:p>
            <a:pPr algn="l" marL="119063" indent="-119063">
              <a:lnSpc>
                <a:spcPts val="2100"/>
              </a:lnSpc>
              <a:spcAft>
                <a:spcPts val="600"/>
              </a:spcAft>
              <a:buSzPct val="100000"/>
              <a:buChar char="•"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Load testing and performance validation</a:t>
            </a:r>
            <a:endParaRPr lang="en-US" sz="1350" dirty="0"/>
          </a:p>
          <a:p>
            <a:pPr algn="l" marL="119063" indent="-119063">
              <a:lnSpc>
                <a:spcPts val="2100"/>
              </a:lnSpc>
              <a:spcAft>
                <a:spcPts val="600"/>
              </a:spcAft>
              <a:buSzPct val="100000"/>
              <a:buChar char="•"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Production deployment and go-live support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297180" y="3790206"/>
            <a:ext cx="8549640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94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Ready to Get Started?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297180" y="4258717"/>
            <a:ext cx="8549640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94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Contact: fraud-switch-integrations@company.com</a:t>
            </a: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81000" y="285750"/>
            <a:ext cx="428453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Executive Summary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81000" y="1195388"/>
            <a:ext cx="2603450" cy="1602284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400050" y="1195388"/>
            <a:ext cx="0" cy="1602284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561975" y="1338263"/>
            <a:ext cx="2185988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67"/>
              </a:lnSpc>
              <a:spcAft>
                <a:spcPts val="15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Single Integration Point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561975" y="1740396"/>
            <a:ext cx="2325192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One API connects to multiple fraud providers (Ravelin, Signifyd) with intelligent routing and failover.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3270200" y="1085850"/>
            <a:ext cx="2603450" cy="1821359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Shape 7"/>
          <p:cNvSpPr/>
          <p:nvPr/>
        </p:nvSpPr>
        <p:spPr>
          <a:xfrm>
            <a:off x="3289250" y="1085850"/>
            <a:ext cx="0" cy="1821359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3451175" y="1228725"/>
            <a:ext cx="1690497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67"/>
              </a:lnSpc>
              <a:spcAft>
                <a:spcPts val="15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Ultra-Low Latency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3451175" y="1630859"/>
            <a:ext cx="2325192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50"/>
              </a:lnSpc>
              <a:spcAft>
                <a:spcPts val="375"/>
              </a:spcAft>
              <a:buNone/>
            </a:pPr>
            <a:r>
              <a:rPr lang="en-US" sz="21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&lt;100ms p99</a:t>
            </a:r>
            <a:endParaRPr lang="en-US" sz="2100" dirty="0"/>
          </a:p>
        </p:txBody>
      </p:sp>
      <p:sp>
        <p:nvSpPr>
          <p:cNvPr id="12" name="Text 10"/>
          <p:cNvSpPr/>
          <p:nvPr/>
        </p:nvSpPr>
        <p:spPr>
          <a:xfrm>
            <a:off x="3451175" y="2078534"/>
            <a:ext cx="232519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FraudSight product with parallel processing and circuit breakers for optimal performance.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6159401" y="1195388"/>
            <a:ext cx="2603450" cy="1602284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6178451" y="1195388"/>
            <a:ext cx="0" cy="1602284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6340376" y="1338263"/>
            <a:ext cx="1787652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67"/>
              </a:lnSpc>
              <a:spcAft>
                <a:spcPts val="15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Enterprise Security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6340376" y="1740396"/>
            <a:ext cx="2325192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PCI-compliant with AES-256-GCM encryption, 30-minute DEK rotation, and OAuth 2.0 authentication.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381000" y="3050084"/>
            <a:ext cx="2603450" cy="1592759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Shape 16"/>
          <p:cNvSpPr/>
          <p:nvPr/>
        </p:nvSpPr>
        <p:spPr>
          <a:xfrm>
            <a:off x="400050" y="3050084"/>
            <a:ext cx="0" cy="1592759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561975" y="3192959"/>
            <a:ext cx="1175576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67"/>
              </a:lnSpc>
              <a:spcAft>
                <a:spcPts val="15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Global Scale</a:t>
            </a: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561975" y="3595092"/>
            <a:ext cx="2325192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50"/>
              </a:lnSpc>
              <a:spcAft>
                <a:spcPts val="375"/>
              </a:spcAft>
              <a:buNone/>
            </a:pPr>
            <a:r>
              <a:rPr lang="en-US" sz="21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1,300 TPS</a:t>
            </a:r>
            <a:endParaRPr lang="en-US" sz="2100" dirty="0"/>
          </a:p>
        </p:txBody>
      </p:sp>
      <p:sp>
        <p:nvSpPr>
          <p:cNvPr id="21" name="Text 19"/>
          <p:cNvSpPr/>
          <p:nvPr/>
        </p:nvSpPr>
        <p:spPr>
          <a:xfrm>
            <a:off x="561975" y="4042767"/>
            <a:ext cx="232519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Multi-region (US-Ohio, UK-London) with 99.9% SLA.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3270200" y="3273921"/>
            <a:ext cx="2603450" cy="1145084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3" name="Shape 21"/>
          <p:cNvSpPr/>
          <p:nvPr/>
        </p:nvSpPr>
        <p:spPr>
          <a:xfrm>
            <a:off x="3289250" y="3273921"/>
            <a:ext cx="0" cy="1145084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3451175" y="3416796"/>
            <a:ext cx="2176272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67"/>
              </a:lnSpc>
              <a:spcAft>
                <a:spcPts val="15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Complete Observability</a:t>
            </a:r>
            <a:endParaRPr lang="en-US" sz="1500" dirty="0"/>
          </a:p>
        </p:txBody>
      </p:sp>
      <p:sp>
        <p:nvSpPr>
          <p:cNvPr id="25" name="Text 23"/>
          <p:cNvSpPr/>
          <p:nvPr/>
        </p:nvSpPr>
        <p:spPr>
          <a:xfrm>
            <a:off x="3451175" y="3818930"/>
            <a:ext cx="232519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OpenTelemetry, Instana APM, ELK, Grafana dashboards.</a:t>
            </a:r>
            <a:endParaRPr lang="en-US" sz="1200" dirty="0"/>
          </a:p>
        </p:txBody>
      </p:sp>
      <p:sp>
        <p:nvSpPr>
          <p:cNvPr id="26" name="Text 24"/>
          <p:cNvSpPr/>
          <p:nvPr/>
        </p:nvSpPr>
        <p:spPr>
          <a:xfrm>
            <a:off x="6159401" y="3273921"/>
            <a:ext cx="2603450" cy="1145084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7" name="Shape 25"/>
          <p:cNvSpPr/>
          <p:nvPr/>
        </p:nvSpPr>
        <p:spPr>
          <a:xfrm>
            <a:off x="6178451" y="3273921"/>
            <a:ext cx="0" cy="1145084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28" name="Text 26"/>
          <p:cNvSpPr/>
          <p:nvPr/>
        </p:nvSpPr>
        <p:spPr>
          <a:xfrm>
            <a:off x="6340376" y="3416796"/>
            <a:ext cx="1671066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67"/>
              </a:lnSpc>
              <a:spcAft>
                <a:spcPts val="15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Production Ready</a:t>
            </a:r>
            <a:endParaRPr lang="en-US" sz="1500" dirty="0"/>
          </a:p>
        </p:txBody>
      </p:sp>
      <p:sp>
        <p:nvSpPr>
          <p:cNvPr id="29" name="Text 27"/>
          <p:cNvSpPr/>
          <p:nvPr/>
        </p:nvSpPr>
        <p:spPr>
          <a:xfrm>
            <a:off x="6340376" y="3818930"/>
            <a:ext cx="232519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 microservices, auto-scaling, comprehensive error handling.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1915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81000" y="238125"/>
            <a:ext cx="458571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High-Level Integration Flow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428625" y="1057275"/>
            <a:ext cx="2521000" cy="1133475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447675" y="1057275"/>
            <a:ext cx="0" cy="1133475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921145" y="1200150"/>
            <a:ext cx="1573911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67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Gateway Entry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587629" y="1487984"/>
            <a:ext cx="2241093" cy="5598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RAFT / VAP / EXPRESS / WPG sends transaction via POST /fraudswitch/v1/evaluate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2997250" y="1437382"/>
            <a:ext cx="272034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40"/>
              </a:lnSpc>
              <a:buNone/>
            </a:pPr>
            <a:r>
              <a:rPr lang="en-US" sz="21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3311575" y="1150590"/>
            <a:ext cx="2521000" cy="946845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3330625" y="1150590"/>
            <a:ext cx="0" cy="946845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3740944" y="1293465"/>
            <a:ext cx="1700213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67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ETS Processing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3470578" y="1581299"/>
            <a:ext cx="2241093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Entry Transaction Service validates and normalizes request</a:t>
            </a:r>
            <a:endParaRPr lang="en-US" sz="1050" dirty="0"/>
          </a:p>
        </p:txBody>
      </p:sp>
      <p:sp>
        <p:nvSpPr>
          <p:cNvPr id="13" name="Text 11"/>
          <p:cNvSpPr/>
          <p:nvPr/>
        </p:nvSpPr>
        <p:spPr>
          <a:xfrm>
            <a:off x="5880199" y="1437382"/>
            <a:ext cx="272034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40"/>
              </a:lnSpc>
              <a:buNone/>
            </a:pPr>
            <a:r>
              <a:rPr lang="en-US" sz="21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</a:t>
            </a:r>
            <a:endParaRPr lang="en-US" sz="2100" dirty="0"/>
          </a:p>
        </p:txBody>
      </p:sp>
      <p:sp>
        <p:nvSpPr>
          <p:cNvPr id="14" name="Text 12"/>
          <p:cNvSpPr/>
          <p:nvPr/>
        </p:nvSpPr>
        <p:spPr>
          <a:xfrm>
            <a:off x="6194524" y="1150590"/>
            <a:ext cx="2521000" cy="946845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Shape 13"/>
          <p:cNvSpPr/>
          <p:nvPr/>
        </p:nvSpPr>
        <p:spPr>
          <a:xfrm>
            <a:off x="6213574" y="1150590"/>
            <a:ext cx="0" cy="946845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6755053" y="1293465"/>
            <a:ext cx="1437894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67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Fraud Router</a:t>
            </a:r>
            <a:endParaRPr lang="en-US" sz="1500" dirty="0"/>
          </a:p>
        </p:txBody>
      </p:sp>
      <p:sp>
        <p:nvSpPr>
          <p:cNvPr id="17" name="Text 15"/>
          <p:cNvSpPr/>
          <p:nvPr/>
        </p:nvSpPr>
        <p:spPr>
          <a:xfrm>
            <a:off x="6353528" y="1581299"/>
            <a:ext cx="2241093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Core orchestrator enriches and routes to providers</a:t>
            </a:r>
            <a:endParaRPr lang="en-US" sz="1050" dirty="0"/>
          </a:p>
        </p:txBody>
      </p:sp>
      <p:sp>
        <p:nvSpPr>
          <p:cNvPr id="18" name="Text 16"/>
          <p:cNvSpPr/>
          <p:nvPr/>
        </p:nvSpPr>
        <p:spPr>
          <a:xfrm>
            <a:off x="428625" y="2474565"/>
            <a:ext cx="2521000" cy="946845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Shape 17"/>
          <p:cNvSpPr/>
          <p:nvPr/>
        </p:nvSpPr>
        <p:spPr>
          <a:xfrm>
            <a:off x="447675" y="2474565"/>
            <a:ext cx="0" cy="946845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702546" y="2617440"/>
            <a:ext cx="2011108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67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Parallel Processing</a:t>
            </a: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587629" y="2905274"/>
            <a:ext cx="2241093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Boarding Check + Rules Service + BIN Lookup execute simultaneously</a:t>
            </a:r>
            <a:endParaRPr lang="en-US" sz="1050" dirty="0"/>
          </a:p>
        </p:txBody>
      </p:sp>
      <p:sp>
        <p:nvSpPr>
          <p:cNvPr id="22" name="Text 20"/>
          <p:cNvSpPr/>
          <p:nvPr/>
        </p:nvSpPr>
        <p:spPr>
          <a:xfrm>
            <a:off x="2997250" y="2761357"/>
            <a:ext cx="272034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40"/>
              </a:lnSpc>
              <a:buNone/>
            </a:pPr>
            <a:r>
              <a:rPr lang="en-US" sz="21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</a:t>
            </a:r>
            <a:endParaRPr lang="en-US" sz="2100" dirty="0"/>
          </a:p>
        </p:txBody>
      </p:sp>
      <p:sp>
        <p:nvSpPr>
          <p:cNvPr id="23" name="Text 21"/>
          <p:cNvSpPr/>
          <p:nvPr/>
        </p:nvSpPr>
        <p:spPr>
          <a:xfrm>
            <a:off x="3311575" y="2381250"/>
            <a:ext cx="2521000" cy="1133475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4" name="Shape 22"/>
          <p:cNvSpPr/>
          <p:nvPr/>
        </p:nvSpPr>
        <p:spPr>
          <a:xfrm>
            <a:off x="3330625" y="2381250"/>
            <a:ext cx="0" cy="1133475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25" name="Text 23"/>
          <p:cNvSpPr/>
          <p:nvPr/>
        </p:nvSpPr>
        <p:spPr>
          <a:xfrm>
            <a:off x="3556349" y="2524125"/>
            <a:ext cx="2069402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67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5. Provider Integration</a:t>
            </a:r>
            <a:endParaRPr lang="en-US" sz="1500" dirty="0"/>
          </a:p>
        </p:txBody>
      </p:sp>
      <p:sp>
        <p:nvSpPr>
          <p:cNvPr id="26" name="Text 24"/>
          <p:cNvSpPr/>
          <p:nvPr/>
        </p:nvSpPr>
        <p:spPr>
          <a:xfrm>
            <a:off x="3470578" y="2811959"/>
            <a:ext cx="2241093" cy="5598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FraudSight Adapter (Ravelin) or GuaranteedPayment Adapter (Signifyd)</a:t>
            </a:r>
            <a:endParaRPr lang="en-US" sz="1050" dirty="0"/>
          </a:p>
        </p:txBody>
      </p:sp>
      <p:sp>
        <p:nvSpPr>
          <p:cNvPr id="27" name="Text 25"/>
          <p:cNvSpPr/>
          <p:nvPr/>
        </p:nvSpPr>
        <p:spPr>
          <a:xfrm>
            <a:off x="5880199" y="2761357"/>
            <a:ext cx="272034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40"/>
              </a:lnSpc>
              <a:buNone/>
            </a:pPr>
            <a:r>
              <a:rPr lang="en-US" sz="21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</a:t>
            </a:r>
            <a:endParaRPr lang="en-US" sz="2100" dirty="0"/>
          </a:p>
        </p:txBody>
      </p:sp>
      <p:sp>
        <p:nvSpPr>
          <p:cNvPr id="28" name="Text 26"/>
          <p:cNvSpPr/>
          <p:nvPr/>
        </p:nvSpPr>
        <p:spPr>
          <a:xfrm>
            <a:off x="6194524" y="2474565"/>
            <a:ext cx="2521000" cy="946845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9" name="Shape 27"/>
          <p:cNvSpPr/>
          <p:nvPr/>
        </p:nvSpPr>
        <p:spPr>
          <a:xfrm>
            <a:off x="6213574" y="2474565"/>
            <a:ext cx="0" cy="946845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30" name="Text 28"/>
          <p:cNvSpPr/>
          <p:nvPr/>
        </p:nvSpPr>
        <p:spPr>
          <a:xfrm>
            <a:off x="6900785" y="2617440"/>
            <a:ext cx="1146429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67"/>
              </a:lnSpc>
              <a:spcAft>
                <a:spcPts val="6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6. Response</a:t>
            </a:r>
            <a:endParaRPr lang="en-US" sz="1500" dirty="0"/>
          </a:p>
        </p:txBody>
      </p:sp>
      <p:sp>
        <p:nvSpPr>
          <p:cNvPr id="31" name="Text 29"/>
          <p:cNvSpPr/>
          <p:nvPr/>
        </p:nvSpPr>
        <p:spPr>
          <a:xfrm>
            <a:off x="6353528" y="2905274"/>
            <a:ext cx="2241093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Decision returned: APPROVE / DECLINE / REVIEW with fraud score</a:t>
            </a:r>
            <a:endParaRPr lang="en-US" sz="1050" dirty="0"/>
          </a:p>
        </p:txBody>
      </p:sp>
      <p:sp>
        <p:nvSpPr>
          <p:cNvPr id="32" name="Text 30"/>
          <p:cNvSpPr/>
          <p:nvPr/>
        </p:nvSpPr>
        <p:spPr>
          <a:xfrm>
            <a:off x="381000" y="3705225"/>
            <a:ext cx="8382000" cy="1356122"/>
          </a:xfrm>
          <a:prstGeom prst="rect">
            <a:avLst/>
          </a:prstGeom>
          <a:solidFill>
            <a:srgbClr val="FFFFFF"/>
          </a:solidFill>
          <a:ln w="19050">
            <a:solidFill>
              <a:srgbClr val="5EA8A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3" name="Text 31"/>
          <p:cNvSpPr/>
          <p:nvPr/>
        </p:nvSpPr>
        <p:spPr>
          <a:xfrm>
            <a:off x="542925" y="3867150"/>
            <a:ext cx="8219313" cy="2056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20"/>
              </a:lnSpc>
              <a:spcAft>
                <a:spcPts val="750"/>
              </a:spcAft>
              <a:buNone/>
            </a:pPr>
            <a:r>
              <a:rPr lang="en-US" sz="13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End-to-End Performance</a:t>
            </a:r>
            <a:endParaRPr lang="en-US" sz="1350" dirty="0"/>
          </a:p>
        </p:txBody>
      </p:sp>
      <p:sp>
        <p:nvSpPr>
          <p:cNvPr id="34" name="Text 32"/>
          <p:cNvSpPr/>
          <p:nvPr/>
        </p:nvSpPr>
        <p:spPr>
          <a:xfrm>
            <a:off x="542925" y="4168080"/>
            <a:ext cx="1565106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FraudSight Product (p99):</a:t>
            </a:r>
            <a:endParaRPr lang="en-US" sz="1050" dirty="0"/>
          </a:p>
        </p:txBody>
      </p:sp>
      <p:sp>
        <p:nvSpPr>
          <p:cNvPr id="35" name="Text 33"/>
          <p:cNvSpPr/>
          <p:nvPr/>
        </p:nvSpPr>
        <p:spPr>
          <a:xfrm>
            <a:off x="8107859" y="4168080"/>
            <a:ext cx="503081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buNone/>
            </a:pPr>
            <a:r>
              <a:rPr lang="en-US" sz="10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&lt;100ms</a:t>
            </a:r>
            <a:endParaRPr lang="en-US" sz="1050" dirty="0"/>
          </a:p>
        </p:txBody>
      </p:sp>
      <p:sp>
        <p:nvSpPr>
          <p:cNvPr id="36" name="Text 34"/>
          <p:cNvSpPr/>
          <p:nvPr/>
        </p:nvSpPr>
        <p:spPr>
          <a:xfrm>
            <a:off x="542925" y="4411861"/>
            <a:ext cx="1648295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GuaranteedPayment (p99):</a:t>
            </a:r>
            <a:endParaRPr lang="en-US" sz="1050" dirty="0"/>
          </a:p>
        </p:txBody>
      </p:sp>
      <p:sp>
        <p:nvSpPr>
          <p:cNvPr id="37" name="Text 35"/>
          <p:cNvSpPr/>
          <p:nvPr/>
        </p:nvSpPr>
        <p:spPr>
          <a:xfrm>
            <a:off x="8107859" y="4411861"/>
            <a:ext cx="503081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buNone/>
            </a:pPr>
            <a:r>
              <a:rPr lang="en-US" sz="10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&lt;350ms</a:t>
            </a:r>
            <a:endParaRPr lang="en-US" sz="1050" dirty="0"/>
          </a:p>
        </p:txBody>
      </p:sp>
      <p:sp>
        <p:nvSpPr>
          <p:cNvPr id="38" name="Text 36"/>
          <p:cNvSpPr/>
          <p:nvPr/>
        </p:nvSpPr>
        <p:spPr>
          <a:xfrm>
            <a:off x="542925" y="4655641"/>
            <a:ext cx="1056257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Total Throughput:</a:t>
            </a:r>
            <a:endParaRPr lang="en-US" sz="1050" dirty="0"/>
          </a:p>
        </p:txBody>
      </p:sp>
      <p:sp>
        <p:nvSpPr>
          <p:cNvPr id="39" name="Text 37"/>
          <p:cNvSpPr/>
          <p:nvPr/>
        </p:nvSpPr>
        <p:spPr>
          <a:xfrm>
            <a:off x="5691634" y="4655641"/>
            <a:ext cx="2967630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buNone/>
            </a:pPr>
            <a:r>
              <a:rPr lang="en-US" sz="10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1,300 TPS per region (300 sync + 1,000 async)</a:t>
            </a:r>
            <a:endParaRPr 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1915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81000" y="238125"/>
            <a:ext cx="428453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OAuth 2.0 Authentication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81000" y="106263"/>
            <a:ext cx="208883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Aft>
                <a:spcPts val="750"/>
              </a:spcAft>
              <a:buNone/>
            </a:pPr>
            <a:r>
              <a:rPr lang="en-US" sz="13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Authentication Flow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381000" y="544413"/>
            <a:ext cx="4071938" cy="813197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400050" y="544413"/>
            <a:ext cx="0" cy="813197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95300" y="620613"/>
            <a:ext cx="3959066" cy="2399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90"/>
              </a:lnSpc>
              <a:spcAft>
                <a:spcPts val="375"/>
              </a:spcAft>
              <a:buNone/>
            </a:pPr>
            <a:r>
              <a:rPr lang="en-US" sz="13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Onboarding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495300" y="908149"/>
            <a:ext cx="3959066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Gateway receives client_id and client_secret from Fraud Switch team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381000" y="1586210"/>
            <a:ext cx="4071938" cy="813197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400050" y="1586210"/>
            <a:ext cx="0" cy="813197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95300" y="1662410"/>
            <a:ext cx="3959066" cy="2399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90"/>
              </a:lnSpc>
              <a:spcAft>
                <a:spcPts val="375"/>
              </a:spcAft>
              <a:buNone/>
            </a:pPr>
            <a:r>
              <a:rPr lang="en-US" sz="13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Token Request</a:t>
            </a: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495300" y="1949946"/>
            <a:ext cx="3959066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POST /oauth/token with client credentials (OAuth 2.0 Client Credentials Grant)</a:t>
            </a:r>
            <a:endParaRPr lang="en-US" sz="1050" dirty="0"/>
          </a:p>
        </p:txBody>
      </p:sp>
      <p:sp>
        <p:nvSpPr>
          <p:cNvPr id="13" name="Text 11"/>
          <p:cNvSpPr/>
          <p:nvPr/>
        </p:nvSpPr>
        <p:spPr>
          <a:xfrm>
            <a:off x="381000" y="2628007"/>
            <a:ext cx="4071938" cy="626566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400050" y="2628007"/>
            <a:ext cx="0" cy="626566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495300" y="2704207"/>
            <a:ext cx="3959066" cy="2399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90"/>
              </a:lnSpc>
              <a:spcAft>
                <a:spcPts val="375"/>
              </a:spcAft>
              <a:buNone/>
            </a:pPr>
            <a:r>
              <a:rPr lang="en-US" sz="13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Token Response</a:t>
            </a:r>
            <a:endParaRPr lang="en-US" sz="1350" dirty="0"/>
          </a:p>
        </p:txBody>
      </p:sp>
      <p:sp>
        <p:nvSpPr>
          <p:cNvPr id="16" name="Text 14"/>
          <p:cNvSpPr/>
          <p:nvPr/>
        </p:nvSpPr>
        <p:spPr>
          <a:xfrm>
            <a:off x="495300" y="2991743"/>
            <a:ext cx="3959066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Receive JWT access_token valid for </a:t>
            </a:r>
            <a:pPr algn="l" indent="0" marL="0">
              <a:lnSpc>
                <a:spcPts val="1470"/>
              </a:lnSpc>
              <a:buNone/>
            </a:pPr>
            <a:r>
              <a:rPr lang="en-US" sz="10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60 minutes</a:t>
            </a:r>
            <a:endParaRPr lang="en-US" sz="1050" dirty="0"/>
          </a:p>
        </p:txBody>
      </p:sp>
      <p:sp>
        <p:nvSpPr>
          <p:cNvPr id="17" name="Text 15"/>
          <p:cNvSpPr/>
          <p:nvPr/>
        </p:nvSpPr>
        <p:spPr>
          <a:xfrm>
            <a:off x="381000" y="3483173"/>
            <a:ext cx="4071938" cy="626566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Shape 16"/>
          <p:cNvSpPr/>
          <p:nvPr/>
        </p:nvSpPr>
        <p:spPr>
          <a:xfrm>
            <a:off x="400050" y="3483173"/>
            <a:ext cx="0" cy="626566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495300" y="3559373"/>
            <a:ext cx="3959066" cy="2399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90"/>
              </a:lnSpc>
              <a:spcAft>
                <a:spcPts val="375"/>
              </a:spcAft>
              <a:buNone/>
            </a:pPr>
            <a:r>
              <a:rPr lang="en-US" sz="13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API Calls</a:t>
            </a:r>
            <a:endParaRPr lang="en-US" sz="1350" dirty="0"/>
          </a:p>
        </p:txBody>
      </p:sp>
      <p:sp>
        <p:nvSpPr>
          <p:cNvPr id="20" name="Text 18"/>
          <p:cNvSpPr/>
          <p:nvPr/>
        </p:nvSpPr>
        <p:spPr>
          <a:xfrm>
            <a:off x="495300" y="3846909"/>
            <a:ext cx="3959066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Include token in header: Authorization: Bearer {token}</a:t>
            </a:r>
            <a:endParaRPr lang="en-US" sz="1050" dirty="0"/>
          </a:p>
        </p:txBody>
      </p:sp>
      <p:sp>
        <p:nvSpPr>
          <p:cNvPr id="21" name="Text 19"/>
          <p:cNvSpPr/>
          <p:nvPr/>
        </p:nvSpPr>
        <p:spPr>
          <a:xfrm>
            <a:off x="381000" y="4338340"/>
            <a:ext cx="4071938" cy="813197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Shape 20"/>
          <p:cNvSpPr/>
          <p:nvPr/>
        </p:nvSpPr>
        <p:spPr>
          <a:xfrm>
            <a:off x="400050" y="4338340"/>
            <a:ext cx="0" cy="813197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495300" y="4414540"/>
            <a:ext cx="3959066" cy="2399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90"/>
              </a:lnSpc>
              <a:spcAft>
                <a:spcPts val="375"/>
              </a:spcAft>
              <a:buNone/>
            </a:pPr>
            <a:r>
              <a:rPr lang="en-US" sz="13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5. Token Refresh</a:t>
            </a:r>
            <a:endParaRPr lang="en-US" sz="1350" dirty="0"/>
          </a:p>
        </p:txBody>
      </p:sp>
      <p:sp>
        <p:nvSpPr>
          <p:cNvPr id="24" name="Text 22"/>
          <p:cNvSpPr/>
          <p:nvPr/>
        </p:nvSpPr>
        <p:spPr>
          <a:xfrm>
            <a:off x="495300" y="4702076"/>
            <a:ext cx="3959066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Proactively refresh at </a:t>
            </a:r>
            <a:pPr algn="l" indent="0" marL="0">
              <a:lnSpc>
                <a:spcPts val="1470"/>
              </a:lnSpc>
              <a:buNone/>
            </a:pPr>
            <a:r>
              <a:rPr lang="en-US" sz="10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75% lifetime</a:t>
            </a:r>
            <a:pPr algn="l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(45 minutes) for zero downtime</a:t>
            </a:r>
            <a:endParaRPr lang="en-US" sz="1050" dirty="0"/>
          </a:p>
        </p:txBody>
      </p:sp>
      <p:sp>
        <p:nvSpPr>
          <p:cNvPr id="25" name="Text 23"/>
          <p:cNvSpPr/>
          <p:nvPr/>
        </p:nvSpPr>
        <p:spPr>
          <a:xfrm>
            <a:off x="4691063" y="809625"/>
            <a:ext cx="208883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Aft>
                <a:spcPts val="750"/>
              </a:spcAft>
              <a:buNone/>
            </a:pPr>
            <a:r>
              <a:rPr lang="en-US" sz="13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Security Controls</a:t>
            </a:r>
            <a:endParaRPr lang="en-US" sz="1350" dirty="0"/>
          </a:p>
        </p:txBody>
      </p:sp>
      <p:sp>
        <p:nvSpPr>
          <p:cNvPr id="26" name="Text 24"/>
          <p:cNvSpPr/>
          <p:nvPr/>
        </p:nvSpPr>
        <p:spPr>
          <a:xfrm>
            <a:off x="4691063" y="1323975"/>
            <a:ext cx="4071938" cy="14859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IP whitelist validation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Rate limiting: 300 req/sec per gateway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JWT signed with RS256 (RSA-SHA256)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Short-lived tokens (60 min expiration)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Scope restriction: fraud:evaluate only</a:t>
            </a:r>
            <a:endParaRPr lang="en-US" sz="1350" dirty="0"/>
          </a:p>
        </p:txBody>
      </p:sp>
      <p:sp>
        <p:nvSpPr>
          <p:cNvPr id="27" name="Text 25"/>
          <p:cNvSpPr/>
          <p:nvPr/>
        </p:nvSpPr>
        <p:spPr>
          <a:xfrm>
            <a:off x="4691063" y="3133725"/>
            <a:ext cx="208883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Bef>
                <a:spcPts val="1350"/>
              </a:spcBef>
              <a:spcAft>
                <a:spcPts val="750"/>
              </a:spcAft>
              <a:buNone/>
            </a:pPr>
            <a:r>
              <a:rPr lang="en-US" sz="13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Error Handling</a:t>
            </a:r>
            <a:endParaRPr lang="en-US" sz="1350" dirty="0"/>
          </a:p>
        </p:txBody>
      </p:sp>
      <p:sp>
        <p:nvSpPr>
          <p:cNvPr id="28" name="Text 26"/>
          <p:cNvSpPr/>
          <p:nvPr/>
        </p:nvSpPr>
        <p:spPr>
          <a:xfrm>
            <a:off x="4691063" y="3648075"/>
            <a:ext cx="4071938" cy="8763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401 Unauthorized: Invalid credentials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403 Forbidden: Insufficient scope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429 Too Many Requests: Rate limit exceeded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1915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81000" y="238125"/>
            <a:ext cx="508120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Flow &amp; Analytics Pipeline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409575" y="1057275"/>
            <a:ext cx="1866900" cy="957858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428625" y="1057275"/>
            <a:ext cx="0" cy="957858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52843" y="1152525"/>
            <a:ext cx="141846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3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Event Publishing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526542" y="1400175"/>
            <a:ext cx="1671066" cy="519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65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Adapters publish to Kafka: fs.transactions, fs.declines, async.events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2305050" y="1387673"/>
            <a:ext cx="233172" cy="297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40"/>
              </a:lnSpc>
              <a:buNone/>
            </a:pPr>
            <a:r>
              <a:rPr lang="en-US" sz="18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2562225" y="1143893"/>
            <a:ext cx="1866900" cy="784622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2581275" y="1143893"/>
            <a:ext cx="0" cy="784622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3053239" y="1239143"/>
            <a:ext cx="922973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3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MSK Kafka</a:t>
            </a: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2679192" y="1486793"/>
            <a:ext cx="1671066" cy="3464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65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Managed Kafka cluster with 3 AZs for durability</a:t>
            </a:r>
            <a:endParaRPr lang="en-US" sz="1050" dirty="0"/>
          </a:p>
        </p:txBody>
      </p:sp>
      <p:sp>
        <p:nvSpPr>
          <p:cNvPr id="13" name="Text 11"/>
          <p:cNvSpPr/>
          <p:nvPr/>
        </p:nvSpPr>
        <p:spPr>
          <a:xfrm>
            <a:off x="4457700" y="1387673"/>
            <a:ext cx="233172" cy="297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40"/>
              </a:lnSpc>
              <a:buNone/>
            </a:pPr>
            <a:r>
              <a:rPr lang="en-US" sz="18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4714875" y="1143893"/>
            <a:ext cx="1866900" cy="784622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Shape 13"/>
          <p:cNvSpPr/>
          <p:nvPr/>
        </p:nvSpPr>
        <p:spPr>
          <a:xfrm>
            <a:off x="4733925" y="1143893"/>
            <a:ext cx="0" cy="784622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5050441" y="1239143"/>
            <a:ext cx="1233869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3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Kafka Connect</a:t>
            </a:r>
            <a:endParaRPr lang="en-US" sz="1350" dirty="0"/>
          </a:p>
        </p:txBody>
      </p:sp>
      <p:sp>
        <p:nvSpPr>
          <p:cNvPr id="17" name="Text 15"/>
          <p:cNvSpPr/>
          <p:nvPr/>
        </p:nvSpPr>
        <p:spPr>
          <a:xfrm>
            <a:off x="4831842" y="1486793"/>
            <a:ext cx="1671066" cy="3464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65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S3 Sink Connector for long-term storage</a:t>
            </a:r>
            <a:endParaRPr lang="en-US" sz="1050" dirty="0"/>
          </a:p>
        </p:txBody>
      </p:sp>
      <p:sp>
        <p:nvSpPr>
          <p:cNvPr id="18" name="Text 16"/>
          <p:cNvSpPr/>
          <p:nvPr/>
        </p:nvSpPr>
        <p:spPr>
          <a:xfrm>
            <a:off x="6610350" y="1387673"/>
            <a:ext cx="233172" cy="297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40"/>
              </a:lnSpc>
              <a:buNone/>
            </a:pPr>
            <a:r>
              <a:rPr lang="en-US" sz="18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</a:t>
            </a:r>
            <a:endParaRPr lang="en-US" sz="1800" dirty="0"/>
          </a:p>
        </p:txBody>
      </p:sp>
      <p:sp>
        <p:nvSpPr>
          <p:cNvPr id="19" name="Text 17"/>
          <p:cNvSpPr/>
          <p:nvPr/>
        </p:nvSpPr>
        <p:spPr>
          <a:xfrm>
            <a:off x="6867525" y="1230511"/>
            <a:ext cx="1866900" cy="611386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Shape 18"/>
          <p:cNvSpPr/>
          <p:nvPr/>
        </p:nvSpPr>
        <p:spPr>
          <a:xfrm>
            <a:off x="6886575" y="1230511"/>
            <a:ext cx="0" cy="611386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101078" y="1325761"/>
            <a:ext cx="1437894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500"/>
              </a:lnSpc>
              <a:spcAft>
                <a:spcPts val="450"/>
              </a:spcAft>
              <a:buNone/>
            </a:pPr>
            <a:r>
              <a:rPr lang="en-US" sz="13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CDP + Snowflake</a:t>
            </a:r>
            <a:endParaRPr lang="en-US" sz="1350" dirty="0"/>
          </a:p>
        </p:txBody>
      </p:sp>
      <p:sp>
        <p:nvSpPr>
          <p:cNvPr id="22" name="Text 20"/>
          <p:cNvSpPr/>
          <p:nvPr/>
        </p:nvSpPr>
        <p:spPr>
          <a:xfrm>
            <a:off x="6984492" y="1573411"/>
            <a:ext cx="1671066" cy="173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65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Analytics and reporting</a:t>
            </a:r>
            <a:endParaRPr lang="en-US" sz="1050" dirty="0"/>
          </a:p>
        </p:txBody>
      </p:sp>
      <p:sp>
        <p:nvSpPr>
          <p:cNvPr id="23" name="Text 21"/>
          <p:cNvSpPr/>
          <p:nvPr/>
        </p:nvSpPr>
        <p:spPr>
          <a:xfrm>
            <a:off x="381000" y="2158008"/>
            <a:ext cx="8382000" cy="1401961"/>
          </a:xfrm>
          <a:prstGeom prst="rect">
            <a:avLst/>
          </a:prstGeom>
          <a:solidFill>
            <a:srgbClr val="FFFFFF"/>
          </a:solidFill>
          <a:ln w="19050">
            <a:solidFill>
              <a:srgbClr val="5EA8A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4" name="Text 22"/>
          <p:cNvSpPr/>
          <p:nvPr/>
        </p:nvSpPr>
        <p:spPr>
          <a:xfrm>
            <a:off x="514350" y="2291358"/>
            <a:ext cx="8277606" cy="1827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40"/>
              </a:lnSpc>
              <a:spcAft>
                <a:spcPts val="600"/>
              </a:spcAft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Kafka Topics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514350" y="2550319"/>
            <a:ext cx="8115300" cy="8763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fs.transactions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Successful evaluations (30-day retention)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fs.declines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Declined transactions (30-day retention)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async.events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: Async enrichment (7-day retention)</a:t>
            </a:r>
            <a:endParaRPr lang="en-US" sz="1350" dirty="0"/>
          </a:p>
        </p:txBody>
      </p:sp>
      <p:sp>
        <p:nvSpPr>
          <p:cNvPr id="26" name="Text 24"/>
          <p:cNvSpPr/>
          <p:nvPr/>
        </p:nvSpPr>
        <p:spPr>
          <a:xfrm>
            <a:off x="381000" y="3674269"/>
            <a:ext cx="8382000" cy="1097161"/>
          </a:xfrm>
          <a:prstGeom prst="rect">
            <a:avLst/>
          </a:prstGeom>
          <a:solidFill>
            <a:srgbClr val="FFFFFF"/>
          </a:solidFill>
          <a:ln w="19050">
            <a:solidFill>
              <a:srgbClr val="5EA8A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7" name="Text 25"/>
          <p:cNvSpPr/>
          <p:nvPr/>
        </p:nvSpPr>
        <p:spPr>
          <a:xfrm>
            <a:off x="514350" y="3807619"/>
            <a:ext cx="8277606" cy="1827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40"/>
              </a:lnSpc>
              <a:spcAft>
                <a:spcPts val="600"/>
              </a:spcAft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Issuer Data Share</a:t>
            </a:r>
            <a:endParaRPr lang="en-US" sz="1200" dirty="0"/>
          </a:p>
        </p:txBody>
      </p:sp>
      <p:sp>
        <p:nvSpPr>
          <p:cNvPr id="28" name="Text 26"/>
          <p:cNvSpPr/>
          <p:nvPr/>
        </p:nvSpPr>
        <p:spPr>
          <a:xfrm>
            <a:off x="514350" y="4066580"/>
            <a:ext cx="8115300" cy="5715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Enriches transactions with issuer data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SFTP delivery with circuit breakers</a:t>
            </a:r>
            <a:endParaRPr lang="en-US" sz="13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1915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81000" y="238125"/>
            <a:ext cx="428453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Security Architecture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81000" y="236339"/>
            <a:ext cx="209854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Aft>
                <a:spcPts val="750"/>
              </a:spcAft>
              <a:buNone/>
            </a:pPr>
            <a:r>
              <a:rPr lang="en-US" sz="13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PCI Compliance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381000" y="674489"/>
            <a:ext cx="4095750" cy="982861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400050" y="674489"/>
            <a:ext cx="0" cy="982861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33400" y="788789"/>
            <a:ext cx="390563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50"/>
              </a:lnSpc>
              <a:spcAft>
                <a:spcPts val="450"/>
              </a:spcAft>
              <a:buNone/>
            </a:pPr>
            <a:r>
              <a:rPr lang="en-US" sz="1125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PAN Handling</a:t>
            </a:r>
            <a:endParaRPr lang="en-US" sz="1125" dirty="0"/>
          </a:p>
        </p:txBody>
      </p:sp>
      <p:sp>
        <p:nvSpPr>
          <p:cNvPr id="8" name="Text 6"/>
          <p:cNvSpPr/>
          <p:nvPr/>
        </p:nvSpPr>
        <p:spPr>
          <a:xfrm>
            <a:off x="533400" y="1017389"/>
            <a:ext cx="3905631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Aft>
                <a:spcPts val="600"/>
              </a:spcAft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Clear PAN only in Tokenization Service (isolated PCI boundary)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533400" y="1280220"/>
            <a:ext cx="3905631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Aft>
                <a:spcPts val="600"/>
              </a:spcAft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All other services use encrypted tokens</a:t>
            </a:r>
            <a:endParaRPr lang="en-US" sz="1050" dirty="0"/>
          </a:p>
        </p:txBody>
      </p:sp>
      <p:sp>
        <p:nvSpPr>
          <p:cNvPr id="10" name="Text 8"/>
          <p:cNvSpPr/>
          <p:nvPr/>
        </p:nvSpPr>
        <p:spPr>
          <a:xfrm>
            <a:off x="381000" y="1924050"/>
            <a:ext cx="4095750" cy="1905000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Shape 9"/>
          <p:cNvSpPr/>
          <p:nvPr/>
        </p:nvSpPr>
        <p:spPr>
          <a:xfrm>
            <a:off x="400050" y="1924050"/>
            <a:ext cx="0" cy="1905000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533400" y="2038350"/>
            <a:ext cx="390563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50"/>
              </a:lnSpc>
              <a:spcAft>
                <a:spcPts val="450"/>
              </a:spcAft>
              <a:buNone/>
            </a:pPr>
            <a:r>
              <a:rPr lang="en-US" sz="1125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Envelope Encryption</a:t>
            </a:r>
            <a:endParaRPr lang="en-US" sz="1125" dirty="0"/>
          </a:p>
        </p:txBody>
      </p:sp>
      <p:sp>
        <p:nvSpPr>
          <p:cNvPr id="13" name="Text 11"/>
          <p:cNvSpPr/>
          <p:nvPr/>
        </p:nvSpPr>
        <p:spPr>
          <a:xfrm>
            <a:off x="533400" y="2266950"/>
            <a:ext cx="3829050" cy="14478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Encryption Keys (DEK): AES-256-GCM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Master Key: AWS KMS Customer Managed Key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DEK rotation: </a:t>
            </a:r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Every 30 minutes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Pessimistic locking across 60 pods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381000" y="4095750"/>
            <a:ext cx="4095750" cy="906661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Shape 13"/>
          <p:cNvSpPr/>
          <p:nvPr/>
        </p:nvSpPr>
        <p:spPr>
          <a:xfrm>
            <a:off x="400050" y="4095750"/>
            <a:ext cx="0" cy="906661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533400" y="4210050"/>
            <a:ext cx="390563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50"/>
              </a:lnSpc>
              <a:spcAft>
                <a:spcPts val="450"/>
              </a:spcAft>
              <a:buNone/>
            </a:pPr>
            <a:r>
              <a:rPr lang="en-US" sz="1125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Storage</a:t>
            </a:r>
            <a:endParaRPr lang="en-US" sz="1125" dirty="0"/>
          </a:p>
        </p:txBody>
      </p:sp>
      <p:sp>
        <p:nvSpPr>
          <p:cNvPr id="17" name="Text 15"/>
          <p:cNvSpPr/>
          <p:nvPr/>
        </p:nvSpPr>
        <p:spPr>
          <a:xfrm>
            <a:off x="533400" y="4438650"/>
            <a:ext cx="3905631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Aft>
                <a:spcPts val="600"/>
              </a:spcAft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Active DEK in AWS Secrets Manager with cross-region replication</a:t>
            </a:r>
            <a:endParaRPr lang="en-US" sz="1050" dirty="0"/>
          </a:p>
        </p:txBody>
      </p:sp>
      <p:sp>
        <p:nvSpPr>
          <p:cNvPr id="18" name="Text 16"/>
          <p:cNvSpPr/>
          <p:nvPr/>
        </p:nvSpPr>
        <p:spPr>
          <a:xfrm>
            <a:off x="4667250" y="504974"/>
            <a:ext cx="209854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Aft>
                <a:spcPts val="750"/>
              </a:spcAft>
              <a:buNone/>
            </a:pPr>
            <a:r>
              <a:rPr lang="en-US" sz="13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DEK Rotation Cycle</a:t>
            </a:r>
            <a:endParaRPr lang="en-US" sz="1350" dirty="0"/>
          </a:p>
        </p:txBody>
      </p:sp>
      <p:sp>
        <p:nvSpPr>
          <p:cNvPr id="19" name="Text 17"/>
          <p:cNvSpPr/>
          <p:nvPr/>
        </p:nvSpPr>
        <p:spPr>
          <a:xfrm>
            <a:off x="4667250" y="943124"/>
            <a:ext cx="4095750" cy="1508522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Shape 18"/>
          <p:cNvSpPr/>
          <p:nvPr/>
        </p:nvSpPr>
        <p:spPr>
          <a:xfrm>
            <a:off x="4686300" y="943124"/>
            <a:ext cx="0" cy="1508522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4819650" y="1057424"/>
            <a:ext cx="390563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50"/>
              </a:lnSpc>
              <a:spcAft>
                <a:spcPts val="450"/>
              </a:spcAft>
              <a:buNone/>
            </a:pPr>
            <a:r>
              <a:rPr lang="en-US" sz="1125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Rotation Process</a:t>
            </a:r>
            <a:endParaRPr lang="en-US" sz="1125" dirty="0"/>
          </a:p>
        </p:txBody>
      </p:sp>
      <p:sp>
        <p:nvSpPr>
          <p:cNvPr id="22" name="Text 20"/>
          <p:cNvSpPr/>
          <p:nvPr/>
        </p:nvSpPr>
        <p:spPr>
          <a:xfrm>
            <a:off x="4819650" y="1286024"/>
            <a:ext cx="3905631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Aft>
                <a:spcPts val="600"/>
              </a:spcAft>
              <a:buNone/>
            </a:pPr>
            <a:r>
              <a:rPr lang="en-US" sz="10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T+0:</a:t>
            </a:r>
            <a:pPr algn="l" indent="0" marL="0">
              <a:lnSpc>
                <a:spcPts val="1470"/>
              </a:lnSpc>
              <a:spcAft>
                <a:spcPts val="600"/>
              </a:spcAft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Leader pod generates new DEK using KMS</a:t>
            </a:r>
            <a:endParaRPr lang="en-US" sz="1050" dirty="0"/>
          </a:p>
        </p:txBody>
      </p:sp>
      <p:sp>
        <p:nvSpPr>
          <p:cNvPr id="23" name="Text 21"/>
          <p:cNvSpPr/>
          <p:nvPr/>
        </p:nvSpPr>
        <p:spPr>
          <a:xfrm>
            <a:off x="4819650" y="1548854"/>
            <a:ext cx="3905631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Aft>
                <a:spcPts val="600"/>
              </a:spcAft>
              <a:buNone/>
            </a:pPr>
            <a:r>
              <a:rPr lang="en-US" sz="10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T+1:</a:t>
            </a:r>
            <a:pPr algn="l" indent="0" marL="0">
              <a:lnSpc>
                <a:spcPts val="1470"/>
              </a:lnSpc>
              <a:spcAft>
                <a:spcPts val="600"/>
              </a:spcAft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Store new DEK in Secrets Manager</a:t>
            </a:r>
            <a:endParaRPr lang="en-US" sz="1050" dirty="0"/>
          </a:p>
        </p:txBody>
      </p:sp>
      <p:sp>
        <p:nvSpPr>
          <p:cNvPr id="24" name="Text 22"/>
          <p:cNvSpPr/>
          <p:nvPr/>
        </p:nvSpPr>
        <p:spPr>
          <a:xfrm>
            <a:off x="4819650" y="1811685"/>
            <a:ext cx="3905631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Aft>
                <a:spcPts val="600"/>
              </a:spcAft>
              <a:buNone/>
            </a:pPr>
            <a:r>
              <a:rPr lang="en-US" sz="10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T+2:</a:t>
            </a:r>
            <a:pPr algn="l" indent="0" marL="0">
              <a:lnSpc>
                <a:spcPts val="1470"/>
              </a:lnSpc>
              <a:spcAft>
                <a:spcPts val="600"/>
              </a:spcAft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All pods fetch new active DEK</a:t>
            </a:r>
            <a:endParaRPr lang="en-US" sz="1050" dirty="0"/>
          </a:p>
        </p:txBody>
      </p:sp>
      <p:sp>
        <p:nvSpPr>
          <p:cNvPr id="25" name="Text 23"/>
          <p:cNvSpPr/>
          <p:nvPr/>
        </p:nvSpPr>
        <p:spPr>
          <a:xfrm>
            <a:off x="4819650" y="2074515"/>
            <a:ext cx="3905631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Aft>
                <a:spcPts val="600"/>
              </a:spcAft>
              <a:buNone/>
            </a:pPr>
            <a:r>
              <a:rPr lang="en-US" sz="105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T+30min:</a:t>
            </a:r>
            <a:pPr algn="l" indent="0" marL="0">
              <a:lnSpc>
                <a:spcPts val="1470"/>
              </a:lnSpc>
              <a:spcAft>
                <a:spcPts val="600"/>
              </a:spcAft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Cycle repeats</a:t>
            </a:r>
            <a:endParaRPr lang="en-US" sz="1050" dirty="0"/>
          </a:p>
        </p:txBody>
      </p:sp>
      <p:sp>
        <p:nvSpPr>
          <p:cNvPr id="26" name="Text 24"/>
          <p:cNvSpPr/>
          <p:nvPr/>
        </p:nvSpPr>
        <p:spPr>
          <a:xfrm>
            <a:off x="4667250" y="2718346"/>
            <a:ext cx="4095750" cy="1028700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7" name="Shape 25"/>
          <p:cNvSpPr/>
          <p:nvPr/>
        </p:nvSpPr>
        <p:spPr>
          <a:xfrm>
            <a:off x="4686300" y="2718346"/>
            <a:ext cx="0" cy="1028700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28" name="Text 26"/>
          <p:cNvSpPr/>
          <p:nvPr/>
        </p:nvSpPr>
        <p:spPr>
          <a:xfrm>
            <a:off x="4819650" y="2832646"/>
            <a:ext cx="390563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50"/>
              </a:lnSpc>
              <a:spcAft>
                <a:spcPts val="450"/>
              </a:spcAft>
              <a:buNone/>
            </a:pPr>
            <a:r>
              <a:rPr lang="en-US" sz="1125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 Impact</a:t>
            </a:r>
            <a:endParaRPr lang="en-US" sz="1125" dirty="0"/>
          </a:p>
        </p:txBody>
      </p:sp>
      <p:sp>
        <p:nvSpPr>
          <p:cNvPr id="29" name="Text 27"/>
          <p:cNvSpPr/>
          <p:nvPr/>
        </p:nvSpPr>
        <p:spPr>
          <a:xfrm>
            <a:off x="4819650" y="3061246"/>
            <a:ext cx="3829050" cy="5715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90% reduction in KMS API calls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Zero downtime during rotation</a:t>
            </a:r>
            <a:endParaRPr lang="en-US" sz="1350" dirty="0"/>
          </a:p>
        </p:txBody>
      </p:sp>
      <p:sp>
        <p:nvSpPr>
          <p:cNvPr id="30" name="Text 28"/>
          <p:cNvSpPr/>
          <p:nvPr/>
        </p:nvSpPr>
        <p:spPr>
          <a:xfrm>
            <a:off x="4667250" y="4013746"/>
            <a:ext cx="4095750" cy="720030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1" name="Shape 29"/>
          <p:cNvSpPr/>
          <p:nvPr/>
        </p:nvSpPr>
        <p:spPr>
          <a:xfrm>
            <a:off x="4686300" y="4013746"/>
            <a:ext cx="0" cy="720030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32" name="Text 30"/>
          <p:cNvSpPr/>
          <p:nvPr/>
        </p:nvSpPr>
        <p:spPr>
          <a:xfrm>
            <a:off x="4819650" y="4128046"/>
            <a:ext cx="390563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50"/>
              </a:lnSpc>
              <a:spcAft>
                <a:spcPts val="450"/>
              </a:spcAft>
              <a:buNone/>
            </a:pPr>
            <a:r>
              <a:rPr lang="en-US" sz="1125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Audit &amp; Compliance</a:t>
            </a:r>
            <a:endParaRPr lang="en-US" sz="1125" dirty="0"/>
          </a:p>
        </p:txBody>
      </p:sp>
      <p:sp>
        <p:nvSpPr>
          <p:cNvPr id="33" name="Text 31"/>
          <p:cNvSpPr/>
          <p:nvPr/>
        </p:nvSpPr>
        <p:spPr>
          <a:xfrm>
            <a:off x="4819650" y="4356646"/>
            <a:ext cx="3905631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spcAft>
                <a:spcPts val="600"/>
              </a:spcAft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All ops logged, PCI DSS compliant</a:t>
            </a:r>
            <a:endParaRPr 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1915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81000" y="238125"/>
            <a:ext cx="428453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Multi-Region Deployment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81000" y="1009650"/>
            <a:ext cx="4071938" cy="3333750"/>
          </a:xfrm>
          <a:prstGeom prst="rect">
            <a:avLst/>
          </a:prstGeom>
          <a:noFill/>
          <a:ln w="28575">
            <a:solidFill>
              <a:srgbClr val="5EA8A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15160" y="1181100"/>
            <a:ext cx="3803618" cy="424755"/>
          </a:xfrm>
          <a:prstGeom prst="rect">
            <a:avLst/>
          </a:prstGeom>
          <a:noFill/>
          <a:ln/>
        </p:spPr>
        <p:txBody>
          <a:bodyPr wrap="square" lIns="76200" tIns="76200" rIns="76200" bIns="76200" rtlCol="0" anchor="t"/>
          <a:lstStyle/>
          <a:p>
            <a:pPr algn="ctr" indent="0" marL="0">
              <a:lnSpc>
                <a:spcPts val="2145"/>
              </a:lnSpc>
              <a:spcAft>
                <a:spcPts val="900"/>
              </a:spcAft>
              <a:buNone/>
            </a:pPr>
            <a:r>
              <a:rPr lang="en-US" sz="16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US-Ohio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552450" y="1720155"/>
            <a:ext cx="3729038" cy="561826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Shape 5"/>
          <p:cNvSpPr/>
          <p:nvPr/>
        </p:nvSpPr>
        <p:spPr>
          <a:xfrm>
            <a:off x="571500" y="1720155"/>
            <a:ext cx="0" cy="561826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685800" y="1815405"/>
            <a:ext cx="3570446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Compute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685800" y="2013496"/>
            <a:ext cx="3570446" cy="173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65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EKS: 8 services, 10-60 pods each</a:t>
            </a:r>
            <a:endParaRPr lang="en-US" sz="1050" dirty="0"/>
          </a:p>
        </p:txBody>
      </p:sp>
      <p:sp>
        <p:nvSpPr>
          <p:cNvPr id="10" name="Text 8"/>
          <p:cNvSpPr/>
          <p:nvPr/>
        </p:nvSpPr>
        <p:spPr>
          <a:xfrm>
            <a:off x="552450" y="2377232"/>
            <a:ext cx="3729038" cy="561826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Shape 9"/>
          <p:cNvSpPr/>
          <p:nvPr/>
        </p:nvSpPr>
        <p:spPr>
          <a:xfrm>
            <a:off x="571500" y="2377232"/>
            <a:ext cx="0" cy="561826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685800" y="2472482"/>
            <a:ext cx="3570446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</a:t>
            </a:r>
            <a:endParaRPr lang="en-US" sz="1050" dirty="0"/>
          </a:p>
        </p:txBody>
      </p:sp>
      <p:sp>
        <p:nvSpPr>
          <p:cNvPr id="13" name="Text 11"/>
          <p:cNvSpPr/>
          <p:nvPr/>
        </p:nvSpPr>
        <p:spPr>
          <a:xfrm>
            <a:off x="685800" y="2670572"/>
            <a:ext cx="3570446" cy="173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65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Aurora, DynamoDB, Redis, MSK Kafka</a:t>
            </a:r>
            <a:endParaRPr lang="en-US" sz="1050" dirty="0"/>
          </a:p>
        </p:txBody>
      </p:sp>
      <p:sp>
        <p:nvSpPr>
          <p:cNvPr id="14" name="Text 12"/>
          <p:cNvSpPr/>
          <p:nvPr/>
        </p:nvSpPr>
        <p:spPr>
          <a:xfrm>
            <a:off x="552450" y="3034308"/>
            <a:ext cx="3729038" cy="561826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Shape 13"/>
          <p:cNvSpPr/>
          <p:nvPr/>
        </p:nvSpPr>
        <p:spPr>
          <a:xfrm>
            <a:off x="571500" y="3034308"/>
            <a:ext cx="0" cy="561826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685800" y="3129558"/>
            <a:ext cx="3570446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Security</a:t>
            </a:r>
            <a:endParaRPr lang="en-US" sz="1050" dirty="0"/>
          </a:p>
        </p:txBody>
      </p:sp>
      <p:sp>
        <p:nvSpPr>
          <p:cNvPr id="17" name="Text 15"/>
          <p:cNvSpPr/>
          <p:nvPr/>
        </p:nvSpPr>
        <p:spPr>
          <a:xfrm>
            <a:off x="685800" y="3327648"/>
            <a:ext cx="3570446" cy="173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65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KMS, Secrets Manager, 30min DEK rotation</a:t>
            </a:r>
            <a:endParaRPr lang="en-US" sz="1050" dirty="0"/>
          </a:p>
        </p:txBody>
      </p:sp>
      <p:sp>
        <p:nvSpPr>
          <p:cNvPr id="18" name="Text 16"/>
          <p:cNvSpPr/>
          <p:nvPr/>
        </p:nvSpPr>
        <p:spPr>
          <a:xfrm>
            <a:off x="552450" y="3691384"/>
            <a:ext cx="3729038" cy="561826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Shape 17"/>
          <p:cNvSpPr/>
          <p:nvPr/>
        </p:nvSpPr>
        <p:spPr>
          <a:xfrm>
            <a:off x="571500" y="3691384"/>
            <a:ext cx="0" cy="561826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685800" y="3786634"/>
            <a:ext cx="3570446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Availability</a:t>
            </a:r>
            <a:endParaRPr lang="en-US" sz="1050" dirty="0"/>
          </a:p>
        </p:txBody>
      </p:sp>
      <p:sp>
        <p:nvSpPr>
          <p:cNvPr id="21" name="Text 19"/>
          <p:cNvSpPr/>
          <p:nvPr/>
        </p:nvSpPr>
        <p:spPr>
          <a:xfrm>
            <a:off x="685800" y="3984724"/>
            <a:ext cx="3570446" cy="173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65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Multi-AZ (3 AZs), 99.9% SLA</a:t>
            </a:r>
            <a:endParaRPr lang="en-US" sz="1050" dirty="0"/>
          </a:p>
        </p:txBody>
      </p:sp>
      <p:sp>
        <p:nvSpPr>
          <p:cNvPr id="22" name="Text 20"/>
          <p:cNvSpPr/>
          <p:nvPr/>
        </p:nvSpPr>
        <p:spPr>
          <a:xfrm>
            <a:off x="4691063" y="1009650"/>
            <a:ext cx="4071938" cy="3333750"/>
          </a:xfrm>
          <a:prstGeom prst="rect">
            <a:avLst/>
          </a:prstGeom>
          <a:noFill/>
          <a:ln w="28575">
            <a:solidFill>
              <a:srgbClr val="5EA8A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3" name="Text 21"/>
          <p:cNvSpPr/>
          <p:nvPr/>
        </p:nvSpPr>
        <p:spPr>
          <a:xfrm>
            <a:off x="4825222" y="1181100"/>
            <a:ext cx="3803618" cy="424755"/>
          </a:xfrm>
          <a:prstGeom prst="rect">
            <a:avLst/>
          </a:prstGeom>
          <a:noFill/>
          <a:ln/>
        </p:spPr>
        <p:txBody>
          <a:bodyPr wrap="square" lIns="76200" tIns="76200" rIns="76200" bIns="76200" rtlCol="0" anchor="t"/>
          <a:lstStyle/>
          <a:p>
            <a:pPr algn="ctr" indent="0" marL="0">
              <a:lnSpc>
                <a:spcPts val="2145"/>
              </a:lnSpc>
              <a:spcAft>
                <a:spcPts val="900"/>
              </a:spcAft>
              <a:buNone/>
            </a:pPr>
            <a:r>
              <a:rPr lang="en-US" sz="16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UK-London</a:t>
            </a:r>
            <a:endParaRPr lang="en-US" sz="1650" dirty="0"/>
          </a:p>
        </p:txBody>
      </p:sp>
      <p:sp>
        <p:nvSpPr>
          <p:cNvPr id="24" name="Text 22"/>
          <p:cNvSpPr/>
          <p:nvPr/>
        </p:nvSpPr>
        <p:spPr>
          <a:xfrm>
            <a:off x="4862513" y="1720155"/>
            <a:ext cx="3729038" cy="561826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5" name="Shape 23"/>
          <p:cNvSpPr/>
          <p:nvPr/>
        </p:nvSpPr>
        <p:spPr>
          <a:xfrm>
            <a:off x="4881562" y="1720155"/>
            <a:ext cx="0" cy="561826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4995863" y="1815405"/>
            <a:ext cx="3570446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Compute</a:t>
            </a:r>
            <a:endParaRPr lang="en-US" sz="1050" dirty="0"/>
          </a:p>
        </p:txBody>
      </p:sp>
      <p:sp>
        <p:nvSpPr>
          <p:cNvPr id="27" name="Text 25"/>
          <p:cNvSpPr/>
          <p:nvPr/>
        </p:nvSpPr>
        <p:spPr>
          <a:xfrm>
            <a:off x="4995863" y="2013496"/>
            <a:ext cx="3570446" cy="173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65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EKS: 8 services, 10-60 pods each</a:t>
            </a:r>
            <a:endParaRPr lang="en-US" sz="1050" dirty="0"/>
          </a:p>
        </p:txBody>
      </p:sp>
      <p:sp>
        <p:nvSpPr>
          <p:cNvPr id="28" name="Text 26"/>
          <p:cNvSpPr/>
          <p:nvPr/>
        </p:nvSpPr>
        <p:spPr>
          <a:xfrm>
            <a:off x="4862513" y="2377232"/>
            <a:ext cx="3729038" cy="561826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9" name="Shape 27"/>
          <p:cNvSpPr/>
          <p:nvPr/>
        </p:nvSpPr>
        <p:spPr>
          <a:xfrm>
            <a:off x="4881562" y="2377232"/>
            <a:ext cx="0" cy="561826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30" name="Text 28"/>
          <p:cNvSpPr/>
          <p:nvPr/>
        </p:nvSpPr>
        <p:spPr>
          <a:xfrm>
            <a:off x="4995863" y="2472482"/>
            <a:ext cx="3570446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</a:t>
            </a:r>
            <a:endParaRPr lang="en-US" sz="1050" dirty="0"/>
          </a:p>
        </p:txBody>
      </p:sp>
      <p:sp>
        <p:nvSpPr>
          <p:cNvPr id="31" name="Text 29"/>
          <p:cNvSpPr/>
          <p:nvPr/>
        </p:nvSpPr>
        <p:spPr>
          <a:xfrm>
            <a:off x="4995863" y="2670572"/>
            <a:ext cx="3570446" cy="173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65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Aurora, DynamoDB, Redis, MSK Kafka</a:t>
            </a:r>
            <a:endParaRPr lang="en-US" sz="1050" dirty="0"/>
          </a:p>
        </p:txBody>
      </p:sp>
      <p:sp>
        <p:nvSpPr>
          <p:cNvPr id="32" name="Text 30"/>
          <p:cNvSpPr/>
          <p:nvPr/>
        </p:nvSpPr>
        <p:spPr>
          <a:xfrm>
            <a:off x="4862513" y="3034308"/>
            <a:ext cx="3729038" cy="561826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3" name="Shape 31"/>
          <p:cNvSpPr/>
          <p:nvPr/>
        </p:nvSpPr>
        <p:spPr>
          <a:xfrm>
            <a:off x="4881562" y="3034308"/>
            <a:ext cx="0" cy="561826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34" name="Text 32"/>
          <p:cNvSpPr/>
          <p:nvPr/>
        </p:nvSpPr>
        <p:spPr>
          <a:xfrm>
            <a:off x="4995863" y="3129558"/>
            <a:ext cx="3570446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Security</a:t>
            </a:r>
            <a:endParaRPr lang="en-US" sz="1050" dirty="0"/>
          </a:p>
        </p:txBody>
      </p:sp>
      <p:sp>
        <p:nvSpPr>
          <p:cNvPr id="35" name="Text 33"/>
          <p:cNvSpPr/>
          <p:nvPr/>
        </p:nvSpPr>
        <p:spPr>
          <a:xfrm>
            <a:off x="4995863" y="3327648"/>
            <a:ext cx="3570446" cy="173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65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KMS, Secrets Manager, 30min DEK rotation</a:t>
            </a:r>
            <a:endParaRPr lang="en-US" sz="1050" dirty="0"/>
          </a:p>
        </p:txBody>
      </p:sp>
      <p:sp>
        <p:nvSpPr>
          <p:cNvPr id="36" name="Text 34"/>
          <p:cNvSpPr/>
          <p:nvPr/>
        </p:nvSpPr>
        <p:spPr>
          <a:xfrm>
            <a:off x="4862513" y="3691384"/>
            <a:ext cx="3729038" cy="561826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7" name="Shape 35"/>
          <p:cNvSpPr/>
          <p:nvPr/>
        </p:nvSpPr>
        <p:spPr>
          <a:xfrm>
            <a:off x="4881562" y="3691384"/>
            <a:ext cx="0" cy="561826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38" name="Text 36"/>
          <p:cNvSpPr/>
          <p:nvPr/>
        </p:nvSpPr>
        <p:spPr>
          <a:xfrm>
            <a:off x="4995863" y="3786634"/>
            <a:ext cx="3570446" cy="159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260"/>
              </a:lnSpc>
              <a:spcAft>
                <a:spcPts val="300"/>
              </a:spcAft>
              <a:buNone/>
            </a:pPr>
            <a:r>
              <a:rPr lang="en-US" sz="10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Availability</a:t>
            </a:r>
            <a:endParaRPr lang="en-US" sz="1050" dirty="0"/>
          </a:p>
        </p:txBody>
      </p:sp>
      <p:sp>
        <p:nvSpPr>
          <p:cNvPr id="39" name="Text 37"/>
          <p:cNvSpPr/>
          <p:nvPr/>
        </p:nvSpPr>
        <p:spPr>
          <a:xfrm>
            <a:off x="4995863" y="3984724"/>
            <a:ext cx="3570446" cy="173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65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Multi-AZ (3 AZs), 99.9% SLA</a:t>
            </a:r>
            <a:endParaRPr lang="en-US" sz="1050" dirty="0"/>
          </a:p>
        </p:txBody>
      </p:sp>
      <p:sp>
        <p:nvSpPr>
          <p:cNvPr id="40" name="Text 38"/>
          <p:cNvSpPr/>
          <p:nvPr/>
        </p:nvSpPr>
        <p:spPr>
          <a:xfrm>
            <a:off x="381000" y="4170164"/>
            <a:ext cx="8382000" cy="497086"/>
          </a:xfrm>
          <a:prstGeom prst="rect">
            <a:avLst/>
          </a:prstGeom>
          <a:solidFill>
            <a:srgbClr val="FFFFFF"/>
          </a:solidFill>
          <a:ln w="19050">
            <a:solidFill>
              <a:srgbClr val="5EA8A7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1" name="Text 39"/>
          <p:cNvSpPr/>
          <p:nvPr/>
        </p:nvSpPr>
        <p:spPr>
          <a:xfrm>
            <a:off x="462344" y="4332089"/>
            <a:ext cx="8219313" cy="1732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365"/>
              </a:lnSpc>
              <a:buNone/>
            </a:pPr>
            <a:r>
              <a:rPr lang="en-US" sz="10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Regional Isolation: No cross-region failover. Each region operates independently.</a:t>
            </a:r>
            <a:endParaRPr lang="en-US" sz="10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1915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81000" y="238125"/>
            <a:ext cx="447884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Observability &amp; Monitoring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81000" y="756345"/>
            <a:ext cx="209854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Aft>
                <a:spcPts val="750"/>
              </a:spcAft>
              <a:buNone/>
            </a:pPr>
            <a:r>
              <a:rPr lang="en-US" sz="13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Metrics (Prometheus)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381000" y="1194495"/>
            <a:ext cx="4095750" cy="596205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400050" y="1194495"/>
            <a:ext cx="0" cy="596205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14350" y="1289745"/>
            <a:ext cx="394449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50"/>
              </a:lnSpc>
              <a:spcAft>
                <a:spcPts val="375"/>
              </a:spcAft>
              <a:buNone/>
            </a:pPr>
            <a:r>
              <a:rPr lang="en-US" sz="1125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 Metrics</a:t>
            </a:r>
            <a:endParaRPr lang="en-US" sz="1125" dirty="0"/>
          </a:p>
        </p:txBody>
      </p:sp>
      <p:sp>
        <p:nvSpPr>
          <p:cNvPr id="8" name="Text 6"/>
          <p:cNvSpPr/>
          <p:nvPr/>
        </p:nvSpPr>
        <p:spPr>
          <a:xfrm>
            <a:off x="514350" y="1508820"/>
            <a:ext cx="3944493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Rate, Errors, Duration across all services</a:t>
            </a:r>
            <a:endParaRPr lang="en-US" sz="1050" dirty="0"/>
          </a:p>
        </p:txBody>
      </p:sp>
      <p:sp>
        <p:nvSpPr>
          <p:cNvPr id="9" name="Text 7"/>
          <p:cNvSpPr/>
          <p:nvPr/>
        </p:nvSpPr>
        <p:spPr>
          <a:xfrm>
            <a:off x="381000" y="2038350"/>
            <a:ext cx="4095750" cy="1400175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400050" y="2038350"/>
            <a:ext cx="0" cy="1400175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514350" y="2133600"/>
            <a:ext cx="394449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50"/>
              </a:lnSpc>
              <a:spcAft>
                <a:spcPts val="375"/>
              </a:spcAft>
              <a:buNone/>
            </a:pPr>
            <a:r>
              <a:rPr lang="en-US" sz="1125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Custom Metrics</a:t>
            </a:r>
            <a:endParaRPr lang="en-US" sz="1125" dirty="0"/>
          </a:p>
        </p:txBody>
      </p:sp>
      <p:sp>
        <p:nvSpPr>
          <p:cNvPr id="12" name="Text 10"/>
          <p:cNvSpPr/>
          <p:nvPr/>
        </p:nvSpPr>
        <p:spPr>
          <a:xfrm>
            <a:off x="514350" y="2352675"/>
            <a:ext cx="3867150" cy="990600"/>
          </a:xfrm>
          <a:prstGeom prst="rect">
            <a:avLst/>
          </a:prstGeom>
          <a:noFill/>
          <a:ln/>
        </p:spPr>
        <p:txBody>
          <a:bodyPr wrap="square" lIns="85725" tIns="0" rIns="0" bIns="0" rtlCol="0" anchor="t"/>
          <a:lstStyle/>
          <a:p>
            <a:pPr algn="l" marL="85725" indent="-85725">
              <a:lnSpc>
                <a:spcPts val="2100"/>
              </a:lnSpc>
              <a:spcAft>
                <a:spcPts val="300"/>
              </a:spcAft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Fraud decisions breakdown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spcAft>
                <a:spcPts val="300"/>
              </a:spcAft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Provider latency</a:t>
            </a:r>
            <a:endParaRPr lang="en-US" sz="1350" dirty="0"/>
          </a:p>
          <a:p>
            <a:pPr algn="l" marL="85725" indent="-85725">
              <a:lnSpc>
                <a:spcPts val="2100"/>
              </a:lnSpc>
              <a:spcAft>
                <a:spcPts val="300"/>
              </a:spcAft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Circuit breaker states</a:t>
            </a:r>
            <a:endParaRPr lang="en-US" sz="1350" dirty="0"/>
          </a:p>
        </p:txBody>
      </p:sp>
      <p:sp>
        <p:nvSpPr>
          <p:cNvPr id="13" name="Text 11"/>
          <p:cNvSpPr/>
          <p:nvPr/>
        </p:nvSpPr>
        <p:spPr>
          <a:xfrm>
            <a:off x="381000" y="3686175"/>
            <a:ext cx="209854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Aft>
                <a:spcPts val="750"/>
              </a:spcAft>
              <a:buNone/>
            </a:pPr>
            <a:r>
              <a:rPr lang="en-US" sz="13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Logs (ELK Stack)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381000" y="4124325"/>
            <a:ext cx="4095750" cy="377130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Shape 13"/>
          <p:cNvSpPr/>
          <p:nvPr/>
        </p:nvSpPr>
        <p:spPr>
          <a:xfrm>
            <a:off x="400050" y="4124325"/>
            <a:ext cx="0" cy="377130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514350" y="4219575"/>
            <a:ext cx="3944493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JSON logs with correlation IDs, transaction tracking, error traces</a:t>
            </a:r>
            <a:endParaRPr lang="en-US" sz="1050" dirty="0"/>
          </a:p>
        </p:txBody>
      </p:sp>
      <p:sp>
        <p:nvSpPr>
          <p:cNvPr id="17" name="Text 15"/>
          <p:cNvSpPr/>
          <p:nvPr/>
        </p:nvSpPr>
        <p:spPr>
          <a:xfrm>
            <a:off x="4667250" y="626864"/>
            <a:ext cx="209854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Aft>
                <a:spcPts val="750"/>
              </a:spcAft>
              <a:buNone/>
            </a:pPr>
            <a:r>
              <a:rPr lang="en-US" sz="13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Traces (OpenTelemetry)</a:t>
            </a:r>
            <a:endParaRPr lang="en-US" sz="1350" dirty="0"/>
          </a:p>
        </p:txBody>
      </p:sp>
      <p:sp>
        <p:nvSpPr>
          <p:cNvPr id="18" name="Text 16"/>
          <p:cNvSpPr/>
          <p:nvPr/>
        </p:nvSpPr>
        <p:spPr>
          <a:xfrm>
            <a:off x="4667250" y="1065014"/>
            <a:ext cx="4095750" cy="377130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Shape 17"/>
          <p:cNvSpPr/>
          <p:nvPr/>
        </p:nvSpPr>
        <p:spPr>
          <a:xfrm>
            <a:off x="4686300" y="1065014"/>
            <a:ext cx="0" cy="377130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4800600" y="1160264"/>
            <a:ext cx="3944493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End-to-end spans, service latency, database performance</a:t>
            </a:r>
            <a:endParaRPr lang="en-US" sz="1050" dirty="0"/>
          </a:p>
        </p:txBody>
      </p:sp>
      <p:sp>
        <p:nvSpPr>
          <p:cNvPr id="21" name="Text 19"/>
          <p:cNvSpPr/>
          <p:nvPr/>
        </p:nvSpPr>
        <p:spPr>
          <a:xfrm>
            <a:off x="4667250" y="1689795"/>
            <a:ext cx="209854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Aft>
                <a:spcPts val="750"/>
              </a:spcAft>
              <a:buNone/>
            </a:pPr>
            <a:r>
              <a:rPr lang="en-US" sz="13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APM (Instana)</a:t>
            </a:r>
            <a:endParaRPr lang="en-US" sz="1350" dirty="0"/>
          </a:p>
        </p:txBody>
      </p:sp>
      <p:sp>
        <p:nvSpPr>
          <p:cNvPr id="22" name="Text 20"/>
          <p:cNvSpPr/>
          <p:nvPr/>
        </p:nvSpPr>
        <p:spPr>
          <a:xfrm>
            <a:off x="4667250" y="2127945"/>
            <a:ext cx="4095750" cy="377130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3" name="Shape 21"/>
          <p:cNvSpPr/>
          <p:nvPr/>
        </p:nvSpPr>
        <p:spPr>
          <a:xfrm>
            <a:off x="4686300" y="2127945"/>
            <a:ext cx="0" cy="377130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4800600" y="2223195"/>
            <a:ext cx="3944493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Service maps, anomaly detection, root cause analysis</a:t>
            </a:r>
            <a:endParaRPr lang="en-US" sz="1050" dirty="0"/>
          </a:p>
        </p:txBody>
      </p:sp>
      <p:sp>
        <p:nvSpPr>
          <p:cNvPr id="25" name="Text 23"/>
          <p:cNvSpPr/>
          <p:nvPr/>
        </p:nvSpPr>
        <p:spPr>
          <a:xfrm>
            <a:off x="4667250" y="2752725"/>
            <a:ext cx="209854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Aft>
                <a:spcPts val="750"/>
              </a:spcAft>
              <a:buNone/>
            </a:pPr>
            <a:r>
              <a:rPr lang="en-US" sz="13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Dashboards (Grafana)</a:t>
            </a:r>
            <a:endParaRPr lang="en-US" sz="1350" dirty="0"/>
          </a:p>
        </p:txBody>
      </p:sp>
      <p:sp>
        <p:nvSpPr>
          <p:cNvPr id="26" name="Text 24"/>
          <p:cNvSpPr/>
          <p:nvPr/>
        </p:nvSpPr>
        <p:spPr>
          <a:xfrm>
            <a:off x="4667250" y="3190875"/>
            <a:ext cx="4095750" cy="377130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7" name="Shape 25"/>
          <p:cNvSpPr/>
          <p:nvPr/>
        </p:nvSpPr>
        <p:spPr>
          <a:xfrm>
            <a:off x="4686300" y="3190875"/>
            <a:ext cx="0" cy="377130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28" name="Text 26"/>
          <p:cNvSpPr/>
          <p:nvPr/>
        </p:nvSpPr>
        <p:spPr>
          <a:xfrm>
            <a:off x="4800600" y="3286125"/>
            <a:ext cx="3944493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Health dashboards, SLI/SLO tracking, capacity metrics</a:t>
            </a:r>
            <a:endParaRPr lang="en-US" sz="1050" dirty="0"/>
          </a:p>
        </p:txBody>
      </p:sp>
      <p:sp>
        <p:nvSpPr>
          <p:cNvPr id="29" name="Text 27"/>
          <p:cNvSpPr/>
          <p:nvPr/>
        </p:nvSpPr>
        <p:spPr>
          <a:xfrm>
            <a:off x="4667250" y="3815655"/>
            <a:ext cx="2098548" cy="190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spcAft>
                <a:spcPts val="750"/>
              </a:spcAft>
              <a:buNone/>
            </a:pPr>
            <a:r>
              <a:rPr lang="en-US" sz="135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Alerts (PagerDuty)</a:t>
            </a:r>
            <a:endParaRPr lang="en-US" sz="1350" dirty="0"/>
          </a:p>
        </p:txBody>
      </p:sp>
      <p:sp>
        <p:nvSpPr>
          <p:cNvPr id="30" name="Text 28"/>
          <p:cNvSpPr/>
          <p:nvPr/>
        </p:nvSpPr>
        <p:spPr>
          <a:xfrm>
            <a:off x="4667250" y="4253805"/>
            <a:ext cx="4095750" cy="377130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1" name="Shape 29"/>
          <p:cNvSpPr/>
          <p:nvPr/>
        </p:nvSpPr>
        <p:spPr>
          <a:xfrm>
            <a:off x="4686300" y="4253805"/>
            <a:ext cx="0" cy="377130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32" name="Text 30"/>
          <p:cNvSpPr/>
          <p:nvPr/>
        </p:nvSpPr>
        <p:spPr>
          <a:xfrm>
            <a:off x="4800600" y="4349055"/>
            <a:ext cx="3944493" cy="186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70"/>
              </a:lnSpc>
              <a:buNone/>
            </a:pPr>
            <a:r>
              <a:rPr lang="en-US" sz="10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Latency breaches, error spikes, rotation failures</a:t>
            </a:r>
            <a:endParaRPr lang="en-US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81000" y="285750"/>
            <a:ext cx="428453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Performance Metrics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0" y="914400"/>
            <a:ext cx="3333750" cy="4238625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190500" y="1104900"/>
            <a:ext cx="1933385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67"/>
              </a:lnSpc>
              <a:spcAft>
                <a:spcPts val="1125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 Targets</a:t>
            </a:r>
            <a:endParaRPr lang="en-US" sz="1500" dirty="0"/>
          </a:p>
        </p:txBody>
      </p:sp>
      <p:sp>
        <p:nvSpPr>
          <p:cNvPr id="6" name="Shape 4"/>
          <p:cNvSpPr/>
          <p:nvPr/>
        </p:nvSpPr>
        <p:spPr>
          <a:xfrm>
            <a:off x="190500" y="2014537"/>
            <a:ext cx="2952750" cy="0"/>
          </a:xfrm>
          <a:prstGeom prst="line">
            <a:avLst/>
          </a:prstGeom>
          <a:noFill/>
          <a:ln w="9525">
            <a:solidFill>
              <a:srgbClr val="DDDDD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90500" y="1459409"/>
            <a:ext cx="3011805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spcAft>
                <a:spcPts val="375"/>
              </a:spcAft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FraudSight Latency (p99)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190500" y="1720304"/>
            <a:ext cx="3011805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&lt;100ms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190500" y="2688729"/>
            <a:ext cx="2952750" cy="0"/>
          </a:xfrm>
          <a:prstGeom prst="line">
            <a:avLst/>
          </a:prstGeom>
          <a:noFill/>
          <a:ln w="9525">
            <a:solidFill>
              <a:srgbClr val="DDDDDD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90500" y="2133600"/>
            <a:ext cx="3011805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spcAft>
                <a:spcPts val="375"/>
              </a:spcAft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GuaranteedPayment (p99)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190500" y="2394496"/>
            <a:ext cx="3011805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&lt;350ms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190500" y="3362920"/>
            <a:ext cx="2952750" cy="0"/>
          </a:xfrm>
          <a:prstGeom prst="line">
            <a:avLst/>
          </a:prstGeom>
          <a:noFill/>
          <a:ln w="9525">
            <a:solidFill>
              <a:srgbClr val="DDDDDD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90500" y="2807791"/>
            <a:ext cx="3011805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spcAft>
                <a:spcPts val="375"/>
              </a:spcAft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Sync Throughput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190500" y="3068687"/>
            <a:ext cx="3011805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300 TPS/region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190500" y="4037112"/>
            <a:ext cx="2952750" cy="0"/>
          </a:xfrm>
          <a:prstGeom prst="line">
            <a:avLst/>
          </a:prstGeom>
          <a:noFill/>
          <a:ln w="9525">
            <a:solidFill>
              <a:srgbClr val="DDDDDD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90500" y="3481983"/>
            <a:ext cx="3011805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spcAft>
                <a:spcPts val="375"/>
              </a:spcAft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Async Throughput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190500" y="3742879"/>
            <a:ext cx="3011805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1,000 TPS/region</a:t>
            </a:r>
            <a:endParaRPr lang="en-US" sz="1200" dirty="0"/>
          </a:p>
        </p:txBody>
      </p:sp>
      <p:sp>
        <p:nvSpPr>
          <p:cNvPr id="18" name="Shape 16"/>
          <p:cNvSpPr/>
          <p:nvPr/>
        </p:nvSpPr>
        <p:spPr>
          <a:xfrm>
            <a:off x="190500" y="4711303"/>
            <a:ext cx="2952750" cy="0"/>
          </a:xfrm>
          <a:prstGeom prst="line">
            <a:avLst/>
          </a:prstGeom>
          <a:noFill/>
          <a:ln w="9525">
            <a:solidFill>
              <a:srgbClr val="DDDDDD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190500" y="4156174"/>
            <a:ext cx="3011805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spcAft>
                <a:spcPts val="375"/>
              </a:spcAft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Availability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190500" y="4417070"/>
            <a:ext cx="3011805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99.9% SLA</a:t>
            </a:r>
            <a:endParaRPr lang="en-US" sz="1200" dirty="0"/>
          </a:p>
        </p:txBody>
      </p:sp>
      <p:graphicFrame>
        <p:nvGraphicFramePr>
          <p:cNvPr id="21" name="Chart 0" descr=""/>
          <p:cNvGraphicFramePr/>
          <p:nvPr/>
        </p:nvGraphicFramePr>
        <p:xfrm>
          <a:off x="3524250" y="1104900"/>
          <a:ext cx="5429250" cy="38576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Switch - Payment Gateway Integration</dc:title>
  <dc:subject>Architecture Overview</dc:subject>
  <dc:creator>Fraud Switch Team</dc:creator>
  <cp:lastModifiedBy>Fraud Switch Team</cp:lastModifiedBy>
  <cp:revision>1</cp:revision>
  <dcterms:created xsi:type="dcterms:W3CDTF">2025-10-28T03:19:28Z</dcterms:created>
  <dcterms:modified xsi:type="dcterms:W3CDTF">2025-10-28T03:19:28Z</dcterms:modified>
</cp:coreProperties>
</file>