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charts/chart1.xml" ContentType="application/vnd.openxmlformats-officedocument.drawingml.chart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Latency (ms)</c:v>
                </c:pt>
              </c:strCache>
            </c:strRef>
          </c:tx>
          <c:spPr>
            <a:solidFill>
              <a:srgbClr val="5EA8A7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Sheet1!$A$2:$A$6</c:f>
              <c:multiLvlStrCache>
                <c:ptCount val="5"/>
                <c:lvl>
                  <c:pt idx="0">
                    <c:v>FraudSight</c:v>
                  </c:pt>
                  <c:pt idx="1">
                    <c:v>GuaranteedPayment</c:v>
                  </c:pt>
                  <c:pt idx="2">
                    <c:v>Early Decline</c:v>
                  </c:pt>
                  <c:pt idx="3">
                    <c:v>BIN Lookup</c:v>
                  </c:pt>
                  <c:pt idx="4">
                    <c:v>Rules Service</c:v>
                  </c:pt>
                </c:lvl>
              </c:multiLvlStrCache>
            </c:multiLvl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95</c:v>
                </c:pt>
                <c:pt idx="1">
                  <c:v>340</c:v>
                </c:pt>
                <c:pt idx="2">
                  <c:v>18</c:v>
                </c:pt>
                <c:pt idx="3">
                  <c:v>4</c:v>
                </c:pt>
                <c:pt idx="4">
                  <c:v>13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Service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40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Latency (milliseconds)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107997" y="1604070"/>
            <a:ext cx="292785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600"/>
              </a:lnSpc>
              <a:spcAft>
                <a:spcPts val="1500"/>
              </a:spcAft>
              <a:buNone/>
            </a:pPr>
            <a:r>
              <a:rPr lang="en-US" sz="3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Fraud Switch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827676" y="2251770"/>
            <a:ext cx="5488498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40"/>
              </a:lnSpc>
              <a:spcAft>
                <a:spcPts val="3000"/>
              </a:spcAft>
              <a:buNone/>
            </a:pPr>
            <a:r>
              <a:rPr lang="en-US" sz="2100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Enterprise Payment Fraud Detection Platform</a:t>
            </a:r>
            <a:endParaRPr lang="en-US" sz="2100" dirty="0"/>
          </a:p>
        </p:txBody>
      </p:sp>
      <p:sp>
        <p:nvSpPr>
          <p:cNvPr id="4" name="Text 2"/>
          <p:cNvSpPr/>
          <p:nvPr/>
        </p:nvSpPr>
        <p:spPr>
          <a:xfrm>
            <a:off x="1171575" y="3006030"/>
            <a:ext cx="680085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Real-time fraud evaluation with intelligent routing, PCI-compliant security, and multi-region deployment for payment gateways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81000" y="4453979"/>
            <a:ext cx="204784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Payment Gateway Integration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6891040" y="4453979"/>
            <a:ext cx="1909399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Architecture Overview 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Integration Requirements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294358"/>
            <a:ext cx="2234565" cy="306884"/>
          </a:xfrm>
          <a:prstGeom prst="rect">
            <a:avLst/>
          </a:prstGeom>
          <a:noFill/>
          <a:ln/>
        </p:spPr>
        <p:txBody>
          <a:bodyPr wrap="square" lIns="0" tIns="0" rIns="0" bIns="9525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Requirements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381000" y="1944142"/>
            <a:ext cx="2603450" cy="24003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HTTPS/TLS 1.2+ support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OAuth 2.0 client credentials flow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JSON request/response format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 whitelisting capability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Token refresh implementation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Circuit breaker pattern support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3270200" y="1075283"/>
            <a:ext cx="2467737" cy="306884"/>
          </a:xfrm>
          <a:prstGeom prst="rect">
            <a:avLst/>
          </a:prstGeom>
          <a:noFill/>
          <a:ln/>
        </p:spPr>
        <p:txBody>
          <a:bodyPr wrap="square" lIns="0" tIns="0" rIns="0" bIns="9525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Required Transaction Data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3270200" y="1725067"/>
            <a:ext cx="2603450" cy="283845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PAN (clear text, encrypted in transit)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Transaction amount and currency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Merchant ID and metadata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Customer details (name, email, address)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Device fingerprint (optional but recommended)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6159401" y="1027658"/>
            <a:ext cx="1913954" cy="306884"/>
          </a:xfrm>
          <a:prstGeom prst="rect">
            <a:avLst/>
          </a:prstGeom>
          <a:noFill/>
          <a:ln/>
        </p:spPr>
        <p:txBody>
          <a:bodyPr wrap="square" lIns="0" tIns="0" rIns="0" bIns="9525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Onboarding Process</a:t>
            </a:r>
            <a:endParaRPr lang="en-US" sz="1500" dirty="0"/>
          </a:p>
        </p:txBody>
      </p:sp>
      <p:sp>
        <p:nvSpPr>
          <p:cNvPr id="9" name="Text 7"/>
          <p:cNvSpPr/>
          <p:nvPr/>
        </p:nvSpPr>
        <p:spPr>
          <a:xfrm>
            <a:off x="6159401" y="1677442"/>
            <a:ext cx="2603450" cy="2933700"/>
          </a:xfrm>
          <a:prstGeom prst="rect">
            <a:avLst/>
          </a:prstGeom>
          <a:noFill/>
          <a:ln/>
        </p:spPr>
        <p:txBody>
          <a:bodyPr wrap="square" lIns="95250" tIns="0" rIns="0" bIns="0" rtlCol="0" anchor="t"/>
          <a:lstStyle/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Gateway registration and approval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client_id and client_secret provisioning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IP whitelist configuration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Sandbox environment testing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 testing validation</a:t>
            </a:r>
            <a:endParaRPr lang="en-US" sz="1350" dirty="0"/>
          </a:p>
          <a:p>
            <a:pPr algn="l" marL="95250" indent="-95250">
              <a:lnSpc>
                <a:spcPts val="2100"/>
              </a:lnSpc>
              <a:spcAft>
                <a:spcPts val="450"/>
              </a:spcAft>
              <a:buSzPct val="100000"/>
              <a:buChar char="•"/>
            </a:pPr>
            <a:r>
              <a:rPr lang="en-US" sz="135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Production deployment approval</a:t>
            </a:r>
            <a:endParaRPr lang="en-US" sz="13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3668005" y="-536228"/>
            <a:ext cx="1807842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00"/>
              </a:lnSpc>
              <a:spcAft>
                <a:spcPts val="3000"/>
              </a:spcAft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Steps</a:t>
            </a:r>
            <a:endParaRPr lang="en-US" sz="2700" dirty="0"/>
          </a:p>
        </p:txBody>
      </p:sp>
      <p:sp>
        <p:nvSpPr>
          <p:cNvPr id="3" name="Text 1"/>
          <p:cNvSpPr/>
          <p:nvPr/>
        </p:nvSpPr>
        <p:spPr>
          <a:xfrm>
            <a:off x="381000" y="187672"/>
            <a:ext cx="8382000" cy="3221534"/>
          </a:xfrm>
          <a:prstGeom prst="roundRect">
            <a:avLst>
              <a:gd name="adj" fmla="val 2365"/>
            </a:avLst>
          </a:prstGeom>
          <a:solidFill>
            <a:srgbClr val="FFFFFF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666750" y="473422"/>
            <a:ext cx="3993071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Integration Timeline</a:t>
            </a:r>
            <a:endParaRPr lang="en-US" sz="1500" dirty="0"/>
          </a:p>
        </p:txBody>
      </p:sp>
      <p:sp>
        <p:nvSpPr>
          <p:cNvPr id="5" name="Text 3"/>
          <p:cNvSpPr/>
          <p:nvPr/>
        </p:nvSpPr>
        <p:spPr>
          <a:xfrm>
            <a:off x="666750" y="875556"/>
            <a:ext cx="7810500" cy="2247900"/>
          </a:xfrm>
          <a:prstGeom prst="rect">
            <a:avLst/>
          </a:prstGeom>
          <a:noFill/>
          <a:ln/>
        </p:spPr>
        <p:txBody>
          <a:bodyPr wrap="square" lIns="119063" tIns="0" rIns="0" bIns="0" rtlCol="0" anchor="t"/>
          <a:lstStyle/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Technical deep-dive session with architecture team</a:t>
            </a:r>
            <a:endParaRPr lang="en-US" sz="1350" dirty="0"/>
          </a:p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Review API documentation and integration guide</a:t>
            </a:r>
            <a:endParaRPr lang="en-US" sz="1350" dirty="0"/>
          </a:p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Sandbox environment provisioning and OAuth setup</a:t>
            </a:r>
            <a:endParaRPr lang="en-US" sz="1350" dirty="0"/>
          </a:p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Development and testing (2-4 weeks typical)</a:t>
            </a:r>
            <a:endParaRPr lang="en-US" sz="1350" dirty="0"/>
          </a:p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Load testing and performance validation</a:t>
            </a:r>
            <a:endParaRPr lang="en-US" sz="1350" dirty="0"/>
          </a:p>
          <a:p>
            <a:pPr algn="l" marL="119063" indent="-119063">
              <a:lnSpc>
                <a:spcPts val="2100"/>
              </a:lnSpc>
              <a:spcAft>
                <a:spcPts val="600"/>
              </a:spcAft>
              <a:buSzPct val="100000"/>
              <a:buChar char="•"/>
            </a:pPr>
            <a:r>
              <a:rPr lang="en-US" sz="135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Production deployment and go-live support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297180" y="3790206"/>
            <a:ext cx="8549640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4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Ready to Get Started?</a:t>
            </a:r>
            <a:endParaRPr lang="en-US" sz="2100" dirty="0"/>
          </a:p>
        </p:txBody>
      </p:sp>
      <p:sp>
        <p:nvSpPr>
          <p:cNvPr id="7" name="Text 5"/>
          <p:cNvSpPr/>
          <p:nvPr/>
        </p:nvSpPr>
        <p:spPr>
          <a:xfrm>
            <a:off x="297180" y="4258717"/>
            <a:ext cx="8549640" cy="3732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40"/>
              </a:lnSpc>
              <a:spcBef>
                <a:spcPts val="750"/>
              </a:spcBef>
              <a:spcAft>
                <a:spcPts val="750"/>
              </a:spcAft>
              <a:buNone/>
            </a:pPr>
            <a:r>
              <a:rPr lang="en-US" sz="21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Contact: fraud-switch-integrations@company.com</a:t>
            </a:r>
            <a:endParaRPr lang="en-US" sz="2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Executive Summary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381000" y="1195388"/>
            <a:ext cx="2603450" cy="1602284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400050" y="1195388"/>
            <a:ext cx="0" cy="1602284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561975" y="1338263"/>
            <a:ext cx="2185988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Integration Point</a:t>
            </a:r>
            <a:endParaRPr lang="en-US" sz="1500" dirty="0"/>
          </a:p>
        </p:txBody>
      </p:sp>
      <p:sp>
        <p:nvSpPr>
          <p:cNvPr id="7" name="Text 5"/>
          <p:cNvSpPr/>
          <p:nvPr/>
        </p:nvSpPr>
        <p:spPr>
          <a:xfrm>
            <a:off x="561975" y="1740396"/>
            <a:ext cx="2325192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One API connects to multiple fraud providers (Ravelin, Signifyd) with intelligent routing and failover.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270200" y="1085850"/>
            <a:ext cx="2603450" cy="1821359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3289250" y="1085850"/>
            <a:ext cx="0" cy="1821359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3451175" y="1228725"/>
            <a:ext cx="1690497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Ultra-Low Latency</a:t>
            </a:r>
            <a:endParaRPr lang="en-US" sz="1500" dirty="0"/>
          </a:p>
        </p:txBody>
      </p:sp>
      <p:sp>
        <p:nvSpPr>
          <p:cNvPr id="11" name="Text 9"/>
          <p:cNvSpPr/>
          <p:nvPr/>
        </p:nvSpPr>
        <p:spPr>
          <a:xfrm>
            <a:off x="3451175" y="1630859"/>
            <a:ext cx="2325192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spcAft>
                <a:spcPts val="375"/>
              </a:spcAft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&lt;100ms p99</a:t>
            </a:r>
            <a:endParaRPr lang="en-US" sz="2100" dirty="0"/>
          </a:p>
        </p:txBody>
      </p:sp>
      <p:sp>
        <p:nvSpPr>
          <p:cNvPr id="12" name="Text 10"/>
          <p:cNvSpPr/>
          <p:nvPr/>
        </p:nvSpPr>
        <p:spPr>
          <a:xfrm>
            <a:off x="3451175" y="2078534"/>
            <a:ext cx="2325192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FraudSight product with parallel processing and circuit breakers for optimal performance.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6159401" y="1195388"/>
            <a:ext cx="2603450" cy="1602284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4" name="Shape 12"/>
          <p:cNvSpPr/>
          <p:nvPr/>
        </p:nvSpPr>
        <p:spPr>
          <a:xfrm>
            <a:off x="6178451" y="1195388"/>
            <a:ext cx="0" cy="1602284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6340376" y="1338263"/>
            <a:ext cx="1787652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Enterprise Security</a:t>
            </a:r>
            <a:endParaRPr lang="en-US" sz="1500" dirty="0"/>
          </a:p>
        </p:txBody>
      </p:sp>
      <p:sp>
        <p:nvSpPr>
          <p:cNvPr id="16" name="Text 14"/>
          <p:cNvSpPr/>
          <p:nvPr/>
        </p:nvSpPr>
        <p:spPr>
          <a:xfrm>
            <a:off x="6340376" y="1740396"/>
            <a:ext cx="2325192" cy="914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PCI-compliant with AES-256-GCM encryption, 30-minute DEK rotation, and OAuth 2.0 authentication.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381000" y="3050084"/>
            <a:ext cx="2603450" cy="1592759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Shape 16"/>
          <p:cNvSpPr/>
          <p:nvPr/>
        </p:nvSpPr>
        <p:spPr>
          <a:xfrm>
            <a:off x="400050" y="3050084"/>
            <a:ext cx="0" cy="1592759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561975" y="3192959"/>
            <a:ext cx="1175576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Global Scale</a:t>
            </a:r>
            <a:endParaRPr lang="en-US" sz="1500" dirty="0"/>
          </a:p>
        </p:txBody>
      </p:sp>
      <p:sp>
        <p:nvSpPr>
          <p:cNvPr id="20" name="Text 18"/>
          <p:cNvSpPr/>
          <p:nvPr/>
        </p:nvSpPr>
        <p:spPr>
          <a:xfrm>
            <a:off x="561975" y="3595092"/>
            <a:ext cx="2325192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150"/>
              </a:lnSpc>
              <a:spcAft>
                <a:spcPts val="375"/>
              </a:spcAft>
              <a:buNone/>
            </a:pPr>
            <a:r>
              <a:rPr lang="en-US" sz="21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1,300 TPS</a:t>
            </a:r>
            <a:endParaRPr lang="en-US" sz="2100" dirty="0"/>
          </a:p>
        </p:txBody>
      </p:sp>
      <p:sp>
        <p:nvSpPr>
          <p:cNvPr id="21" name="Text 19"/>
          <p:cNvSpPr/>
          <p:nvPr/>
        </p:nvSpPr>
        <p:spPr>
          <a:xfrm>
            <a:off x="561975" y="4042767"/>
            <a:ext cx="232519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Multi-region (US-Ohio, UK-London) with 99.9% SLA.</a:t>
            </a:r>
            <a:endParaRPr lang="en-US" sz="1200" dirty="0"/>
          </a:p>
        </p:txBody>
      </p:sp>
      <p:sp>
        <p:nvSpPr>
          <p:cNvPr id="22" name="Text 20"/>
          <p:cNvSpPr/>
          <p:nvPr/>
        </p:nvSpPr>
        <p:spPr>
          <a:xfrm>
            <a:off x="3270200" y="3273921"/>
            <a:ext cx="2603450" cy="1145084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3" name="Shape 21"/>
          <p:cNvSpPr/>
          <p:nvPr/>
        </p:nvSpPr>
        <p:spPr>
          <a:xfrm>
            <a:off x="3289250" y="3273921"/>
            <a:ext cx="0" cy="1145084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4" name="Text 22"/>
          <p:cNvSpPr/>
          <p:nvPr/>
        </p:nvSpPr>
        <p:spPr>
          <a:xfrm>
            <a:off x="3451175" y="3416796"/>
            <a:ext cx="2176272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Complete Observability</a:t>
            </a:r>
            <a:endParaRPr lang="en-US" sz="1500" dirty="0"/>
          </a:p>
        </p:txBody>
      </p:sp>
      <p:sp>
        <p:nvSpPr>
          <p:cNvPr id="25" name="Text 23"/>
          <p:cNvSpPr/>
          <p:nvPr/>
        </p:nvSpPr>
        <p:spPr>
          <a:xfrm>
            <a:off x="3451175" y="3818930"/>
            <a:ext cx="232519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OpenTelemetry, Instana APM, ELK, Grafana dashboards.</a:t>
            </a:r>
            <a:endParaRPr lang="en-US" sz="1200" dirty="0"/>
          </a:p>
        </p:txBody>
      </p:sp>
      <p:sp>
        <p:nvSpPr>
          <p:cNvPr id="26" name="Text 24"/>
          <p:cNvSpPr/>
          <p:nvPr/>
        </p:nvSpPr>
        <p:spPr>
          <a:xfrm>
            <a:off x="6159401" y="3273921"/>
            <a:ext cx="2603450" cy="1145084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Shape 25"/>
          <p:cNvSpPr/>
          <p:nvPr/>
        </p:nvSpPr>
        <p:spPr>
          <a:xfrm>
            <a:off x="6178451" y="3273921"/>
            <a:ext cx="0" cy="1145084"/>
          </a:xfrm>
          <a:prstGeom prst="line">
            <a:avLst/>
          </a:prstGeom>
          <a:noFill/>
          <a:ln w="38100">
            <a:solidFill>
              <a:srgbClr val="5EA8A7"/>
            </a:solidFill>
            <a:prstDash val="solid"/>
          </a:ln>
        </p:spPr>
      </p:sp>
      <p:sp>
        <p:nvSpPr>
          <p:cNvPr id="28" name="Text 26"/>
          <p:cNvSpPr/>
          <p:nvPr/>
        </p:nvSpPr>
        <p:spPr>
          <a:xfrm>
            <a:off x="6340376" y="3416796"/>
            <a:ext cx="1671066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500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Production Ready</a:t>
            </a:r>
            <a:endParaRPr lang="en-US" sz="1500" dirty="0"/>
          </a:p>
        </p:txBody>
      </p:sp>
      <p:sp>
        <p:nvSpPr>
          <p:cNvPr id="29" name="Text 27"/>
          <p:cNvSpPr/>
          <p:nvPr/>
        </p:nvSpPr>
        <p:spPr>
          <a:xfrm>
            <a:off x="6340376" y="3818930"/>
            <a:ext cx="232519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00"/>
              </a:lnSpc>
              <a:buNone/>
            </a:pPr>
            <a:r>
              <a:rPr lang="en-US" sz="1200" dirty="0">
                <a:solidFill>
                  <a:srgbClr val="5D6D7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 microservices, auto-scaling, comprehensive error handling.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458571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High-Level Integration Flow</a:t>
            </a:r>
            <a:endParaRPr lang="en-US" sz="2700" dirty="0"/>
          </a:p>
        </p:txBody>
      </p:sp>
      <p:pic>
        <p:nvPicPr>
          <p:cNvPr id="4" name="Image 0" descr="diagram_integration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1200150"/>
            <a:ext cx="857250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OAuth 2.0 Authentication</a:t>
            </a:r>
            <a:endParaRPr lang="en-US" sz="2700" dirty="0"/>
          </a:p>
        </p:txBody>
      </p:sp>
      <p:pic>
        <p:nvPicPr>
          <p:cNvPr id="4" name="Image 0" descr="diagram_oauth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1200150"/>
            <a:ext cx="857250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5081207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 Flow &amp; Analytics Pipeline</a:t>
            </a:r>
            <a:endParaRPr lang="en-US" sz="2700" dirty="0"/>
          </a:p>
        </p:txBody>
      </p:sp>
      <p:pic>
        <p:nvPicPr>
          <p:cNvPr id="4" name="Image 0" descr="diagram_dataflow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1200150"/>
            <a:ext cx="857250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Security Architecture</a:t>
            </a:r>
            <a:endParaRPr lang="en-US" sz="2700" dirty="0"/>
          </a:p>
        </p:txBody>
      </p:sp>
      <p:pic>
        <p:nvPicPr>
          <p:cNvPr id="4" name="Image 0" descr="diagram_security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1200150"/>
            <a:ext cx="857250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Multi-Region Deployment</a:t>
            </a:r>
            <a:endParaRPr lang="en-US" sz="2700" dirty="0"/>
          </a:p>
        </p:txBody>
      </p:sp>
      <p:pic>
        <p:nvPicPr>
          <p:cNvPr id="4" name="Image 0" descr="diagram_multiregion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1200150"/>
            <a:ext cx="857250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4478845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Observability &amp; Monitoring</a:t>
            </a:r>
            <a:endParaRPr lang="en-US" sz="2700" dirty="0"/>
          </a:p>
        </p:txBody>
      </p:sp>
      <p:pic>
        <p:nvPicPr>
          <p:cNvPr id="4" name="Image 0" descr="diagram_observability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85750" y="1200150"/>
            <a:ext cx="8572500" cy="36671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381000" y="285750"/>
            <a:ext cx="4284536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27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Performance Metrics</a:t>
            </a:r>
            <a:endParaRPr lang="en-US" sz="2700" dirty="0"/>
          </a:p>
        </p:txBody>
      </p:sp>
      <p:sp>
        <p:nvSpPr>
          <p:cNvPr id="4" name="Text 2"/>
          <p:cNvSpPr/>
          <p:nvPr/>
        </p:nvSpPr>
        <p:spPr>
          <a:xfrm>
            <a:off x="0" y="914400"/>
            <a:ext cx="3333750" cy="4238625"/>
          </a:xfrm>
          <a:prstGeom prst="rect">
            <a:avLst/>
          </a:prstGeom>
          <a:solidFill>
            <a:srgbClr val="F4F6F6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90500" y="1104900"/>
            <a:ext cx="1933385" cy="2116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67"/>
              </a:lnSpc>
              <a:spcAft>
                <a:spcPts val="1125"/>
              </a:spcAft>
              <a:buNone/>
            </a:pPr>
            <a:r>
              <a:rPr lang="en-US" sz="15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Performance Targets</a:t>
            </a:r>
            <a:endParaRPr lang="en-US" sz="1500" dirty="0"/>
          </a:p>
        </p:txBody>
      </p:sp>
      <p:sp>
        <p:nvSpPr>
          <p:cNvPr id="6" name="Shape 4"/>
          <p:cNvSpPr/>
          <p:nvPr/>
        </p:nvSpPr>
        <p:spPr>
          <a:xfrm>
            <a:off x="190500" y="2014537"/>
            <a:ext cx="295275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90500" y="1459409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375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FraudSight Latency (p99)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190500" y="1720304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&lt;100ms</a:t>
            </a:r>
            <a:endParaRPr lang="en-US" sz="1200" dirty="0"/>
          </a:p>
        </p:txBody>
      </p:sp>
      <p:sp>
        <p:nvSpPr>
          <p:cNvPr id="9" name="Shape 7"/>
          <p:cNvSpPr/>
          <p:nvPr/>
        </p:nvSpPr>
        <p:spPr>
          <a:xfrm>
            <a:off x="190500" y="2688729"/>
            <a:ext cx="295275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0500" y="2133600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375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GuaranteedPayment (p99)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190500" y="2394496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&lt;350ms</a:t>
            </a:r>
            <a:endParaRPr lang="en-US" sz="1200" dirty="0"/>
          </a:p>
        </p:txBody>
      </p:sp>
      <p:sp>
        <p:nvSpPr>
          <p:cNvPr id="12" name="Shape 10"/>
          <p:cNvSpPr/>
          <p:nvPr/>
        </p:nvSpPr>
        <p:spPr>
          <a:xfrm>
            <a:off x="190500" y="3362920"/>
            <a:ext cx="295275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90500" y="2807791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375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Sync Throughput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190500" y="3068687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300 TPS/region</a:t>
            </a:r>
            <a:endParaRPr lang="en-US" sz="1200" dirty="0"/>
          </a:p>
        </p:txBody>
      </p:sp>
      <p:sp>
        <p:nvSpPr>
          <p:cNvPr id="15" name="Shape 13"/>
          <p:cNvSpPr/>
          <p:nvPr/>
        </p:nvSpPr>
        <p:spPr>
          <a:xfrm>
            <a:off x="190500" y="4037112"/>
            <a:ext cx="295275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0500" y="3481983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375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Async Throughput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190500" y="3742879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1,000 TPS/region</a:t>
            </a:r>
            <a:endParaRPr lang="en-US" sz="1200" dirty="0"/>
          </a:p>
        </p:txBody>
      </p:sp>
      <p:sp>
        <p:nvSpPr>
          <p:cNvPr id="18" name="Shape 16"/>
          <p:cNvSpPr/>
          <p:nvPr/>
        </p:nvSpPr>
        <p:spPr>
          <a:xfrm>
            <a:off x="190500" y="4711303"/>
            <a:ext cx="2952750" cy="0"/>
          </a:xfrm>
          <a:prstGeom prst="line">
            <a:avLst/>
          </a:prstGeom>
          <a:noFill/>
          <a:ln w="9525">
            <a:solidFill>
              <a:srgbClr val="DDDDDD"/>
            </a:solidFill>
            <a:prstDash val="solid"/>
          </a:ln>
        </p:spPr>
      </p:sp>
      <p:sp>
        <p:nvSpPr>
          <p:cNvPr id="19" name="Text 17"/>
          <p:cNvSpPr/>
          <p:nvPr/>
        </p:nvSpPr>
        <p:spPr>
          <a:xfrm>
            <a:off x="190500" y="4156174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Aft>
                <a:spcPts val="375"/>
              </a:spcAft>
              <a:buNone/>
            </a:pPr>
            <a:r>
              <a:rPr lang="en-US" sz="12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Availability</a:t>
            </a:r>
            <a:endParaRPr lang="en-US" sz="1200" dirty="0"/>
          </a:p>
        </p:txBody>
      </p:sp>
      <p:sp>
        <p:nvSpPr>
          <p:cNvPr id="20" name="Text 18"/>
          <p:cNvSpPr/>
          <p:nvPr/>
        </p:nvSpPr>
        <p:spPr>
          <a:xfrm>
            <a:off x="190500" y="4417070"/>
            <a:ext cx="3011805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buNone/>
            </a:pPr>
            <a:r>
              <a:rPr lang="en-US" sz="1200" b="1" dirty="0">
                <a:solidFill>
                  <a:srgbClr val="5EA8A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99.9% SLA</a:t>
            </a:r>
            <a:endParaRPr lang="en-US" sz="1200" dirty="0"/>
          </a:p>
        </p:txBody>
      </p:sp>
      <p:graphicFrame>
        <p:nvGraphicFramePr>
          <p:cNvPr id="21" name="Chart 0" descr=""/>
          <p:cNvGraphicFramePr/>
          <p:nvPr/>
        </p:nvGraphicFramePr>
        <p:xfrm>
          <a:off x="3524250" y="1104900"/>
          <a:ext cx="5429250" cy="3857625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Fraud Switch - Payment Gateway Integration</dc:title>
  <dc:subject>Architecture Overview</dc:subject>
  <dc:creator>Fraud Switch Team</dc:creator>
  <cp:lastModifiedBy>Fraud Switch Team</cp:lastModifiedBy>
  <cp:revision>1</cp:revision>
  <dcterms:created xsi:type="dcterms:W3CDTF">2025-10-28T03:04:48Z</dcterms:created>
  <dcterms:modified xsi:type="dcterms:W3CDTF">2025-10-28T03:04:48Z</dcterms:modified>
</cp:coreProperties>
</file>