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2C3E50"/>
        </a:solidFill>
        <a:effectLst/>
      </p:bgPr>
    </p:bg>
    <p:spTree>
      <p:nvGrpSpPr>
        <p:cNvPr id="1" name=""/>
        <p:cNvGrpSpPr/>
        <p:nvPr/>
      </p:nvGrpSpPr>
      <p:grpSpPr/>
      <p:sp>
        <p:nvSpPr>
          <p:cNvPr id="2" name="TextBox 1"/>
          <p:cNvSpPr txBox="1"/>
          <p:nvPr/>
        </p:nvSpPr>
        <p:spPr>
          <a:xfrm>
            <a:off x="457200" y="274320"/>
            <a:ext cx="8229600" cy="548640"/>
          </a:xfrm>
          <a:prstGeom prst="rect">
            <a:avLst/>
          </a:prstGeom>
          <a:noFill/>
        </p:spPr>
        <p:txBody>
          <a:bodyPr wrap="none">
            <a:spAutoFit/>
          </a:bodyPr>
          <a:lstStyle/>
          <a:p>
            <a:pPr>
              <a:defRPr sz="3600" b="1">
                <a:solidFill>
                  <a:srgbClr val="FFFFFF"/>
                </a:solidFill>
              </a:defRPr>
            </a:pPr>
            <a:r>
              <a:t>Pre-Authorization Fraud Check</a:t>
            </a:r>
          </a:p>
        </p:txBody>
      </p:sp>
      <p:sp>
        <p:nvSpPr>
          <p:cNvPr id="3" name="Rectangle 2"/>
          <p:cNvSpPr/>
          <p:nvPr/>
        </p:nvSpPr>
        <p:spPr>
          <a:xfrm>
            <a:off x="457200" y="1005840"/>
            <a:ext cx="8229600" cy="3931920"/>
          </a:xfrm>
          <a:prstGeom prst="rect">
            <a:avLst/>
          </a:prstGeom>
          <a:solidFill>
            <a:srgbClr val="FFFFFF"/>
          </a:solidFill>
          <a:ln w="38100">
            <a:solidFill>
              <a:srgbClr val="6CB3B1"/>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ctr">
              <a:defRPr sz="1800" b="1">
                <a:solidFill>
                  <a:srgbClr val="6CB3B1"/>
                </a:solidFill>
              </a:defRPr>
            </a:pPr>
            <a:r>
              <a:t>[Paste Mermaid Sequence Diagram Here]</a:t>
            </a:r>
          </a:p>
        </p:txBody>
      </p:sp>
      <p:sp>
        <p:nvSpPr>
          <p:cNvPr id="4" name="Rectangle 3"/>
          <p:cNvSpPr/>
          <p:nvPr/>
        </p:nvSpPr>
        <p:spPr>
          <a:xfrm>
            <a:off x="457200" y="5120640"/>
            <a:ext cx="8229600" cy="1463040"/>
          </a:xfrm>
          <a:prstGeom prst="rect">
            <a:avLst/>
          </a:prstGeom>
          <a:solidFill>
            <a:srgbClr val="34495E"/>
          </a:solidFill>
          <a:ln w="38100">
            <a:solidFill>
              <a:srgbClr val="6CB3B1"/>
            </a:solidFill>
          </a:ln>
        </p:spPr>
        <p:style>
          <a:lnRef idx="1">
            <a:schemeClr val="accent1"/>
          </a:lnRef>
          <a:fillRef idx="3">
            <a:schemeClr val="accent1"/>
          </a:fillRef>
          <a:effectRef idx="2">
            <a:schemeClr val="accent1"/>
          </a:effectRef>
          <a:fontRef idx="minor">
            <a:schemeClr val="lt1"/>
          </a:fontRef>
        </p:style>
        <p:txBody>
          <a:bodyPr rtlCol="0" anchor="ctr" wrap="square" tIns="137160" lIns="182880" rIns="182880" bIns="137160"/>
          <a:lstStyle/>
          <a:p>
            <a:pPr algn="ctr">
              <a:defRPr sz="1400" b="1">
                <a:solidFill>
                  <a:srgbClr val="6CB3B1"/>
                </a:solidFill>
              </a:defRPr>
            </a:pPr>
            <a:r>
              <a:t>Definition: </a:t>
            </a:r>
            <a:r>
              <a:rPr sz="1200" b="0">
                <a:solidFill>
                  <a:srgbClr val="FFFFFF"/>
                </a:solidFill>
              </a:rPr>
              <a:t>A fraud screening process that occurs before the transaction is sent to the payment network for authorization. The fraud switch evaluates the transaction risk and provides a decision (approve/decline) before any authorization attempt is made.</a:t>
            </a:r>
          </a:p>
          <a:p>
            <a:pPr>
              <a:spcBef>
                <a:spcPts val="800"/>
              </a:spcBef>
              <a:defRPr sz="1400" b="1">
                <a:solidFill>
                  <a:srgbClr val="6CB3B1"/>
                </a:solidFill>
              </a:defRPr>
            </a:pPr>
            <a:r>
              <a:t>Key Points: </a:t>
            </a:r>
            <a:r>
              <a:rPr sz="1100" b="0">
                <a:solidFill>
                  <a:srgbClr val="FFFFFF"/>
                </a:solidFill>
              </a:rPr>
              <a:t>Fraud check happens first, authorization second • Prevents unnecessary authorization requests for high-risk transactions • Reduces authorization costs and network traffic • Protects issuer from processing suspicious transactions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2C3E50"/>
        </a:solidFill>
        <a:effectLst/>
      </p:bgPr>
    </p:bg>
    <p:spTree>
      <p:nvGrpSpPr>
        <p:cNvPr id="1" name=""/>
        <p:cNvGrpSpPr/>
        <p:nvPr/>
      </p:nvGrpSpPr>
      <p:grpSpPr/>
      <p:sp>
        <p:nvSpPr>
          <p:cNvPr id="2" name="TextBox 1"/>
          <p:cNvSpPr txBox="1"/>
          <p:nvPr/>
        </p:nvSpPr>
        <p:spPr>
          <a:xfrm>
            <a:off x="457200" y="274320"/>
            <a:ext cx="8229600" cy="548640"/>
          </a:xfrm>
          <a:prstGeom prst="rect">
            <a:avLst/>
          </a:prstGeom>
          <a:noFill/>
        </p:spPr>
        <p:txBody>
          <a:bodyPr wrap="none">
            <a:spAutoFit/>
          </a:bodyPr>
          <a:lstStyle/>
          <a:p>
            <a:pPr>
              <a:defRPr sz="3600" b="1">
                <a:solidFill>
                  <a:srgbClr val="FFFFFF"/>
                </a:solidFill>
              </a:defRPr>
            </a:pPr>
            <a:r>
              <a:t>Post-Authorization Fraud Check</a:t>
            </a:r>
          </a:p>
        </p:txBody>
      </p:sp>
      <p:sp>
        <p:nvSpPr>
          <p:cNvPr id="3" name="Rectangle 2"/>
          <p:cNvSpPr/>
          <p:nvPr/>
        </p:nvSpPr>
        <p:spPr>
          <a:xfrm>
            <a:off x="457200" y="1005840"/>
            <a:ext cx="8229600" cy="3931920"/>
          </a:xfrm>
          <a:prstGeom prst="rect">
            <a:avLst/>
          </a:prstGeom>
          <a:solidFill>
            <a:srgbClr val="FFFFFF"/>
          </a:solidFill>
          <a:ln w="38100">
            <a:solidFill>
              <a:srgbClr val="6CB3B1"/>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ctr">
              <a:defRPr sz="1800" b="1">
                <a:solidFill>
                  <a:srgbClr val="6CB3B1"/>
                </a:solidFill>
              </a:defRPr>
            </a:pPr>
            <a:r>
              <a:t>[Paste Mermaid Sequence Diagram Here]</a:t>
            </a:r>
          </a:p>
        </p:txBody>
      </p:sp>
      <p:sp>
        <p:nvSpPr>
          <p:cNvPr id="4" name="Rectangle 3"/>
          <p:cNvSpPr/>
          <p:nvPr/>
        </p:nvSpPr>
        <p:spPr>
          <a:xfrm>
            <a:off x="457200" y="5120640"/>
            <a:ext cx="8229600" cy="1463040"/>
          </a:xfrm>
          <a:prstGeom prst="rect">
            <a:avLst/>
          </a:prstGeom>
          <a:solidFill>
            <a:srgbClr val="34495E"/>
          </a:solidFill>
          <a:ln w="38100">
            <a:solidFill>
              <a:srgbClr val="6CB3B1"/>
            </a:solidFill>
          </a:ln>
        </p:spPr>
        <p:style>
          <a:lnRef idx="1">
            <a:schemeClr val="accent1"/>
          </a:lnRef>
          <a:fillRef idx="3">
            <a:schemeClr val="accent1"/>
          </a:fillRef>
          <a:effectRef idx="2">
            <a:schemeClr val="accent1"/>
          </a:effectRef>
          <a:fontRef idx="minor">
            <a:schemeClr val="lt1"/>
          </a:fontRef>
        </p:style>
        <p:txBody>
          <a:bodyPr rtlCol="0" anchor="ctr" wrap="square" tIns="137160" lIns="182880" rIns="182880" bIns="137160"/>
          <a:lstStyle/>
          <a:p>
            <a:pPr algn="ctr">
              <a:defRPr sz="1400" b="1">
                <a:solidFill>
                  <a:srgbClr val="6CB3B1"/>
                </a:solidFill>
              </a:defRPr>
            </a:pPr>
            <a:r>
              <a:t>Definition: </a:t>
            </a:r>
            <a:r>
              <a:rPr sz="1200" b="0">
                <a:solidFill>
                  <a:srgbClr val="FFFFFF"/>
                </a:solidFill>
              </a:rPr>
              <a:t>A fraud screening process that occurs after receiving an authorization approval from the issuer. The fraud switch evaluates the approved transaction and can override the issuer's approval decision if fraud is detected.</a:t>
            </a:r>
          </a:p>
          <a:p>
            <a:pPr>
              <a:spcBef>
                <a:spcPts val="800"/>
              </a:spcBef>
              <a:defRPr sz="1400" b="1">
                <a:solidFill>
                  <a:srgbClr val="6CB3B1"/>
                </a:solidFill>
              </a:defRPr>
            </a:pPr>
            <a:r>
              <a:t>Key Points: </a:t>
            </a:r>
            <a:r>
              <a:rPr sz="1100" b="0">
                <a:solidFill>
                  <a:srgbClr val="FFFFFF"/>
                </a:solidFill>
              </a:rPr>
              <a:t>Authorization happens first, fraud check second • Only triggered when issuer approves the transaction • Payment gateway has final decision authority • Allows fraud detection after confirming card validity and available funds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