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2"/>
  </p:notesMasterIdLst>
  <p:handoutMasterIdLst>
    <p:handoutMasterId r:id="rId13"/>
  </p:handoutMasterIdLst>
  <p:sldIdLst>
    <p:sldId id="256" r:id="rId5"/>
    <p:sldId id="258" r:id="rId6"/>
    <p:sldId id="275" r:id="rId7"/>
    <p:sldId id="276" r:id="rId8"/>
    <p:sldId id="277" r:id="rId9"/>
    <p:sldId id="278"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snapToGrid="0" snapToObjects="1">
      <p:cViewPr varScale="1">
        <p:scale>
          <a:sx n="92" d="100"/>
          <a:sy n="92" d="100"/>
        </p:scale>
        <p:origin x="84" y="60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1/18/2023</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1/18/2023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1/18/2023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72716" y="2566554"/>
            <a:ext cx="12074216" cy="1588845"/>
          </a:xfrm>
        </p:spPr>
        <p:txBody>
          <a:bodyPr>
            <a:normAutofit/>
          </a:bodyPr>
          <a:lstStyle/>
          <a:p>
            <a:pPr algn="ctr"/>
            <a:r>
              <a:rPr lang="en-US" sz="6000" b="1" dirty="0"/>
              <a:t>Axios in react js</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2407227" y="4456736"/>
            <a:ext cx="7377545" cy="1405467"/>
          </a:xfrm>
        </p:spPr>
        <p:txBody>
          <a:bodyPr>
            <a:normAutofit/>
          </a:bodyPr>
          <a:lstStyle/>
          <a:p>
            <a:pPr algn="ctr"/>
            <a:r>
              <a:rPr lang="en-US" b="0" i="0" dirty="0">
                <a:effectLst/>
                <a:latin typeface="arial" panose="020B0604020202020204" pitchFamily="34" charset="0"/>
              </a:rPr>
              <a:t> Axios is </a:t>
            </a:r>
            <a:r>
              <a:rPr lang="en-US" b="1" i="0" dirty="0">
                <a:effectLst/>
                <a:latin typeface="arial" panose="020B0604020202020204" pitchFamily="34" charset="0"/>
              </a:rPr>
              <a:t>a library that serves to create HTTP requests that are present externally</a:t>
            </a:r>
            <a:r>
              <a:rPr lang="en-US" b="0" i="0" dirty="0">
                <a:effectLst/>
                <a:latin typeface="arial" panose="020B0604020202020204" pitchFamily="34" charset="0"/>
              </a:rPr>
              <a:t>.</a:t>
            </a:r>
            <a:endParaRPr lang="en-US" dirty="0"/>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7037306" cy="1456267"/>
          </a:xfrm>
        </p:spPr>
        <p:txBody>
          <a:bodyPr>
            <a:normAutofit/>
          </a:bodyPr>
          <a:lstStyle/>
          <a:p>
            <a:r>
              <a:rPr lang="en-US" sz="4400" dirty="0"/>
              <a:t>Topics – Axios in react js </a:t>
            </a:r>
            <a:endParaRPr lang="ru-RU" sz="4400" dirty="0"/>
          </a:p>
        </p:txBody>
      </p:sp>
      <p:sp>
        <p:nvSpPr>
          <p:cNvPr id="9" name="Content Placeholder 8">
            <a:extLst>
              <a:ext uri="{FF2B5EF4-FFF2-40B4-BE49-F238E27FC236}">
                <a16:creationId xmlns:a16="http://schemas.microsoft.com/office/drawing/2014/main" id="{F5B6736E-D0B1-1F27-7298-065A4B281E9A}"/>
              </a:ext>
            </a:extLst>
          </p:cNvPr>
          <p:cNvSpPr>
            <a:spLocks noGrp="1"/>
          </p:cNvSpPr>
          <p:nvPr>
            <p:ph idx="1"/>
          </p:nvPr>
        </p:nvSpPr>
        <p:spPr>
          <a:xfrm>
            <a:off x="738072" y="1769033"/>
            <a:ext cx="8126696" cy="4638941"/>
          </a:xfrm>
        </p:spPr>
        <p:txBody>
          <a:bodyPr>
            <a:normAutofit/>
          </a:bodyPr>
          <a:lstStyle/>
          <a:p>
            <a:r>
              <a:rPr lang="en-GB" sz="2400" dirty="0"/>
              <a:t>What is Axios</a:t>
            </a:r>
          </a:p>
          <a:p>
            <a:r>
              <a:rPr lang="en-GB" sz="2400" dirty="0"/>
              <a:t>Why Axios</a:t>
            </a:r>
          </a:p>
          <a:p>
            <a:r>
              <a:rPr lang="en-GB" sz="2400" dirty="0"/>
              <a:t>How to Install Axios</a:t>
            </a:r>
          </a:p>
          <a:p>
            <a:r>
              <a:rPr lang="en-GB" sz="2400" dirty="0"/>
              <a:t>Axios Request Methods</a:t>
            </a:r>
          </a:p>
          <a:p>
            <a:r>
              <a:rPr lang="en-GB" sz="2400" dirty="0"/>
              <a:t>Axios Response Objects</a:t>
            </a:r>
          </a:p>
          <a:p>
            <a:r>
              <a:rPr lang="en-GB" sz="2400" dirty="0"/>
              <a:t>Axios Get Request</a:t>
            </a:r>
          </a:p>
          <a:p>
            <a:r>
              <a:rPr lang="en-GB" sz="2400" dirty="0"/>
              <a:t>Axios Post Request</a:t>
            </a:r>
          </a:p>
          <a:p>
            <a:r>
              <a:rPr lang="en-GB" sz="2400" dirty="0"/>
              <a:t>Error Handling</a:t>
            </a:r>
          </a:p>
        </p:txBody>
      </p:sp>
      <p:pic>
        <p:nvPicPr>
          <p:cNvPr id="1026" name="Picture 2" descr="Axios - Breaking news, U.S. news and politics, and local news">
            <a:extLst>
              <a:ext uri="{FF2B5EF4-FFF2-40B4-BE49-F238E27FC236}">
                <a16:creationId xmlns:a16="http://schemas.microsoft.com/office/drawing/2014/main" id="{144D5457-868D-018F-EA18-DDF0919131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48" r="12513" b="26"/>
          <a:stretch/>
        </p:blipFill>
        <p:spPr bwMode="auto">
          <a:xfrm>
            <a:off x="8791785" y="4064982"/>
            <a:ext cx="3399314" cy="2796563"/>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a:noFill/>
          <a:extLst>
            <a:ext uri="{909E8E84-426E-40DD-AFC4-6F175D3DCCD1}">
              <a14:hiddenFill xmlns:a14="http://schemas.microsoft.com/office/drawing/2010/main">
                <a:solidFill>
                  <a:srgbClr val="FFFFFF"/>
                </a:solidFill>
              </a14:hiddenFill>
            </a:ext>
          </a:extLst>
        </p:spPr>
      </p:pic>
      <p:grpSp>
        <p:nvGrpSpPr>
          <p:cNvPr id="1040" name="Group 1039">
            <a:extLst>
              <a:ext uri="{FF2B5EF4-FFF2-40B4-BE49-F238E27FC236}">
                <a16:creationId xmlns:a16="http://schemas.microsoft.com/office/drawing/2014/main" id="{58B25CAD-A790-499A-926B-116E10915E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041" name="Freeform 98">
              <a:extLst>
                <a:ext uri="{FF2B5EF4-FFF2-40B4-BE49-F238E27FC236}">
                  <a16:creationId xmlns:a16="http://schemas.microsoft.com/office/drawing/2014/main" id="{76E29510-9A59-43B9-BA40-BF403A9F6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2" name="Group 1041">
              <a:extLst>
                <a:ext uri="{FF2B5EF4-FFF2-40B4-BE49-F238E27FC236}">
                  <a16:creationId xmlns:a16="http://schemas.microsoft.com/office/drawing/2014/main" id="{D41DCF14-C3EC-4A84-9BCB-CE73743063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043" name="Straight Connector 1042">
                <a:extLst>
                  <a:ext uri="{FF2B5EF4-FFF2-40B4-BE49-F238E27FC236}">
                    <a16:creationId xmlns:a16="http://schemas.microsoft.com/office/drawing/2014/main" id="{323473CE-82AD-4D8D-A232-68772F8249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6C67ADA3-E620-4348-8071-F9721E422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221526D8-6171-42B9-BB1D-D4EBD07C9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D918272C-9574-485F-8DBA-E779254B6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414CAA3E-D915-4597-85D4-DF416AF539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8749FF6F-6DEA-46A3-A01C-82BD29418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8853F97E-C428-43BB-903E-E63D7A05D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FD4EE22F-D9F6-499B-8595-2CA950937E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0A598804-7127-47FC-8A02-C6E2FD0D7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12A35C24-2BAE-4314-BBF5-81A17F92E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73A33BF9-E8C7-47A3-BFF6-5419153F7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B8707F62-2F29-4FF0-A976-55E1996003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3D9DB8BF-BBA2-4465-8B80-B354B3A5BA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1C237BA7-462C-4ABE-B089-4C8938F821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E14D5F33-8377-427F-B4D1-8B783BF48E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68114C18-86CF-412F-81BD-4856E83C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ECF1CFD5-877F-4D23-9186-ABBE606058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FD718FB9-83BB-4BFB-ACF6-7D0A681BB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99B007F5-E4FE-4A8F-813F-CC2740BD2E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41345DFB-742B-4F09-B75A-05377FD40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7B4845AC-E70E-40A2-9491-05B2DBB92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F4111F64-514D-4447-86EB-D665455248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B20169F1-F2D1-4726-8423-DBB5FE0714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6" name="Straight Connector 1065">
                <a:extLst>
                  <a:ext uri="{FF2B5EF4-FFF2-40B4-BE49-F238E27FC236}">
                    <a16:creationId xmlns:a16="http://schemas.microsoft.com/office/drawing/2014/main" id="{69F80247-CF53-4374-81E2-475BDD521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FA5F5D72-947B-414E-8FDD-BBA2BCB95B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C3AECE77-F2AF-4FCA-9C0E-A3E154EF49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9" name="Straight Connector 1068">
                <a:extLst>
                  <a:ext uri="{FF2B5EF4-FFF2-40B4-BE49-F238E27FC236}">
                    <a16:creationId xmlns:a16="http://schemas.microsoft.com/office/drawing/2014/main" id="{A357807F-7199-418E-A0A9-B64105ECD2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0" name="Straight Connector 1069">
                <a:extLst>
                  <a:ext uri="{FF2B5EF4-FFF2-40B4-BE49-F238E27FC236}">
                    <a16:creationId xmlns:a16="http://schemas.microsoft.com/office/drawing/2014/main" id="{374400BB-9AFD-4FE0-890E-888B089C2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1" name="Straight Connector 1070">
                <a:extLst>
                  <a:ext uri="{FF2B5EF4-FFF2-40B4-BE49-F238E27FC236}">
                    <a16:creationId xmlns:a16="http://schemas.microsoft.com/office/drawing/2014/main" id="{6B161EE8-5F23-490A-9728-F35D68DF9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EF4E71C7-716A-43DB-8B25-45D376E5D1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3" name="Straight Connector 1072">
                <a:extLst>
                  <a:ext uri="{FF2B5EF4-FFF2-40B4-BE49-F238E27FC236}">
                    <a16:creationId xmlns:a16="http://schemas.microsoft.com/office/drawing/2014/main" id="{CCC85AEA-CCD1-4DF7-8916-0F72027ED7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4" name="Straight Connector 1073">
                <a:extLst>
                  <a:ext uri="{FF2B5EF4-FFF2-40B4-BE49-F238E27FC236}">
                    <a16:creationId xmlns:a16="http://schemas.microsoft.com/office/drawing/2014/main" id="{2135A1AE-41A5-4D62-8EDA-7E2AE30EF6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F3CFD903-54FF-40B5-8645-48F3E463A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6" name="Straight Connector 1075">
                <a:extLst>
                  <a:ext uri="{FF2B5EF4-FFF2-40B4-BE49-F238E27FC236}">
                    <a16:creationId xmlns:a16="http://schemas.microsoft.com/office/drawing/2014/main" id="{250B0D3E-699D-4045-9BD5-B4CF69C20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B430A3E5-50DB-4A25-A497-A9AABF4CD8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A1B0E32C-6B1D-4061-8FE9-49FE8F48E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9" name="Straight Connector 1078">
                <a:extLst>
                  <a:ext uri="{FF2B5EF4-FFF2-40B4-BE49-F238E27FC236}">
                    <a16:creationId xmlns:a16="http://schemas.microsoft.com/office/drawing/2014/main" id="{5933DD09-EE89-4852-AAB4-7C42FEB01C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0" name="Straight Connector 1079">
                <a:extLst>
                  <a:ext uri="{FF2B5EF4-FFF2-40B4-BE49-F238E27FC236}">
                    <a16:creationId xmlns:a16="http://schemas.microsoft.com/office/drawing/2014/main" id="{211394FF-3D41-4AC3-BF43-D84C4453F9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8E419255-A9D6-42DD-A394-F5330A6F36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2" name="Straight Connector 1081">
                <a:extLst>
                  <a:ext uri="{FF2B5EF4-FFF2-40B4-BE49-F238E27FC236}">
                    <a16:creationId xmlns:a16="http://schemas.microsoft.com/office/drawing/2014/main" id="{7B92B858-83FE-42E7-B526-734880D077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3" name="Straight Connector 1082">
                <a:extLst>
                  <a:ext uri="{FF2B5EF4-FFF2-40B4-BE49-F238E27FC236}">
                    <a16:creationId xmlns:a16="http://schemas.microsoft.com/office/drawing/2014/main" id="{1AC09C3A-8718-4FF6-89BE-385091356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1ACA67A3-5C58-4B01-9A72-136D48845E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9C479D8B-24CE-4B25-A4B4-1D411A4502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9BF48C75-7374-42F2-A159-526789C34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809A4AF-4DE5-4BEA-9D5A-A5236E9AF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B3EF6033-DAB6-40AE-904A-9B445DBD6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B6FAF6D3-9004-48E4-9A1F-BF36CEF7C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45BF9CAE-C7FC-4A40-83EC-8D4FA543E0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C9D1F7A5-8E54-4E36-9FBB-68F82877C2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2E9B55B9-3B64-43D0-B20B-63D1E69CE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AD5DB75D-0B80-49D5-ABF8-FB393DC83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F3F5F929-EAAF-471A-9E35-6DCDC3566C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E4C2BEB3-0299-4A25-830D-6E2DF9FDC8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04E342A0-615D-466D-9404-CA8BBCEEF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6BDFFE1C-1E19-4EF4-A1B2-204A04E341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6731123C-8680-4E7A-AF54-969919D30C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8F1F0F71-5F67-496A-85EC-C8272FC6DE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4EE0D13E-74B4-46D8-9CEB-993A9B02BB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BBC0AC4E-E40A-4D25-B178-B28024D5DB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A143B7E6-35F6-4AAF-B75E-D0E3B1CC3B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8DAAF768-2A67-4FCC-B682-7B14D4699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9A5A9193-6968-40A2-9E95-40B9A300A1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85F665EA-A27F-453A-9F57-4D4B9CE64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4F6B94B3-C73B-4B26-A066-A4A6EB692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2C87A408-F5B1-4397-9A9F-65844D7EFB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B9AC2E82-FE6E-420B-9AB8-7939E196C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BAE5E1C4-5F11-44DF-9A63-A3AB706FC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3236581D-1127-4822-B364-203311850B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CF6AFBC9-9C55-4BB4-8DD3-CBFB9D959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3312F76C-C542-4FF1-88A9-12DED608E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AC1AEC1F-364C-4A2C-8798-18571170F7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4960AF63-51EE-4474-9693-18C3FFC5F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1E186998-8FFC-4B8E-9664-A3EB3DA93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A00B2A7C-644E-4B02-8949-68AC413D1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0923CE8B-E88E-4585-A698-30BB686DF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21148CFA-ECD4-4847-91CE-7E8206F84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DFAB4226-9991-4F5E-B43B-D873A909D2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C8548911-9FE4-446D-BD3E-DC72AEF2D6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1122" name="Group 1121">
            <a:extLst>
              <a:ext uri="{FF2B5EF4-FFF2-40B4-BE49-F238E27FC236}">
                <a16:creationId xmlns:a16="http://schemas.microsoft.com/office/drawing/2014/main" id="{811B40AE-63DC-41CA-B0D1-EF99F055F5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1123" name="Freeform 17">
              <a:extLst>
                <a:ext uri="{FF2B5EF4-FFF2-40B4-BE49-F238E27FC236}">
                  <a16:creationId xmlns:a16="http://schemas.microsoft.com/office/drawing/2014/main" id="{07BB2A43-A75C-4A17-B68F-E6AB75EE0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4" name="Group 1123">
              <a:extLst>
                <a:ext uri="{FF2B5EF4-FFF2-40B4-BE49-F238E27FC236}">
                  <a16:creationId xmlns:a16="http://schemas.microsoft.com/office/drawing/2014/main" id="{40A0BDF4-301A-4EE4-A77D-BD245F18EE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125" name="Straight Connector 1124">
                <a:extLst>
                  <a:ext uri="{FF2B5EF4-FFF2-40B4-BE49-F238E27FC236}">
                    <a16:creationId xmlns:a16="http://schemas.microsoft.com/office/drawing/2014/main" id="{C4924D57-94BA-40F5-BF53-9B23F7213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6" name="Straight Connector 1125">
                <a:extLst>
                  <a:ext uri="{FF2B5EF4-FFF2-40B4-BE49-F238E27FC236}">
                    <a16:creationId xmlns:a16="http://schemas.microsoft.com/office/drawing/2014/main" id="{A14F8BCB-338A-49F5-BB9D-626C7A0CC9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DEFC0D9E-285A-4D86-8A71-B985BA8335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8" name="Straight Connector 1127">
                <a:extLst>
                  <a:ext uri="{FF2B5EF4-FFF2-40B4-BE49-F238E27FC236}">
                    <a16:creationId xmlns:a16="http://schemas.microsoft.com/office/drawing/2014/main" id="{57015B3C-B28A-40F0-B53A-91B3B9C5FA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1DFD7530-F83D-4D23-9B1F-F8DA8CD5AF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4DC34F9A-64D4-48B5-8E5A-ED0E33925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3ED77B99-47E0-4D0B-B185-7F5E1B61C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EC09C835-22F6-4E14-9BBE-11DD233346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A02419A0-4AA5-4985-B606-94268DE41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1503FA27-7544-400B-8706-FE12A9B316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DD404C57-DD6C-454E-BE13-90369095B1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5ABEA11C-C6F5-4FAB-9F3F-384EF23D6C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7CAEDBBC-2C01-496B-929B-849F1CB53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2894D4ED-61CE-46A2-9092-A00B9E837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C5D0262-1B14-45D6-937F-B6D6A915DC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3C7684CB-4F98-4EC9-A35B-1E903CEE66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5C25B956-861C-47EE-9D4D-E31C24538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3DD61AAC-D277-4D2E-AB51-8DDB489040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4A4BA2A9-697F-45E1-8363-5E61A4207E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FD517C0E-A6EE-4A86-9F4C-434CD71915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98C170BA-831C-4BA4-A286-65E66E9C4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0EAA6EC5-E2BD-492B-9A8B-C27A76AC6C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8485DB25-AEEB-4180-9A14-2CEB267D4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807A4361-79A5-47AA-98FE-01640EE42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F672975E-CAD3-46F3-BDA2-902C8237DC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15679262-AA08-4D50-AB3F-E6F9B4D1D8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61E32D5A-0C93-4E13-B049-914A2F1D29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941EC8F6-AF84-43B6-9400-F73F6FBAD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E75F074A-16C0-4748-BD13-64A7C32F6A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ECB3D608-CA7C-470E-9AAA-8389005F5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7AB4FD7D-4E8A-4455-933E-99E52E0B49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7416DF40-A568-431F-B63F-C32A9175B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1B25E07C-A0EC-4DCF-88EC-51BB5C3FC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96C7DC41-3ADA-4989-AE2A-0F8D9DFCC9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6AE2AB88-5EAC-41EC-98BF-FACD6A2115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94E0B17E-9282-4983-AEB1-2B123998A3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1" name="Straight Connector 1160">
                <a:extLst>
                  <a:ext uri="{FF2B5EF4-FFF2-40B4-BE49-F238E27FC236}">
                    <a16:creationId xmlns:a16="http://schemas.microsoft.com/office/drawing/2014/main" id="{986E83F1-9CCB-448B-89C9-F55B273BFC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2" name="Straight Connector 1161">
                <a:extLst>
                  <a:ext uri="{FF2B5EF4-FFF2-40B4-BE49-F238E27FC236}">
                    <a16:creationId xmlns:a16="http://schemas.microsoft.com/office/drawing/2014/main" id="{1621D911-2A84-468C-9244-743E3E18D7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3" name="Straight Connector 1162">
                <a:extLst>
                  <a:ext uri="{FF2B5EF4-FFF2-40B4-BE49-F238E27FC236}">
                    <a16:creationId xmlns:a16="http://schemas.microsoft.com/office/drawing/2014/main" id="{B29971DC-3B38-4403-ABC9-880A06EBAC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4" name="Straight Connector 1163">
                <a:extLst>
                  <a:ext uri="{FF2B5EF4-FFF2-40B4-BE49-F238E27FC236}">
                    <a16:creationId xmlns:a16="http://schemas.microsoft.com/office/drawing/2014/main" id="{F2D65D61-4C71-4851-B377-83369B3889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5" name="Straight Connector 1164">
                <a:extLst>
                  <a:ext uri="{FF2B5EF4-FFF2-40B4-BE49-F238E27FC236}">
                    <a16:creationId xmlns:a16="http://schemas.microsoft.com/office/drawing/2014/main" id="{804A736D-4A39-4E06-B7A7-2217CEB4E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6" name="Straight Connector 1165">
                <a:extLst>
                  <a:ext uri="{FF2B5EF4-FFF2-40B4-BE49-F238E27FC236}">
                    <a16:creationId xmlns:a16="http://schemas.microsoft.com/office/drawing/2014/main" id="{33B1531E-B3AC-480D-A8CD-836E8C1788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7" name="Straight Connector 1166">
                <a:extLst>
                  <a:ext uri="{FF2B5EF4-FFF2-40B4-BE49-F238E27FC236}">
                    <a16:creationId xmlns:a16="http://schemas.microsoft.com/office/drawing/2014/main" id="{CF076B49-2AA3-4C05-9E50-CFF9137184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8" name="Straight Connector 1167">
                <a:extLst>
                  <a:ext uri="{FF2B5EF4-FFF2-40B4-BE49-F238E27FC236}">
                    <a16:creationId xmlns:a16="http://schemas.microsoft.com/office/drawing/2014/main" id="{FE506FE5-22A7-42E7-BEB9-5442E79184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9" name="Straight Connector 1168">
                <a:extLst>
                  <a:ext uri="{FF2B5EF4-FFF2-40B4-BE49-F238E27FC236}">
                    <a16:creationId xmlns:a16="http://schemas.microsoft.com/office/drawing/2014/main" id="{5D634CEF-DD74-4EC0-B7F4-3884BAF106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0" name="Straight Connector 1169">
                <a:extLst>
                  <a:ext uri="{FF2B5EF4-FFF2-40B4-BE49-F238E27FC236}">
                    <a16:creationId xmlns:a16="http://schemas.microsoft.com/office/drawing/2014/main" id="{C4AD2728-E4B9-487D-A682-5E21DD15BB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1" name="Straight Connector 1170">
                <a:extLst>
                  <a:ext uri="{FF2B5EF4-FFF2-40B4-BE49-F238E27FC236}">
                    <a16:creationId xmlns:a16="http://schemas.microsoft.com/office/drawing/2014/main" id="{C422CD3C-92C4-473C-9E31-85A594F6B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2" name="Straight Connector 1171">
                <a:extLst>
                  <a:ext uri="{FF2B5EF4-FFF2-40B4-BE49-F238E27FC236}">
                    <a16:creationId xmlns:a16="http://schemas.microsoft.com/office/drawing/2014/main" id="{71509C2B-9D23-4008-B6A1-2407688209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3" name="Straight Connector 1172">
                <a:extLst>
                  <a:ext uri="{FF2B5EF4-FFF2-40B4-BE49-F238E27FC236}">
                    <a16:creationId xmlns:a16="http://schemas.microsoft.com/office/drawing/2014/main" id="{007ACD51-E44F-4AF8-8F61-F276D7134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4" name="Straight Connector 1173">
                <a:extLst>
                  <a:ext uri="{FF2B5EF4-FFF2-40B4-BE49-F238E27FC236}">
                    <a16:creationId xmlns:a16="http://schemas.microsoft.com/office/drawing/2014/main" id="{EF5BDAF9-2B69-4209-BE1F-6C5D8A1DFF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5" name="Straight Connector 1174">
                <a:extLst>
                  <a:ext uri="{FF2B5EF4-FFF2-40B4-BE49-F238E27FC236}">
                    <a16:creationId xmlns:a16="http://schemas.microsoft.com/office/drawing/2014/main" id="{9DA27782-8E1F-422F-B106-31C0E1216D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6" name="Straight Connector 1175">
                <a:extLst>
                  <a:ext uri="{FF2B5EF4-FFF2-40B4-BE49-F238E27FC236}">
                    <a16:creationId xmlns:a16="http://schemas.microsoft.com/office/drawing/2014/main" id="{8E8A221D-84EC-47C2-A895-8253858153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7" name="Straight Connector 1176">
                <a:extLst>
                  <a:ext uri="{FF2B5EF4-FFF2-40B4-BE49-F238E27FC236}">
                    <a16:creationId xmlns:a16="http://schemas.microsoft.com/office/drawing/2014/main" id="{F08A0E1C-6626-4DD8-83BE-E83E2DFC84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8" name="Straight Connector 1177">
                <a:extLst>
                  <a:ext uri="{FF2B5EF4-FFF2-40B4-BE49-F238E27FC236}">
                    <a16:creationId xmlns:a16="http://schemas.microsoft.com/office/drawing/2014/main" id="{7360D67F-521C-4D9A-B2B1-392386EA51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9" name="Straight Connector 1178">
                <a:extLst>
                  <a:ext uri="{FF2B5EF4-FFF2-40B4-BE49-F238E27FC236}">
                    <a16:creationId xmlns:a16="http://schemas.microsoft.com/office/drawing/2014/main" id="{F29669A1-CC36-41F4-B0F1-B720DB9894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0" name="Straight Connector 1179">
                <a:extLst>
                  <a:ext uri="{FF2B5EF4-FFF2-40B4-BE49-F238E27FC236}">
                    <a16:creationId xmlns:a16="http://schemas.microsoft.com/office/drawing/2014/main" id="{7DC3ADA6-152F-4D7B-9ABD-30DC8F7A2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1" name="Straight Connector 1180">
                <a:extLst>
                  <a:ext uri="{FF2B5EF4-FFF2-40B4-BE49-F238E27FC236}">
                    <a16:creationId xmlns:a16="http://schemas.microsoft.com/office/drawing/2014/main" id="{1F6CA5EE-56FA-4EF7-9EC7-BC3FB217ED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2" name="Straight Connector 1181">
                <a:extLst>
                  <a:ext uri="{FF2B5EF4-FFF2-40B4-BE49-F238E27FC236}">
                    <a16:creationId xmlns:a16="http://schemas.microsoft.com/office/drawing/2014/main" id="{703F9222-217B-48EB-8878-EC0B32E322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3" name="Straight Connector 1182">
                <a:extLst>
                  <a:ext uri="{FF2B5EF4-FFF2-40B4-BE49-F238E27FC236}">
                    <a16:creationId xmlns:a16="http://schemas.microsoft.com/office/drawing/2014/main" id="{B48B9A73-A26B-43DB-9BB2-5658871FEA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4" name="Straight Connector 1183">
                <a:extLst>
                  <a:ext uri="{FF2B5EF4-FFF2-40B4-BE49-F238E27FC236}">
                    <a16:creationId xmlns:a16="http://schemas.microsoft.com/office/drawing/2014/main" id="{EDF9DD53-6F04-4203-B61A-240676B7F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5" name="Straight Connector 1184">
                <a:extLst>
                  <a:ext uri="{FF2B5EF4-FFF2-40B4-BE49-F238E27FC236}">
                    <a16:creationId xmlns:a16="http://schemas.microsoft.com/office/drawing/2014/main" id="{01065752-DE28-425C-8987-168FE9F510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6" name="Straight Connector 1185">
                <a:extLst>
                  <a:ext uri="{FF2B5EF4-FFF2-40B4-BE49-F238E27FC236}">
                    <a16:creationId xmlns:a16="http://schemas.microsoft.com/office/drawing/2014/main" id="{4B78A37C-B329-45F9-AF83-26D5CD826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7" name="Straight Connector 1186">
                <a:extLst>
                  <a:ext uri="{FF2B5EF4-FFF2-40B4-BE49-F238E27FC236}">
                    <a16:creationId xmlns:a16="http://schemas.microsoft.com/office/drawing/2014/main" id="{FB70B126-9812-487A-AB78-CBCB1B32D7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8" name="Straight Connector 1187">
                <a:extLst>
                  <a:ext uri="{FF2B5EF4-FFF2-40B4-BE49-F238E27FC236}">
                    <a16:creationId xmlns:a16="http://schemas.microsoft.com/office/drawing/2014/main" id="{62A622F7-EC16-4F46-83B7-7A7DBCF99A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9" name="Straight Connector 1188">
                <a:extLst>
                  <a:ext uri="{FF2B5EF4-FFF2-40B4-BE49-F238E27FC236}">
                    <a16:creationId xmlns:a16="http://schemas.microsoft.com/office/drawing/2014/main" id="{5607D488-F3A1-4FF6-9C5C-B4C1E147A2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0" name="Straight Connector 1189">
                <a:extLst>
                  <a:ext uri="{FF2B5EF4-FFF2-40B4-BE49-F238E27FC236}">
                    <a16:creationId xmlns:a16="http://schemas.microsoft.com/office/drawing/2014/main" id="{FDD48CAD-8E9A-434C-9F7E-6031DA9A6A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1" name="Straight Connector 1190">
                <a:extLst>
                  <a:ext uri="{FF2B5EF4-FFF2-40B4-BE49-F238E27FC236}">
                    <a16:creationId xmlns:a16="http://schemas.microsoft.com/office/drawing/2014/main" id="{F70B9979-DEC4-48B9-9462-E3631AC96A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2" name="Straight Connector 1191">
                <a:extLst>
                  <a:ext uri="{FF2B5EF4-FFF2-40B4-BE49-F238E27FC236}">
                    <a16:creationId xmlns:a16="http://schemas.microsoft.com/office/drawing/2014/main" id="{ADB15ACD-534F-474C-8B1A-8F5B94AEFD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3" name="Straight Connector 1192">
                <a:extLst>
                  <a:ext uri="{FF2B5EF4-FFF2-40B4-BE49-F238E27FC236}">
                    <a16:creationId xmlns:a16="http://schemas.microsoft.com/office/drawing/2014/main" id="{8DFFE368-637C-4309-ABAC-BDCED29B6B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4" name="Straight Connector 1193">
                <a:extLst>
                  <a:ext uri="{FF2B5EF4-FFF2-40B4-BE49-F238E27FC236}">
                    <a16:creationId xmlns:a16="http://schemas.microsoft.com/office/drawing/2014/main" id="{7D3E8255-AD5A-48F8-B948-7BF97DBEE7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5" name="Straight Connector 1194">
                <a:extLst>
                  <a:ext uri="{FF2B5EF4-FFF2-40B4-BE49-F238E27FC236}">
                    <a16:creationId xmlns:a16="http://schemas.microsoft.com/office/drawing/2014/main" id="{784682BD-D253-4704-BB29-6D9C7D300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6" name="Straight Connector 1195">
                <a:extLst>
                  <a:ext uri="{FF2B5EF4-FFF2-40B4-BE49-F238E27FC236}">
                    <a16:creationId xmlns:a16="http://schemas.microsoft.com/office/drawing/2014/main" id="{34113DE4-AE89-4F45-9B12-61B04E3E78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7" name="Straight Connector 1196">
                <a:extLst>
                  <a:ext uri="{FF2B5EF4-FFF2-40B4-BE49-F238E27FC236}">
                    <a16:creationId xmlns:a16="http://schemas.microsoft.com/office/drawing/2014/main" id="{8437CF76-AF2F-46BC-9579-872625F1AB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8" name="Straight Connector 1197">
                <a:extLst>
                  <a:ext uri="{FF2B5EF4-FFF2-40B4-BE49-F238E27FC236}">
                    <a16:creationId xmlns:a16="http://schemas.microsoft.com/office/drawing/2014/main" id="{AF2AF364-8140-40A5-9AC8-00C03DA47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9" name="Straight Connector 1198">
                <a:extLst>
                  <a:ext uri="{FF2B5EF4-FFF2-40B4-BE49-F238E27FC236}">
                    <a16:creationId xmlns:a16="http://schemas.microsoft.com/office/drawing/2014/main" id="{AFBA166C-DB92-475D-B0D3-1F7EB2B81A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0" name="Straight Connector 1199">
                <a:extLst>
                  <a:ext uri="{FF2B5EF4-FFF2-40B4-BE49-F238E27FC236}">
                    <a16:creationId xmlns:a16="http://schemas.microsoft.com/office/drawing/2014/main" id="{583F60B4-E774-4D4F-BC7C-A171BB617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1" name="Straight Connector 1200">
                <a:extLst>
                  <a:ext uri="{FF2B5EF4-FFF2-40B4-BE49-F238E27FC236}">
                    <a16:creationId xmlns:a16="http://schemas.microsoft.com/office/drawing/2014/main" id="{EF18C06C-0984-4FAA-952A-9CBFC0F95C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2" name="Straight Connector 1201">
                <a:extLst>
                  <a:ext uri="{FF2B5EF4-FFF2-40B4-BE49-F238E27FC236}">
                    <a16:creationId xmlns:a16="http://schemas.microsoft.com/office/drawing/2014/main" id="{BDE44802-FF06-46DC-9F7E-D2A329BB2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11" name="Picture 6" descr="React JS - To Infinity &amp; Beyond -">
            <a:extLst>
              <a:ext uri="{FF2B5EF4-FFF2-40B4-BE49-F238E27FC236}">
                <a16:creationId xmlns:a16="http://schemas.microsoft.com/office/drawing/2014/main" id="{825499F1-2B5B-A1B1-B662-A12831A9A83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931" r="21403" b="3"/>
          <a:stretch/>
        </p:blipFill>
        <p:spPr bwMode="auto">
          <a:xfrm>
            <a:off x="7913719" y="53812"/>
            <a:ext cx="4195306" cy="3498102"/>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a:noFill/>
          <a:extLst>
            <a:ext uri="{909E8E84-426E-40DD-AFC4-6F175D3DCCD1}">
              <a14:hiddenFill xmlns:a14="http://schemas.microsoft.com/office/drawing/2010/main">
                <a:solidFill>
                  <a:srgbClr val="FFFFFF"/>
                </a:solidFill>
              </a14:hiddenFill>
            </a:ext>
          </a:extLst>
        </p:spPr>
      </p:pic>
      <p:sp>
        <p:nvSpPr>
          <p:cNvPr id="10" name="AutoShape 4" descr="React JS - To Infinity &amp; Beyond -">
            <a:extLst>
              <a:ext uri="{FF2B5EF4-FFF2-40B4-BE49-F238E27FC236}">
                <a16:creationId xmlns:a16="http://schemas.microsoft.com/office/drawing/2014/main" id="{30D05325-202F-8A7A-A814-71FC7118302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4343-E0D6-9E4D-D3F0-BE38A10D2052}"/>
              </a:ext>
            </a:extLst>
          </p:cNvPr>
          <p:cNvSpPr>
            <a:spLocks noGrp="1"/>
          </p:cNvSpPr>
          <p:nvPr>
            <p:ph type="title"/>
          </p:nvPr>
        </p:nvSpPr>
        <p:spPr/>
        <p:txBody>
          <a:bodyPr/>
          <a:lstStyle/>
          <a:p>
            <a:r>
              <a:rPr lang="en-GB" b="1" dirty="0"/>
              <a:t>WHAT IS AXIOS</a:t>
            </a:r>
          </a:p>
        </p:txBody>
      </p:sp>
      <p:sp>
        <p:nvSpPr>
          <p:cNvPr id="3" name="Content Placeholder 2">
            <a:extLst>
              <a:ext uri="{FF2B5EF4-FFF2-40B4-BE49-F238E27FC236}">
                <a16:creationId xmlns:a16="http://schemas.microsoft.com/office/drawing/2014/main" id="{26E94643-335A-D6F0-F03C-BA5A67719BE5}"/>
              </a:ext>
            </a:extLst>
          </p:cNvPr>
          <p:cNvSpPr>
            <a:spLocks noGrp="1"/>
          </p:cNvSpPr>
          <p:nvPr>
            <p:ph idx="1"/>
          </p:nvPr>
        </p:nvSpPr>
        <p:spPr>
          <a:xfrm>
            <a:off x="1693720" y="2223655"/>
            <a:ext cx="8291944" cy="3293918"/>
          </a:xfrm>
        </p:spPr>
        <p:txBody>
          <a:bodyPr/>
          <a:lstStyle/>
          <a:p>
            <a:pPr marL="0" indent="0">
              <a:buNone/>
            </a:pPr>
            <a:r>
              <a:rPr lang="en-US" sz="4000" dirty="0"/>
              <a:t>Axios is an HTTP client library based on promises</a:t>
            </a:r>
            <a:r>
              <a:rPr lang="en-US" dirty="0"/>
              <a:t>. It makes sending asynchronous HTTP requests to REST endpoints easier and helps you </a:t>
            </a:r>
            <a:r>
              <a:rPr lang="en-US" sz="3200" dirty="0"/>
              <a:t>perform CRUD operations</a:t>
            </a:r>
            <a:r>
              <a:rPr lang="en-US" dirty="0"/>
              <a:t>. This REST endpoint/API could be an external API like the Google API, GitHub API, and so on</a:t>
            </a:r>
          </a:p>
        </p:txBody>
      </p:sp>
    </p:spTree>
    <p:extLst>
      <p:ext uri="{BB962C8B-B14F-4D97-AF65-F5344CB8AC3E}">
        <p14:creationId xmlns:p14="http://schemas.microsoft.com/office/powerpoint/2010/main" val="266986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AAE9-3CB8-CD58-0BEC-6E0CF63E72D8}"/>
              </a:ext>
            </a:extLst>
          </p:cNvPr>
          <p:cNvSpPr>
            <a:spLocks noGrp="1"/>
          </p:cNvSpPr>
          <p:nvPr>
            <p:ph type="title"/>
          </p:nvPr>
        </p:nvSpPr>
        <p:spPr>
          <a:xfrm>
            <a:off x="685801" y="313650"/>
            <a:ext cx="10131425" cy="1456267"/>
          </a:xfrm>
        </p:spPr>
        <p:txBody>
          <a:bodyPr/>
          <a:lstStyle/>
          <a:p>
            <a:r>
              <a:rPr lang="en-GB" b="1" dirty="0"/>
              <a:t>WHY AXIOS</a:t>
            </a:r>
          </a:p>
        </p:txBody>
      </p:sp>
      <p:sp>
        <p:nvSpPr>
          <p:cNvPr id="3" name="Content Placeholder 2">
            <a:extLst>
              <a:ext uri="{FF2B5EF4-FFF2-40B4-BE49-F238E27FC236}">
                <a16:creationId xmlns:a16="http://schemas.microsoft.com/office/drawing/2014/main" id="{004212DD-BC0D-2812-0E7A-BFA87FEEE5AD}"/>
              </a:ext>
            </a:extLst>
          </p:cNvPr>
          <p:cNvSpPr>
            <a:spLocks noGrp="1"/>
          </p:cNvSpPr>
          <p:nvPr>
            <p:ph idx="1"/>
          </p:nvPr>
        </p:nvSpPr>
        <p:spPr>
          <a:xfrm>
            <a:off x="685801" y="1817254"/>
            <a:ext cx="10359735" cy="4871797"/>
          </a:xfrm>
        </p:spPr>
        <p:txBody>
          <a:bodyPr>
            <a:normAutofit fontScale="92500" lnSpcReduction="20000"/>
          </a:bodyPr>
          <a:lstStyle/>
          <a:p>
            <a:pPr marL="0" indent="0">
              <a:buNone/>
            </a:pPr>
            <a:r>
              <a:rPr lang="en-US" sz="3900" dirty="0"/>
              <a:t>Axios and Fetch APi</a:t>
            </a:r>
            <a:r>
              <a:rPr lang="en-US" dirty="0"/>
              <a:t> are the two most common native Javascript alternatives for sending multiple requests right now. However, Axios GitHub has an advantage over Fetch API because of some of the unique features it offers :</a:t>
            </a:r>
            <a:br>
              <a:rPr lang="en-US" dirty="0"/>
            </a:br>
            <a:br>
              <a:rPr lang="en-US" dirty="0"/>
            </a:br>
            <a:endParaRPr lang="en-US" dirty="0"/>
          </a:p>
          <a:p>
            <a:r>
              <a:rPr lang="en-US" dirty="0"/>
              <a:t>Support for multiple request and response interception</a:t>
            </a:r>
          </a:p>
          <a:p>
            <a:r>
              <a:rPr lang="en-US" dirty="0"/>
              <a:t>Efficient Error handling</a:t>
            </a:r>
          </a:p>
          <a:p>
            <a:r>
              <a:rPr lang="en-US" dirty="0"/>
              <a:t>Client-side support for XSRF (cross-site request forgery) protection</a:t>
            </a:r>
          </a:p>
          <a:p>
            <a:r>
              <a:rPr lang="en-US" dirty="0"/>
              <a:t>Response timeout</a:t>
            </a:r>
          </a:p>
          <a:p>
            <a:r>
              <a:rPr lang="en-US" dirty="0"/>
              <a:t>Being able to cancel requests</a:t>
            </a:r>
          </a:p>
          <a:p>
            <a:r>
              <a:rPr lang="en-US" dirty="0"/>
              <a:t>Support for older browsers (Internet Explorer 11)</a:t>
            </a:r>
          </a:p>
          <a:p>
            <a:r>
              <a:rPr lang="en-US" dirty="0"/>
              <a:t>Automated JSON data translation</a:t>
            </a:r>
          </a:p>
          <a:p>
            <a:r>
              <a:rPr lang="en-US" dirty="0"/>
              <a:t>Support for upload progress</a:t>
            </a:r>
          </a:p>
          <a:p>
            <a:r>
              <a:rPr lang="en-US" dirty="0"/>
              <a:t>Developers are increasingly choosing Axios GitHub over Fetch API to send HTTP requests due to its powerful features.</a:t>
            </a:r>
          </a:p>
          <a:p>
            <a:endParaRPr lang="en-GB" dirty="0"/>
          </a:p>
        </p:txBody>
      </p:sp>
    </p:spTree>
    <p:extLst>
      <p:ext uri="{BB962C8B-B14F-4D97-AF65-F5344CB8AC3E}">
        <p14:creationId xmlns:p14="http://schemas.microsoft.com/office/powerpoint/2010/main" val="74734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1F04-3523-8F2D-1DE0-893DB77C8A37}"/>
              </a:ext>
            </a:extLst>
          </p:cNvPr>
          <p:cNvSpPr>
            <a:spLocks noGrp="1"/>
          </p:cNvSpPr>
          <p:nvPr>
            <p:ph type="title"/>
          </p:nvPr>
        </p:nvSpPr>
        <p:spPr>
          <a:xfrm>
            <a:off x="685801" y="338666"/>
            <a:ext cx="10494817" cy="1456267"/>
          </a:xfrm>
        </p:spPr>
        <p:txBody>
          <a:bodyPr/>
          <a:lstStyle/>
          <a:p>
            <a:r>
              <a:rPr lang="en-GB" sz="3600" b="1" dirty="0"/>
              <a:t>Axios Request Methods</a:t>
            </a:r>
            <a:endParaRPr lang="en-GB" b="1" dirty="0"/>
          </a:p>
        </p:txBody>
      </p:sp>
      <p:sp>
        <p:nvSpPr>
          <p:cNvPr id="3" name="Content Placeholder 2">
            <a:extLst>
              <a:ext uri="{FF2B5EF4-FFF2-40B4-BE49-F238E27FC236}">
                <a16:creationId xmlns:a16="http://schemas.microsoft.com/office/drawing/2014/main" id="{A8A13C46-29D2-FDDF-3403-883B2F126B9D}"/>
              </a:ext>
            </a:extLst>
          </p:cNvPr>
          <p:cNvSpPr>
            <a:spLocks noGrp="1"/>
          </p:cNvSpPr>
          <p:nvPr>
            <p:ph idx="1"/>
          </p:nvPr>
        </p:nvSpPr>
        <p:spPr>
          <a:xfrm>
            <a:off x="685801" y="1986203"/>
            <a:ext cx="10131425" cy="3801533"/>
          </a:xfrm>
        </p:spPr>
        <p:txBody>
          <a:bodyPr>
            <a:noAutofit/>
          </a:bodyPr>
          <a:lstStyle/>
          <a:p>
            <a:r>
              <a:rPr lang="en-GB" sz="2000" dirty="0"/>
              <a:t>In Axios, these are the fundamental methods for making multiple requests :</a:t>
            </a:r>
            <a:br>
              <a:rPr lang="en-GB" sz="2000" dirty="0"/>
            </a:br>
            <a:r>
              <a:rPr lang="en-GB" sz="2000" dirty="0"/>
              <a:t> </a:t>
            </a:r>
          </a:p>
          <a:p>
            <a:r>
              <a:rPr lang="en-GB" sz="2000" dirty="0" err="1"/>
              <a:t>axios.request</a:t>
            </a:r>
            <a:r>
              <a:rPr lang="en-GB" sz="2000" dirty="0"/>
              <a:t>(config)</a:t>
            </a:r>
          </a:p>
          <a:p>
            <a:r>
              <a:rPr lang="en-GB" sz="2000" dirty="0" err="1"/>
              <a:t>axios.get</a:t>
            </a:r>
            <a:r>
              <a:rPr lang="en-GB" sz="2000" dirty="0"/>
              <a:t>(</a:t>
            </a:r>
            <a:r>
              <a:rPr lang="en-GB" sz="2000" dirty="0" err="1"/>
              <a:t>url</a:t>
            </a:r>
            <a:r>
              <a:rPr lang="en-GB" sz="2000" dirty="0"/>
              <a:t>[, config])</a:t>
            </a:r>
          </a:p>
          <a:p>
            <a:r>
              <a:rPr lang="en-GB" sz="2000" dirty="0" err="1"/>
              <a:t>axios.delete</a:t>
            </a:r>
            <a:r>
              <a:rPr lang="en-GB" sz="2000" dirty="0"/>
              <a:t>(</a:t>
            </a:r>
            <a:r>
              <a:rPr lang="en-GB" sz="2000" dirty="0" err="1"/>
              <a:t>url</a:t>
            </a:r>
            <a:r>
              <a:rPr lang="en-GB" sz="2000" dirty="0"/>
              <a:t>[, config])</a:t>
            </a:r>
          </a:p>
          <a:p>
            <a:r>
              <a:rPr lang="en-GB" sz="2000" dirty="0" err="1"/>
              <a:t>axios.head</a:t>
            </a:r>
            <a:r>
              <a:rPr lang="en-GB" sz="2000" dirty="0"/>
              <a:t>(</a:t>
            </a:r>
            <a:r>
              <a:rPr lang="en-GB" sz="2000" dirty="0" err="1"/>
              <a:t>url</a:t>
            </a:r>
            <a:r>
              <a:rPr lang="en-GB" sz="2000" dirty="0"/>
              <a:t>[, config])</a:t>
            </a:r>
          </a:p>
          <a:p>
            <a:r>
              <a:rPr lang="en-GB" sz="2000" dirty="0" err="1"/>
              <a:t>axios.options</a:t>
            </a:r>
            <a:r>
              <a:rPr lang="en-GB" sz="2000" dirty="0"/>
              <a:t>(</a:t>
            </a:r>
            <a:r>
              <a:rPr lang="en-GB" sz="2000" dirty="0" err="1"/>
              <a:t>url</a:t>
            </a:r>
            <a:r>
              <a:rPr lang="en-GB" sz="2000" dirty="0"/>
              <a:t>[, config])</a:t>
            </a:r>
          </a:p>
          <a:p>
            <a:r>
              <a:rPr lang="en-GB" sz="2000" dirty="0" err="1"/>
              <a:t>axios.post</a:t>
            </a:r>
            <a:r>
              <a:rPr lang="en-GB" sz="2000" dirty="0"/>
              <a:t>(</a:t>
            </a:r>
            <a:r>
              <a:rPr lang="en-GB" sz="2000" dirty="0" err="1"/>
              <a:t>url</a:t>
            </a:r>
            <a:r>
              <a:rPr lang="en-GB" sz="2000" dirty="0"/>
              <a:t>[, data[, config]])</a:t>
            </a:r>
          </a:p>
          <a:p>
            <a:r>
              <a:rPr lang="en-GB" sz="2000" dirty="0" err="1"/>
              <a:t>axios.put</a:t>
            </a:r>
            <a:r>
              <a:rPr lang="en-GB" sz="2000" dirty="0"/>
              <a:t>(</a:t>
            </a:r>
            <a:r>
              <a:rPr lang="en-GB" sz="2000" dirty="0" err="1"/>
              <a:t>url</a:t>
            </a:r>
            <a:r>
              <a:rPr lang="en-GB" sz="2000" dirty="0"/>
              <a:t>[, data[, config]])</a:t>
            </a:r>
          </a:p>
          <a:p>
            <a:r>
              <a:rPr lang="en-GB" sz="2000" dirty="0" err="1"/>
              <a:t>axios.patch</a:t>
            </a:r>
            <a:r>
              <a:rPr lang="en-GB" sz="2000" dirty="0"/>
              <a:t>(</a:t>
            </a:r>
            <a:r>
              <a:rPr lang="en-GB" sz="2000" dirty="0" err="1"/>
              <a:t>url</a:t>
            </a:r>
            <a:r>
              <a:rPr lang="en-GB" sz="2000" dirty="0"/>
              <a:t>[, data[, config]])</a:t>
            </a:r>
          </a:p>
        </p:txBody>
      </p:sp>
    </p:spTree>
    <p:extLst>
      <p:ext uri="{BB962C8B-B14F-4D97-AF65-F5344CB8AC3E}">
        <p14:creationId xmlns:p14="http://schemas.microsoft.com/office/powerpoint/2010/main" val="2529789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D584-B4AC-5535-BE12-51DE95BA127D}"/>
              </a:ext>
            </a:extLst>
          </p:cNvPr>
          <p:cNvSpPr>
            <a:spLocks noGrp="1"/>
          </p:cNvSpPr>
          <p:nvPr>
            <p:ph type="title"/>
          </p:nvPr>
        </p:nvSpPr>
        <p:spPr>
          <a:xfrm>
            <a:off x="685801" y="135082"/>
            <a:ext cx="10131425" cy="1456267"/>
          </a:xfrm>
        </p:spPr>
        <p:txBody>
          <a:bodyPr/>
          <a:lstStyle/>
          <a:p>
            <a:r>
              <a:rPr lang="en-GB" b="1" dirty="0"/>
              <a:t>Axios Response Objects</a:t>
            </a:r>
          </a:p>
        </p:txBody>
      </p:sp>
      <p:sp>
        <p:nvSpPr>
          <p:cNvPr id="3" name="Content Placeholder 2">
            <a:extLst>
              <a:ext uri="{FF2B5EF4-FFF2-40B4-BE49-F238E27FC236}">
                <a16:creationId xmlns:a16="http://schemas.microsoft.com/office/drawing/2014/main" id="{8FFC3CC1-C23C-1BE0-707F-661BE88C353A}"/>
              </a:ext>
            </a:extLst>
          </p:cNvPr>
          <p:cNvSpPr>
            <a:spLocks noGrp="1"/>
          </p:cNvSpPr>
          <p:nvPr>
            <p:ph idx="1"/>
          </p:nvPr>
        </p:nvSpPr>
        <p:spPr>
          <a:xfrm>
            <a:off x="685801" y="1591349"/>
            <a:ext cx="10820398" cy="4904509"/>
          </a:xfrm>
        </p:spPr>
        <p:txBody>
          <a:bodyPr>
            <a:normAutofit fontScale="92500" lnSpcReduction="10000"/>
          </a:bodyPr>
          <a:lstStyle/>
          <a:p>
            <a:pPr marL="0" indent="0" algn="ctr">
              <a:buNone/>
            </a:pPr>
            <a:r>
              <a:rPr lang="en-US" sz="2600" dirty="0"/>
              <a:t>When we send an HTTP request to a remote server, we get a response with specific information from that server API. </a:t>
            </a:r>
          </a:p>
          <a:p>
            <a:endParaRPr lang="en-US" dirty="0"/>
          </a:p>
          <a:p>
            <a:r>
              <a:rPr lang="en-US" sz="3600" dirty="0"/>
              <a:t>data</a:t>
            </a:r>
            <a:r>
              <a:rPr lang="en-US" dirty="0"/>
              <a:t> - the payload returned from the server</a:t>
            </a:r>
          </a:p>
          <a:p>
            <a:r>
              <a:rPr lang="en-US" sz="3600" dirty="0"/>
              <a:t>status</a:t>
            </a:r>
            <a:r>
              <a:rPr lang="en-US" dirty="0"/>
              <a:t> - the HTTP code returned from the server</a:t>
            </a:r>
          </a:p>
          <a:p>
            <a:r>
              <a:rPr lang="en-US" sz="3900" dirty="0"/>
              <a:t>statusText</a:t>
            </a:r>
            <a:r>
              <a:rPr lang="en-US" dirty="0"/>
              <a:t> - the HTTP status message returned by the server</a:t>
            </a:r>
          </a:p>
          <a:p>
            <a:r>
              <a:rPr lang="en-US" sz="3900" dirty="0"/>
              <a:t>headers</a:t>
            </a:r>
            <a:r>
              <a:rPr lang="en-US" dirty="0"/>
              <a:t> - headers sent by the server</a:t>
            </a:r>
          </a:p>
          <a:p>
            <a:r>
              <a:rPr lang="en-US" sz="4200" dirty="0"/>
              <a:t>config</a:t>
            </a:r>
            <a:r>
              <a:rPr lang="en-US" dirty="0"/>
              <a:t> - the original request configuration</a:t>
            </a:r>
          </a:p>
          <a:p>
            <a:r>
              <a:rPr lang="en-US" sz="4200" dirty="0"/>
              <a:t>request</a:t>
            </a:r>
            <a:r>
              <a:rPr lang="en-US" dirty="0"/>
              <a:t> - the request object</a:t>
            </a:r>
            <a:endParaRPr lang="en-GB" dirty="0"/>
          </a:p>
        </p:txBody>
      </p:sp>
    </p:spTree>
    <p:extLst>
      <p:ext uri="{BB962C8B-B14F-4D97-AF65-F5344CB8AC3E}">
        <p14:creationId xmlns:p14="http://schemas.microsoft.com/office/powerpoint/2010/main" val="247411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aamirpervez27@gmail.com</a:t>
            </a:r>
          </a:p>
        </p:txBody>
      </p:sp>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46</TotalTime>
  <Words>374</Words>
  <Application>Microsoft Office PowerPoint</Application>
  <PresentationFormat>Widescreen</PresentationFormat>
  <Paragraphs>48</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vt:lpstr>
      <vt:lpstr>Calibri</vt:lpstr>
      <vt:lpstr>Calibri Light</vt:lpstr>
      <vt:lpstr>Celestial</vt:lpstr>
      <vt:lpstr>Axios in react js</vt:lpstr>
      <vt:lpstr>Topics – Axios in react js </vt:lpstr>
      <vt:lpstr>WHAT IS AXIOS</vt:lpstr>
      <vt:lpstr>WHY AXIOS</vt:lpstr>
      <vt:lpstr>Axios Request Methods</vt:lpstr>
      <vt:lpstr>Axios Response Objects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Axios in react js</dc:title>
  <dc:creator>Aamir Pervez</dc:creator>
  <cp:lastModifiedBy>Aamir Pervez</cp:lastModifiedBy>
  <cp:revision>17</cp:revision>
  <dcterms:created xsi:type="dcterms:W3CDTF">2023-01-18T13:59:35Z</dcterms:created>
  <dcterms:modified xsi:type="dcterms:W3CDTF">2023-01-18T14:46:31Z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