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4BA09C1-0AB3-45C7-83A4-FE3FF4E1D4D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222967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BA09C1-0AB3-45C7-83A4-FE3FF4E1D4D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420176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BA09C1-0AB3-45C7-83A4-FE3FF4E1D4D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334610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BA09C1-0AB3-45C7-83A4-FE3FF4E1D4D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125062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A09C1-0AB3-45C7-83A4-FE3FF4E1D4D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37089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4BA09C1-0AB3-45C7-83A4-FE3FF4E1D4D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145595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4BA09C1-0AB3-45C7-83A4-FE3FF4E1D4D6}"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30257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BA09C1-0AB3-45C7-83A4-FE3FF4E1D4D6}"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37108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A09C1-0AB3-45C7-83A4-FE3FF4E1D4D6}"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173882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BA09C1-0AB3-45C7-83A4-FE3FF4E1D4D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236226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BA09C1-0AB3-45C7-83A4-FE3FF4E1D4D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F723E-1E87-45F1-9D37-D383501EC1D5}" type="slidenum">
              <a:rPr lang="en-IN" smtClean="0"/>
              <a:t>‹#›</a:t>
            </a:fld>
            <a:endParaRPr lang="en-IN"/>
          </a:p>
        </p:txBody>
      </p:sp>
    </p:spTree>
    <p:extLst>
      <p:ext uri="{BB962C8B-B14F-4D97-AF65-F5344CB8AC3E}">
        <p14:creationId xmlns:p14="http://schemas.microsoft.com/office/powerpoint/2010/main" val="374680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A09C1-0AB3-45C7-83A4-FE3FF4E1D4D6}" type="datetimeFigureOut">
              <a:rPr lang="en-IN" smtClean="0"/>
              <a:t>02-09-2024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F723E-1E87-45F1-9D37-D383501EC1D5}" type="slidenum">
              <a:rPr lang="en-IN" smtClean="0"/>
              <a:t>‹#›</a:t>
            </a:fld>
            <a:endParaRPr lang="en-IN"/>
          </a:p>
        </p:txBody>
      </p:sp>
    </p:spTree>
    <p:extLst>
      <p:ext uri="{BB962C8B-B14F-4D97-AF65-F5344CB8AC3E}">
        <p14:creationId xmlns:p14="http://schemas.microsoft.com/office/powerpoint/2010/main" val="2485025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 of Service</a:t>
            </a:r>
            <a:endParaRPr lang="en-IN" dirty="0"/>
          </a:p>
        </p:txBody>
      </p:sp>
      <p:sp>
        <p:nvSpPr>
          <p:cNvPr id="3" name="Subtitle 2"/>
          <p:cNvSpPr>
            <a:spLocks noGrp="1"/>
          </p:cNvSpPr>
          <p:nvPr>
            <p:ph type="subTitle" idx="1"/>
          </p:nvPr>
        </p:nvSpPr>
        <p:spPr/>
        <p:txBody>
          <a:bodyPr/>
          <a:lstStyle/>
          <a:p>
            <a:r>
              <a:rPr lang="en-US" dirty="0" smtClean="0"/>
              <a:t>Pramoth Ravi</a:t>
            </a:r>
            <a:endParaRPr lang="en-IN" dirty="0"/>
          </a:p>
        </p:txBody>
      </p:sp>
    </p:spTree>
    <p:extLst>
      <p:ext uri="{BB962C8B-B14F-4D97-AF65-F5344CB8AC3E}">
        <p14:creationId xmlns:p14="http://schemas.microsoft.com/office/powerpoint/2010/main" val="1942204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Infrastructure as a </a:t>
            </a:r>
            <a:r>
              <a:rPr lang="en-IN" b="1" dirty="0" smtClean="0"/>
              <a:t>Service</a:t>
            </a:r>
            <a:endParaRPr lang="en-IN" dirty="0"/>
          </a:p>
        </p:txBody>
      </p:sp>
      <p:sp>
        <p:nvSpPr>
          <p:cNvPr id="3" name="Content Placeholder 2"/>
          <p:cNvSpPr>
            <a:spLocks noGrp="1"/>
          </p:cNvSpPr>
          <p:nvPr>
            <p:ph idx="1"/>
          </p:nvPr>
        </p:nvSpPr>
        <p:spPr/>
        <p:txBody>
          <a:bodyPr/>
          <a:lstStyle/>
          <a:p>
            <a:r>
              <a:rPr lang="en-US" dirty="0"/>
              <a:t>Infrastructure as a service (IaaS) is a service model that delivers computer infrastructure on an outsourced basis to support various operations. Typically IaaS is a service where infrastructure is provided as outsourcing to enterprises such as networking equipment, devices, database, and web servers. </a:t>
            </a:r>
            <a:r>
              <a:rPr lang="en-US" dirty="0" smtClean="0"/>
              <a:t/>
            </a:r>
            <a:br>
              <a:rPr lang="en-US" dirty="0" smtClean="0"/>
            </a:br>
            <a:r>
              <a:rPr lang="en-US" dirty="0"/>
              <a:t>It is also known as </a:t>
            </a:r>
            <a:r>
              <a:rPr lang="en-US" b="1" dirty="0"/>
              <a:t>Hardware as a Service (</a:t>
            </a:r>
            <a:r>
              <a:rPr lang="en-US" b="1" dirty="0" err="1"/>
              <a:t>HaaS</a:t>
            </a:r>
            <a:r>
              <a:rPr lang="en-US" b="1" dirty="0"/>
              <a:t>).</a:t>
            </a:r>
            <a:r>
              <a:rPr lang="en-US" dirty="0"/>
              <a:t> IaaS customers pay on a per-user basis, typically by the hour, week, or month. Some providers also charge customers based on the amount of virtual machine space they use. </a:t>
            </a:r>
            <a:endParaRPr lang="en-IN" dirty="0"/>
          </a:p>
        </p:txBody>
      </p:sp>
    </p:spTree>
    <p:extLst>
      <p:ext uri="{BB962C8B-B14F-4D97-AF65-F5344CB8AC3E}">
        <p14:creationId xmlns:p14="http://schemas.microsoft.com/office/powerpoint/2010/main" val="100366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Advantages of IaaS: </a:t>
            </a:r>
            <a:endParaRPr lang="en-IN" dirty="0"/>
          </a:p>
        </p:txBody>
      </p:sp>
      <p:sp>
        <p:nvSpPr>
          <p:cNvPr id="3" name="Content Placeholder 2"/>
          <p:cNvSpPr>
            <a:spLocks noGrp="1"/>
          </p:cNvSpPr>
          <p:nvPr>
            <p:ph idx="1"/>
          </p:nvPr>
        </p:nvSpPr>
        <p:spPr/>
        <p:txBody>
          <a:bodyPr/>
          <a:lstStyle/>
          <a:p>
            <a:pPr fontAlgn="base"/>
            <a:r>
              <a:rPr lang="en-US" b="1" dirty="0"/>
              <a:t>Cost-Effective:</a:t>
            </a:r>
            <a:r>
              <a:rPr lang="en-US" dirty="0"/>
              <a:t> Eliminates capital expense and reduces ongoing cost and IaaS customers pay on a per-user basis, typically by the hour, week, or month.</a:t>
            </a:r>
          </a:p>
          <a:p>
            <a:pPr fontAlgn="base"/>
            <a:r>
              <a:rPr lang="en-US" b="1" dirty="0"/>
              <a:t>Website hosting:</a:t>
            </a:r>
            <a:r>
              <a:rPr lang="en-US" dirty="0"/>
              <a:t> Running websites using IaaS can be less expensive than traditional web hosting.</a:t>
            </a:r>
          </a:p>
          <a:p>
            <a:pPr fontAlgn="base"/>
            <a:r>
              <a:rPr lang="en-US" b="1" dirty="0"/>
              <a:t>Security: </a:t>
            </a:r>
            <a:r>
              <a:rPr lang="en-US" dirty="0"/>
              <a:t>The IaaS Cloud Provider may provide better security than your existing software.</a:t>
            </a:r>
          </a:p>
          <a:p>
            <a:pPr fontAlgn="base"/>
            <a:r>
              <a:rPr lang="en-US" b="1" dirty="0"/>
              <a:t>Maintenance:</a:t>
            </a:r>
            <a:r>
              <a:rPr lang="en-US" dirty="0"/>
              <a:t> There is no need to manage the underlying data center or the introduction of new releases of the development or underlying software. This is all handled by the IaaS Cloud Provider</a:t>
            </a:r>
          </a:p>
          <a:p>
            <a:endParaRPr lang="en-IN" dirty="0"/>
          </a:p>
        </p:txBody>
      </p:sp>
    </p:spTree>
    <p:extLst>
      <p:ext uri="{BB962C8B-B14F-4D97-AF65-F5344CB8AC3E}">
        <p14:creationId xmlns:p14="http://schemas.microsoft.com/office/powerpoint/2010/main" val="286552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a:t>
            </a:r>
            <a:r>
              <a:rPr lang="en-US" b="1" dirty="0" err="1" smtClean="0"/>
              <a:t>laaS</a:t>
            </a:r>
            <a:r>
              <a:rPr lang="en-US" b="1" dirty="0" smtClean="0"/>
              <a:t> :</a:t>
            </a:r>
            <a:endParaRPr lang="en-IN" dirty="0"/>
          </a:p>
        </p:txBody>
      </p:sp>
      <p:sp>
        <p:nvSpPr>
          <p:cNvPr id="3" name="Content Placeholder 2"/>
          <p:cNvSpPr>
            <a:spLocks noGrp="1"/>
          </p:cNvSpPr>
          <p:nvPr>
            <p:ph idx="1"/>
          </p:nvPr>
        </p:nvSpPr>
        <p:spPr/>
        <p:txBody>
          <a:bodyPr/>
          <a:lstStyle/>
          <a:p>
            <a:pPr fontAlgn="base"/>
            <a:r>
              <a:rPr lang="en-US" b="1" dirty="0" smtClean="0"/>
              <a:t>Limited </a:t>
            </a:r>
            <a:r>
              <a:rPr lang="en-US" b="1" dirty="0"/>
              <a:t>control over infrastructure: </a:t>
            </a:r>
            <a:r>
              <a:rPr lang="en-US" dirty="0"/>
              <a:t>IaaS providers typically manage the underlying infrastructure and take care of maintenance and updates, but this can also mean that users have less control over the environment and may not be able to make certain customizations.</a:t>
            </a:r>
          </a:p>
          <a:p>
            <a:pPr fontAlgn="base"/>
            <a:r>
              <a:rPr lang="en-US" b="1" dirty="0"/>
              <a:t>Security concerns</a:t>
            </a:r>
            <a:r>
              <a:rPr lang="en-US" dirty="0"/>
              <a:t>: Users are responsible for securing their own data and applications, which can be a significant undertaking.</a:t>
            </a:r>
          </a:p>
          <a:p>
            <a:pPr fontAlgn="base"/>
            <a:r>
              <a:rPr lang="en-US" b="1" dirty="0"/>
              <a:t>Limited access: </a:t>
            </a:r>
            <a:r>
              <a:rPr lang="en-US" dirty="0"/>
              <a:t>Cloud computing may not be accessible in certain regions and countries due to legal policies.</a:t>
            </a:r>
          </a:p>
          <a:p>
            <a:endParaRPr lang="en-IN" dirty="0"/>
          </a:p>
        </p:txBody>
      </p:sp>
    </p:spTree>
    <p:extLst>
      <p:ext uri="{BB962C8B-B14F-4D97-AF65-F5344CB8AC3E}">
        <p14:creationId xmlns:p14="http://schemas.microsoft.com/office/powerpoint/2010/main" val="155901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Anything as a </a:t>
            </a:r>
            <a:r>
              <a:rPr lang="en-IN" b="1" dirty="0" smtClean="0"/>
              <a:t>Service</a:t>
            </a:r>
            <a:endParaRPr lang="en-IN" dirty="0"/>
          </a:p>
        </p:txBody>
      </p:sp>
      <p:sp>
        <p:nvSpPr>
          <p:cNvPr id="3" name="Content Placeholder 2"/>
          <p:cNvSpPr>
            <a:spLocks noGrp="1"/>
          </p:cNvSpPr>
          <p:nvPr>
            <p:ph idx="1"/>
          </p:nvPr>
        </p:nvSpPr>
        <p:spPr/>
        <p:txBody>
          <a:bodyPr/>
          <a:lstStyle/>
          <a:p>
            <a:r>
              <a:rPr lang="en-US" dirty="0"/>
              <a:t>It is also known as Everything as a Service. Most of the cloud service providers nowadays offer anything as a service that is a compilation of all of the above services including some additional services. </a:t>
            </a:r>
            <a:endParaRPr lang="en-IN" dirty="0"/>
          </a:p>
        </p:txBody>
      </p:sp>
    </p:spTree>
    <p:extLst>
      <p:ext uri="{BB962C8B-B14F-4D97-AF65-F5344CB8AC3E}">
        <p14:creationId xmlns:p14="http://schemas.microsoft.com/office/powerpoint/2010/main" val="193777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a:t>
            </a:r>
            <a:r>
              <a:rPr lang="en-IN" b="1" dirty="0" err="1"/>
              <a:t>XaaS</a:t>
            </a:r>
            <a:r>
              <a:rPr lang="en-IN" b="1" dirty="0"/>
              <a:t>:  </a:t>
            </a:r>
            <a:endParaRPr lang="en-IN" dirty="0"/>
          </a:p>
        </p:txBody>
      </p:sp>
      <p:sp>
        <p:nvSpPr>
          <p:cNvPr id="3" name="Content Placeholder 2"/>
          <p:cNvSpPr>
            <a:spLocks noGrp="1"/>
          </p:cNvSpPr>
          <p:nvPr>
            <p:ph idx="1"/>
          </p:nvPr>
        </p:nvSpPr>
        <p:spPr/>
        <p:txBody>
          <a:bodyPr/>
          <a:lstStyle/>
          <a:p>
            <a:pPr fontAlgn="base"/>
            <a:r>
              <a:rPr lang="en-US" b="1" dirty="0"/>
              <a:t>Scalability:</a:t>
            </a:r>
            <a:r>
              <a:rPr lang="en-US" dirty="0"/>
              <a:t> </a:t>
            </a:r>
            <a:r>
              <a:rPr lang="en-US" dirty="0" err="1"/>
              <a:t>XaaS</a:t>
            </a:r>
            <a:r>
              <a:rPr lang="en-US" dirty="0"/>
              <a:t> solutions can be easily scaled up or down to meet the changing needs of an organization.</a:t>
            </a:r>
          </a:p>
          <a:p>
            <a:pPr fontAlgn="base"/>
            <a:r>
              <a:rPr lang="en-US" b="1" dirty="0"/>
              <a:t>Flexibility:</a:t>
            </a:r>
            <a:r>
              <a:rPr lang="en-US" dirty="0"/>
              <a:t> </a:t>
            </a:r>
            <a:r>
              <a:rPr lang="en-US" dirty="0" err="1"/>
              <a:t>XaaS</a:t>
            </a:r>
            <a:r>
              <a:rPr lang="en-US" dirty="0"/>
              <a:t> solutions can be used to provide a wide range of services, such as storage, databases, networking, and software, which can be customized to meet the specific needs of an organization.</a:t>
            </a:r>
          </a:p>
          <a:p>
            <a:pPr fontAlgn="base"/>
            <a:r>
              <a:rPr lang="en-US" b="1" dirty="0"/>
              <a:t>Cost-effectiveness</a:t>
            </a:r>
            <a:r>
              <a:rPr lang="en-US" dirty="0"/>
              <a:t>: </a:t>
            </a:r>
            <a:r>
              <a:rPr lang="en-US" dirty="0" err="1"/>
              <a:t>XaaS</a:t>
            </a:r>
            <a:r>
              <a:rPr lang="en-US" dirty="0"/>
              <a:t> solutions can be more cost-effective than traditional on-premises solutions, as organizations only pay for the services</a:t>
            </a:r>
            <a:r>
              <a:rPr lang="en-US" dirty="0" smtClean="0"/>
              <a:t>.</a:t>
            </a:r>
            <a:endParaRPr lang="en-US" dirty="0"/>
          </a:p>
        </p:txBody>
      </p:sp>
    </p:spTree>
    <p:extLst>
      <p:ext uri="{BB962C8B-B14F-4D97-AF65-F5344CB8AC3E}">
        <p14:creationId xmlns:p14="http://schemas.microsoft.com/office/powerpoint/2010/main" val="77063239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a:t>
            </a:r>
            <a:r>
              <a:rPr lang="en-IN" b="1" dirty="0" err="1"/>
              <a:t>XaaS</a:t>
            </a:r>
            <a:r>
              <a:rPr lang="en-IN" b="1" dirty="0" smtClean="0"/>
              <a:t>:</a:t>
            </a:r>
            <a:endParaRPr lang="en-IN" dirty="0"/>
          </a:p>
        </p:txBody>
      </p:sp>
      <p:sp>
        <p:nvSpPr>
          <p:cNvPr id="3" name="Content Placeholder 2"/>
          <p:cNvSpPr>
            <a:spLocks noGrp="1"/>
          </p:cNvSpPr>
          <p:nvPr>
            <p:ph idx="1"/>
          </p:nvPr>
        </p:nvSpPr>
        <p:spPr/>
        <p:txBody>
          <a:bodyPr/>
          <a:lstStyle/>
          <a:p>
            <a:pPr fontAlgn="base"/>
            <a:r>
              <a:rPr lang="en-US" b="1" dirty="0"/>
              <a:t>Dependence on the provider: </a:t>
            </a:r>
            <a:r>
              <a:rPr lang="en-US" dirty="0"/>
              <a:t>Users are dependent on the </a:t>
            </a:r>
            <a:r>
              <a:rPr lang="en-US" dirty="0" err="1"/>
              <a:t>XaaS</a:t>
            </a:r>
            <a:r>
              <a:rPr lang="en-US" dirty="0"/>
              <a:t> provider for the availability, scalability, and reliability of the service, which can be a risk if the provider experiences outages or other issues.</a:t>
            </a:r>
          </a:p>
          <a:p>
            <a:pPr fontAlgn="base"/>
            <a:r>
              <a:rPr lang="en-US" b="1" dirty="0"/>
              <a:t>Limited flexibility</a:t>
            </a:r>
            <a:r>
              <a:rPr lang="en-US" dirty="0"/>
              <a:t>: </a:t>
            </a:r>
            <a:r>
              <a:rPr lang="en-US" dirty="0" err="1"/>
              <a:t>XaaS</a:t>
            </a:r>
            <a:r>
              <a:rPr lang="en-US" dirty="0"/>
              <a:t> solutions may not be able to accommodate certain types of workloads or applications, which can limit the value of the solution for certain organizations.</a:t>
            </a:r>
          </a:p>
          <a:p>
            <a:pPr fontAlgn="base"/>
            <a:r>
              <a:rPr lang="en-US" b="1" dirty="0"/>
              <a:t>Limited integration:</a:t>
            </a:r>
            <a:r>
              <a:rPr lang="en-US" dirty="0"/>
              <a:t> </a:t>
            </a:r>
            <a:r>
              <a:rPr lang="en-US" dirty="0" err="1"/>
              <a:t>XaaS</a:t>
            </a:r>
            <a:r>
              <a:rPr lang="en-US" dirty="0"/>
              <a:t> solutions may not be able to integrate with existing systems and data sources, which can limit the value of the solution for certain organizations.</a:t>
            </a:r>
          </a:p>
          <a:p>
            <a:endParaRPr lang="en-IN" dirty="0"/>
          </a:p>
        </p:txBody>
      </p:sp>
    </p:spTree>
    <p:extLst>
      <p:ext uri="{BB962C8B-B14F-4D97-AF65-F5344CB8AC3E}">
        <p14:creationId xmlns:p14="http://schemas.microsoft.com/office/powerpoint/2010/main" val="406891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Function as a Service </a:t>
            </a:r>
            <a:r>
              <a:rPr lang="en-IN" b="1" dirty="0" smtClean="0"/>
              <a:t>:</a:t>
            </a:r>
            <a:endParaRPr lang="en-IN" dirty="0"/>
          </a:p>
        </p:txBody>
      </p:sp>
      <p:sp>
        <p:nvSpPr>
          <p:cNvPr id="3" name="Content Placeholder 2"/>
          <p:cNvSpPr>
            <a:spLocks noGrp="1"/>
          </p:cNvSpPr>
          <p:nvPr>
            <p:ph idx="1"/>
          </p:nvPr>
        </p:nvSpPr>
        <p:spPr/>
        <p:txBody>
          <a:bodyPr>
            <a:normAutofit lnSpcReduction="10000"/>
          </a:bodyPr>
          <a:lstStyle/>
          <a:p>
            <a:pPr fontAlgn="base"/>
            <a:r>
              <a:rPr lang="en-US" dirty="0" err="1" smtClean="0"/>
              <a:t>FaaS</a:t>
            </a:r>
            <a:r>
              <a:rPr lang="en-US" dirty="0" smtClean="0"/>
              <a:t> </a:t>
            </a:r>
            <a:r>
              <a:rPr lang="en-US" dirty="0"/>
              <a:t>is a type of cloud computing service. It provides a platform for its users or customers to develop, compute, run and deploy the code or entire application as functions. It allows the user to entirely develop the code and update it at any time without worrying about the maintenance of the underlying infrastructure. The developed code can be executed with response to the specific event. It is also </a:t>
            </a:r>
            <a:r>
              <a:rPr lang="en-US" b="1" dirty="0"/>
              <a:t>as same as PaaS</a:t>
            </a:r>
            <a:r>
              <a:rPr lang="en-US" dirty="0"/>
              <a:t>.</a:t>
            </a:r>
          </a:p>
          <a:p>
            <a:pPr fontAlgn="base"/>
            <a:r>
              <a:rPr lang="en-US" dirty="0" err="1"/>
              <a:t>FaaS</a:t>
            </a:r>
            <a:r>
              <a:rPr lang="en-US" dirty="0"/>
              <a:t> is an event-driven execution model. It is implemented in the </a:t>
            </a:r>
            <a:r>
              <a:rPr lang="en-US" dirty="0" err="1"/>
              <a:t>serverless</a:t>
            </a:r>
            <a:r>
              <a:rPr lang="en-US" dirty="0"/>
              <a:t> container. When the application is developed completely, the user will now trigger the event to execute the code. Now, the triggered event makes response and activates the servers to execute it. </a:t>
            </a:r>
          </a:p>
        </p:txBody>
      </p:sp>
    </p:spTree>
    <p:extLst>
      <p:ext uri="{BB962C8B-B14F-4D97-AF65-F5344CB8AC3E}">
        <p14:creationId xmlns:p14="http://schemas.microsoft.com/office/powerpoint/2010/main" val="388080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of </a:t>
            </a:r>
            <a:r>
              <a:rPr lang="en-US" b="1" dirty="0" err="1" smtClean="0"/>
              <a:t>FaaS</a:t>
            </a:r>
            <a:r>
              <a:rPr lang="en-US" b="1" dirty="0" smtClean="0"/>
              <a:t> :</a:t>
            </a:r>
            <a:r>
              <a:rPr lang="en-US" dirty="0" smtClean="0"/>
              <a:t/>
            </a:r>
            <a:br>
              <a:rPr lang="en-US" dirty="0" smtClean="0"/>
            </a:br>
            <a:endParaRPr lang="en-IN" dirty="0"/>
          </a:p>
        </p:txBody>
      </p:sp>
      <p:sp>
        <p:nvSpPr>
          <p:cNvPr id="3" name="Content Placeholder 2"/>
          <p:cNvSpPr>
            <a:spLocks noGrp="1"/>
          </p:cNvSpPr>
          <p:nvPr>
            <p:ph idx="1"/>
          </p:nvPr>
        </p:nvSpPr>
        <p:spPr>
          <a:xfrm>
            <a:off x="838200" y="1877876"/>
            <a:ext cx="10515600" cy="4351338"/>
          </a:xfrm>
        </p:spPr>
        <p:txBody>
          <a:bodyPr>
            <a:normAutofit lnSpcReduction="10000"/>
          </a:bodyPr>
          <a:lstStyle/>
          <a:p>
            <a:pPr fontAlgn="base"/>
            <a:r>
              <a:rPr lang="en-US" dirty="0"/>
              <a:t>Highly Scalable: Auto scaling is done by the provider depending upon the demand.</a:t>
            </a:r>
          </a:p>
          <a:p>
            <a:pPr fontAlgn="base"/>
            <a:r>
              <a:rPr lang="en-US" dirty="0"/>
              <a:t>Cost-Effective: Pay only for the number of events executed.</a:t>
            </a:r>
          </a:p>
          <a:p>
            <a:pPr fontAlgn="base"/>
            <a:r>
              <a:rPr lang="en-US" dirty="0"/>
              <a:t>Code Simplification: </a:t>
            </a:r>
            <a:r>
              <a:rPr lang="en-US" dirty="0" err="1"/>
              <a:t>FaaS</a:t>
            </a:r>
            <a:r>
              <a:rPr lang="en-US" dirty="0"/>
              <a:t> allows the users to upload the entire application all at once. It allows you to write code for independent functions or similar to those functions.</a:t>
            </a:r>
          </a:p>
          <a:p>
            <a:pPr fontAlgn="base"/>
            <a:r>
              <a:rPr lang="en-US" dirty="0"/>
              <a:t>Maintenance of code is enough and no need to worry about the servers.</a:t>
            </a:r>
          </a:p>
          <a:p>
            <a:pPr fontAlgn="base"/>
            <a:r>
              <a:rPr lang="en-US" dirty="0"/>
              <a:t>Functions can be written in any programming language.</a:t>
            </a:r>
          </a:p>
          <a:p>
            <a:pPr fontAlgn="base"/>
            <a:r>
              <a:rPr lang="en-US" dirty="0"/>
              <a:t>Less control over the system.</a:t>
            </a:r>
          </a:p>
          <a:p>
            <a:endParaRPr lang="en-IN" dirty="0"/>
          </a:p>
        </p:txBody>
      </p:sp>
    </p:spTree>
    <p:extLst>
      <p:ext uri="{BB962C8B-B14F-4D97-AF65-F5344CB8AC3E}">
        <p14:creationId xmlns:p14="http://schemas.microsoft.com/office/powerpoint/2010/main" val="262816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Disadvantages of </a:t>
            </a:r>
            <a:r>
              <a:rPr lang="en-IN" b="1" dirty="0" err="1"/>
              <a:t>FaaS</a:t>
            </a:r>
            <a:r>
              <a:rPr lang="en-IN" b="1" dirty="0"/>
              <a:t> </a:t>
            </a:r>
            <a:r>
              <a:rPr lang="en-IN" b="1" dirty="0" smtClean="0"/>
              <a:t>:</a:t>
            </a:r>
            <a:endParaRPr lang="en-IN" dirty="0"/>
          </a:p>
        </p:txBody>
      </p:sp>
      <p:sp>
        <p:nvSpPr>
          <p:cNvPr id="3" name="Content Placeholder 2"/>
          <p:cNvSpPr>
            <a:spLocks noGrp="1"/>
          </p:cNvSpPr>
          <p:nvPr>
            <p:ph idx="1"/>
          </p:nvPr>
        </p:nvSpPr>
        <p:spPr/>
        <p:txBody>
          <a:bodyPr/>
          <a:lstStyle/>
          <a:p>
            <a:pPr fontAlgn="base"/>
            <a:r>
              <a:rPr lang="en-US" b="1" dirty="0" smtClean="0"/>
              <a:t>Cold </a:t>
            </a:r>
            <a:r>
              <a:rPr lang="en-US" b="1" dirty="0"/>
              <a:t>start latency</a:t>
            </a:r>
            <a:r>
              <a:rPr lang="en-US" dirty="0"/>
              <a:t>: Since </a:t>
            </a:r>
            <a:r>
              <a:rPr lang="en-US" dirty="0" err="1"/>
              <a:t>FaaS</a:t>
            </a:r>
            <a:r>
              <a:rPr lang="en-US" dirty="0"/>
              <a:t> functions are event-triggered, the first request to a new function may experience increased latency as the function container is created and initialized.</a:t>
            </a:r>
          </a:p>
          <a:p>
            <a:pPr fontAlgn="base"/>
            <a:r>
              <a:rPr lang="en-US" b="1" dirty="0"/>
              <a:t>Limited control over infrastructure:</a:t>
            </a:r>
            <a:r>
              <a:rPr lang="en-US" dirty="0"/>
              <a:t> </a:t>
            </a:r>
            <a:r>
              <a:rPr lang="en-US" dirty="0" err="1"/>
              <a:t>FaaS</a:t>
            </a:r>
            <a:r>
              <a:rPr lang="en-US" dirty="0"/>
              <a:t> providers typically manage the underlying infrastructure and take care of maintenance and updates, but this can also mean that users have less control over the environment and may not be able to make certain customizations.</a:t>
            </a:r>
          </a:p>
          <a:p>
            <a:pPr fontAlgn="base"/>
            <a:r>
              <a:rPr lang="en-US" b="1" dirty="0"/>
              <a:t>Security concerns: </a:t>
            </a:r>
            <a:r>
              <a:rPr lang="en-US" dirty="0"/>
              <a:t>Users are responsible for securing their own data and applications, which can be a significant undertaking.</a:t>
            </a:r>
          </a:p>
          <a:p>
            <a:endParaRPr lang="en-IN" dirty="0"/>
          </a:p>
        </p:txBody>
      </p:sp>
    </p:spTree>
    <p:extLst>
      <p:ext uri="{BB962C8B-B14F-4D97-AF65-F5344CB8AC3E}">
        <p14:creationId xmlns:p14="http://schemas.microsoft.com/office/powerpoint/2010/main" val="375746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fr-FR" sz="3600" dirty="0" smtClean="0"/>
              <a:t>Service Model: </a:t>
            </a:r>
            <a:r>
              <a:rPr lang="fr-FR" sz="3600" dirty="0" err="1" smtClean="0"/>
              <a:t>IaaS</a:t>
            </a:r>
            <a:r>
              <a:rPr lang="fr-FR" sz="3600" dirty="0" smtClean="0"/>
              <a:t> vs. </a:t>
            </a:r>
            <a:r>
              <a:rPr lang="fr-FR" sz="3600" dirty="0" err="1" smtClean="0"/>
              <a:t>PaaS</a:t>
            </a:r>
            <a:r>
              <a:rPr lang="fr-FR" sz="3600" dirty="0" smtClean="0"/>
              <a:t> vs. </a:t>
            </a:r>
            <a:r>
              <a:rPr lang="fr-FR" sz="3600" dirty="0" err="1" smtClean="0"/>
              <a:t>SaaS</a:t>
            </a:r>
            <a:r>
              <a:rPr lang="fr-FR" sz="3600" dirty="0" smtClean="0"/>
              <a:t> vs. </a:t>
            </a:r>
            <a:r>
              <a:rPr lang="fr-FR" sz="3600" dirty="0" err="1" smtClean="0"/>
              <a:t>FaaS</a:t>
            </a:r>
            <a:r>
              <a:rPr lang="fr-FR" sz="3600" dirty="0" smtClean="0"/>
              <a:t> vs. </a:t>
            </a:r>
            <a:r>
              <a:rPr lang="fr-FR" sz="3600" dirty="0" err="1" smtClean="0"/>
              <a:t>XaaS</a:t>
            </a:r>
            <a:endParaRPr lang="en-IN" sz="3600" dirty="0"/>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3985789440"/>
              </p:ext>
            </p:extLst>
          </p:nvPr>
        </p:nvGraphicFramePr>
        <p:xfrm>
          <a:off x="838200" y="1549854"/>
          <a:ext cx="10515600" cy="4942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r>
                        <a:rPr lang="en-IN" b="1" dirty="0"/>
                        <a:t>Service </a:t>
                      </a:r>
                      <a:r>
                        <a:rPr lang="en-IN" b="1" dirty="0" smtClean="0"/>
                        <a:t>Model </a:t>
                      </a:r>
                      <a:endParaRPr lang="en-IN" dirty="0"/>
                    </a:p>
                  </a:txBody>
                  <a:tcPr anchor="ctr"/>
                </a:tc>
                <a:tc>
                  <a:txBody>
                    <a:bodyPr/>
                    <a:lstStyle/>
                    <a:p>
                      <a:r>
                        <a:rPr lang="en-IN" dirty="0" smtClean="0"/>
                        <a:t>Definition</a:t>
                      </a:r>
                      <a:endParaRPr lang="en-IN" dirty="0"/>
                    </a:p>
                  </a:txBody>
                  <a:tcPr/>
                </a:tc>
                <a:tc>
                  <a:txBody>
                    <a:bodyPr/>
                    <a:lstStyle/>
                    <a:p>
                      <a:r>
                        <a:rPr lang="en-IN" b="1" dirty="0"/>
                        <a:t>Application Example</a:t>
                      </a:r>
                      <a:endParaRPr lang="en-IN" dirty="0"/>
                    </a:p>
                  </a:txBody>
                  <a:tcPr anchor="ctr"/>
                </a:tc>
                <a:tc>
                  <a:txBody>
                    <a:bodyPr/>
                    <a:lstStyle/>
                    <a:p>
                      <a:r>
                        <a:rPr lang="en-IN" b="1" dirty="0"/>
                        <a:t>Types of Applications</a:t>
                      </a:r>
                      <a:endParaRPr lang="en-IN" dirty="0"/>
                    </a:p>
                  </a:txBody>
                  <a:tcPr anchor="ctr"/>
                </a:tc>
              </a:tr>
              <a:tr h="370840">
                <a:tc>
                  <a:txBody>
                    <a:bodyPr/>
                    <a:lstStyle/>
                    <a:p>
                      <a:r>
                        <a:rPr lang="en-IN" b="1" dirty="0"/>
                        <a:t>IaaS</a:t>
                      </a:r>
                      <a:endParaRPr lang="en-IN" dirty="0"/>
                    </a:p>
                  </a:txBody>
                  <a:tcPr anchor="ctr"/>
                </a:tc>
                <a:tc>
                  <a:txBody>
                    <a:bodyPr/>
                    <a:lstStyle/>
                    <a:p>
                      <a:r>
                        <a:rPr lang="en-US"/>
                        <a:t>Virtual servers and storage over the internet.</a:t>
                      </a:r>
                    </a:p>
                  </a:txBody>
                  <a:tcPr anchor="ctr"/>
                </a:tc>
                <a:tc>
                  <a:txBody>
                    <a:bodyPr/>
                    <a:lstStyle/>
                    <a:p>
                      <a:r>
                        <a:rPr lang="en-US"/>
                        <a:t>Hosting websites and web apps (e.g., AWS EC2, Azure VMs).</a:t>
                      </a:r>
                    </a:p>
                  </a:txBody>
                  <a:tcPr anchor="ctr"/>
                </a:tc>
                <a:tc>
                  <a:txBody>
                    <a:bodyPr/>
                    <a:lstStyle/>
                    <a:p>
                      <a:r>
                        <a:rPr lang="en-US"/>
                        <a:t>Web hosting, virtual machines, backup, disaster recovery</a:t>
                      </a:r>
                    </a:p>
                  </a:txBody>
                  <a:tcPr anchor="ctr"/>
                </a:tc>
              </a:tr>
              <a:tr h="370840">
                <a:tc>
                  <a:txBody>
                    <a:bodyPr/>
                    <a:lstStyle/>
                    <a:p>
                      <a:r>
                        <a:rPr lang="en-IN" b="1"/>
                        <a:t>PaaS</a:t>
                      </a:r>
                      <a:endParaRPr lang="en-IN"/>
                    </a:p>
                  </a:txBody>
                  <a:tcPr anchor="ctr"/>
                </a:tc>
                <a:tc>
                  <a:txBody>
                    <a:bodyPr/>
                    <a:lstStyle/>
                    <a:p>
                      <a:r>
                        <a:rPr lang="en-US"/>
                        <a:t>Platform for developing and deploying applications.</a:t>
                      </a:r>
                    </a:p>
                  </a:txBody>
                  <a:tcPr anchor="ctr"/>
                </a:tc>
                <a:tc>
                  <a:txBody>
                    <a:bodyPr/>
                    <a:lstStyle/>
                    <a:p>
                      <a:r>
                        <a:rPr lang="en-US"/>
                        <a:t>Developing web and mobile apps (e.g., Google App Engine).</a:t>
                      </a:r>
                    </a:p>
                  </a:txBody>
                  <a:tcPr anchor="ctr"/>
                </a:tc>
                <a:tc>
                  <a:txBody>
                    <a:bodyPr/>
                    <a:lstStyle/>
                    <a:p>
                      <a:r>
                        <a:rPr lang="en-US"/>
                        <a:t>Application development, data integration, BI tools</a:t>
                      </a:r>
                    </a:p>
                  </a:txBody>
                  <a:tcPr anchor="ctr"/>
                </a:tc>
              </a:tr>
              <a:tr h="370840">
                <a:tc>
                  <a:txBody>
                    <a:bodyPr/>
                    <a:lstStyle/>
                    <a:p>
                      <a:r>
                        <a:rPr lang="en-IN" b="1"/>
                        <a:t>SaaS</a:t>
                      </a:r>
                      <a:endParaRPr lang="en-IN"/>
                    </a:p>
                  </a:txBody>
                  <a:tcPr anchor="ctr"/>
                </a:tc>
                <a:tc>
                  <a:txBody>
                    <a:bodyPr/>
                    <a:lstStyle/>
                    <a:p>
                      <a:r>
                        <a:rPr lang="en-IN"/>
                        <a:t>Ready-to-use software available online.</a:t>
                      </a:r>
                    </a:p>
                  </a:txBody>
                  <a:tcPr anchor="ctr"/>
                </a:tc>
                <a:tc>
                  <a:txBody>
                    <a:bodyPr/>
                    <a:lstStyle/>
                    <a:p>
                      <a:r>
                        <a:rPr lang="en-US"/>
                        <a:t>Email and collaboration tools (e.g., Microsoft 365, Salesforce).</a:t>
                      </a:r>
                    </a:p>
                  </a:txBody>
                  <a:tcPr anchor="ctr"/>
                </a:tc>
                <a:tc>
                  <a:txBody>
                    <a:bodyPr/>
                    <a:lstStyle/>
                    <a:p>
                      <a:r>
                        <a:rPr lang="en-IN"/>
                        <a:t>Email services, CRM, ERP, project management</a:t>
                      </a:r>
                    </a:p>
                  </a:txBody>
                  <a:tcPr anchor="ctr"/>
                </a:tc>
              </a:tr>
              <a:tr h="370840">
                <a:tc>
                  <a:txBody>
                    <a:bodyPr/>
                    <a:lstStyle/>
                    <a:p>
                      <a:r>
                        <a:rPr lang="en-IN" b="1"/>
                        <a:t>FaaS</a:t>
                      </a:r>
                      <a:endParaRPr lang="en-IN"/>
                    </a:p>
                  </a:txBody>
                  <a:tcPr anchor="ctr"/>
                </a:tc>
                <a:tc>
                  <a:txBody>
                    <a:bodyPr/>
                    <a:lstStyle/>
                    <a:p>
                      <a:r>
                        <a:rPr lang="en-IN"/>
                        <a:t>Event-driven serverless computing.</a:t>
                      </a:r>
                    </a:p>
                  </a:txBody>
                  <a:tcPr anchor="ctr"/>
                </a:tc>
                <a:tc>
                  <a:txBody>
                    <a:bodyPr/>
                    <a:lstStyle/>
                    <a:p>
                      <a:r>
                        <a:rPr lang="en-US"/>
                        <a:t>Running code in response to events (e.g., AWS Lambda).</a:t>
                      </a:r>
                    </a:p>
                  </a:txBody>
                  <a:tcPr anchor="ctr"/>
                </a:tc>
                <a:tc>
                  <a:txBody>
                    <a:bodyPr/>
                    <a:lstStyle/>
                    <a:p>
                      <a:r>
                        <a:rPr lang="en-US"/>
                        <a:t>Microservices, API backends, event processing, automation</a:t>
                      </a:r>
                    </a:p>
                  </a:txBody>
                  <a:tcPr anchor="ctr"/>
                </a:tc>
              </a:tr>
              <a:tr h="370840">
                <a:tc>
                  <a:txBody>
                    <a:bodyPr/>
                    <a:lstStyle/>
                    <a:p>
                      <a:r>
                        <a:rPr lang="en-IN" b="1"/>
                        <a:t>XaaS</a:t>
                      </a:r>
                      <a:endParaRPr lang="en-IN"/>
                    </a:p>
                  </a:txBody>
                  <a:tcPr anchor="ctr"/>
                </a:tc>
                <a:tc>
                  <a:txBody>
                    <a:bodyPr/>
                    <a:lstStyle/>
                    <a:p>
                      <a:r>
                        <a:rPr lang="en-US"/>
                        <a:t>Anything and everything as a service.</a:t>
                      </a:r>
                    </a:p>
                  </a:txBody>
                  <a:tcPr anchor="ctr"/>
                </a:tc>
                <a:tc>
                  <a:txBody>
                    <a:bodyPr/>
                    <a:lstStyle/>
                    <a:p>
                      <a:r>
                        <a:rPr lang="en-US"/>
                        <a:t>Managed IT services, cybersecurity (e.g., UCaaS, SECaaS).</a:t>
                      </a:r>
                    </a:p>
                  </a:txBody>
                  <a:tcPr anchor="ctr"/>
                </a:tc>
                <a:tc>
                  <a:txBody>
                    <a:bodyPr/>
                    <a:lstStyle/>
                    <a:p>
                      <a:r>
                        <a:rPr lang="en-IN" dirty="0"/>
                        <a:t>IT management, security services, storage, communication</a:t>
                      </a:r>
                    </a:p>
                  </a:txBody>
                  <a:tcPr anchor="ctr"/>
                </a:tc>
              </a:tr>
            </a:tbl>
          </a:graphicData>
        </a:graphic>
      </p:graphicFrame>
    </p:spTree>
    <p:extLst>
      <p:ext uri="{BB962C8B-B14F-4D97-AF65-F5344CB8AC3E}">
        <p14:creationId xmlns:p14="http://schemas.microsoft.com/office/powerpoint/2010/main" val="48800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Cloud Computing ? </a:t>
            </a:r>
            <a:endParaRPr lang="en-IN" dirty="0"/>
          </a:p>
        </p:txBody>
      </p:sp>
      <p:sp>
        <p:nvSpPr>
          <p:cNvPr id="3" name="Content Placeholder 2"/>
          <p:cNvSpPr>
            <a:spLocks noGrp="1"/>
          </p:cNvSpPr>
          <p:nvPr>
            <p:ph idx="1"/>
          </p:nvPr>
        </p:nvSpPr>
        <p:spPr/>
        <p:txBody>
          <a:bodyPr/>
          <a:lstStyle/>
          <a:p>
            <a:pPr marL="0" indent="0">
              <a:buNone/>
            </a:pPr>
            <a:r>
              <a:rPr lang="en-US" dirty="0" smtClean="0"/>
              <a:t>Cloud Computing can be defined as the practice of using a network of remote servers hosted on the Internet to store, manage, and process data, rather than a local server or a personal computer. Companies offering such kinds of cloud computing services are called cloud providers and typically charge for cloud computing services based on usage. Grids and clusters are the foundations for cloud computing.</a:t>
            </a:r>
            <a:endParaRPr lang="en-IN" dirty="0"/>
          </a:p>
        </p:txBody>
      </p:sp>
    </p:spTree>
    <p:extLst>
      <p:ext uri="{BB962C8B-B14F-4D97-AF65-F5344CB8AC3E}">
        <p14:creationId xmlns:p14="http://schemas.microsoft.com/office/powerpoint/2010/main" val="60097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 Computing</a:t>
            </a:r>
            <a:endParaRPr lang="en-IN" dirty="0"/>
          </a:p>
        </p:txBody>
      </p:sp>
      <p:sp>
        <p:nvSpPr>
          <p:cNvPr id="3" name="Content Placeholder 2"/>
          <p:cNvSpPr>
            <a:spLocks noGrp="1"/>
          </p:cNvSpPr>
          <p:nvPr>
            <p:ph idx="1"/>
          </p:nvPr>
        </p:nvSpPr>
        <p:spPr/>
        <p:txBody>
          <a:bodyPr/>
          <a:lstStyle/>
          <a:p>
            <a:pPr fontAlgn="base"/>
            <a:r>
              <a:rPr lang="en-US" dirty="0"/>
              <a:t>Software as a service (SaaS)</a:t>
            </a:r>
          </a:p>
          <a:p>
            <a:pPr fontAlgn="base"/>
            <a:r>
              <a:rPr lang="en-US" dirty="0"/>
              <a:t>Platform as a service (PaaS)</a:t>
            </a:r>
          </a:p>
          <a:p>
            <a:pPr fontAlgn="base"/>
            <a:r>
              <a:rPr lang="en-US" dirty="0"/>
              <a:t>Infrastructure as a service (IaaS)</a:t>
            </a:r>
          </a:p>
          <a:p>
            <a:pPr fontAlgn="base"/>
            <a:r>
              <a:rPr lang="en-US" dirty="0"/>
              <a:t>Anything/Everything as a service (</a:t>
            </a:r>
            <a:r>
              <a:rPr lang="en-US" dirty="0" err="1"/>
              <a:t>XaaS</a:t>
            </a:r>
            <a:r>
              <a:rPr lang="en-US" dirty="0"/>
              <a:t>)</a:t>
            </a:r>
          </a:p>
          <a:p>
            <a:pPr fontAlgn="base"/>
            <a:r>
              <a:rPr lang="en-US" dirty="0"/>
              <a:t>Function as a Service (</a:t>
            </a:r>
            <a:r>
              <a:rPr lang="en-US" dirty="0" err="1"/>
              <a:t>FaaS</a:t>
            </a:r>
            <a:r>
              <a:rPr lang="en-US" dirty="0"/>
              <a:t>)</a:t>
            </a:r>
          </a:p>
          <a:p>
            <a:pPr marL="0" indent="0">
              <a:buNone/>
            </a:pPr>
            <a:endParaRPr lang="en-IN" dirty="0"/>
          </a:p>
        </p:txBody>
      </p:sp>
    </p:spTree>
    <p:extLst>
      <p:ext uri="{BB962C8B-B14F-4D97-AF65-F5344CB8AC3E}">
        <p14:creationId xmlns:p14="http://schemas.microsoft.com/office/powerpoint/2010/main" val="257298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as a Service(SaaS</a:t>
            </a:r>
            <a:r>
              <a:rPr lang="en-IN" b="1" dirty="0" smtClean="0"/>
              <a:t>)</a:t>
            </a:r>
            <a:endParaRPr lang="en-IN" dirty="0"/>
          </a:p>
        </p:txBody>
      </p:sp>
      <p:sp>
        <p:nvSpPr>
          <p:cNvPr id="3" name="Content Placeholder 2"/>
          <p:cNvSpPr>
            <a:spLocks noGrp="1"/>
          </p:cNvSpPr>
          <p:nvPr>
            <p:ph idx="1"/>
          </p:nvPr>
        </p:nvSpPr>
        <p:spPr/>
        <p:txBody>
          <a:bodyPr/>
          <a:lstStyle/>
          <a:p>
            <a:r>
              <a:rPr lang="en-US" dirty="0" smtClean="0"/>
              <a:t>Software-as-a-Service (SaaS) is a way of delivering services and applications over the Internet. Instead of installing and maintaining software, we simply access it via the Internet, freeing ourselves from the complex software and hardware management. It removes the need to install and run applications on our own computers or in the data centers eliminating the expenses of hardware as well as software maintenance. </a:t>
            </a:r>
          </a:p>
          <a:p>
            <a:r>
              <a:rPr lang="en-US" dirty="0" smtClean="0"/>
              <a:t>SaaS provides a complete software solution that you purchase on a pay-as-you-go basis from a cloud service provider.</a:t>
            </a:r>
            <a:endParaRPr lang="en-IN" dirty="0"/>
          </a:p>
        </p:txBody>
      </p:sp>
    </p:spTree>
    <p:extLst>
      <p:ext uri="{BB962C8B-B14F-4D97-AF65-F5344CB8AC3E}">
        <p14:creationId xmlns:p14="http://schemas.microsoft.com/office/powerpoint/2010/main" val="183133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SaaS </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Cost-Effective:</a:t>
            </a:r>
            <a:r>
              <a:rPr lang="en-US" dirty="0"/>
              <a:t> Pay only for what you use.</a:t>
            </a:r>
          </a:p>
          <a:p>
            <a:pPr fontAlgn="base"/>
            <a:r>
              <a:rPr lang="en-US" b="1" dirty="0"/>
              <a:t>Reduced time:</a:t>
            </a:r>
            <a:r>
              <a:rPr lang="en-US" dirty="0"/>
              <a:t> Users can run most SaaS apps directly from their web browser without needing to download and install any software. This reduces the time spent in installation and configuration and can reduce the issues that can get in the way of the software deployment.</a:t>
            </a:r>
          </a:p>
          <a:p>
            <a:pPr fontAlgn="base"/>
            <a:r>
              <a:rPr lang="en-US" b="1" dirty="0"/>
              <a:t>Accessibility:</a:t>
            </a:r>
            <a:r>
              <a:rPr lang="en-US" dirty="0"/>
              <a:t> We can Access app data from anywhere.</a:t>
            </a:r>
          </a:p>
          <a:p>
            <a:pPr fontAlgn="base"/>
            <a:r>
              <a:rPr lang="en-US" b="1" dirty="0"/>
              <a:t>Automatic updates:</a:t>
            </a:r>
            <a:r>
              <a:rPr lang="en-US" dirty="0"/>
              <a:t> Rather than purchasing new software, customers rely on a SaaS provider to automatically perform the updates.</a:t>
            </a:r>
          </a:p>
          <a:p>
            <a:pPr fontAlgn="base"/>
            <a:r>
              <a:rPr lang="en-US" b="1" dirty="0"/>
              <a:t>Scalability: </a:t>
            </a:r>
            <a:r>
              <a:rPr lang="en-US" dirty="0"/>
              <a:t>It allows the users to access the services and features on-demand.</a:t>
            </a:r>
          </a:p>
          <a:p>
            <a:endParaRPr lang="en-IN" dirty="0"/>
          </a:p>
        </p:txBody>
      </p:sp>
    </p:spTree>
    <p:extLst>
      <p:ext uri="{BB962C8B-B14F-4D97-AF65-F5344CB8AC3E}">
        <p14:creationId xmlns:p14="http://schemas.microsoft.com/office/powerpoint/2010/main" val="258489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a:t>
            </a:r>
            <a:r>
              <a:rPr lang="en-IN" b="1" dirty="0" err="1"/>
              <a:t>Saas</a:t>
            </a:r>
            <a:r>
              <a:rPr lang="en-IN" b="1" dirty="0"/>
              <a:t> :</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Limited customization</a:t>
            </a:r>
            <a:r>
              <a:rPr lang="en-US" dirty="0"/>
              <a:t>: SaaS solutions are typically not as customizable as on-premises software, meaning that users may have to work within the constraints of the SaaS provider’s platform and may not be able to tailor the software to their specific needs.</a:t>
            </a:r>
          </a:p>
          <a:p>
            <a:pPr fontAlgn="base"/>
            <a:r>
              <a:rPr lang="en-US" b="1" dirty="0"/>
              <a:t>Dependence on internet connectivity</a:t>
            </a:r>
            <a:r>
              <a:rPr lang="en-US" dirty="0"/>
              <a:t>: SaaS solutions are typically cloud-based, which means that they require a stable internet connection to function properly. This can be problematic for users in areas with poor connectivity or for those who need to access the software in offline environments.</a:t>
            </a:r>
          </a:p>
          <a:p>
            <a:pPr fontAlgn="base"/>
            <a:r>
              <a:rPr lang="en-US" b="1" dirty="0"/>
              <a:t>Security concerns:</a:t>
            </a:r>
            <a:r>
              <a:rPr lang="en-US" dirty="0"/>
              <a:t> SaaS providers are responsible for maintaining the security of the data stored on their servers, but there is still a risk of data breaches or other security incidents.</a:t>
            </a:r>
          </a:p>
          <a:p>
            <a:pPr fontAlgn="base"/>
            <a:r>
              <a:rPr lang="en-US" b="1" dirty="0"/>
              <a:t>Limited control over data:</a:t>
            </a:r>
            <a:r>
              <a:rPr lang="en-US" dirty="0"/>
              <a:t> SaaS providers may have access to a user’s data, which can be a concern for organizations that need to maintain strict control over their data for regulatory or other reasons.</a:t>
            </a:r>
          </a:p>
          <a:p>
            <a:endParaRPr lang="en-IN" dirty="0"/>
          </a:p>
        </p:txBody>
      </p:sp>
    </p:spTree>
    <p:extLst>
      <p:ext uri="{BB962C8B-B14F-4D97-AF65-F5344CB8AC3E}">
        <p14:creationId xmlns:p14="http://schemas.microsoft.com/office/powerpoint/2010/main" val="83215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Platform as a </a:t>
            </a:r>
            <a:r>
              <a:rPr lang="en-IN" b="1" dirty="0" smtClean="0"/>
              <a:t>Service</a:t>
            </a:r>
            <a:endParaRPr lang="en-IN" dirty="0"/>
          </a:p>
        </p:txBody>
      </p:sp>
      <p:sp>
        <p:nvSpPr>
          <p:cNvPr id="3" name="Content Placeholder 2"/>
          <p:cNvSpPr>
            <a:spLocks noGrp="1"/>
          </p:cNvSpPr>
          <p:nvPr>
            <p:ph idx="1"/>
          </p:nvPr>
        </p:nvSpPr>
        <p:spPr/>
        <p:txBody>
          <a:bodyPr/>
          <a:lstStyle/>
          <a:p>
            <a:r>
              <a:rPr lang="en-US" dirty="0" smtClean="0"/>
              <a:t>PaaS is </a:t>
            </a:r>
            <a:r>
              <a:rPr lang="en-US" dirty="0"/>
              <a:t>a category of cloud computing that provides a platform and environment to allow developers to build applications and services over the internet. PaaS services are hosted in the cloud and accessed by users simply via their web browser. </a:t>
            </a:r>
            <a:endParaRPr lang="en-US" dirty="0" smtClean="0"/>
          </a:p>
          <a:p>
            <a:r>
              <a:rPr lang="en-US" dirty="0" smtClean="0"/>
              <a:t>A </a:t>
            </a:r>
            <a:r>
              <a:rPr lang="en-US" dirty="0"/>
              <a:t>PaaS provider hosts the hardware and software on its own infrastructure. As a result, PaaS frees users from having to install in-house hardware and software to develop or run a new application. Thus, the development and deployment of the application take place </a:t>
            </a:r>
            <a:r>
              <a:rPr lang="en-US" b="1" dirty="0"/>
              <a:t>independent of the hardware</a:t>
            </a:r>
            <a:r>
              <a:rPr lang="en-US" dirty="0"/>
              <a:t>. </a:t>
            </a:r>
            <a:endParaRPr lang="en-IN" dirty="0"/>
          </a:p>
        </p:txBody>
      </p:sp>
    </p:spTree>
    <p:extLst>
      <p:ext uri="{BB962C8B-B14F-4D97-AF65-F5344CB8AC3E}">
        <p14:creationId xmlns:p14="http://schemas.microsoft.com/office/powerpoint/2010/main" val="202321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PaaS: </a:t>
            </a:r>
            <a:endParaRPr lang="en-IN" dirty="0"/>
          </a:p>
        </p:txBody>
      </p:sp>
      <p:sp>
        <p:nvSpPr>
          <p:cNvPr id="3" name="Content Placeholder 2"/>
          <p:cNvSpPr>
            <a:spLocks noGrp="1"/>
          </p:cNvSpPr>
          <p:nvPr>
            <p:ph idx="1"/>
          </p:nvPr>
        </p:nvSpPr>
        <p:spPr/>
        <p:txBody>
          <a:bodyPr>
            <a:normAutofit fontScale="92500"/>
          </a:bodyPr>
          <a:lstStyle/>
          <a:p>
            <a:pPr fontAlgn="base"/>
            <a:r>
              <a:rPr lang="en-US" b="1" dirty="0"/>
              <a:t>Simple and convenient for users: </a:t>
            </a:r>
            <a:r>
              <a:rPr lang="en-US" dirty="0"/>
              <a:t>It provides much of the infrastructure and other IT services, which users can access anywhere via a web browser.</a:t>
            </a:r>
          </a:p>
          <a:p>
            <a:pPr fontAlgn="base"/>
            <a:r>
              <a:rPr lang="en-US" b="1" dirty="0"/>
              <a:t>Cost-Effective: </a:t>
            </a:r>
            <a:r>
              <a:rPr lang="en-US" dirty="0"/>
              <a:t>It charges for the services provided on a per-use basis thus eliminating the expenses one may have for on-premises hardware and software.</a:t>
            </a:r>
          </a:p>
          <a:p>
            <a:pPr fontAlgn="base"/>
            <a:r>
              <a:rPr lang="en-US" b="1" dirty="0"/>
              <a:t>Efficiently managing the lifecycle:</a:t>
            </a:r>
            <a:r>
              <a:rPr lang="en-US" dirty="0"/>
              <a:t> It is designed to support the complete web application lifecycle: building, testing, deploying, managing, and updating.</a:t>
            </a:r>
          </a:p>
          <a:p>
            <a:pPr fontAlgn="base"/>
            <a:r>
              <a:rPr lang="en-US" b="1" dirty="0"/>
              <a:t>Efficiency:</a:t>
            </a:r>
            <a:r>
              <a:rPr lang="en-US" dirty="0"/>
              <a:t> It allows for higher-level programming with reduced complexity thus, the overall development of the application can be more effective.</a:t>
            </a:r>
          </a:p>
          <a:p>
            <a:endParaRPr lang="en-IN" dirty="0"/>
          </a:p>
        </p:txBody>
      </p:sp>
    </p:spTree>
    <p:extLst>
      <p:ext uri="{BB962C8B-B14F-4D97-AF65-F5344CB8AC3E}">
        <p14:creationId xmlns:p14="http://schemas.microsoft.com/office/powerpoint/2010/main" val="212765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a:t>
            </a:r>
            <a:r>
              <a:rPr lang="en-IN" b="1" dirty="0" err="1"/>
              <a:t>Paas</a:t>
            </a:r>
            <a:r>
              <a:rPr lang="en-IN" b="1" dirty="0"/>
              <a:t>:</a:t>
            </a:r>
            <a:endParaRPr lang="en-IN" dirty="0"/>
          </a:p>
        </p:txBody>
      </p:sp>
      <p:sp>
        <p:nvSpPr>
          <p:cNvPr id="3" name="Content Placeholder 2"/>
          <p:cNvSpPr>
            <a:spLocks noGrp="1"/>
          </p:cNvSpPr>
          <p:nvPr>
            <p:ph idx="1"/>
          </p:nvPr>
        </p:nvSpPr>
        <p:spPr/>
        <p:txBody>
          <a:bodyPr>
            <a:normAutofit lnSpcReduction="10000"/>
          </a:bodyPr>
          <a:lstStyle/>
          <a:p>
            <a:pPr fontAlgn="base"/>
            <a:r>
              <a:rPr lang="en-US" b="1" dirty="0"/>
              <a:t>Limited control over infrastructure:</a:t>
            </a:r>
            <a:r>
              <a:rPr lang="en-US" dirty="0"/>
              <a:t> PaaS providers typically manage the underlying infrastructure and take care of maintenance and updates, but this can also mean that users have less control over the environment and may not be able to make certain customizations.</a:t>
            </a:r>
          </a:p>
          <a:p>
            <a:pPr fontAlgn="base"/>
            <a:r>
              <a:rPr lang="en-US" b="1" dirty="0"/>
              <a:t>Dependence on the provider</a:t>
            </a:r>
            <a:r>
              <a:rPr lang="en-US" dirty="0"/>
              <a:t>: Users are dependent on the PaaS provider for the availability, scalability, and reliability of the platform, which can be a risk if the provider experiences outages or other issues.</a:t>
            </a:r>
          </a:p>
          <a:p>
            <a:pPr fontAlgn="base"/>
            <a:r>
              <a:rPr lang="en-US" b="1" dirty="0"/>
              <a:t>Limited flexibility:</a:t>
            </a:r>
            <a:r>
              <a:rPr lang="en-US" dirty="0"/>
              <a:t> PaaS solutions may not be able to accommodate certain types of workloads or applications, which can limit the value of the solution for certain organizations.</a:t>
            </a:r>
          </a:p>
          <a:p>
            <a:endParaRPr lang="en-IN" dirty="0"/>
          </a:p>
        </p:txBody>
      </p:sp>
    </p:spTree>
    <p:extLst>
      <p:ext uri="{BB962C8B-B14F-4D97-AF65-F5344CB8AC3E}">
        <p14:creationId xmlns:p14="http://schemas.microsoft.com/office/powerpoint/2010/main" val="1727894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TotalTime>
  <Words>800</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Types of Service</vt:lpstr>
      <vt:lpstr>What is Cloud Computing ? </vt:lpstr>
      <vt:lpstr>Types of Cloud Computing</vt:lpstr>
      <vt:lpstr>Software as a Service(SaaS)</vt:lpstr>
      <vt:lpstr>Advantages of SaaS </vt:lpstr>
      <vt:lpstr>Disadvantages of Saas :</vt:lpstr>
      <vt:lpstr>Platform as a Service</vt:lpstr>
      <vt:lpstr>Advantages of PaaS: </vt:lpstr>
      <vt:lpstr>Disadvantages of Paas:</vt:lpstr>
      <vt:lpstr>Infrastructure as a Service</vt:lpstr>
      <vt:lpstr>Advantages of IaaS: </vt:lpstr>
      <vt:lpstr>Disadvantages of laaS :</vt:lpstr>
      <vt:lpstr>Anything as a Service</vt:lpstr>
      <vt:lpstr>Advantages of XaaS:  </vt:lpstr>
      <vt:lpstr>Disadvantages of XaaS:</vt:lpstr>
      <vt:lpstr>Function as a Service :</vt:lpstr>
      <vt:lpstr>Advantages of FaaS : </vt:lpstr>
      <vt:lpstr>Disadvantages of FaaS :</vt:lpstr>
      <vt:lpstr>Service Model: IaaS vs. PaaS vs. SaaS vs. FaaS vs. XaaS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Service</dc:title>
  <dc:creator>Pramoth Ravi</dc:creator>
  <cp:lastModifiedBy>Pramoth Ravi</cp:lastModifiedBy>
  <cp:revision>3</cp:revision>
  <dcterms:created xsi:type="dcterms:W3CDTF">2024-09-02T11:22:08Z</dcterms:created>
  <dcterms:modified xsi:type="dcterms:W3CDTF">2024-09-02T11:46:35Z</dcterms:modified>
</cp:coreProperties>
</file>