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4" r:id="rId28"/>
    <p:sldId id="285" r:id="rId29"/>
    <p:sldId id="286" r:id="rId30"/>
    <p:sldId id="287" r:id="rId31"/>
    <p:sldId id="283"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74D304-B438-45D5-B577-291093E70D1D}"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1976653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74D304-B438-45D5-B577-291093E70D1D}"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282147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74D304-B438-45D5-B577-291093E70D1D}"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326640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74D304-B438-45D5-B577-291093E70D1D}"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352069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74D304-B438-45D5-B577-291093E70D1D}"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219715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74D304-B438-45D5-B577-291093E70D1D}"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360866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74D304-B438-45D5-B577-291093E70D1D}"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129575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74D304-B438-45D5-B577-291093E70D1D}"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3247999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4D304-B438-45D5-B577-291093E70D1D}" type="datetimeFigureOut">
              <a:rPr lang="en-IN" smtClean="0"/>
              <a:t>06-09-2024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31205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4D304-B438-45D5-B577-291093E70D1D}"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188706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74D304-B438-45D5-B577-291093E70D1D}"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D0E88-B8C6-478B-863F-37B1F10A2032}" type="slidenum">
              <a:rPr lang="en-IN" smtClean="0"/>
              <a:t>‹#›</a:t>
            </a:fld>
            <a:endParaRPr lang="en-IN"/>
          </a:p>
        </p:txBody>
      </p:sp>
    </p:spTree>
    <p:extLst>
      <p:ext uri="{BB962C8B-B14F-4D97-AF65-F5344CB8AC3E}">
        <p14:creationId xmlns:p14="http://schemas.microsoft.com/office/powerpoint/2010/main" val="46196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4D304-B438-45D5-B577-291093E70D1D}" type="datetimeFigureOut">
              <a:rPr lang="en-IN" smtClean="0"/>
              <a:t>06-09-2024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D0E88-B8C6-478B-863F-37B1F10A2032}" type="slidenum">
              <a:rPr lang="en-IN" smtClean="0"/>
              <a:t>‹#›</a:t>
            </a:fld>
            <a:endParaRPr lang="en-IN"/>
          </a:p>
        </p:txBody>
      </p:sp>
    </p:spTree>
    <p:extLst>
      <p:ext uri="{BB962C8B-B14F-4D97-AF65-F5344CB8AC3E}">
        <p14:creationId xmlns:p14="http://schemas.microsoft.com/office/powerpoint/2010/main" val="875397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mailto:root@10.0.0.1:/op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eeksforgeeks.org/sed-command-in-linux-unix-with-examp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Linux for DevOps Engineer </a:t>
            </a:r>
            <a:endParaRPr lang="en-IN" dirty="0"/>
          </a:p>
        </p:txBody>
      </p:sp>
      <p:sp>
        <p:nvSpPr>
          <p:cNvPr id="3" name="Subtitle 2"/>
          <p:cNvSpPr>
            <a:spLocks noGrp="1"/>
          </p:cNvSpPr>
          <p:nvPr>
            <p:ph type="subTitle" idx="1"/>
          </p:nvPr>
        </p:nvSpPr>
        <p:spPr/>
        <p:txBody>
          <a:bodyPr/>
          <a:lstStyle/>
          <a:p>
            <a:r>
              <a:rPr lang="en-IN" dirty="0" smtClean="0"/>
              <a:t>Pramoth Ravi </a:t>
            </a:r>
            <a:endParaRPr lang="en-IN" dirty="0"/>
          </a:p>
        </p:txBody>
      </p:sp>
    </p:spTree>
    <p:extLst>
      <p:ext uri="{BB962C8B-B14F-4D97-AF65-F5344CB8AC3E}">
        <p14:creationId xmlns:p14="http://schemas.microsoft.com/office/powerpoint/2010/main" val="258178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Managing files or directories </a:t>
            </a:r>
          </a:p>
        </p:txBody>
      </p:sp>
      <p:sp>
        <p:nvSpPr>
          <p:cNvPr id="3" name="Content Placeholder 2"/>
          <p:cNvSpPr>
            <a:spLocks noGrp="1"/>
          </p:cNvSpPr>
          <p:nvPr>
            <p:ph idx="1"/>
          </p:nvPr>
        </p:nvSpPr>
        <p:spPr/>
        <p:txBody>
          <a:bodyPr>
            <a:normAutofit fontScale="92500" lnSpcReduction="20000"/>
          </a:bodyPr>
          <a:lstStyle/>
          <a:p>
            <a:r>
              <a:rPr lang="en-US" dirty="0" err="1"/>
              <a:t>cp</a:t>
            </a:r>
            <a:r>
              <a:rPr lang="en-US" dirty="0"/>
              <a:t> </a:t>
            </a:r>
            <a:r>
              <a:rPr lang="en-US" dirty="0" smtClean="0"/>
              <a:t>			Copy </a:t>
            </a:r>
            <a:r>
              <a:rPr lang="en-US" dirty="0"/>
              <a:t>a file</a:t>
            </a:r>
          </a:p>
          <a:p>
            <a:r>
              <a:rPr lang="en-US" dirty="0"/>
              <a:t>mv </a:t>
            </a:r>
            <a:r>
              <a:rPr lang="en-US" dirty="0" smtClean="0"/>
              <a:t>			Move </a:t>
            </a:r>
            <a:r>
              <a:rPr lang="en-US" dirty="0"/>
              <a:t>a file</a:t>
            </a:r>
          </a:p>
          <a:p>
            <a:r>
              <a:rPr lang="en-US" dirty="0" smtClean="0"/>
              <a:t>Find			Find </a:t>
            </a:r>
            <a:r>
              <a:rPr lang="en-US" dirty="0"/>
              <a:t>a file</a:t>
            </a:r>
          </a:p>
          <a:p>
            <a:r>
              <a:rPr lang="en-US" dirty="0"/>
              <a:t>grep </a:t>
            </a:r>
            <a:r>
              <a:rPr lang="en-US" dirty="0" smtClean="0"/>
              <a:t>			Search </a:t>
            </a:r>
            <a:r>
              <a:rPr lang="en-US" dirty="0"/>
              <a:t>for a pattern in a file</a:t>
            </a:r>
          </a:p>
          <a:p>
            <a:r>
              <a:rPr lang="en-US" dirty="0"/>
              <a:t>cd </a:t>
            </a:r>
            <a:r>
              <a:rPr lang="en-US" dirty="0" smtClean="0"/>
              <a:t>			Switch </a:t>
            </a:r>
            <a:r>
              <a:rPr lang="en-US" dirty="0"/>
              <a:t>between directories</a:t>
            </a:r>
          </a:p>
          <a:p>
            <a:r>
              <a:rPr lang="en-US" dirty="0"/>
              <a:t>diff </a:t>
            </a:r>
            <a:r>
              <a:rPr lang="en-US" dirty="0" smtClean="0"/>
              <a:t>    		Find </a:t>
            </a:r>
            <a:r>
              <a:rPr lang="en-US" dirty="0"/>
              <a:t>content difference in 2 files</a:t>
            </a:r>
          </a:p>
          <a:p>
            <a:r>
              <a:rPr lang="en-US" dirty="0" err="1"/>
              <a:t>sed</a:t>
            </a:r>
            <a:r>
              <a:rPr lang="en-US" dirty="0"/>
              <a:t> </a:t>
            </a:r>
            <a:r>
              <a:rPr lang="en-US" dirty="0" smtClean="0"/>
              <a:t>			search </a:t>
            </a:r>
            <a:r>
              <a:rPr lang="en-US" dirty="0"/>
              <a:t>and replace particular pattern</a:t>
            </a:r>
          </a:p>
          <a:p>
            <a:r>
              <a:rPr lang="en-US" dirty="0" err="1"/>
              <a:t>chmod</a:t>
            </a:r>
            <a:r>
              <a:rPr lang="en-US" dirty="0"/>
              <a:t> </a:t>
            </a:r>
            <a:r>
              <a:rPr lang="en-US" dirty="0" smtClean="0"/>
              <a:t>		Change </a:t>
            </a:r>
            <a:r>
              <a:rPr lang="en-US" dirty="0"/>
              <a:t>file permissions</a:t>
            </a:r>
          </a:p>
          <a:p>
            <a:r>
              <a:rPr lang="en-US" dirty="0" err="1"/>
              <a:t>chown</a:t>
            </a:r>
            <a:r>
              <a:rPr lang="en-US" dirty="0"/>
              <a:t> </a:t>
            </a:r>
            <a:r>
              <a:rPr lang="en-US" dirty="0" smtClean="0"/>
              <a:t>		Change </a:t>
            </a:r>
            <a:r>
              <a:rPr lang="en-US" dirty="0"/>
              <a:t>Ownership of a file</a:t>
            </a:r>
          </a:p>
          <a:p>
            <a:r>
              <a:rPr lang="en-US" dirty="0"/>
              <a:t>file </a:t>
            </a:r>
            <a:r>
              <a:rPr lang="en-US" dirty="0" smtClean="0"/>
              <a:t>			Show </a:t>
            </a:r>
            <a:r>
              <a:rPr lang="en-US" dirty="0"/>
              <a:t>what kind of file it is</a:t>
            </a:r>
            <a:endParaRPr lang="en-IN" dirty="0"/>
          </a:p>
        </p:txBody>
      </p:sp>
    </p:spTree>
    <p:extLst>
      <p:ext uri="{BB962C8B-B14F-4D97-AF65-F5344CB8AC3E}">
        <p14:creationId xmlns:p14="http://schemas.microsoft.com/office/powerpoint/2010/main" val="162617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Management </a:t>
            </a:r>
          </a:p>
        </p:txBody>
      </p:sp>
      <p:sp>
        <p:nvSpPr>
          <p:cNvPr id="3" name="Content Placeholder 2"/>
          <p:cNvSpPr>
            <a:spLocks noGrp="1"/>
          </p:cNvSpPr>
          <p:nvPr>
            <p:ph idx="1"/>
          </p:nvPr>
        </p:nvSpPr>
        <p:spPr/>
        <p:txBody>
          <a:bodyPr/>
          <a:lstStyle/>
          <a:p>
            <a:r>
              <a:rPr lang="en-US" dirty="0"/>
              <a:t>history 		list all commands executed by a user</a:t>
            </a:r>
          </a:p>
          <a:p>
            <a:r>
              <a:rPr lang="en-US" dirty="0"/>
              <a:t>free 			Free memory of a server</a:t>
            </a:r>
          </a:p>
          <a:p>
            <a:r>
              <a:rPr lang="en-US" dirty="0"/>
              <a:t>/proc/</a:t>
            </a:r>
            <a:r>
              <a:rPr lang="en-US" dirty="0" err="1"/>
              <a:t>meminfo</a:t>
            </a:r>
            <a:r>
              <a:rPr lang="en-US" dirty="0"/>
              <a:t> 	</a:t>
            </a:r>
            <a:r>
              <a:rPr lang="en-US" dirty="0" smtClean="0"/>
              <a:t>Displays </a:t>
            </a:r>
            <a:r>
              <a:rPr lang="en-US" dirty="0"/>
              <a:t>memory information</a:t>
            </a:r>
          </a:p>
          <a:p>
            <a:r>
              <a:rPr lang="en-US" dirty="0"/>
              <a:t>/proc/</a:t>
            </a:r>
            <a:r>
              <a:rPr lang="en-US" dirty="0" err="1"/>
              <a:t>cpuinfo</a:t>
            </a:r>
            <a:r>
              <a:rPr lang="en-US" dirty="0"/>
              <a:t> 	</a:t>
            </a:r>
            <a:r>
              <a:rPr lang="en-US" dirty="0" smtClean="0"/>
              <a:t>Displays </a:t>
            </a:r>
            <a:r>
              <a:rPr lang="en-US" dirty="0"/>
              <a:t>CPU information</a:t>
            </a:r>
          </a:p>
          <a:p>
            <a:r>
              <a:rPr lang="en-US" dirty="0" err="1"/>
              <a:t>uname</a:t>
            </a:r>
            <a:r>
              <a:rPr lang="en-US" dirty="0"/>
              <a:t> -a 		show kernel information</a:t>
            </a:r>
          </a:p>
          <a:p>
            <a:r>
              <a:rPr lang="en-US" dirty="0"/>
              <a:t>du 			show directory space usage</a:t>
            </a:r>
          </a:p>
          <a:p>
            <a:r>
              <a:rPr lang="en-US" dirty="0" err="1"/>
              <a:t>whereis</a:t>
            </a:r>
            <a:r>
              <a:rPr lang="en-US" dirty="0"/>
              <a:t> 		show possible locations of app</a:t>
            </a:r>
          </a:p>
          <a:p>
            <a:r>
              <a:rPr lang="en-US" dirty="0"/>
              <a:t>which s		</a:t>
            </a:r>
            <a:r>
              <a:rPr lang="en-US" dirty="0" smtClean="0"/>
              <a:t>how </a:t>
            </a:r>
            <a:r>
              <a:rPr lang="en-US" dirty="0"/>
              <a:t>which app will be run by default</a:t>
            </a:r>
            <a:endParaRPr lang="en-IN" dirty="0"/>
          </a:p>
        </p:txBody>
      </p:sp>
    </p:spTree>
    <p:extLst>
      <p:ext uri="{BB962C8B-B14F-4D97-AF65-F5344CB8AC3E}">
        <p14:creationId xmlns:p14="http://schemas.microsoft.com/office/powerpoint/2010/main" val="17894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Networking</a:t>
            </a:r>
          </a:p>
        </p:txBody>
      </p:sp>
      <p:sp>
        <p:nvSpPr>
          <p:cNvPr id="3" name="Content Placeholder 2"/>
          <p:cNvSpPr>
            <a:spLocks noGrp="1"/>
          </p:cNvSpPr>
          <p:nvPr>
            <p:ph idx="1"/>
          </p:nvPr>
        </p:nvSpPr>
        <p:spPr/>
        <p:txBody>
          <a:bodyPr/>
          <a:lstStyle/>
          <a:p>
            <a:r>
              <a:rPr lang="en-US" dirty="0"/>
              <a:t>hostname 	lists host name of the server</a:t>
            </a:r>
          </a:p>
          <a:p>
            <a:r>
              <a:rPr lang="en-US" dirty="0"/>
              <a:t>ping &lt;</a:t>
            </a:r>
            <a:r>
              <a:rPr lang="en-US" dirty="0" err="1"/>
              <a:t>ip</a:t>
            </a:r>
            <a:r>
              <a:rPr lang="en-US" dirty="0"/>
              <a:t>&gt; 	availability of destination server over the network</a:t>
            </a:r>
          </a:p>
          <a:p>
            <a:r>
              <a:rPr lang="en-US" dirty="0" err="1"/>
              <a:t>wget</a:t>
            </a:r>
            <a:r>
              <a:rPr lang="en-US" dirty="0"/>
              <a:t> 	</a:t>
            </a:r>
            <a:r>
              <a:rPr lang="en-US" dirty="0" smtClean="0"/>
              <a:t>download </a:t>
            </a:r>
            <a:r>
              <a:rPr lang="en-US" dirty="0"/>
              <a:t>packages/</a:t>
            </a:r>
            <a:r>
              <a:rPr lang="en-US" dirty="0" err="1"/>
              <a:t>softwars</a:t>
            </a:r>
            <a:r>
              <a:rPr lang="en-US" dirty="0"/>
              <a:t> onto Linux system</a:t>
            </a:r>
          </a:p>
          <a:p>
            <a:r>
              <a:rPr lang="en-US" dirty="0" err="1"/>
              <a:t>ifconfig</a:t>
            </a:r>
            <a:r>
              <a:rPr lang="en-US" dirty="0"/>
              <a:t> 	lists IP address(</a:t>
            </a:r>
            <a:r>
              <a:rPr lang="en-US" dirty="0" err="1"/>
              <a:t>es</a:t>
            </a:r>
            <a:r>
              <a:rPr lang="en-US" dirty="0"/>
              <a:t>) of the server</a:t>
            </a:r>
          </a:p>
          <a:p>
            <a:r>
              <a:rPr lang="en-US" dirty="0"/>
              <a:t>telnet 	</a:t>
            </a:r>
            <a:r>
              <a:rPr lang="en-US" dirty="0" smtClean="0"/>
              <a:t>connect </a:t>
            </a:r>
            <a:r>
              <a:rPr lang="en-US" dirty="0"/>
              <a:t>to remote host / check port availability status</a:t>
            </a:r>
          </a:p>
          <a:p>
            <a:r>
              <a:rPr lang="en-US" dirty="0"/>
              <a:t>curl 		</a:t>
            </a:r>
            <a:r>
              <a:rPr lang="en-US" dirty="0" err="1"/>
              <a:t>acces</a:t>
            </a:r>
            <a:r>
              <a:rPr lang="en-US" dirty="0"/>
              <a:t> the application as from browser	</a:t>
            </a:r>
            <a:endParaRPr lang="en-IN" dirty="0"/>
          </a:p>
        </p:txBody>
      </p:sp>
    </p:spTree>
    <p:extLst>
      <p:ext uri="{BB962C8B-B14F-4D97-AF65-F5344CB8AC3E}">
        <p14:creationId xmlns:p14="http://schemas.microsoft.com/office/powerpoint/2010/main" val="2691811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Port Numbers </a:t>
            </a:r>
          </a:p>
        </p:txBody>
      </p:sp>
      <p:sp>
        <p:nvSpPr>
          <p:cNvPr id="3" name="Content Placeholder 2"/>
          <p:cNvSpPr>
            <a:spLocks noGrp="1"/>
          </p:cNvSpPr>
          <p:nvPr>
            <p:ph idx="1"/>
          </p:nvPr>
        </p:nvSpPr>
        <p:spPr/>
        <p:txBody>
          <a:bodyPr/>
          <a:lstStyle/>
          <a:p>
            <a:r>
              <a:rPr lang="en-IN" dirty="0"/>
              <a:t>Port </a:t>
            </a:r>
            <a:r>
              <a:rPr lang="en-IN" dirty="0" smtClean="0"/>
              <a:t>	Number </a:t>
            </a:r>
            <a:r>
              <a:rPr lang="en-IN" dirty="0"/>
              <a:t>Service</a:t>
            </a:r>
          </a:p>
          <a:p>
            <a:r>
              <a:rPr lang="en-IN" dirty="0"/>
              <a:t>21 </a:t>
            </a:r>
            <a:r>
              <a:rPr lang="en-IN" dirty="0" smtClean="0"/>
              <a:t>		FTP</a:t>
            </a:r>
            <a:endParaRPr lang="en-IN" dirty="0"/>
          </a:p>
          <a:p>
            <a:r>
              <a:rPr lang="en-IN" dirty="0" smtClean="0"/>
              <a:t>22		SSH</a:t>
            </a:r>
            <a:endParaRPr lang="en-IN" dirty="0"/>
          </a:p>
          <a:p>
            <a:r>
              <a:rPr lang="en-IN" dirty="0"/>
              <a:t>23 </a:t>
            </a:r>
            <a:r>
              <a:rPr lang="en-IN" dirty="0" smtClean="0"/>
              <a:t>		TELNET</a:t>
            </a:r>
            <a:endParaRPr lang="en-IN" dirty="0"/>
          </a:p>
          <a:p>
            <a:r>
              <a:rPr lang="en-IN" dirty="0"/>
              <a:t>25 </a:t>
            </a:r>
            <a:r>
              <a:rPr lang="en-IN" dirty="0" smtClean="0"/>
              <a:t>		SMTP</a:t>
            </a:r>
            <a:endParaRPr lang="en-IN" dirty="0"/>
          </a:p>
          <a:p>
            <a:r>
              <a:rPr lang="en-IN" dirty="0"/>
              <a:t>53 </a:t>
            </a:r>
            <a:r>
              <a:rPr lang="en-IN" dirty="0" smtClean="0"/>
              <a:t>		DNS</a:t>
            </a:r>
            <a:endParaRPr lang="en-IN" dirty="0"/>
          </a:p>
          <a:p>
            <a:r>
              <a:rPr lang="en-IN" dirty="0"/>
              <a:t>80 </a:t>
            </a:r>
            <a:r>
              <a:rPr lang="en-IN" dirty="0" smtClean="0"/>
              <a:t>		HTTP</a:t>
            </a:r>
            <a:endParaRPr lang="en-IN" dirty="0"/>
          </a:p>
          <a:p>
            <a:r>
              <a:rPr lang="en-IN" dirty="0"/>
              <a:t>443 </a:t>
            </a:r>
            <a:r>
              <a:rPr lang="en-IN" dirty="0" smtClean="0"/>
              <a:t>		HTTPS</a:t>
            </a:r>
            <a:endParaRPr lang="en-IN" dirty="0"/>
          </a:p>
        </p:txBody>
      </p:sp>
    </p:spTree>
    <p:extLst>
      <p:ext uri="{BB962C8B-B14F-4D97-AF65-F5344CB8AC3E}">
        <p14:creationId xmlns:p14="http://schemas.microsoft.com/office/powerpoint/2010/main" val="42536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Software Management </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yum </a:t>
            </a:r>
            <a:r>
              <a:rPr lang="en-US" dirty="0" smtClean="0"/>
              <a:t>is </a:t>
            </a:r>
            <a:r>
              <a:rPr lang="en-US" dirty="0"/>
              <a:t>the primary tool for getting, installing, deleting, querying, and managing </a:t>
            </a:r>
            <a:r>
              <a:rPr lang="en-US" dirty="0" err="1"/>
              <a:t>RedHat</a:t>
            </a:r>
            <a:r>
              <a:rPr lang="en-US" dirty="0"/>
              <a:t> Enterprise Linux RPM software packages from official </a:t>
            </a:r>
            <a:r>
              <a:rPr lang="en-US" dirty="0" err="1"/>
              <a:t>RedHat</a:t>
            </a:r>
            <a:r>
              <a:rPr lang="en-US" dirty="0"/>
              <a:t> </a:t>
            </a:r>
            <a:r>
              <a:rPr lang="en-US" dirty="0" smtClean="0"/>
              <a:t>software </a:t>
            </a:r>
            <a:r>
              <a:rPr lang="en-US" dirty="0"/>
              <a:t>repositories, as well as other third-party repositories. </a:t>
            </a:r>
            <a:endParaRPr lang="en-US" dirty="0" smtClean="0"/>
          </a:p>
          <a:p>
            <a:pPr marL="0" indent="0">
              <a:buNone/>
            </a:pPr>
            <a:endParaRPr lang="en-US" dirty="0"/>
          </a:p>
          <a:p>
            <a:pPr marL="0" indent="0">
              <a:buNone/>
            </a:pPr>
            <a:r>
              <a:rPr lang="en-IN" dirty="0" smtClean="0"/>
              <a:t>Command:</a:t>
            </a:r>
          </a:p>
          <a:p>
            <a:pPr marL="0" indent="0">
              <a:buNone/>
            </a:pPr>
            <a:r>
              <a:rPr lang="en-IN" dirty="0" smtClean="0"/>
              <a:t>Yum install &lt;Package Name&gt; </a:t>
            </a:r>
          </a:p>
          <a:p>
            <a:pPr marL="0" indent="0">
              <a:buNone/>
            </a:pPr>
            <a:r>
              <a:rPr lang="en-IN" dirty="0" smtClean="0"/>
              <a:t>Yum remove &lt;package name &gt;</a:t>
            </a:r>
          </a:p>
          <a:p>
            <a:pPr marL="0" indent="0">
              <a:buNone/>
            </a:pPr>
            <a:r>
              <a:rPr lang="en-IN" dirty="0" smtClean="0"/>
              <a:t>Yum update &lt;package name&gt;</a:t>
            </a:r>
          </a:p>
          <a:p>
            <a:pPr marL="0" indent="0">
              <a:buNone/>
            </a:pPr>
            <a:r>
              <a:rPr lang="en-IN" dirty="0" smtClean="0"/>
              <a:t>Yum info &lt;package name&gt;</a:t>
            </a:r>
          </a:p>
          <a:p>
            <a:pPr marL="0" indent="0">
              <a:buNone/>
            </a:pPr>
            <a:r>
              <a:rPr lang="en-IN" dirty="0" smtClean="0"/>
              <a:t>Yum list available </a:t>
            </a:r>
          </a:p>
          <a:p>
            <a:pPr marL="0" indent="0">
              <a:buNone/>
            </a:pPr>
            <a:r>
              <a:rPr lang="en-IN" dirty="0" smtClean="0"/>
              <a:t>Yum list installed </a:t>
            </a:r>
            <a:endParaRPr lang="en-IN" dirty="0"/>
          </a:p>
        </p:txBody>
      </p:sp>
    </p:spTree>
    <p:extLst>
      <p:ext uri="{BB962C8B-B14F-4D97-AF65-F5344CB8AC3E}">
        <p14:creationId xmlns:p14="http://schemas.microsoft.com/office/powerpoint/2010/main" val="1568580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Services</a:t>
            </a:r>
          </a:p>
        </p:txBody>
      </p:sp>
      <p:sp>
        <p:nvSpPr>
          <p:cNvPr id="3" name="Content Placeholder 2"/>
          <p:cNvSpPr>
            <a:spLocks noGrp="1"/>
          </p:cNvSpPr>
          <p:nvPr>
            <p:ph idx="1"/>
          </p:nvPr>
        </p:nvSpPr>
        <p:spPr/>
        <p:txBody>
          <a:bodyPr>
            <a:normAutofit fontScale="77500" lnSpcReduction="20000"/>
          </a:bodyPr>
          <a:lstStyle/>
          <a:p>
            <a:r>
              <a:rPr lang="en-US" dirty="0"/>
              <a:t>service - This controls the starting and stopping of services </a:t>
            </a:r>
          </a:p>
          <a:p>
            <a:r>
              <a:rPr lang="en-US" dirty="0" err="1" smtClean="0"/>
              <a:t>chkconfig</a:t>
            </a:r>
            <a:r>
              <a:rPr lang="en-US" dirty="0" smtClean="0"/>
              <a:t> </a:t>
            </a:r>
            <a:r>
              <a:rPr lang="en-US" dirty="0"/>
              <a:t>- This controls which services are set to start on </a:t>
            </a:r>
            <a:r>
              <a:rPr lang="en-US" dirty="0" smtClean="0"/>
              <a:t>boot</a:t>
            </a:r>
          </a:p>
          <a:p>
            <a:endParaRPr lang="en-US" dirty="0"/>
          </a:p>
          <a:p>
            <a:r>
              <a:rPr lang="en-US" dirty="0"/>
              <a:t>#service &lt;name of the </a:t>
            </a:r>
            <a:r>
              <a:rPr lang="en-US" dirty="0" err="1"/>
              <a:t>servicey</a:t>
            </a:r>
            <a:r>
              <a:rPr lang="en-US" dirty="0"/>
              <a:t> status  To check the status of the service</a:t>
            </a:r>
          </a:p>
          <a:p>
            <a:r>
              <a:rPr lang="en-US" dirty="0"/>
              <a:t>#service &lt;name of the service&gt; start   To start the service</a:t>
            </a:r>
          </a:p>
          <a:p>
            <a:r>
              <a:rPr lang="en-US" dirty="0"/>
              <a:t>#service &lt;name of the service &gt; stop   To stop a service</a:t>
            </a:r>
          </a:p>
          <a:p>
            <a:r>
              <a:rPr lang="en-US" dirty="0"/>
              <a:t>#service &lt;name of the service&gt; reload  To reload the service</a:t>
            </a:r>
          </a:p>
          <a:p>
            <a:r>
              <a:rPr lang="en-US" dirty="0"/>
              <a:t>#service &lt;name of the service&gt; restart </a:t>
            </a:r>
            <a:r>
              <a:rPr lang="en-US" dirty="0" err="1"/>
              <a:t>restart</a:t>
            </a:r>
            <a:r>
              <a:rPr lang="en-US" dirty="0"/>
              <a:t> the </a:t>
            </a:r>
            <a:r>
              <a:rPr lang="en-US" dirty="0" smtClean="0"/>
              <a:t>service</a:t>
            </a:r>
          </a:p>
          <a:p>
            <a:pPr marL="0" indent="0">
              <a:buNone/>
            </a:pPr>
            <a:r>
              <a:rPr lang="en-US" dirty="0" smtClean="0"/>
              <a:t>               </a:t>
            </a:r>
            <a:endParaRPr lang="en-US" dirty="0"/>
          </a:p>
          <a:p>
            <a:r>
              <a:rPr lang="en-US" dirty="0"/>
              <a:t>#</a:t>
            </a:r>
            <a:r>
              <a:rPr lang="en-US" dirty="0" err="1"/>
              <a:t>chkconfig</a:t>
            </a:r>
            <a:r>
              <a:rPr lang="en-US" dirty="0"/>
              <a:t> --1ist To check the availability of service</a:t>
            </a:r>
          </a:p>
          <a:p>
            <a:r>
              <a:rPr lang="en-US" dirty="0"/>
              <a:t>#</a:t>
            </a:r>
            <a:r>
              <a:rPr lang="en-US" dirty="0" err="1"/>
              <a:t>chkconfig</a:t>
            </a:r>
            <a:r>
              <a:rPr lang="en-US" dirty="0"/>
              <a:t> on To make the service available after restart</a:t>
            </a:r>
          </a:p>
          <a:p>
            <a:r>
              <a:rPr lang="en-US" dirty="0"/>
              <a:t>#</a:t>
            </a:r>
            <a:r>
              <a:rPr lang="en-US" dirty="0" err="1"/>
              <a:t>chkconfig</a:t>
            </a:r>
            <a:r>
              <a:rPr lang="en-US" dirty="0"/>
              <a:t> &lt;service&gt; off —- To make the service unavailable after restart</a:t>
            </a:r>
            <a:endParaRPr lang="en-IN" dirty="0"/>
          </a:p>
        </p:txBody>
      </p:sp>
    </p:spTree>
    <p:extLst>
      <p:ext uri="{BB962C8B-B14F-4D97-AF65-F5344CB8AC3E}">
        <p14:creationId xmlns:p14="http://schemas.microsoft.com/office/powerpoint/2010/main" val="419817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Process Management </a:t>
            </a:r>
          </a:p>
        </p:txBody>
      </p:sp>
      <p:sp>
        <p:nvSpPr>
          <p:cNvPr id="5" name="Content Placeholder 4"/>
          <p:cNvSpPr>
            <a:spLocks noGrp="1"/>
          </p:cNvSpPr>
          <p:nvPr>
            <p:ph idx="1"/>
          </p:nvPr>
        </p:nvSpPr>
        <p:spPr/>
        <p:txBody>
          <a:bodyPr>
            <a:normAutofit fontScale="92500" lnSpcReduction="10000"/>
          </a:bodyPr>
          <a:lstStyle/>
          <a:p>
            <a:r>
              <a:rPr lang="en-US" dirty="0"/>
              <a:t>When you start a program or running an application in Linux, it actually run as a process </a:t>
            </a:r>
            <a:endParaRPr lang="en-US" dirty="0" smtClean="0"/>
          </a:p>
          <a:p>
            <a:r>
              <a:rPr lang="en-US" dirty="0" smtClean="0"/>
              <a:t> </a:t>
            </a:r>
            <a:r>
              <a:rPr lang="en-US" dirty="0"/>
              <a:t>A Linux process (a daemon), running in foreground or in the background, uses memory and </a:t>
            </a:r>
            <a:r>
              <a:rPr lang="en-US" dirty="0" smtClean="0"/>
              <a:t>CPU </a:t>
            </a:r>
            <a:r>
              <a:rPr lang="en-US" dirty="0"/>
              <a:t>resources. </a:t>
            </a:r>
            <a:endParaRPr lang="en-US" dirty="0" smtClean="0"/>
          </a:p>
          <a:p>
            <a:pPr marL="0" indent="0">
              <a:buNone/>
            </a:pPr>
            <a:endParaRPr lang="en-US" dirty="0"/>
          </a:p>
          <a:p>
            <a:pPr marL="0" indent="0">
              <a:buNone/>
            </a:pPr>
            <a:r>
              <a:rPr lang="en-US" dirty="0" err="1"/>
              <a:t>ps</a:t>
            </a:r>
            <a:r>
              <a:rPr lang="en-US" dirty="0"/>
              <a:t> -</a:t>
            </a:r>
            <a:r>
              <a:rPr lang="en-US" dirty="0" err="1"/>
              <a:t>ef</a:t>
            </a:r>
            <a:r>
              <a:rPr lang="en-US" dirty="0"/>
              <a:t> </a:t>
            </a:r>
            <a:r>
              <a:rPr lang="en-US" dirty="0" smtClean="0"/>
              <a:t>			list </a:t>
            </a:r>
            <a:r>
              <a:rPr lang="en-US" dirty="0"/>
              <a:t>the process which are running in the system</a:t>
            </a:r>
          </a:p>
          <a:p>
            <a:pPr marL="0" indent="0">
              <a:buNone/>
            </a:pPr>
            <a:r>
              <a:rPr lang="en-US" dirty="0"/>
              <a:t>kill / kill -9 </a:t>
            </a:r>
            <a:r>
              <a:rPr lang="en-US" dirty="0" smtClean="0"/>
              <a:t>		kill </a:t>
            </a:r>
            <a:r>
              <a:rPr lang="en-US" dirty="0"/>
              <a:t>a process or service</a:t>
            </a:r>
          </a:p>
          <a:p>
            <a:pPr marL="0" indent="0">
              <a:buNone/>
            </a:pPr>
            <a:r>
              <a:rPr lang="en-US" dirty="0" err="1"/>
              <a:t>fg</a:t>
            </a:r>
            <a:r>
              <a:rPr lang="en-US" dirty="0"/>
              <a:t> </a:t>
            </a:r>
            <a:r>
              <a:rPr lang="en-US" dirty="0" smtClean="0"/>
              <a:t>			run </a:t>
            </a:r>
            <a:r>
              <a:rPr lang="en-US" dirty="0"/>
              <a:t>the program in the foreground</a:t>
            </a:r>
          </a:p>
          <a:p>
            <a:pPr marL="0" indent="0">
              <a:buNone/>
            </a:pPr>
            <a:r>
              <a:rPr lang="en-US" dirty="0" err="1"/>
              <a:t>bg</a:t>
            </a:r>
            <a:r>
              <a:rPr lang="en-US" dirty="0"/>
              <a:t> </a:t>
            </a:r>
            <a:r>
              <a:rPr lang="en-US" dirty="0" smtClean="0"/>
              <a:t>			Run the </a:t>
            </a:r>
            <a:r>
              <a:rPr lang="en-US" dirty="0"/>
              <a:t>service in the back group</a:t>
            </a:r>
          </a:p>
          <a:p>
            <a:pPr marL="0" indent="0">
              <a:buNone/>
            </a:pPr>
            <a:r>
              <a:rPr lang="en-US" dirty="0"/>
              <a:t>top </a:t>
            </a:r>
            <a:r>
              <a:rPr lang="en-US" dirty="0" smtClean="0"/>
              <a:t>			List </a:t>
            </a:r>
            <a:r>
              <a:rPr lang="en-US" dirty="0"/>
              <a:t>top 20 process which are consuming more CPU</a:t>
            </a:r>
          </a:p>
          <a:p>
            <a:pPr marL="0" indent="0">
              <a:buNone/>
            </a:pPr>
            <a:endParaRPr lang="en-IN" dirty="0"/>
          </a:p>
        </p:txBody>
      </p:sp>
    </p:spTree>
    <p:extLst>
      <p:ext uri="{BB962C8B-B14F-4D97-AF65-F5344CB8AC3E}">
        <p14:creationId xmlns:p14="http://schemas.microsoft.com/office/powerpoint/2010/main" val="40758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Networking</a:t>
            </a:r>
          </a:p>
        </p:txBody>
      </p:sp>
      <p:sp>
        <p:nvSpPr>
          <p:cNvPr id="3" name="Content Placeholder 2"/>
          <p:cNvSpPr>
            <a:spLocks noGrp="1"/>
          </p:cNvSpPr>
          <p:nvPr>
            <p:ph idx="1"/>
          </p:nvPr>
        </p:nvSpPr>
        <p:spPr/>
        <p:txBody>
          <a:bodyPr>
            <a:normAutofit lnSpcReduction="10000"/>
          </a:bodyPr>
          <a:lstStyle/>
          <a:p>
            <a:r>
              <a:rPr lang="en-US" dirty="0"/>
              <a:t>IP Address: An IP address can be thought of as being similar to a phone number. Just as every person who communicates with a telephone is using a phone with a unique phone number, every computer that is on the Internet has a unique IP address. Not only on internet but within an organization every computer is assigned an IP address so that they can communicate </a:t>
            </a:r>
            <a:r>
              <a:rPr lang="en-US" dirty="0" smtClean="0"/>
              <a:t>with </a:t>
            </a:r>
            <a:r>
              <a:rPr lang="en-US" dirty="0"/>
              <a:t>each other. </a:t>
            </a:r>
            <a:endParaRPr lang="en-US" dirty="0" smtClean="0"/>
          </a:p>
          <a:p>
            <a:pPr marL="0" indent="0">
              <a:buNone/>
            </a:pPr>
            <a:endParaRPr lang="en-US" dirty="0"/>
          </a:p>
          <a:p>
            <a:pPr marL="0" indent="0">
              <a:buNone/>
            </a:pPr>
            <a:r>
              <a:rPr lang="en-US" dirty="0"/>
              <a:t>Command:</a:t>
            </a:r>
          </a:p>
          <a:p>
            <a:pPr marL="0" indent="0">
              <a:buNone/>
            </a:pPr>
            <a:r>
              <a:rPr lang="en-US" dirty="0" err="1"/>
              <a:t>ifconfig</a:t>
            </a:r>
            <a:r>
              <a:rPr lang="en-US" dirty="0"/>
              <a:t> -a</a:t>
            </a:r>
          </a:p>
          <a:p>
            <a:pPr marL="0" indent="0">
              <a:buNone/>
            </a:pPr>
            <a:r>
              <a:rPr lang="en-US" dirty="0" err="1"/>
              <a:t>ip</a:t>
            </a:r>
            <a:r>
              <a:rPr lang="en-US" dirty="0"/>
              <a:t> </a:t>
            </a:r>
            <a:r>
              <a:rPr lang="en-US" dirty="0" err="1"/>
              <a:t>addr</a:t>
            </a:r>
            <a:endParaRPr lang="en-IN" dirty="0"/>
          </a:p>
        </p:txBody>
      </p:sp>
    </p:spTree>
    <p:extLst>
      <p:ext uri="{BB962C8B-B14F-4D97-AF65-F5344CB8AC3E}">
        <p14:creationId xmlns:p14="http://schemas.microsoft.com/office/powerpoint/2010/main" val="357164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Runlevels</a:t>
            </a:r>
            <a:endParaRPr lang="en-IN" dirty="0"/>
          </a:p>
        </p:txBody>
      </p:sp>
      <p:sp>
        <p:nvSpPr>
          <p:cNvPr id="3" name="Content Placeholder 2"/>
          <p:cNvSpPr>
            <a:spLocks noGrp="1"/>
          </p:cNvSpPr>
          <p:nvPr>
            <p:ph idx="1"/>
          </p:nvPr>
        </p:nvSpPr>
        <p:spPr/>
        <p:txBody>
          <a:bodyPr>
            <a:normAutofit lnSpcReduction="10000"/>
          </a:bodyPr>
          <a:lstStyle/>
          <a:p>
            <a:r>
              <a:rPr lang="en-US" dirty="0"/>
              <a:t>Looks at the /</a:t>
            </a:r>
            <a:r>
              <a:rPr lang="en-US" dirty="0" err="1"/>
              <a:t>etc</a:t>
            </a:r>
            <a:r>
              <a:rPr lang="en-US" dirty="0"/>
              <a:t>/</a:t>
            </a:r>
            <a:r>
              <a:rPr lang="en-US" dirty="0" err="1"/>
              <a:t>inittab</a:t>
            </a:r>
            <a:r>
              <a:rPr lang="en-US" dirty="0"/>
              <a:t> file to decide the Linux run level. </a:t>
            </a:r>
            <a:endParaRPr lang="en-US" dirty="0" smtClean="0"/>
          </a:p>
          <a:p>
            <a:pPr marL="0" indent="0">
              <a:buNone/>
            </a:pPr>
            <a:r>
              <a:rPr lang="en-US" dirty="0" smtClean="0"/>
              <a:t>Following </a:t>
            </a:r>
            <a:r>
              <a:rPr lang="en-US" dirty="0"/>
              <a:t>are the available run levels </a:t>
            </a:r>
            <a:endParaRPr lang="en-US" dirty="0" smtClean="0"/>
          </a:p>
          <a:p>
            <a:pPr marL="0" indent="0">
              <a:buNone/>
            </a:pPr>
            <a:r>
              <a:rPr lang="en-US" dirty="0" smtClean="0"/>
              <a:t>• </a:t>
            </a:r>
            <a:r>
              <a:rPr lang="en-US" dirty="0"/>
              <a:t>0 – halt </a:t>
            </a:r>
            <a:endParaRPr lang="en-US" dirty="0" smtClean="0"/>
          </a:p>
          <a:p>
            <a:pPr marL="0" indent="0">
              <a:buNone/>
            </a:pPr>
            <a:r>
              <a:rPr lang="en-US" dirty="0" smtClean="0"/>
              <a:t>• </a:t>
            </a:r>
            <a:r>
              <a:rPr lang="en-US" dirty="0"/>
              <a:t>1 – Single user mode </a:t>
            </a:r>
            <a:endParaRPr lang="en-US" dirty="0" smtClean="0"/>
          </a:p>
          <a:p>
            <a:pPr marL="0" indent="0">
              <a:buNone/>
            </a:pPr>
            <a:r>
              <a:rPr lang="en-US" dirty="0" smtClean="0"/>
              <a:t>• </a:t>
            </a:r>
            <a:r>
              <a:rPr lang="en-US" dirty="0"/>
              <a:t>2 – Multiuser, without NFS </a:t>
            </a:r>
            <a:endParaRPr lang="en-US" dirty="0" smtClean="0"/>
          </a:p>
          <a:p>
            <a:pPr marL="0" indent="0">
              <a:buNone/>
            </a:pPr>
            <a:r>
              <a:rPr lang="en-US" dirty="0" smtClean="0"/>
              <a:t>• </a:t>
            </a:r>
            <a:r>
              <a:rPr lang="en-US" dirty="0"/>
              <a:t>3 – Full multiuser mode </a:t>
            </a:r>
            <a:endParaRPr lang="en-US" dirty="0" smtClean="0"/>
          </a:p>
          <a:p>
            <a:pPr marL="0" indent="0">
              <a:buNone/>
            </a:pPr>
            <a:r>
              <a:rPr lang="en-US" dirty="0" smtClean="0"/>
              <a:t>• </a:t>
            </a:r>
            <a:r>
              <a:rPr lang="en-US" dirty="0"/>
              <a:t>4 – unused </a:t>
            </a:r>
            <a:endParaRPr lang="en-US" dirty="0" smtClean="0"/>
          </a:p>
          <a:p>
            <a:pPr marL="0" indent="0">
              <a:buNone/>
            </a:pPr>
            <a:r>
              <a:rPr lang="en-US" dirty="0" smtClean="0"/>
              <a:t>• </a:t>
            </a:r>
            <a:r>
              <a:rPr lang="en-US" dirty="0"/>
              <a:t>5 – X11 </a:t>
            </a:r>
            <a:endParaRPr lang="en-US" dirty="0" smtClean="0"/>
          </a:p>
          <a:p>
            <a:pPr marL="0" indent="0">
              <a:buNone/>
            </a:pPr>
            <a:r>
              <a:rPr lang="en-US" dirty="0" smtClean="0"/>
              <a:t>• </a:t>
            </a:r>
            <a:r>
              <a:rPr lang="en-US" dirty="0"/>
              <a:t>6 – reboot </a:t>
            </a:r>
            <a:endParaRPr lang="en-IN" dirty="0"/>
          </a:p>
        </p:txBody>
      </p:sp>
    </p:spTree>
    <p:extLst>
      <p:ext uri="{BB962C8B-B14F-4D97-AF65-F5344CB8AC3E}">
        <p14:creationId xmlns:p14="http://schemas.microsoft.com/office/powerpoint/2010/main" val="26367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Archiving files or directories </a:t>
            </a:r>
          </a:p>
        </p:txBody>
      </p:sp>
      <p:sp>
        <p:nvSpPr>
          <p:cNvPr id="3" name="Content Placeholder 2"/>
          <p:cNvSpPr>
            <a:spLocks noGrp="1"/>
          </p:cNvSpPr>
          <p:nvPr>
            <p:ph idx="1"/>
          </p:nvPr>
        </p:nvSpPr>
        <p:spPr/>
        <p:txBody>
          <a:bodyPr/>
          <a:lstStyle/>
          <a:p>
            <a:r>
              <a:rPr lang="en-US" dirty="0" err="1"/>
              <a:t>gzip</a:t>
            </a:r>
            <a:r>
              <a:rPr lang="en-US" dirty="0"/>
              <a:t> </a:t>
            </a:r>
            <a:r>
              <a:rPr lang="en-US" dirty="0" smtClean="0"/>
              <a:t>		Create </a:t>
            </a:r>
            <a:r>
              <a:rPr lang="en-US" dirty="0"/>
              <a:t>a compressed file</a:t>
            </a:r>
          </a:p>
          <a:p>
            <a:r>
              <a:rPr lang="en-US" dirty="0" err="1"/>
              <a:t>gunzip</a:t>
            </a:r>
            <a:r>
              <a:rPr lang="en-US" dirty="0"/>
              <a:t> </a:t>
            </a:r>
            <a:r>
              <a:rPr lang="en-US" dirty="0" smtClean="0"/>
              <a:t>	Unzip </a:t>
            </a:r>
            <a:r>
              <a:rPr lang="en-US" dirty="0"/>
              <a:t>a file</a:t>
            </a:r>
          </a:p>
          <a:p>
            <a:r>
              <a:rPr lang="en-US" dirty="0"/>
              <a:t>tar </a:t>
            </a:r>
            <a:r>
              <a:rPr lang="en-US" dirty="0" smtClean="0"/>
              <a:t>		extract </a:t>
            </a:r>
            <a:r>
              <a:rPr lang="en-US" dirty="0"/>
              <a:t>tar file</a:t>
            </a:r>
            <a:endParaRPr lang="en-IN" dirty="0"/>
          </a:p>
        </p:txBody>
      </p:sp>
    </p:spTree>
    <p:extLst>
      <p:ext uri="{BB962C8B-B14F-4D97-AF65-F5344CB8AC3E}">
        <p14:creationId xmlns:p14="http://schemas.microsoft.com/office/powerpoint/2010/main" val="199624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Operating System?</a:t>
            </a:r>
            <a:endParaRPr lang="en-IN" dirty="0"/>
          </a:p>
        </p:txBody>
      </p:sp>
      <p:sp>
        <p:nvSpPr>
          <p:cNvPr id="3" name="Content Placeholder 2"/>
          <p:cNvSpPr>
            <a:spLocks noGrp="1"/>
          </p:cNvSpPr>
          <p:nvPr>
            <p:ph idx="1"/>
          </p:nvPr>
        </p:nvSpPr>
        <p:spPr/>
        <p:txBody>
          <a:bodyPr/>
          <a:lstStyle/>
          <a:p>
            <a:r>
              <a:rPr lang="en-US" dirty="0" smtClean="0"/>
              <a:t>OS is an interface between user and the computer hardware</a:t>
            </a:r>
            <a:endParaRPr lang="en-IN" dirty="0"/>
          </a:p>
        </p:txBody>
      </p:sp>
      <p:pic>
        <p:nvPicPr>
          <p:cNvPr id="4" name="Picture 3"/>
          <p:cNvPicPr>
            <a:picLocks noChangeAspect="1"/>
          </p:cNvPicPr>
          <p:nvPr/>
        </p:nvPicPr>
        <p:blipFill>
          <a:blip r:embed="rId2"/>
          <a:stretch>
            <a:fillRect/>
          </a:stretch>
        </p:blipFill>
        <p:spPr>
          <a:xfrm>
            <a:off x="3830008" y="2631669"/>
            <a:ext cx="3929329" cy="3047234"/>
          </a:xfrm>
          <a:prstGeom prst="rect">
            <a:avLst/>
          </a:prstGeom>
        </p:spPr>
      </p:pic>
    </p:spTree>
    <p:extLst>
      <p:ext uri="{BB962C8B-B14F-4D97-AF65-F5344CB8AC3E}">
        <p14:creationId xmlns:p14="http://schemas.microsoft.com/office/powerpoint/2010/main" val="999176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Crontab</a:t>
            </a:r>
            <a:endParaRPr lang="en-IN" dirty="0"/>
          </a:p>
        </p:txBody>
      </p:sp>
      <p:sp>
        <p:nvSpPr>
          <p:cNvPr id="3" name="Content Placeholder 2"/>
          <p:cNvSpPr>
            <a:spLocks noGrp="1"/>
          </p:cNvSpPr>
          <p:nvPr>
            <p:ph idx="1"/>
          </p:nvPr>
        </p:nvSpPr>
        <p:spPr>
          <a:xfrm>
            <a:off x="838200" y="1355362"/>
            <a:ext cx="10515600" cy="4351338"/>
          </a:xfrm>
        </p:spPr>
        <p:txBody>
          <a:bodyPr/>
          <a:lstStyle/>
          <a:p>
            <a:r>
              <a:rPr lang="en-US" dirty="0"/>
              <a:t>In any operating system, it is possible to create jobs that you want to reoccur. This process known as job scheduling, is usually done based on user-defined jobs</a:t>
            </a:r>
            <a:r>
              <a:rPr lang="en-US" dirty="0" smtClean="0"/>
              <a:t>.</a:t>
            </a:r>
          </a:p>
          <a:p>
            <a:r>
              <a:rPr lang="en-US" dirty="0" smtClean="0"/>
              <a:t> </a:t>
            </a:r>
            <a:r>
              <a:rPr lang="en-US" dirty="0"/>
              <a:t>For </a:t>
            </a:r>
            <a:r>
              <a:rPr lang="en-US" dirty="0" err="1"/>
              <a:t>RedHat</a:t>
            </a:r>
            <a:r>
              <a:rPr lang="en-US" dirty="0"/>
              <a:t> or any other Linux, this process is handled by the </a:t>
            </a:r>
            <a:r>
              <a:rPr lang="en-US" dirty="0" err="1"/>
              <a:t>cron</a:t>
            </a:r>
            <a:r>
              <a:rPr lang="en-US" dirty="0"/>
              <a:t> service or a daemon called </a:t>
            </a:r>
            <a:r>
              <a:rPr lang="en-US" dirty="0" err="1"/>
              <a:t>crond</a:t>
            </a:r>
            <a:r>
              <a:rPr lang="en-US" dirty="0"/>
              <a:t>, which can be used to schedule tasks </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493795679"/>
              </p:ext>
            </p:extLst>
          </p:nvPr>
        </p:nvGraphicFramePr>
        <p:xfrm>
          <a:off x="1045027" y="3935345"/>
          <a:ext cx="10478589" cy="2573700"/>
        </p:xfrm>
        <a:graphic>
          <a:graphicData uri="http://schemas.openxmlformats.org/drawingml/2006/table">
            <a:tbl>
              <a:tblPr firstRow="1" bandRow="1">
                <a:tableStyleId>{5C22544A-7EE6-4342-B048-85BDC9FD1C3A}</a:tableStyleId>
              </a:tblPr>
              <a:tblGrid>
                <a:gridCol w="3492863"/>
                <a:gridCol w="3492863"/>
                <a:gridCol w="3492863"/>
              </a:tblGrid>
              <a:tr h="362949">
                <a:tc>
                  <a:txBody>
                    <a:bodyPr/>
                    <a:lstStyle/>
                    <a:p>
                      <a:r>
                        <a:rPr lang="en-IN" dirty="0" smtClean="0"/>
                        <a:t>Field</a:t>
                      </a:r>
                      <a:endParaRPr lang="en-IN" dirty="0"/>
                    </a:p>
                  </a:txBody>
                  <a:tcPr/>
                </a:tc>
                <a:tc>
                  <a:txBody>
                    <a:bodyPr/>
                    <a:lstStyle/>
                    <a:p>
                      <a:r>
                        <a:rPr lang="en-IN" dirty="0" smtClean="0"/>
                        <a:t>Description</a:t>
                      </a:r>
                      <a:endParaRPr lang="en-IN" dirty="0"/>
                    </a:p>
                  </a:txBody>
                  <a:tcPr/>
                </a:tc>
                <a:tc>
                  <a:txBody>
                    <a:bodyPr/>
                    <a:lstStyle/>
                    <a:p>
                      <a:r>
                        <a:rPr lang="en-IN" dirty="0" smtClean="0"/>
                        <a:t>Allowed</a:t>
                      </a:r>
                      <a:endParaRPr lang="en-IN" dirty="0"/>
                    </a:p>
                  </a:txBody>
                  <a:tcPr/>
                </a:tc>
              </a:tr>
              <a:tr h="367990">
                <a:tc>
                  <a:txBody>
                    <a:bodyPr/>
                    <a:lstStyle/>
                    <a:p>
                      <a:r>
                        <a:rPr lang="en-IN" dirty="0" smtClean="0"/>
                        <a:t>MIN</a:t>
                      </a:r>
                      <a:endParaRPr lang="en-IN" dirty="0"/>
                    </a:p>
                  </a:txBody>
                  <a:tcPr/>
                </a:tc>
                <a:tc>
                  <a:txBody>
                    <a:bodyPr/>
                    <a:lstStyle/>
                    <a:p>
                      <a:r>
                        <a:rPr lang="en-US" dirty="0" smtClean="0"/>
                        <a:t>MIN Minute field</a:t>
                      </a:r>
                      <a:endParaRPr lang="en-IN" dirty="0"/>
                    </a:p>
                  </a:txBody>
                  <a:tcPr/>
                </a:tc>
                <a:tc>
                  <a:txBody>
                    <a:bodyPr/>
                    <a:lstStyle/>
                    <a:p>
                      <a:r>
                        <a:rPr lang="en-US" dirty="0" smtClean="0"/>
                        <a:t>0 to 59 </a:t>
                      </a:r>
                      <a:endParaRPr lang="en-IN" dirty="0"/>
                    </a:p>
                  </a:txBody>
                  <a:tcPr/>
                </a:tc>
              </a:tr>
              <a:tr h="367990">
                <a:tc>
                  <a:txBody>
                    <a:bodyPr/>
                    <a:lstStyle/>
                    <a:p>
                      <a:r>
                        <a:rPr lang="en-IN" dirty="0" smtClean="0"/>
                        <a:t>HOUR</a:t>
                      </a:r>
                      <a:endParaRPr lang="en-IN" dirty="0"/>
                    </a:p>
                  </a:txBody>
                  <a:tcPr/>
                </a:tc>
                <a:tc>
                  <a:txBody>
                    <a:bodyPr/>
                    <a:lstStyle/>
                    <a:p>
                      <a:r>
                        <a:rPr lang="en-US" dirty="0" smtClean="0"/>
                        <a:t>Hour field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 to 23</a:t>
                      </a:r>
                      <a:endParaRPr lang="en-IN" dirty="0" smtClean="0"/>
                    </a:p>
                  </a:txBody>
                  <a:tcPr/>
                </a:tc>
              </a:tr>
              <a:tr h="367990">
                <a:tc>
                  <a:txBody>
                    <a:bodyPr/>
                    <a:lstStyle/>
                    <a:p>
                      <a:r>
                        <a:rPr lang="en-IN" dirty="0" smtClean="0"/>
                        <a:t>DOM</a:t>
                      </a:r>
                      <a:endParaRPr lang="en-IN" dirty="0"/>
                    </a:p>
                  </a:txBody>
                  <a:tcPr/>
                </a:tc>
                <a:tc>
                  <a:txBody>
                    <a:bodyPr/>
                    <a:lstStyle/>
                    <a:p>
                      <a:r>
                        <a:rPr lang="en-US" dirty="0" smtClean="0"/>
                        <a:t>Day of the month</a:t>
                      </a:r>
                      <a:endParaRPr lang="en-IN" dirty="0"/>
                    </a:p>
                  </a:txBody>
                  <a:tcPr/>
                </a:tc>
                <a:tc>
                  <a:txBody>
                    <a:bodyPr/>
                    <a:lstStyle/>
                    <a:p>
                      <a:r>
                        <a:rPr lang="en-US" dirty="0" smtClean="0"/>
                        <a:t>1-31</a:t>
                      </a:r>
                      <a:endParaRPr lang="en-IN" dirty="0"/>
                    </a:p>
                  </a:txBody>
                  <a:tcPr/>
                </a:tc>
              </a:tr>
              <a:tr h="367990">
                <a:tc>
                  <a:txBody>
                    <a:bodyPr/>
                    <a:lstStyle/>
                    <a:p>
                      <a:r>
                        <a:rPr lang="en-IN" dirty="0" smtClean="0"/>
                        <a:t>MON</a:t>
                      </a:r>
                      <a:endParaRPr lang="en-IN" dirty="0"/>
                    </a:p>
                  </a:txBody>
                  <a:tcPr/>
                </a:tc>
                <a:tc>
                  <a:txBody>
                    <a:bodyPr/>
                    <a:lstStyle/>
                    <a:p>
                      <a:r>
                        <a:rPr lang="en-IN" dirty="0" smtClean="0"/>
                        <a:t>Month field</a:t>
                      </a:r>
                      <a:endParaRPr lang="en-IN" dirty="0"/>
                    </a:p>
                  </a:txBody>
                  <a:tcPr/>
                </a:tc>
                <a:tc>
                  <a:txBody>
                    <a:bodyPr/>
                    <a:lstStyle/>
                    <a:p>
                      <a:r>
                        <a:rPr lang="en-IN" dirty="0" smtClean="0"/>
                        <a:t>1-12</a:t>
                      </a:r>
                      <a:endParaRPr lang="en-IN" dirty="0"/>
                    </a:p>
                  </a:txBody>
                  <a:tcPr/>
                </a:tc>
              </a:tr>
              <a:tr h="367990">
                <a:tc>
                  <a:txBody>
                    <a:bodyPr/>
                    <a:lstStyle/>
                    <a:p>
                      <a:r>
                        <a:rPr lang="en-IN" dirty="0" smtClean="0"/>
                        <a:t>DOW</a:t>
                      </a:r>
                      <a:endParaRPr lang="en-IN" dirty="0"/>
                    </a:p>
                  </a:txBody>
                  <a:tcPr/>
                </a:tc>
                <a:tc>
                  <a:txBody>
                    <a:bodyPr/>
                    <a:lstStyle/>
                    <a:p>
                      <a:r>
                        <a:rPr lang="en-US" dirty="0" smtClean="0"/>
                        <a:t>Day of the week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0-6</a:t>
                      </a:r>
                      <a:endParaRPr lang="en-IN" dirty="0" smtClean="0"/>
                    </a:p>
                  </a:txBody>
                  <a:tcPr/>
                </a:tc>
              </a:tr>
              <a:tr h="367990">
                <a:tc>
                  <a:txBody>
                    <a:bodyPr/>
                    <a:lstStyle/>
                    <a:p>
                      <a:r>
                        <a:rPr lang="en-IN" dirty="0" smtClean="0"/>
                        <a:t>CMD</a:t>
                      </a:r>
                      <a:endParaRPr lang="en-IN" dirty="0"/>
                    </a:p>
                  </a:txBody>
                  <a:tcPr/>
                </a:tc>
                <a:tc>
                  <a:txBody>
                    <a:bodyPr/>
                    <a:lstStyle/>
                    <a:p>
                      <a:endParaRPr lang="en-IN"/>
                    </a:p>
                  </a:txBody>
                  <a:tcPr/>
                </a:tc>
                <a:tc>
                  <a:txBody>
                    <a:bodyPr/>
                    <a:lstStyle/>
                    <a:p>
                      <a:r>
                        <a:rPr lang="en-IN" dirty="0" smtClean="0"/>
                        <a:t>any command</a:t>
                      </a:r>
                      <a:endParaRPr lang="en-IN" dirty="0"/>
                    </a:p>
                  </a:txBody>
                  <a:tcPr/>
                </a:tc>
              </a:tr>
            </a:tbl>
          </a:graphicData>
        </a:graphic>
      </p:graphicFrame>
    </p:spTree>
    <p:extLst>
      <p:ext uri="{BB962C8B-B14F-4D97-AF65-F5344CB8AC3E}">
        <p14:creationId xmlns:p14="http://schemas.microsoft.com/office/powerpoint/2010/main" val="393500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Crontab</a:t>
            </a:r>
            <a:r>
              <a:rPr lang="en-IN" dirty="0"/>
              <a:t> examples </a:t>
            </a:r>
          </a:p>
        </p:txBody>
      </p:sp>
      <p:sp>
        <p:nvSpPr>
          <p:cNvPr id="3" name="Content Placeholder 2"/>
          <p:cNvSpPr>
            <a:spLocks noGrp="1"/>
          </p:cNvSpPr>
          <p:nvPr>
            <p:ph idx="1"/>
          </p:nvPr>
        </p:nvSpPr>
        <p:spPr/>
        <p:txBody>
          <a:bodyPr/>
          <a:lstStyle/>
          <a:p>
            <a:r>
              <a:rPr lang="en-US" dirty="0"/>
              <a:t>Execute a job at 8:30 on everyday </a:t>
            </a:r>
            <a:r>
              <a:rPr lang="en-US" dirty="0" smtClean="0"/>
              <a:t>morning</a:t>
            </a:r>
          </a:p>
          <a:p>
            <a:pPr marL="0" indent="0">
              <a:buNone/>
            </a:pPr>
            <a:r>
              <a:rPr lang="en-US" dirty="0"/>
              <a:t> </a:t>
            </a:r>
            <a:r>
              <a:rPr lang="en-US" dirty="0" smtClean="0"/>
              <a:t>30 8 * * * </a:t>
            </a:r>
            <a:r>
              <a:rPr lang="en-US" dirty="0" err="1" smtClean="0"/>
              <a:t>cmd</a:t>
            </a:r>
            <a:r>
              <a:rPr lang="en-US" dirty="0" smtClean="0"/>
              <a:t> </a:t>
            </a:r>
          </a:p>
          <a:p>
            <a:r>
              <a:rPr lang="en-US" dirty="0" smtClean="0"/>
              <a:t>Execute </a:t>
            </a:r>
            <a:r>
              <a:rPr lang="en-US" dirty="0"/>
              <a:t>a job at 2:00 PM on every Saturday </a:t>
            </a:r>
            <a:endParaRPr lang="en-US" dirty="0" smtClean="0"/>
          </a:p>
          <a:p>
            <a:r>
              <a:rPr lang="en-US" dirty="0" smtClean="0"/>
              <a:t>0 14 * * 16 </a:t>
            </a:r>
            <a:r>
              <a:rPr lang="en-US" dirty="0" err="1" smtClean="0"/>
              <a:t>cmd</a:t>
            </a:r>
            <a:r>
              <a:rPr lang="en-US" dirty="0" smtClean="0"/>
              <a:t> </a:t>
            </a:r>
          </a:p>
          <a:p>
            <a:r>
              <a:rPr lang="en-US" dirty="0" smtClean="0"/>
              <a:t>Execute </a:t>
            </a:r>
            <a:r>
              <a:rPr lang="en-US" dirty="0"/>
              <a:t>a job at 12:00 AM on 1st July </a:t>
            </a:r>
            <a:endParaRPr lang="en-US" dirty="0" smtClean="0"/>
          </a:p>
          <a:p>
            <a:pPr marL="0" indent="0">
              <a:buNone/>
            </a:pPr>
            <a:r>
              <a:rPr lang="en-US" dirty="0" smtClean="0"/>
              <a:t>  00 00 01 06 * </a:t>
            </a:r>
            <a:r>
              <a:rPr lang="en-US" dirty="0" err="1" smtClean="0"/>
              <a:t>cmd</a:t>
            </a:r>
            <a:r>
              <a:rPr lang="en-US" dirty="0" smtClean="0"/>
              <a:t> </a:t>
            </a:r>
          </a:p>
          <a:p>
            <a:r>
              <a:rPr lang="en-US" dirty="0" smtClean="0"/>
              <a:t>Execute </a:t>
            </a:r>
            <a:r>
              <a:rPr lang="en-US" dirty="0"/>
              <a:t>a job at 3:30 PM on Every month </a:t>
            </a:r>
            <a:r>
              <a:rPr lang="en-US" dirty="0" smtClean="0"/>
              <a:t>25</a:t>
            </a:r>
            <a:r>
              <a:rPr lang="en-US" baseline="30000" dirty="0" smtClean="0"/>
              <a:t>th</a:t>
            </a:r>
            <a:endParaRPr lang="en-US" dirty="0" smtClean="0"/>
          </a:p>
          <a:p>
            <a:pPr marL="0" indent="0">
              <a:buNone/>
            </a:pPr>
            <a:r>
              <a:rPr lang="en-US" dirty="0"/>
              <a:t>  </a:t>
            </a:r>
            <a:r>
              <a:rPr lang="en-US" dirty="0" smtClean="0"/>
              <a:t>30 03 25 * * </a:t>
            </a:r>
            <a:r>
              <a:rPr lang="en-US" dirty="0" err="1" smtClean="0"/>
              <a:t>cmd</a:t>
            </a:r>
            <a:r>
              <a:rPr lang="en-US" dirty="0" smtClean="0"/>
              <a:t> </a:t>
            </a:r>
            <a:endParaRPr lang="en-IN" dirty="0"/>
          </a:p>
        </p:txBody>
      </p:sp>
    </p:spTree>
    <p:extLst>
      <p:ext uri="{BB962C8B-B14F-4D97-AF65-F5344CB8AC3E}">
        <p14:creationId xmlns:p14="http://schemas.microsoft.com/office/powerpoint/2010/main" val="15415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Copy file between servers </a:t>
            </a:r>
          </a:p>
        </p:txBody>
      </p:sp>
      <p:sp>
        <p:nvSpPr>
          <p:cNvPr id="3" name="Content Placeholder 2"/>
          <p:cNvSpPr>
            <a:spLocks noGrp="1"/>
          </p:cNvSpPr>
          <p:nvPr>
            <p:ph idx="1"/>
          </p:nvPr>
        </p:nvSpPr>
        <p:spPr>
          <a:xfrm>
            <a:off x="838200" y="1538242"/>
            <a:ext cx="10515600" cy="4351338"/>
          </a:xfrm>
        </p:spPr>
        <p:txBody>
          <a:bodyPr/>
          <a:lstStyle/>
          <a:p>
            <a:r>
              <a:rPr lang="en-IN" dirty="0"/>
              <a:t>Windows to Linux </a:t>
            </a:r>
            <a:r>
              <a:rPr lang="en-IN" dirty="0" smtClean="0"/>
              <a:t> </a:t>
            </a:r>
          </a:p>
          <a:p>
            <a:pPr lvl="1"/>
            <a:r>
              <a:rPr lang="en-IN" dirty="0" err="1" smtClean="0"/>
              <a:t>Winscp</a:t>
            </a:r>
            <a:r>
              <a:rPr lang="en-IN" dirty="0" smtClean="0"/>
              <a:t> or </a:t>
            </a:r>
            <a:r>
              <a:rPr lang="en-IN" dirty="0" err="1" smtClean="0"/>
              <a:t>mobexterm</a:t>
            </a:r>
            <a:r>
              <a:rPr lang="en-IN" dirty="0" smtClean="0"/>
              <a:t> </a:t>
            </a:r>
          </a:p>
          <a:p>
            <a:pPr marL="0" indent="0">
              <a:buNone/>
            </a:pPr>
            <a:r>
              <a:rPr lang="en-IN" dirty="0"/>
              <a:t>Linux to Linux </a:t>
            </a:r>
            <a:endParaRPr lang="en-IN" dirty="0" smtClean="0"/>
          </a:p>
          <a:p>
            <a:pPr marL="0" indent="0">
              <a:buNone/>
            </a:pPr>
            <a:r>
              <a:rPr lang="en-US" dirty="0"/>
              <a:t>SCP (secure copy) is a command-line utility that allows you to securely copy files and directories between two systems</a:t>
            </a:r>
            <a:r>
              <a:rPr lang="en-US" dirty="0" smtClean="0"/>
              <a:t>.</a:t>
            </a:r>
          </a:p>
          <a:p>
            <a:pPr marL="0" indent="0">
              <a:buNone/>
            </a:pPr>
            <a:r>
              <a:rPr lang="en-IN" dirty="0" smtClean="0"/>
              <a:t>	</a:t>
            </a:r>
            <a:r>
              <a:rPr lang="en-IN" sz="1600" dirty="0" err="1" smtClean="0"/>
              <a:t>scp</a:t>
            </a:r>
            <a:r>
              <a:rPr lang="en-IN" sz="1600" dirty="0" smtClean="0"/>
              <a:t> source </a:t>
            </a:r>
            <a:r>
              <a:rPr lang="en-IN" sz="1600" dirty="0" err="1" smtClean="0"/>
              <a:t>file_name</a:t>
            </a:r>
            <a:r>
              <a:rPr lang="en-IN" sz="1600" dirty="0" smtClean="0"/>
              <a:t> </a:t>
            </a:r>
            <a:r>
              <a:rPr lang="en-IN" sz="1600" dirty="0" err="1" smtClean="0"/>
              <a:t>username@destination_host</a:t>
            </a:r>
            <a:r>
              <a:rPr lang="en-IN" sz="1600" dirty="0" smtClean="0"/>
              <a:t> </a:t>
            </a:r>
            <a:r>
              <a:rPr lang="en-IN" sz="1600" dirty="0" err="1" smtClean="0"/>
              <a:t>destination:destination</a:t>
            </a:r>
            <a:r>
              <a:rPr lang="en-IN" sz="1600" dirty="0" smtClean="0"/>
              <a:t> folder </a:t>
            </a:r>
          </a:p>
          <a:p>
            <a:pPr marL="0" indent="0">
              <a:buNone/>
            </a:pPr>
            <a:r>
              <a:rPr lang="en-IN" sz="1600" dirty="0"/>
              <a:t>	</a:t>
            </a:r>
            <a:r>
              <a:rPr lang="en-IN" sz="1600" dirty="0" err="1" smtClean="0"/>
              <a:t>eg</a:t>
            </a:r>
            <a:r>
              <a:rPr lang="en-IN" sz="1600" dirty="0" smtClean="0"/>
              <a:t> :</a:t>
            </a:r>
          </a:p>
          <a:p>
            <a:pPr marL="0" indent="0">
              <a:buNone/>
            </a:pPr>
            <a:r>
              <a:rPr lang="en-IN" sz="1600" dirty="0"/>
              <a:t>	</a:t>
            </a:r>
            <a:r>
              <a:rPr lang="en-IN" sz="1600" dirty="0" smtClean="0"/>
              <a:t>	</a:t>
            </a:r>
            <a:r>
              <a:rPr lang="en-IN" sz="1600" dirty="0" err="1" smtClean="0"/>
              <a:t>scp</a:t>
            </a:r>
            <a:r>
              <a:rPr lang="en-IN" sz="1600" dirty="0" smtClean="0"/>
              <a:t> file1 </a:t>
            </a:r>
            <a:r>
              <a:rPr lang="en-IN" sz="1600" dirty="0" smtClean="0">
                <a:hlinkClick r:id="rId2"/>
              </a:rPr>
              <a:t>root@10.0.0.1:/opt</a:t>
            </a:r>
            <a:r>
              <a:rPr lang="en-IN" sz="1600" dirty="0" smtClean="0"/>
              <a:t> </a:t>
            </a:r>
          </a:p>
          <a:p>
            <a:pPr marL="0" indent="0">
              <a:buNone/>
            </a:pPr>
            <a:endParaRPr lang="en-IN" sz="1600" dirty="0"/>
          </a:p>
        </p:txBody>
      </p:sp>
    </p:spTree>
    <p:extLst>
      <p:ext uri="{BB962C8B-B14F-4D97-AF65-F5344CB8AC3E}">
        <p14:creationId xmlns:p14="http://schemas.microsoft.com/office/powerpoint/2010/main" val="1217585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 Files </a:t>
            </a:r>
          </a:p>
        </p:txBody>
      </p:sp>
      <p:sp>
        <p:nvSpPr>
          <p:cNvPr id="3" name="Content Placeholder 2"/>
          <p:cNvSpPr>
            <a:spLocks noGrp="1"/>
          </p:cNvSpPr>
          <p:nvPr>
            <p:ph idx="1"/>
          </p:nvPr>
        </p:nvSpPr>
        <p:spPr/>
        <p:txBody>
          <a:bodyPr/>
          <a:lstStyle/>
          <a:p>
            <a:r>
              <a:rPr lang="en-US" dirty="0"/>
              <a:t>There are 2 types of link files. Soft link and Hard link</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73330518"/>
              </p:ext>
            </p:extLst>
          </p:nvPr>
        </p:nvGraphicFramePr>
        <p:xfrm>
          <a:off x="1287415" y="2834640"/>
          <a:ext cx="9058368" cy="2695734"/>
        </p:xfrm>
        <a:graphic>
          <a:graphicData uri="http://schemas.openxmlformats.org/drawingml/2006/table">
            <a:tbl>
              <a:tblPr firstRow="1" bandRow="1">
                <a:tableStyleId>{5C22544A-7EE6-4342-B048-85BDC9FD1C3A}</a:tableStyleId>
              </a:tblPr>
              <a:tblGrid>
                <a:gridCol w="4529184"/>
                <a:gridCol w="4529184"/>
              </a:tblGrid>
              <a:tr h="412964">
                <a:tc>
                  <a:txBody>
                    <a:bodyPr/>
                    <a:lstStyle/>
                    <a:p>
                      <a:r>
                        <a:rPr lang="en-IN" dirty="0" smtClean="0"/>
                        <a:t>Soft link</a:t>
                      </a:r>
                      <a:endParaRPr lang="en-IN" dirty="0"/>
                    </a:p>
                  </a:txBody>
                  <a:tcPr/>
                </a:tc>
                <a:tc>
                  <a:txBody>
                    <a:bodyPr/>
                    <a:lstStyle/>
                    <a:p>
                      <a:r>
                        <a:rPr lang="en-IN" dirty="0" smtClean="0"/>
                        <a:t>Hard link </a:t>
                      </a:r>
                      <a:endParaRPr lang="en-IN" dirty="0"/>
                    </a:p>
                  </a:txBody>
                  <a:tcPr/>
                </a:tc>
              </a:tr>
              <a:tr h="418699">
                <a:tc>
                  <a:txBody>
                    <a:bodyPr/>
                    <a:lstStyle/>
                    <a:p>
                      <a:r>
                        <a:rPr lang="en-IN" dirty="0" smtClean="0"/>
                        <a:t>SHORTCUT FILE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BACKUP FILE </a:t>
                      </a:r>
                    </a:p>
                  </a:txBody>
                  <a:tcPr/>
                </a:tc>
              </a:tr>
              <a:tr h="722686">
                <a:tc>
                  <a:txBody>
                    <a:bodyPr/>
                    <a:lstStyle/>
                    <a:p>
                      <a:r>
                        <a:rPr lang="en-US" dirty="0" smtClean="0"/>
                        <a:t>Size of link file is equal to no. of characters in the name of original file</a:t>
                      </a:r>
                      <a:endParaRPr lang="en-IN" dirty="0"/>
                    </a:p>
                  </a:txBody>
                  <a:tcPr/>
                </a:tc>
                <a:tc>
                  <a:txBody>
                    <a:bodyPr/>
                    <a:lstStyle/>
                    <a:p>
                      <a:r>
                        <a:rPr lang="en-US" dirty="0" smtClean="0"/>
                        <a:t>Size of both file is same </a:t>
                      </a:r>
                      <a:endParaRPr lang="en-IN" dirty="0"/>
                    </a:p>
                  </a:txBody>
                  <a:tcPr/>
                </a:tc>
              </a:tr>
              <a:tr h="722686">
                <a:tc>
                  <a:txBody>
                    <a:bodyPr/>
                    <a:lstStyle/>
                    <a:p>
                      <a:r>
                        <a:rPr lang="en-US" dirty="0" smtClean="0"/>
                        <a:t>if original file is deleted, link is broken and data is lost </a:t>
                      </a:r>
                      <a:endParaRPr lang="en-IN" dirty="0"/>
                    </a:p>
                  </a:txBody>
                  <a:tcPr/>
                </a:tc>
                <a:tc>
                  <a:txBody>
                    <a:bodyPr/>
                    <a:lstStyle/>
                    <a:p>
                      <a:r>
                        <a:rPr lang="en-US" dirty="0" smtClean="0"/>
                        <a:t>If original file is deleted then also link will contain data </a:t>
                      </a:r>
                      <a:endParaRPr lang="en-IN" dirty="0"/>
                    </a:p>
                  </a:txBody>
                  <a:tcPr/>
                </a:tc>
              </a:tr>
              <a:tr h="418699">
                <a:tc>
                  <a:txBody>
                    <a:bodyPr/>
                    <a:lstStyle/>
                    <a:p>
                      <a:r>
                        <a:rPr lang="en-IN" baseline="0" dirty="0" smtClean="0"/>
                        <a:t> ln –s &lt;</a:t>
                      </a:r>
                      <a:r>
                        <a:rPr lang="en-IN" baseline="0" dirty="0" err="1" smtClean="0"/>
                        <a:t>src</a:t>
                      </a:r>
                      <a:r>
                        <a:rPr lang="en-IN" baseline="0" dirty="0" smtClean="0"/>
                        <a:t> file&gt; &lt;</a:t>
                      </a:r>
                      <a:r>
                        <a:rPr lang="en-IN" baseline="0" dirty="0" err="1" smtClean="0"/>
                        <a:t>dest</a:t>
                      </a:r>
                      <a:r>
                        <a:rPr lang="en-IN" baseline="0" dirty="0" smtClean="0"/>
                        <a:t> file&gt;</a:t>
                      </a:r>
                      <a:endParaRPr lang="en-IN" dirty="0"/>
                    </a:p>
                  </a:txBody>
                  <a:tcPr/>
                </a:tc>
                <a:tc>
                  <a:txBody>
                    <a:bodyPr/>
                    <a:lstStyle/>
                    <a:p>
                      <a:r>
                        <a:rPr lang="en-IN" baseline="0" dirty="0" smtClean="0"/>
                        <a:t> ln &lt;</a:t>
                      </a:r>
                      <a:r>
                        <a:rPr lang="en-IN" baseline="0" dirty="0" err="1" smtClean="0"/>
                        <a:t>src</a:t>
                      </a:r>
                      <a:r>
                        <a:rPr lang="en-IN" baseline="0" dirty="0" smtClean="0"/>
                        <a:t> file&gt; &lt;</a:t>
                      </a:r>
                      <a:r>
                        <a:rPr lang="en-IN" baseline="0" dirty="0" err="1" smtClean="0"/>
                        <a:t>dest</a:t>
                      </a:r>
                      <a:r>
                        <a:rPr lang="en-IN" baseline="0" dirty="0" smtClean="0"/>
                        <a:t> file &gt;</a:t>
                      </a:r>
                      <a:endParaRPr lang="en-IN" dirty="0"/>
                    </a:p>
                  </a:txBody>
                  <a:tcPr/>
                </a:tc>
              </a:tr>
            </a:tbl>
          </a:graphicData>
        </a:graphic>
      </p:graphicFrame>
    </p:spTree>
    <p:extLst>
      <p:ext uri="{BB962C8B-B14F-4D97-AF65-F5344CB8AC3E}">
        <p14:creationId xmlns:p14="http://schemas.microsoft.com/office/powerpoint/2010/main" val="72927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 Redirection </a:t>
            </a:r>
          </a:p>
        </p:txBody>
      </p:sp>
      <p:sp>
        <p:nvSpPr>
          <p:cNvPr id="3" name="Content Placeholder 2"/>
          <p:cNvSpPr>
            <a:spLocks noGrp="1"/>
          </p:cNvSpPr>
          <p:nvPr>
            <p:ph idx="1"/>
          </p:nvPr>
        </p:nvSpPr>
        <p:spPr/>
        <p:txBody>
          <a:bodyPr/>
          <a:lstStyle/>
          <a:p>
            <a:pPr marL="0" indent="0">
              <a:buNone/>
            </a:pPr>
            <a:r>
              <a:rPr lang="en-US" dirty="0"/>
              <a:t>Redirection is a process where we can copy the output of any command(s), file(s) into a new file. There are two ways of redirecting the output into a file. Using &gt; or &gt;&gt; filename after the command, and </a:t>
            </a:r>
            <a:endParaRPr lang="en-US" dirty="0" smtClean="0"/>
          </a:p>
          <a:p>
            <a:pPr marL="0" indent="0">
              <a:buNone/>
            </a:pPr>
            <a:endParaRPr lang="en-US" dirty="0"/>
          </a:p>
          <a:p>
            <a:pPr marL="0" indent="0">
              <a:buNone/>
            </a:pPr>
            <a:r>
              <a:rPr lang="en-US" dirty="0" smtClean="0"/>
              <a:t>Cat file1 &gt; file 2 </a:t>
            </a:r>
          </a:p>
          <a:p>
            <a:pPr marL="0" indent="0">
              <a:buNone/>
            </a:pPr>
            <a:r>
              <a:rPr lang="en-US" dirty="0"/>
              <a:t> </a:t>
            </a:r>
            <a:r>
              <a:rPr lang="en-US" dirty="0" smtClean="0"/>
              <a:t>cat file1 &gt;&gt; file2 </a:t>
            </a:r>
          </a:p>
          <a:p>
            <a:pPr marL="0" indent="0">
              <a:buNone/>
            </a:pPr>
            <a:r>
              <a:rPr lang="en-US" dirty="0" smtClean="0"/>
              <a:t> cat file1 file2 &gt; file 3 </a:t>
            </a:r>
          </a:p>
          <a:p>
            <a:pPr marL="0" indent="0">
              <a:buNone/>
            </a:pPr>
            <a:endParaRPr lang="en-IN" dirty="0"/>
          </a:p>
        </p:txBody>
      </p:sp>
    </p:spTree>
    <p:extLst>
      <p:ext uri="{BB962C8B-B14F-4D97-AF65-F5344CB8AC3E}">
        <p14:creationId xmlns:p14="http://schemas.microsoft.com/office/powerpoint/2010/main" val="334747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SSH</a:t>
            </a:r>
          </a:p>
        </p:txBody>
      </p:sp>
      <p:sp>
        <p:nvSpPr>
          <p:cNvPr id="3" name="Content Placeholder 2"/>
          <p:cNvSpPr>
            <a:spLocks noGrp="1"/>
          </p:cNvSpPr>
          <p:nvPr>
            <p:ph idx="1"/>
          </p:nvPr>
        </p:nvSpPr>
        <p:spPr/>
        <p:txBody>
          <a:bodyPr/>
          <a:lstStyle/>
          <a:p>
            <a:pPr marL="0" indent="0">
              <a:buNone/>
            </a:pPr>
            <a:r>
              <a:rPr lang="en-US" dirty="0"/>
              <a:t>The SSH protocol (also referred to as Secure Shell) is a method for secure remote login from one computer to another. It provides several alternative options for strong authentication, and it protects the communications security and integrity with strong encryption</a:t>
            </a:r>
            <a:r>
              <a:rPr lang="en-US" dirty="0" smtClean="0"/>
              <a:t>.</a:t>
            </a:r>
          </a:p>
          <a:p>
            <a:pPr marL="0" indent="0">
              <a:buNone/>
            </a:pPr>
            <a:endParaRPr lang="en-US" dirty="0" smtClean="0"/>
          </a:p>
          <a:p>
            <a:pPr marL="0" indent="0">
              <a:buNone/>
            </a:pPr>
            <a:r>
              <a:rPr lang="en-IN" dirty="0"/>
              <a:t>Port Number : 22 </a:t>
            </a:r>
            <a:endParaRPr lang="en-IN" dirty="0" smtClean="0"/>
          </a:p>
          <a:p>
            <a:pPr marL="0" indent="0">
              <a:buNone/>
            </a:pPr>
            <a:r>
              <a:rPr lang="en-IN" dirty="0" smtClean="0"/>
              <a:t>Daemon </a:t>
            </a:r>
            <a:r>
              <a:rPr lang="en-IN" dirty="0"/>
              <a:t>: </a:t>
            </a:r>
            <a:r>
              <a:rPr lang="en-IN" dirty="0" err="1"/>
              <a:t>sshd</a:t>
            </a:r>
            <a:r>
              <a:rPr lang="en-IN" dirty="0"/>
              <a:t> </a:t>
            </a:r>
            <a:endParaRPr lang="en-IN" dirty="0" smtClean="0"/>
          </a:p>
          <a:p>
            <a:pPr marL="0" indent="0">
              <a:buNone/>
            </a:pPr>
            <a:r>
              <a:rPr lang="en-IN" dirty="0" err="1" smtClean="0"/>
              <a:t>Conf</a:t>
            </a:r>
            <a:r>
              <a:rPr lang="en-IN" dirty="0" smtClean="0"/>
              <a:t> </a:t>
            </a:r>
            <a:r>
              <a:rPr lang="en-IN" dirty="0"/>
              <a:t>file : /</a:t>
            </a:r>
            <a:r>
              <a:rPr lang="en-IN" dirty="0" err="1"/>
              <a:t>etc</a:t>
            </a:r>
            <a:r>
              <a:rPr lang="en-IN" dirty="0"/>
              <a:t>/</a:t>
            </a:r>
            <a:r>
              <a:rPr lang="en-IN" dirty="0" err="1"/>
              <a:t>ssh</a:t>
            </a:r>
            <a:r>
              <a:rPr lang="en-IN" dirty="0"/>
              <a:t>/</a:t>
            </a:r>
            <a:r>
              <a:rPr lang="en-IN" dirty="0" err="1"/>
              <a:t>sshd_config</a:t>
            </a:r>
            <a:endParaRPr lang="en-IN" dirty="0"/>
          </a:p>
        </p:txBody>
      </p:sp>
    </p:spTree>
    <p:extLst>
      <p:ext uri="{BB962C8B-B14F-4D97-AF65-F5344CB8AC3E}">
        <p14:creationId xmlns:p14="http://schemas.microsoft.com/office/powerpoint/2010/main" val="3610616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a:t>
            </a:r>
          </a:p>
        </p:txBody>
      </p:sp>
      <p:sp>
        <p:nvSpPr>
          <p:cNvPr id="3" name="Content Placeholder 2"/>
          <p:cNvSpPr>
            <a:spLocks noGrp="1"/>
          </p:cNvSpPr>
          <p:nvPr>
            <p:ph idx="1"/>
          </p:nvPr>
        </p:nvSpPr>
        <p:spPr/>
        <p:txBody>
          <a:bodyPr/>
          <a:lstStyle/>
          <a:p>
            <a:r>
              <a:rPr lang="en-IN" dirty="0"/>
              <a:t>Port Number : </a:t>
            </a:r>
            <a:r>
              <a:rPr lang="en-IN" dirty="0" smtClean="0"/>
              <a:t>80</a:t>
            </a:r>
          </a:p>
          <a:p>
            <a:r>
              <a:rPr lang="en-IN" dirty="0" smtClean="0"/>
              <a:t> </a:t>
            </a:r>
            <a:r>
              <a:rPr lang="en-IN" dirty="0"/>
              <a:t>Daemon : </a:t>
            </a:r>
            <a:r>
              <a:rPr lang="en-IN" dirty="0" err="1"/>
              <a:t>httpd</a:t>
            </a:r>
            <a:r>
              <a:rPr lang="en-IN" dirty="0"/>
              <a:t> </a:t>
            </a:r>
            <a:endParaRPr lang="en-IN" dirty="0" smtClean="0"/>
          </a:p>
          <a:p>
            <a:r>
              <a:rPr lang="en-IN" dirty="0" err="1" smtClean="0"/>
              <a:t>Conf</a:t>
            </a:r>
            <a:r>
              <a:rPr lang="en-IN" dirty="0" smtClean="0"/>
              <a:t> </a:t>
            </a:r>
            <a:r>
              <a:rPr lang="en-IN" dirty="0"/>
              <a:t>file : /</a:t>
            </a:r>
            <a:r>
              <a:rPr lang="en-IN" dirty="0" err="1"/>
              <a:t>etc</a:t>
            </a:r>
            <a:r>
              <a:rPr lang="en-IN" dirty="0"/>
              <a:t>/</a:t>
            </a:r>
            <a:r>
              <a:rPr lang="en-IN" dirty="0" err="1"/>
              <a:t>httpd</a:t>
            </a:r>
            <a:r>
              <a:rPr lang="en-IN" dirty="0"/>
              <a:t>/</a:t>
            </a:r>
            <a:r>
              <a:rPr lang="en-IN" dirty="0" err="1"/>
              <a:t>conf</a:t>
            </a:r>
            <a:r>
              <a:rPr lang="en-IN" dirty="0"/>
              <a:t>/</a:t>
            </a:r>
            <a:r>
              <a:rPr lang="en-IN" dirty="0" err="1"/>
              <a:t>httpd.conf</a:t>
            </a:r>
            <a:endParaRPr lang="en-IN" dirty="0"/>
          </a:p>
        </p:txBody>
      </p:sp>
    </p:spTree>
    <p:extLst>
      <p:ext uri="{BB962C8B-B14F-4D97-AF65-F5344CB8AC3E}">
        <p14:creationId xmlns:p14="http://schemas.microsoft.com/office/powerpoint/2010/main" val="163872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Grep command </a:t>
            </a:r>
          </a:p>
        </p:txBody>
      </p:sp>
      <p:sp>
        <p:nvSpPr>
          <p:cNvPr id="3" name="Content Placeholder 2"/>
          <p:cNvSpPr>
            <a:spLocks noGrp="1"/>
          </p:cNvSpPr>
          <p:nvPr>
            <p:ph idx="1"/>
          </p:nvPr>
        </p:nvSpPr>
        <p:spPr/>
        <p:txBody>
          <a:bodyPr/>
          <a:lstStyle/>
          <a:p>
            <a:r>
              <a:rPr lang="en-US" dirty="0"/>
              <a:t>Grep stands for Global Regular Expression Print. It is used to pick out the required </a:t>
            </a:r>
            <a:r>
              <a:rPr lang="en-US" dirty="0" smtClean="0"/>
              <a:t>expression </a:t>
            </a:r>
            <a:r>
              <a:rPr lang="en-US" dirty="0"/>
              <a:t>from the file and print the output. </a:t>
            </a:r>
            <a:endParaRPr lang="en-US" dirty="0" smtClean="0"/>
          </a:p>
          <a:p>
            <a:endParaRPr lang="en-US" dirty="0"/>
          </a:p>
          <a:p>
            <a:pPr marL="0" indent="0">
              <a:buNone/>
            </a:pPr>
            <a:r>
              <a:rPr lang="en-US" dirty="0"/>
              <a:t> </a:t>
            </a:r>
            <a:r>
              <a:rPr lang="en-US" dirty="0" smtClean="0"/>
              <a:t>grep  &lt;patron&gt; filename </a:t>
            </a:r>
          </a:p>
          <a:p>
            <a:pPr marL="0" indent="0">
              <a:buNone/>
            </a:pPr>
            <a:endParaRPr lang="en-IN" dirty="0"/>
          </a:p>
        </p:txBody>
      </p:sp>
    </p:spTree>
    <p:extLst>
      <p:ext uri="{BB962C8B-B14F-4D97-AF65-F5344CB8AC3E}">
        <p14:creationId xmlns:p14="http://schemas.microsoft.com/office/powerpoint/2010/main" val="1779316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Sed</a:t>
            </a:r>
            <a:r>
              <a:rPr lang="en-IN" dirty="0"/>
              <a:t> command </a:t>
            </a:r>
          </a:p>
        </p:txBody>
      </p:sp>
      <p:sp>
        <p:nvSpPr>
          <p:cNvPr id="3" name="Content Placeholder 2"/>
          <p:cNvSpPr>
            <a:spLocks noGrp="1"/>
          </p:cNvSpPr>
          <p:nvPr>
            <p:ph idx="1"/>
          </p:nvPr>
        </p:nvSpPr>
        <p:spPr/>
        <p:txBody>
          <a:bodyPr>
            <a:normAutofit lnSpcReduction="10000"/>
          </a:bodyPr>
          <a:lstStyle/>
          <a:p>
            <a:pPr fontAlgn="base"/>
            <a:r>
              <a:rPr lang="en-US" dirty="0"/>
              <a:t>SED command in UNIX stands for stream editor and it can perform lots of functions on file like searching, find and replace, insertion or deletion. Though most common use of SED command in UNIX is for substitution or for find and replace. By using SED you can edit files even without opening them, which is much quicker way to find and replace something in file, than first opening that file in VI Editor and then changing it.</a:t>
            </a:r>
          </a:p>
          <a:p>
            <a:pPr fontAlgn="base"/>
            <a:r>
              <a:rPr lang="en-US" dirty="0"/>
              <a:t>SED is a powerful text stream editor. Can do insertion, deletion, search and replace(substitution).</a:t>
            </a:r>
          </a:p>
          <a:p>
            <a:pPr fontAlgn="base"/>
            <a:r>
              <a:rPr lang="en-US" dirty="0"/>
              <a:t>SED command in </a:t>
            </a:r>
            <a:r>
              <a:rPr lang="en-US" dirty="0" err="1"/>
              <a:t>unix</a:t>
            </a:r>
            <a:r>
              <a:rPr lang="en-US" dirty="0"/>
              <a:t> supports regular expression which allows it perform complex pattern matching.</a:t>
            </a:r>
          </a:p>
        </p:txBody>
      </p:sp>
    </p:spTree>
    <p:extLst>
      <p:ext uri="{BB962C8B-B14F-4D97-AF65-F5344CB8AC3E}">
        <p14:creationId xmlns:p14="http://schemas.microsoft.com/office/powerpoint/2010/main" val="2731281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Learing</a:t>
            </a:r>
            <a:r>
              <a:rPr lang="en-IN" dirty="0" smtClean="0"/>
              <a:t> resource </a:t>
            </a:r>
            <a:endParaRPr lang="en-IN" dirty="0"/>
          </a:p>
        </p:txBody>
      </p:sp>
      <p:sp>
        <p:nvSpPr>
          <p:cNvPr id="3" name="Content Placeholder 2"/>
          <p:cNvSpPr>
            <a:spLocks noGrp="1"/>
          </p:cNvSpPr>
          <p:nvPr>
            <p:ph idx="1"/>
          </p:nvPr>
        </p:nvSpPr>
        <p:spPr/>
        <p:txBody>
          <a:bodyPr/>
          <a:lstStyle/>
          <a:p>
            <a:r>
              <a:rPr lang="en-IN" dirty="0">
                <a:hlinkClick r:id="rId2"/>
              </a:rPr>
              <a:t>https://www.geeksforgeeks.org/sed-command-in-linux-unix-with-examples</a:t>
            </a:r>
            <a:r>
              <a:rPr lang="en-IN" dirty="0" smtClean="0">
                <a:hlinkClick r:id="rId2"/>
              </a:rPr>
              <a:t>/</a:t>
            </a:r>
            <a:endParaRPr lang="en-IN" dirty="0" smtClean="0"/>
          </a:p>
          <a:p>
            <a:endParaRPr lang="en-IN" dirty="0"/>
          </a:p>
          <a:p>
            <a:pPr marL="0" indent="0">
              <a:buNone/>
            </a:pPr>
            <a:endParaRPr lang="en-IN" dirty="0"/>
          </a:p>
        </p:txBody>
      </p:sp>
    </p:spTree>
    <p:extLst>
      <p:ext uri="{BB962C8B-B14F-4D97-AF65-F5344CB8AC3E}">
        <p14:creationId xmlns:p14="http://schemas.microsoft.com/office/powerpoint/2010/main" val="193288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Systems </a:t>
            </a:r>
            <a:endParaRPr lang="en-IN" dirty="0"/>
          </a:p>
        </p:txBody>
      </p:sp>
      <p:sp>
        <p:nvSpPr>
          <p:cNvPr id="3" name="Content Placeholder 2"/>
          <p:cNvSpPr>
            <a:spLocks noGrp="1"/>
          </p:cNvSpPr>
          <p:nvPr>
            <p:ph idx="1"/>
          </p:nvPr>
        </p:nvSpPr>
        <p:spPr/>
        <p:txBody>
          <a:bodyPr/>
          <a:lstStyle/>
          <a:p>
            <a:r>
              <a:rPr lang="en-IN" dirty="0" smtClean="0"/>
              <a:t>Windows</a:t>
            </a:r>
          </a:p>
          <a:p>
            <a:r>
              <a:rPr lang="en-IN" dirty="0" smtClean="0"/>
              <a:t> OS X (MAC OS)</a:t>
            </a:r>
          </a:p>
          <a:p>
            <a:r>
              <a:rPr lang="en-IN" dirty="0" smtClean="0"/>
              <a:t>IBM-AIX </a:t>
            </a:r>
          </a:p>
          <a:p>
            <a:r>
              <a:rPr lang="en-IN" dirty="0" smtClean="0"/>
              <a:t>HP-UX • </a:t>
            </a:r>
          </a:p>
          <a:p>
            <a:r>
              <a:rPr lang="en-IN" dirty="0" smtClean="0"/>
              <a:t>Solaris </a:t>
            </a:r>
          </a:p>
          <a:p>
            <a:r>
              <a:rPr lang="en-IN" dirty="0" smtClean="0"/>
              <a:t>Linux • </a:t>
            </a:r>
          </a:p>
          <a:p>
            <a:pPr lvl="1"/>
            <a:r>
              <a:rPr lang="en-IN" dirty="0" err="1" smtClean="0"/>
              <a:t>RedHat</a:t>
            </a:r>
            <a:r>
              <a:rPr lang="en-IN" dirty="0" smtClean="0"/>
              <a:t>, Ubuntu, fedora, </a:t>
            </a:r>
            <a:r>
              <a:rPr lang="en-IN" dirty="0" err="1" smtClean="0"/>
              <a:t>Suse</a:t>
            </a:r>
            <a:r>
              <a:rPr lang="en-IN" dirty="0" smtClean="0"/>
              <a:t>, </a:t>
            </a:r>
            <a:r>
              <a:rPr lang="en-IN" dirty="0" err="1" smtClean="0"/>
              <a:t>Debian</a:t>
            </a:r>
            <a:r>
              <a:rPr lang="en-IN" dirty="0" smtClean="0"/>
              <a:t> , cent, amazon </a:t>
            </a:r>
            <a:r>
              <a:rPr lang="en-IN" dirty="0" err="1" smtClean="0"/>
              <a:t>linux</a:t>
            </a:r>
            <a:r>
              <a:rPr lang="en-IN" dirty="0" smtClean="0"/>
              <a:t> </a:t>
            </a:r>
            <a:r>
              <a:rPr lang="en-IN" dirty="0" err="1" smtClean="0"/>
              <a:t>etc</a:t>
            </a:r>
            <a:r>
              <a:rPr lang="en-IN" dirty="0" smtClean="0"/>
              <a:t>…</a:t>
            </a:r>
            <a:endParaRPr lang="en-IN" dirty="0"/>
          </a:p>
        </p:txBody>
      </p:sp>
    </p:spTree>
    <p:extLst>
      <p:ext uri="{BB962C8B-B14F-4D97-AF65-F5344CB8AC3E}">
        <p14:creationId xmlns:p14="http://schemas.microsoft.com/office/powerpoint/2010/main" val="1445564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find command </a:t>
            </a:r>
          </a:p>
        </p:txBody>
      </p:sp>
      <p:sp>
        <p:nvSpPr>
          <p:cNvPr id="3" name="Content Placeholder 2"/>
          <p:cNvSpPr>
            <a:spLocks noGrp="1"/>
          </p:cNvSpPr>
          <p:nvPr>
            <p:ph idx="1"/>
          </p:nvPr>
        </p:nvSpPr>
        <p:spPr/>
        <p:txBody>
          <a:bodyPr/>
          <a:lstStyle/>
          <a:p>
            <a:r>
              <a:rPr lang="en-US" dirty="0"/>
              <a:t>find command is used to find the files or directory’s path, it is exactly like the find </a:t>
            </a:r>
            <a:r>
              <a:rPr lang="en-US" dirty="0" smtClean="0"/>
              <a:t>option </a:t>
            </a:r>
            <a:r>
              <a:rPr lang="en-US" dirty="0"/>
              <a:t>in windows where you can search for a file</a:t>
            </a:r>
            <a:r>
              <a:rPr lang="en-US" dirty="0" smtClean="0"/>
              <a:t>.</a:t>
            </a:r>
          </a:p>
          <a:p>
            <a:pPr marL="0" indent="0">
              <a:buNone/>
            </a:pPr>
            <a:r>
              <a:rPr lang="en-US" dirty="0"/>
              <a:t>Option 			Usage</a:t>
            </a:r>
          </a:p>
          <a:p>
            <a:pPr marL="0" indent="0">
              <a:buNone/>
            </a:pPr>
            <a:r>
              <a:rPr lang="en-US" dirty="0"/>
              <a:t>-name 			For searching a file with its name</a:t>
            </a:r>
          </a:p>
          <a:p>
            <a:pPr marL="0" indent="0">
              <a:buNone/>
            </a:pPr>
            <a:r>
              <a:rPr lang="en-US" dirty="0"/>
              <a:t>-user 			</a:t>
            </a:r>
            <a:r>
              <a:rPr lang="en-US" dirty="0" smtClean="0"/>
              <a:t>	For </a:t>
            </a:r>
            <a:r>
              <a:rPr lang="en-US" dirty="0"/>
              <a:t>files whose owner is a particular user</a:t>
            </a:r>
          </a:p>
          <a:p>
            <a:pPr marL="0" indent="0">
              <a:buNone/>
            </a:pPr>
            <a:r>
              <a:rPr lang="en-US" dirty="0"/>
              <a:t>-group 			For files belonging to particular group</a:t>
            </a:r>
            <a:endParaRPr lang="en-IN" dirty="0"/>
          </a:p>
        </p:txBody>
      </p:sp>
    </p:spTree>
    <p:extLst>
      <p:ext uri="{BB962C8B-B14F-4D97-AF65-F5344CB8AC3E}">
        <p14:creationId xmlns:p14="http://schemas.microsoft.com/office/powerpoint/2010/main" val="1165001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Permissions </a:t>
            </a:r>
          </a:p>
        </p:txBody>
      </p:sp>
      <p:sp>
        <p:nvSpPr>
          <p:cNvPr id="3" name="Content Placeholder 2"/>
          <p:cNvSpPr>
            <a:spLocks noGrp="1"/>
          </p:cNvSpPr>
          <p:nvPr>
            <p:ph idx="1"/>
          </p:nvPr>
        </p:nvSpPr>
        <p:spPr/>
        <p:txBody>
          <a:bodyPr/>
          <a:lstStyle/>
          <a:p>
            <a:r>
              <a:rPr lang="en-US" dirty="0"/>
              <a:t>Access modes </a:t>
            </a:r>
            <a:r>
              <a:rPr lang="en-US" dirty="0" smtClean="0"/>
              <a:t>are </a:t>
            </a:r>
            <a:r>
              <a:rPr lang="en-US" dirty="0"/>
              <a:t>different on file and directory </a:t>
            </a:r>
            <a:endParaRPr lang="en-US" dirty="0" smtClean="0"/>
          </a:p>
          <a:p>
            <a:pPr marL="0" indent="0">
              <a:buNone/>
            </a:pPr>
            <a:endParaRPr lang="en-US" dirty="0"/>
          </a:p>
          <a:p>
            <a:pPr marL="0" indent="0">
              <a:buNone/>
            </a:pPr>
            <a:r>
              <a:rPr lang="en-US" sz="1600" dirty="0"/>
              <a:t>permission </a:t>
            </a:r>
            <a:r>
              <a:rPr lang="en-US" sz="1600" dirty="0" smtClean="0"/>
              <a:t>		Files 				Directory</a:t>
            </a:r>
            <a:endParaRPr lang="en-US" sz="1600" dirty="0"/>
          </a:p>
          <a:p>
            <a:pPr marL="0" indent="0">
              <a:buNone/>
            </a:pPr>
            <a:r>
              <a:rPr lang="en-US" sz="1600" dirty="0"/>
              <a:t>r </a:t>
            </a:r>
            <a:r>
              <a:rPr lang="en-US" sz="1600" dirty="0" smtClean="0"/>
              <a:t>			Open </a:t>
            </a:r>
            <a:r>
              <a:rPr lang="en-US" sz="1600" dirty="0"/>
              <a:t>the </a:t>
            </a:r>
            <a:r>
              <a:rPr lang="en-US" sz="1600" dirty="0" smtClean="0"/>
              <a:t>file	 		'ls</a:t>
            </a:r>
            <a:r>
              <a:rPr lang="en-US" sz="1600" dirty="0"/>
              <a:t>' the contents of </a:t>
            </a:r>
            <a:r>
              <a:rPr lang="en-US" sz="1600" dirty="0" err="1"/>
              <a:t>dir</a:t>
            </a:r>
            <a:endParaRPr lang="en-US" sz="1600" dirty="0"/>
          </a:p>
          <a:p>
            <a:pPr marL="0" indent="0">
              <a:buNone/>
            </a:pPr>
            <a:r>
              <a:rPr lang="en-US" sz="1600" dirty="0" smtClean="0"/>
              <a:t>W			Write</a:t>
            </a:r>
            <a:r>
              <a:rPr lang="en-US" sz="1600" dirty="0"/>
              <a:t>, edit, append, delete file </a:t>
            </a:r>
            <a:r>
              <a:rPr lang="en-US" sz="1600" dirty="0" smtClean="0"/>
              <a:t>		Add/Del/Rename </a:t>
            </a:r>
            <a:r>
              <a:rPr lang="en-US" sz="1600" dirty="0"/>
              <a:t>contents of </a:t>
            </a:r>
            <a:r>
              <a:rPr lang="en-US" sz="1600" dirty="0" err="1"/>
              <a:t>dir</a:t>
            </a:r>
            <a:endParaRPr lang="en-US" sz="1600" dirty="0"/>
          </a:p>
          <a:p>
            <a:pPr marL="0" indent="0">
              <a:buNone/>
            </a:pPr>
            <a:r>
              <a:rPr lang="en-US" sz="1600" dirty="0"/>
              <a:t>x </a:t>
            </a:r>
            <a:r>
              <a:rPr lang="en-US" sz="1600" dirty="0" smtClean="0"/>
              <a:t>T			o </a:t>
            </a:r>
            <a:r>
              <a:rPr lang="en-US" sz="1600" dirty="0"/>
              <a:t>run a command/shell script </a:t>
            </a:r>
            <a:r>
              <a:rPr lang="en-US" sz="1600" dirty="0" smtClean="0"/>
              <a:t>		To </a:t>
            </a:r>
            <a:r>
              <a:rPr lang="en-US" sz="1600" dirty="0"/>
              <a:t>enter into </a:t>
            </a:r>
            <a:r>
              <a:rPr lang="en-US" sz="1600" dirty="0" err="1"/>
              <a:t>dir</a:t>
            </a:r>
            <a:r>
              <a:rPr lang="en-US" sz="1600" dirty="0"/>
              <a:t> using 'cd' </a:t>
            </a:r>
            <a:endParaRPr lang="en-US" sz="1600" dirty="0" smtClean="0"/>
          </a:p>
          <a:p>
            <a:endParaRPr lang="en-US" dirty="0"/>
          </a:p>
          <a:p>
            <a:pPr marL="0" indent="0">
              <a:buNone/>
            </a:pPr>
            <a:endParaRPr lang="en-IN" dirty="0"/>
          </a:p>
        </p:txBody>
      </p:sp>
    </p:spTree>
    <p:extLst>
      <p:ext uri="{BB962C8B-B14F-4D97-AF65-F5344CB8AC3E}">
        <p14:creationId xmlns:p14="http://schemas.microsoft.com/office/powerpoint/2010/main" val="3788915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Permissions </a:t>
            </a:r>
          </a:p>
        </p:txBody>
      </p:sp>
      <p:pic>
        <p:nvPicPr>
          <p:cNvPr id="4" name="Content Placeholder 3"/>
          <p:cNvPicPr>
            <a:picLocks noGrp="1" noChangeAspect="1"/>
          </p:cNvPicPr>
          <p:nvPr>
            <p:ph idx="1"/>
          </p:nvPr>
        </p:nvPicPr>
        <p:blipFill>
          <a:blip r:embed="rId2"/>
          <a:stretch>
            <a:fillRect/>
          </a:stretch>
        </p:blipFill>
        <p:spPr>
          <a:xfrm>
            <a:off x="1023915" y="1536189"/>
            <a:ext cx="10091809" cy="4002462"/>
          </a:xfrm>
          <a:prstGeom prst="rect">
            <a:avLst/>
          </a:prstGeom>
        </p:spPr>
      </p:pic>
    </p:spTree>
    <p:extLst>
      <p:ext uri="{BB962C8B-B14F-4D97-AF65-F5344CB8AC3E}">
        <p14:creationId xmlns:p14="http://schemas.microsoft.com/office/powerpoint/2010/main" val="1888549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File Permissions Permission can be set on any file/</a:t>
            </a:r>
            <a:r>
              <a:rPr lang="en-US" dirty="0" err="1"/>
              <a:t>dir</a:t>
            </a:r>
            <a:r>
              <a:rPr lang="en-US" dirty="0"/>
              <a:t> by using two methods:- </a:t>
            </a:r>
            <a:endParaRPr lang="en-US" dirty="0" smtClean="0"/>
          </a:p>
          <a:p>
            <a:r>
              <a:rPr lang="en-US" dirty="0" smtClean="0"/>
              <a:t>Symbolic </a:t>
            </a:r>
            <a:r>
              <a:rPr lang="en-US" dirty="0"/>
              <a:t>method (</a:t>
            </a:r>
            <a:r>
              <a:rPr lang="en-US" dirty="0" err="1"/>
              <a:t>ugo</a:t>
            </a:r>
            <a:r>
              <a:rPr lang="en-US" dirty="0"/>
              <a:t>) </a:t>
            </a:r>
            <a:endParaRPr lang="en-US" dirty="0" smtClean="0"/>
          </a:p>
          <a:p>
            <a:pPr lvl="1"/>
            <a:r>
              <a:rPr lang="en-US" dirty="0" err="1" smtClean="0"/>
              <a:t>Chmod</a:t>
            </a:r>
            <a:r>
              <a:rPr lang="en-US" dirty="0" smtClean="0"/>
              <a:t> u=</a:t>
            </a:r>
            <a:r>
              <a:rPr lang="en-US" dirty="0" err="1" smtClean="0"/>
              <a:t>rwx,g</a:t>
            </a:r>
            <a:r>
              <a:rPr lang="en-US" dirty="0" smtClean="0"/>
              <a:t>=</a:t>
            </a:r>
            <a:r>
              <a:rPr lang="en-US" dirty="0" err="1" smtClean="0"/>
              <a:t>rw,o</a:t>
            </a:r>
            <a:r>
              <a:rPr lang="en-US" dirty="0" smtClean="0"/>
              <a:t>=r filename/</a:t>
            </a:r>
            <a:r>
              <a:rPr lang="en-US" dirty="0" err="1" smtClean="0"/>
              <a:t>dir</a:t>
            </a:r>
            <a:endParaRPr lang="en-US" dirty="0"/>
          </a:p>
          <a:p>
            <a:pPr lvl="1"/>
            <a:r>
              <a:rPr lang="en-US" dirty="0" err="1" smtClean="0"/>
              <a:t>Chmod</a:t>
            </a:r>
            <a:r>
              <a:rPr lang="en-US" dirty="0" smtClean="0"/>
              <a:t> </a:t>
            </a:r>
            <a:r>
              <a:rPr lang="en-US" dirty="0" err="1" smtClean="0"/>
              <a:t>ugo</a:t>
            </a:r>
            <a:r>
              <a:rPr lang="en-US" dirty="0" smtClean="0"/>
              <a:t>=</a:t>
            </a:r>
            <a:r>
              <a:rPr lang="en-US" dirty="0" err="1" smtClean="0"/>
              <a:t>rwx</a:t>
            </a:r>
            <a:r>
              <a:rPr lang="en-US" dirty="0" smtClean="0"/>
              <a:t> filename/</a:t>
            </a:r>
            <a:r>
              <a:rPr lang="en-US" dirty="0" err="1" smtClean="0"/>
              <a:t>dir</a:t>
            </a:r>
            <a:r>
              <a:rPr lang="en-US" dirty="0" smtClean="0"/>
              <a:t> </a:t>
            </a:r>
          </a:p>
          <a:p>
            <a:r>
              <a:rPr lang="en-US" dirty="0" smtClean="0"/>
              <a:t>Absolute </a:t>
            </a:r>
            <a:r>
              <a:rPr lang="en-US" dirty="0"/>
              <a:t>method (numbers) </a:t>
            </a:r>
            <a:endParaRPr lang="en-US" dirty="0" smtClean="0"/>
          </a:p>
          <a:p>
            <a:pPr lvl="1"/>
            <a:r>
              <a:rPr lang="en-US" dirty="0" err="1" smtClean="0"/>
              <a:t>Chmod</a:t>
            </a:r>
            <a:r>
              <a:rPr lang="en-US" dirty="0" smtClean="0"/>
              <a:t> 777 filename</a:t>
            </a:r>
          </a:p>
          <a:p>
            <a:pPr lvl="1"/>
            <a:r>
              <a:rPr lang="en-US" dirty="0" err="1" smtClean="0"/>
              <a:t>Chmode</a:t>
            </a:r>
            <a:r>
              <a:rPr lang="en-US" dirty="0" smtClean="0"/>
              <a:t> 460 filename </a:t>
            </a:r>
            <a:endParaRPr lang="en-IN" dirty="0"/>
          </a:p>
        </p:txBody>
      </p:sp>
      <p:pic>
        <p:nvPicPr>
          <p:cNvPr id="4" name="Picture 3"/>
          <p:cNvPicPr>
            <a:picLocks noChangeAspect="1"/>
          </p:cNvPicPr>
          <p:nvPr/>
        </p:nvPicPr>
        <p:blipFill>
          <a:blip r:embed="rId2"/>
          <a:stretch>
            <a:fillRect/>
          </a:stretch>
        </p:blipFill>
        <p:spPr>
          <a:xfrm>
            <a:off x="6884136" y="2838096"/>
            <a:ext cx="3753374" cy="3115110"/>
          </a:xfrm>
          <a:prstGeom prst="rect">
            <a:avLst/>
          </a:prstGeom>
        </p:spPr>
      </p:pic>
    </p:spTree>
    <p:extLst>
      <p:ext uri="{BB962C8B-B14F-4D97-AF65-F5344CB8AC3E}">
        <p14:creationId xmlns:p14="http://schemas.microsoft.com/office/powerpoint/2010/main" val="845927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Management </a:t>
            </a:r>
          </a:p>
        </p:txBody>
      </p:sp>
      <p:sp>
        <p:nvSpPr>
          <p:cNvPr id="3" name="Content Placeholder 2"/>
          <p:cNvSpPr>
            <a:spLocks noGrp="1"/>
          </p:cNvSpPr>
          <p:nvPr>
            <p:ph idx="1"/>
          </p:nvPr>
        </p:nvSpPr>
        <p:spPr/>
        <p:txBody>
          <a:bodyPr/>
          <a:lstStyle/>
          <a:p>
            <a:pPr marL="0" indent="0">
              <a:buNone/>
            </a:pPr>
            <a:r>
              <a:rPr lang="en-US" dirty="0"/>
              <a:t>In Linux there are three types of users</a:t>
            </a:r>
            <a:r>
              <a:rPr lang="en-US" dirty="0" smtClean="0"/>
              <a:t>.</a:t>
            </a:r>
          </a:p>
          <a:p>
            <a:pPr marL="0" indent="0">
              <a:buNone/>
            </a:pPr>
            <a:r>
              <a:rPr lang="en-US" dirty="0" smtClean="0"/>
              <a:t> </a:t>
            </a:r>
            <a:r>
              <a:rPr lang="en-US" dirty="0"/>
              <a:t>1. Super or root user: User is the most powerful user. He is the administrator user. </a:t>
            </a:r>
            <a:endParaRPr lang="en-US" dirty="0" smtClean="0"/>
          </a:p>
          <a:p>
            <a:pPr marL="0" indent="0">
              <a:buNone/>
            </a:pPr>
            <a:r>
              <a:rPr lang="en-US" dirty="0" smtClean="0"/>
              <a:t>2</a:t>
            </a:r>
            <a:r>
              <a:rPr lang="en-US" dirty="0"/>
              <a:t>. System user: Users created by the </a:t>
            </a:r>
            <a:r>
              <a:rPr lang="en-US" dirty="0" err="1"/>
              <a:t>softwares</a:t>
            </a:r>
            <a:r>
              <a:rPr lang="en-US" dirty="0"/>
              <a:t> or applications. </a:t>
            </a:r>
            <a:endParaRPr lang="en-US" dirty="0" smtClean="0"/>
          </a:p>
          <a:p>
            <a:pPr marL="0" indent="0">
              <a:buNone/>
            </a:pPr>
            <a:r>
              <a:rPr lang="en-US" dirty="0" smtClean="0"/>
              <a:t>3</a:t>
            </a:r>
            <a:r>
              <a:rPr lang="en-US" dirty="0"/>
              <a:t>. Normal user: Normal users are the users created by root user. </a:t>
            </a:r>
            <a:endParaRPr lang="en-IN" dirty="0"/>
          </a:p>
        </p:txBody>
      </p:sp>
    </p:spTree>
    <p:extLst>
      <p:ext uri="{BB962C8B-B14F-4D97-AF65-F5344CB8AC3E}">
        <p14:creationId xmlns:p14="http://schemas.microsoft.com/office/powerpoint/2010/main" val="2800873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Creation </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Whenever a user is created in Linux, below things happen by default</a:t>
            </a:r>
            <a:r>
              <a:rPr lang="en-US" dirty="0" smtClean="0"/>
              <a:t>.</a:t>
            </a:r>
          </a:p>
          <a:p>
            <a:pPr marL="0" indent="0">
              <a:buNone/>
            </a:pPr>
            <a:r>
              <a:rPr lang="en-US" dirty="0" smtClean="0"/>
              <a:t>A </a:t>
            </a:r>
            <a:r>
              <a:rPr lang="en-US" dirty="0"/>
              <a:t>home directory is created(/home/username) </a:t>
            </a:r>
          </a:p>
          <a:p>
            <a:pPr marL="0" indent="0">
              <a:buNone/>
            </a:pPr>
            <a:r>
              <a:rPr lang="en-US" dirty="0" smtClean="0"/>
              <a:t>unique </a:t>
            </a:r>
            <a:r>
              <a:rPr lang="en-US" dirty="0"/>
              <a:t>UID &amp; GID are given to user </a:t>
            </a:r>
            <a:endParaRPr lang="en-US" dirty="0" smtClean="0"/>
          </a:p>
          <a:p>
            <a:pPr marL="0" indent="0">
              <a:buNone/>
            </a:pPr>
            <a:r>
              <a:rPr lang="en-US" dirty="0" smtClean="0"/>
              <a:t>An </a:t>
            </a:r>
            <a:r>
              <a:rPr lang="en-US" dirty="0"/>
              <a:t>entry in </a:t>
            </a:r>
            <a:r>
              <a:rPr lang="en-US" dirty="0" smtClean="0"/>
              <a:t>/</a:t>
            </a:r>
            <a:r>
              <a:rPr lang="en-US" dirty="0" err="1" smtClean="0"/>
              <a:t>etc</a:t>
            </a:r>
            <a:r>
              <a:rPr lang="en-US" dirty="0" smtClean="0"/>
              <a:t>/</a:t>
            </a:r>
            <a:r>
              <a:rPr lang="en-US" dirty="0" err="1" smtClean="0"/>
              <a:t>passwd</a:t>
            </a:r>
            <a:endParaRPr lang="en-US" dirty="0" smtClean="0"/>
          </a:p>
          <a:p>
            <a:pPr marL="0" indent="0">
              <a:buNone/>
            </a:pPr>
            <a:endParaRPr lang="en-US" dirty="0"/>
          </a:p>
          <a:p>
            <a:pPr marL="0" indent="0">
              <a:buNone/>
            </a:pPr>
            <a:r>
              <a:rPr lang="en-US" dirty="0" err="1" smtClean="0"/>
              <a:t>Useradd</a:t>
            </a:r>
            <a:r>
              <a:rPr lang="en-US" dirty="0" smtClean="0"/>
              <a:t> &lt;</a:t>
            </a:r>
            <a:r>
              <a:rPr lang="en-US" dirty="0" err="1" smtClean="0"/>
              <a:t>optio</a:t>
            </a:r>
            <a:r>
              <a:rPr lang="en-US" dirty="0" smtClean="0"/>
              <a:t>&gt; &lt;username&gt;</a:t>
            </a:r>
          </a:p>
          <a:p>
            <a:pPr marL="0" indent="0">
              <a:buNone/>
            </a:pPr>
            <a:endParaRPr lang="en-US" dirty="0" smtClean="0"/>
          </a:p>
          <a:p>
            <a:pPr marL="0" indent="0">
              <a:buNone/>
            </a:pPr>
            <a:r>
              <a:rPr lang="en-US" dirty="0" smtClean="0"/>
              <a:t>-</a:t>
            </a:r>
            <a:r>
              <a:rPr lang="en-US" dirty="0"/>
              <a:t>u user id </a:t>
            </a:r>
            <a:endParaRPr lang="en-US" dirty="0" smtClean="0"/>
          </a:p>
          <a:p>
            <a:pPr marL="0" indent="0">
              <a:buNone/>
            </a:pPr>
            <a:r>
              <a:rPr lang="en-US" dirty="0" smtClean="0"/>
              <a:t>-</a:t>
            </a:r>
            <a:r>
              <a:rPr lang="en-US" dirty="0"/>
              <a:t>G Secondary group id </a:t>
            </a:r>
          </a:p>
          <a:p>
            <a:pPr marL="0" indent="0">
              <a:buNone/>
            </a:pPr>
            <a:r>
              <a:rPr lang="en-US" dirty="0" smtClean="0"/>
              <a:t>-</a:t>
            </a:r>
            <a:r>
              <a:rPr lang="en-US" dirty="0"/>
              <a:t>g primary group id </a:t>
            </a:r>
            <a:endParaRPr lang="en-US" dirty="0" smtClean="0"/>
          </a:p>
          <a:p>
            <a:pPr marL="0" indent="0">
              <a:buNone/>
            </a:pPr>
            <a:r>
              <a:rPr lang="en-US" dirty="0" smtClean="0"/>
              <a:t>-</a:t>
            </a:r>
            <a:r>
              <a:rPr lang="en-US" dirty="0"/>
              <a:t>d home directory </a:t>
            </a:r>
            <a:endParaRPr lang="en-US" dirty="0" smtClean="0"/>
          </a:p>
          <a:p>
            <a:pPr marL="0" indent="0">
              <a:buNone/>
            </a:pPr>
            <a:r>
              <a:rPr lang="en-US" dirty="0" smtClean="0"/>
              <a:t>-</a:t>
            </a:r>
            <a:r>
              <a:rPr lang="en-US" dirty="0"/>
              <a:t>c </a:t>
            </a:r>
            <a:r>
              <a:rPr lang="en-US"/>
              <a:t>comment </a:t>
            </a:r>
            <a:endParaRPr lang="en-US" smtClean="0"/>
          </a:p>
          <a:p>
            <a:pPr marL="0" indent="0">
              <a:buNone/>
            </a:pPr>
            <a:r>
              <a:rPr lang="en-US" dirty="0" smtClean="0"/>
              <a:t> </a:t>
            </a:r>
            <a:r>
              <a:rPr lang="en-US" dirty="0"/>
              <a:t>-s shell </a:t>
            </a:r>
            <a:endParaRPr lang="en-IN" dirty="0"/>
          </a:p>
        </p:txBody>
      </p:sp>
    </p:spTree>
    <p:extLst>
      <p:ext uri="{BB962C8B-B14F-4D97-AF65-F5344CB8AC3E}">
        <p14:creationId xmlns:p14="http://schemas.microsoft.com/office/powerpoint/2010/main" val="227698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Linux </a:t>
            </a:r>
            <a:endParaRPr lang="en-IN" dirty="0"/>
          </a:p>
        </p:txBody>
      </p:sp>
      <p:sp>
        <p:nvSpPr>
          <p:cNvPr id="3" name="Content Placeholder 2"/>
          <p:cNvSpPr>
            <a:spLocks noGrp="1"/>
          </p:cNvSpPr>
          <p:nvPr>
            <p:ph idx="1"/>
          </p:nvPr>
        </p:nvSpPr>
        <p:spPr/>
        <p:txBody>
          <a:bodyPr/>
          <a:lstStyle/>
          <a:p>
            <a:r>
              <a:rPr lang="en-US" dirty="0" smtClean="0"/>
              <a:t>Free </a:t>
            </a:r>
          </a:p>
          <a:p>
            <a:r>
              <a:rPr lang="en-US" dirty="0" smtClean="0"/>
              <a:t> Stability </a:t>
            </a:r>
          </a:p>
          <a:p>
            <a:r>
              <a:rPr lang="en-US" dirty="0" smtClean="0"/>
              <a:t> Secure </a:t>
            </a:r>
          </a:p>
          <a:p>
            <a:r>
              <a:rPr lang="en-US" dirty="0" smtClean="0"/>
              <a:t>Community Support</a:t>
            </a:r>
            <a:endParaRPr lang="en-IN" dirty="0"/>
          </a:p>
        </p:txBody>
      </p:sp>
    </p:spTree>
    <p:extLst>
      <p:ext uri="{BB962C8B-B14F-4D97-AF65-F5344CB8AC3E}">
        <p14:creationId xmlns:p14="http://schemas.microsoft.com/office/powerpoint/2010/main" val="227506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Linux Architecture </a:t>
            </a:r>
            <a:endParaRPr lang="en-IN" dirty="0"/>
          </a:p>
        </p:txBody>
      </p:sp>
      <p:pic>
        <p:nvPicPr>
          <p:cNvPr id="4" name="Content Placeholder 3"/>
          <p:cNvPicPr>
            <a:picLocks noGrp="1" noChangeAspect="1"/>
          </p:cNvPicPr>
          <p:nvPr>
            <p:ph idx="1"/>
          </p:nvPr>
        </p:nvPicPr>
        <p:blipFill>
          <a:blip r:embed="rId2"/>
          <a:stretch>
            <a:fillRect/>
          </a:stretch>
        </p:blipFill>
        <p:spPr>
          <a:xfrm>
            <a:off x="3309548" y="2257975"/>
            <a:ext cx="5572903" cy="3486637"/>
          </a:xfrm>
          <a:prstGeom prst="rect">
            <a:avLst/>
          </a:prstGeom>
        </p:spPr>
      </p:pic>
    </p:spTree>
    <p:extLst>
      <p:ext uri="{BB962C8B-B14F-4D97-AF65-F5344CB8AC3E}">
        <p14:creationId xmlns:p14="http://schemas.microsoft.com/office/powerpoint/2010/main" val="145828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Linux Filesystem Hierarchy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4951051"/>
              </p:ext>
            </p:extLst>
          </p:nvPr>
        </p:nvGraphicFramePr>
        <p:xfrm>
          <a:off x="838200" y="1463040"/>
          <a:ext cx="10515600" cy="5211082"/>
        </p:xfrm>
        <a:graphic>
          <a:graphicData uri="http://schemas.openxmlformats.org/drawingml/2006/table">
            <a:tbl>
              <a:tblPr firstRow="1" bandRow="1">
                <a:tableStyleId>{5C22544A-7EE6-4342-B048-85BDC9FD1C3A}</a:tableStyleId>
              </a:tblPr>
              <a:tblGrid>
                <a:gridCol w="5257800"/>
                <a:gridCol w="5257800"/>
              </a:tblGrid>
              <a:tr h="446042">
                <a:tc>
                  <a:txBody>
                    <a:bodyPr/>
                    <a:lstStyle/>
                    <a:p>
                      <a:r>
                        <a:rPr lang="en-IN" dirty="0" smtClean="0"/>
                        <a:t>Directory</a:t>
                      </a:r>
                      <a:endParaRPr lang="en-IN" dirty="0"/>
                    </a:p>
                  </a:txBody>
                  <a:tcPr/>
                </a:tc>
                <a:tc>
                  <a:txBody>
                    <a:bodyPr/>
                    <a:lstStyle/>
                    <a:p>
                      <a:r>
                        <a:rPr lang="en-IN" dirty="0" smtClean="0"/>
                        <a:t>Name Description </a:t>
                      </a:r>
                      <a:endParaRPr lang="en-IN" dirty="0"/>
                    </a:p>
                  </a:txBody>
                  <a:tcPr/>
                </a:tc>
              </a:tr>
              <a:tr h="370840">
                <a:tc>
                  <a:txBody>
                    <a:bodyPr/>
                    <a:lstStyle/>
                    <a:p>
                      <a:r>
                        <a:rPr lang="en-IN" dirty="0" smtClean="0"/>
                        <a:t>/ </a:t>
                      </a:r>
                      <a:endParaRPr lang="en-IN" dirty="0"/>
                    </a:p>
                  </a:txBody>
                  <a:tcPr/>
                </a:tc>
                <a:tc>
                  <a:txBody>
                    <a:bodyPr/>
                    <a:lstStyle/>
                    <a:p>
                      <a:r>
                        <a:rPr lang="en-US" dirty="0" smtClean="0"/>
                        <a:t>This is top level directory It is parent directory for all other directories It is called as ROOT directory It is represented by forward slash (/) C:\ of windows </a:t>
                      </a:r>
                      <a:endParaRPr lang="en-IN" dirty="0"/>
                    </a:p>
                  </a:txBody>
                  <a:tcPr/>
                </a:tc>
              </a:tr>
              <a:tr h="370840">
                <a:tc>
                  <a:txBody>
                    <a:bodyPr/>
                    <a:lstStyle/>
                    <a:p>
                      <a:r>
                        <a:rPr lang="en-IN" dirty="0" smtClean="0"/>
                        <a:t>/root </a:t>
                      </a:r>
                      <a:endParaRPr lang="en-IN" dirty="0"/>
                    </a:p>
                  </a:txBody>
                  <a:tcPr/>
                </a:tc>
                <a:tc>
                  <a:txBody>
                    <a:bodyPr/>
                    <a:lstStyle/>
                    <a:p>
                      <a:r>
                        <a:rPr lang="en-US" dirty="0" smtClean="0"/>
                        <a:t>it is home directory for root user (super user) It provides working environment for root user C:\Documents and Settings\Administrator </a:t>
                      </a:r>
                      <a:endParaRPr lang="en-IN" dirty="0"/>
                    </a:p>
                  </a:txBody>
                  <a:tcPr/>
                </a:tc>
              </a:tr>
              <a:tr h="370840">
                <a:tc>
                  <a:txBody>
                    <a:bodyPr/>
                    <a:lstStyle/>
                    <a:p>
                      <a:r>
                        <a:rPr lang="en-IN" dirty="0" smtClean="0"/>
                        <a:t>/home </a:t>
                      </a:r>
                      <a:endParaRPr lang="en-IN" dirty="0"/>
                    </a:p>
                  </a:txBody>
                  <a:tcPr/>
                </a:tc>
                <a:tc>
                  <a:txBody>
                    <a:bodyPr/>
                    <a:lstStyle/>
                    <a:p>
                      <a:r>
                        <a:rPr lang="en-US" dirty="0" smtClean="0"/>
                        <a:t>it is home directory for other users It provide working environment for other users (other than root) c:\Documents and Settings\username</a:t>
                      </a:r>
                      <a:endParaRPr lang="en-IN" dirty="0"/>
                    </a:p>
                  </a:txBody>
                  <a:tcPr/>
                </a:tc>
              </a:tr>
              <a:tr h="370840">
                <a:tc>
                  <a:txBody>
                    <a:bodyPr/>
                    <a:lstStyle/>
                    <a:p>
                      <a:r>
                        <a:rPr lang="en-IN" dirty="0" smtClean="0"/>
                        <a:t>/</a:t>
                      </a:r>
                      <a:r>
                        <a:rPr lang="en-IN" dirty="0" err="1" smtClean="0"/>
                        <a:t>usr</a:t>
                      </a:r>
                      <a:endParaRPr lang="en-IN" dirty="0"/>
                    </a:p>
                  </a:txBody>
                  <a:tcPr/>
                </a:tc>
                <a:tc>
                  <a:txBody>
                    <a:bodyPr/>
                    <a:lstStyle/>
                    <a:p>
                      <a:r>
                        <a:rPr lang="en-US" dirty="0" smtClean="0"/>
                        <a:t>by default </a:t>
                      </a:r>
                      <a:r>
                        <a:rPr lang="en-US" dirty="0" err="1" smtClean="0"/>
                        <a:t>softwares</a:t>
                      </a:r>
                      <a:r>
                        <a:rPr lang="en-US" dirty="0" smtClean="0"/>
                        <a:t> are installed in /</a:t>
                      </a:r>
                      <a:r>
                        <a:rPr lang="en-US" dirty="0" err="1" smtClean="0"/>
                        <a:t>usr</a:t>
                      </a:r>
                      <a:r>
                        <a:rPr lang="en-US" dirty="0" smtClean="0"/>
                        <a:t> directory (UNIX Sharable Resources) c:\program files </a:t>
                      </a:r>
                      <a:endParaRPr lang="en-IN" dirty="0"/>
                    </a:p>
                  </a:txBody>
                  <a:tcPr/>
                </a:tc>
              </a:tr>
              <a:tr h="370840">
                <a:tc>
                  <a:txBody>
                    <a:bodyPr/>
                    <a:lstStyle/>
                    <a:p>
                      <a:r>
                        <a:rPr lang="en-IN" dirty="0" smtClean="0"/>
                        <a:t>/bin </a:t>
                      </a:r>
                      <a:endParaRPr lang="en-IN" dirty="0"/>
                    </a:p>
                  </a:txBody>
                  <a:tcPr/>
                </a:tc>
                <a:tc>
                  <a:txBody>
                    <a:bodyPr/>
                    <a:lstStyle/>
                    <a:p>
                      <a:r>
                        <a:rPr lang="en-US" dirty="0" smtClean="0"/>
                        <a:t>it contains commands used by all users (Binary files) </a:t>
                      </a:r>
                      <a:endParaRPr lang="en-IN" dirty="0"/>
                    </a:p>
                  </a:txBody>
                  <a:tcPr/>
                </a:tc>
              </a:tr>
              <a:tr h="370840">
                <a:tc>
                  <a:txBody>
                    <a:bodyPr/>
                    <a:lstStyle/>
                    <a:p>
                      <a:r>
                        <a:rPr lang="en-US" dirty="0" smtClean="0"/>
                        <a:t>/</a:t>
                      </a:r>
                      <a:r>
                        <a:rPr lang="en-US" dirty="0" err="1" smtClean="0"/>
                        <a:t>sbin</a:t>
                      </a:r>
                      <a:endParaRPr lang="en-IN" dirty="0"/>
                    </a:p>
                  </a:txBody>
                  <a:tcPr/>
                </a:tc>
                <a:tc>
                  <a:txBody>
                    <a:bodyPr/>
                    <a:lstStyle/>
                    <a:p>
                      <a:r>
                        <a:rPr lang="en-US" dirty="0" smtClean="0"/>
                        <a:t>it contains commands used by only Super User (root) (Super user's binary files) </a:t>
                      </a:r>
                      <a:endParaRPr lang="en-IN" dirty="0"/>
                    </a:p>
                  </a:txBody>
                  <a:tcPr/>
                </a:tc>
              </a:tr>
              <a:tr h="370840">
                <a:tc>
                  <a:txBody>
                    <a:bodyPr/>
                    <a:lstStyle/>
                    <a:p>
                      <a:r>
                        <a:rPr lang="en-IN" dirty="0" smtClean="0"/>
                        <a:t>/</a:t>
                      </a:r>
                      <a:r>
                        <a:rPr lang="en-IN" dirty="0" err="1" smtClean="0"/>
                        <a:t>var</a:t>
                      </a:r>
                      <a:endParaRPr lang="en-IN" dirty="0"/>
                    </a:p>
                  </a:txBody>
                  <a:tcPr/>
                </a:tc>
                <a:tc>
                  <a:txBody>
                    <a:bodyPr/>
                    <a:lstStyle/>
                    <a:p>
                      <a:r>
                        <a:rPr lang="en-US" dirty="0" smtClean="0"/>
                        <a:t>it is containing variable data like mails, log files</a:t>
                      </a:r>
                      <a:endParaRPr lang="en-IN" dirty="0"/>
                    </a:p>
                  </a:txBody>
                  <a:tcPr/>
                </a:tc>
              </a:tr>
            </a:tbl>
          </a:graphicData>
        </a:graphic>
      </p:graphicFrame>
    </p:spTree>
    <p:extLst>
      <p:ext uri="{BB962C8B-B14F-4D97-AF65-F5344CB8AC3E}">
        <p14:creationId xmlns:p14="http://schemas.microsoft.com/office/powerpoint/2010/main" val="328914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Linux Basic commands </a:t>
            </a:r>
            <a:endParaRPr lang="en-IN" dirty="0"/>
          </a:p>
        </p:txBody>
      </p:sp>
      <p:sp>
        <p:nvSpPr>
          <p:cNvPr id="3" name="Content Placeholder 2"/>
          <p:cNvSpPr>
            <a:spLocks noGrp="1"/>
          </p:cNvSpPr>
          <p:nvPr>
            <p:ph idx="1"/>
          </p:nvPr>
        </p:nvSpPr>
        <p:spPr/>
        <p:txBody>
          <a:bodyPr>
            <a:normAutofit lnSpcReduction="10000"/>
          </a:bodyPr>
          <a:lstStyle/>
          <a:p>
            <a:r>
              <a:rPr lang="en-US" dirty="0" smtClean="0"/>
              <a:t>date 	Show the current date and time</a:t>
            </a:r>
          </a:p>
          <a:p>
            <a:r>
              <a:rPr lang="en-US" dirty="0" err="1" smtClean="0"/>
              <a:t>cal</a:t>
            </a:r>
            <a:r>
              <a:rPr lang="en-US" dirty="0" smtClean="0"/>
              <a:t> 		Show this month's calendar</a:t>
            </a:r>
          </a:p>
          <a:p>
            <a:r>
              <a:rPr lang="en-US" dirty="0" smtClean="0"/>
              <a:t>uptime 	Show current uptime</a:t>
            </a:r>
          </a:p>
          <a:p>
            <a:r>
              <a:rPr lang="en-US" dirty="0" err="1" smtClean="0"/>
              <a:t>whoami</a:t>
            </a:r>
            <a:r>
              <a:rPr lang="en-US" dirty="0" smtClean="0"/>
              <a:t> 	who you are logged in as</a:t>
            </a:r>
          </a:p>
          <a:p>
            <a:r>
              <a:rPr lang="en-US" dirty="0" smtClean="0"/>
              <a:t>finger 	Display information about user</a:t>
            </a:r>
          </a:p>
          <a:p>
            <a:r>
              <a:rPr lang="en-US" dirty="0" smtClean="0"/>
              <a:t>users /id 	Shows user information</a:t>
            </a:r>
          </a:p>
          <a:p>
            <a:r>
              <a:rPr lang="en-US" dirty="0" smtClean="0"/>
              <a:t>man 	command Shows manual of command</a:t>
            </a:r>
          </a:p>
          <a:p>
            <a:r>
              <a:rPr lang="en-US" dirty="0" smtClean="0"/>
              <a:t>username 	Shows your user name</a:t>
            </a:r>
          </a:p>
          <a:p>
            <a:r>
              <a:rPr lang="en-US" dirty="0" smtClean="0"/>
              <a:t>who / w 	display who is online</a:t>
            </a:r>
            <a:endParaRPr lang="en-IN" dirty="0"/>
          </a:p>
        </p:txBody>
      </p:sp>
    </p:spTree>
    <p:extLst>
      <p:ext uri="{BB962C8B-B14F-4D97-AF65-F5344CB8AC3E}">
        <p14:creationId xmlns:p14="http://schemas.microsoft.com/office/powerpoint/2010/main" val="148373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files </a:t>
            </a:r>
            <a:endParaRPr lang="en-IN" dirty="0"/>
          </a:p>
        </p:txBody>
      </p:sp>
      <p:sp>
        <p:nvSpPr>
          <p:cNvPr id="3" name="Content Placeholder 2"/>
          <p:cNvSpPr>
            <a:spLocks noGrp="1"/>
          </p:cNvSpPr>
          <p:nvPr>
            <p:ph idx="1"/>
          </p:nvPr>
        </p:nvSpPr>
        <p:spPr/>
        <p:txBody>
          <a:bodyPr/>
          <a:lstStyle/>
          <a:p>
            <a:r>
              <a:rPr lang="en-US" dirty="0" smtClean="0"/>
              <a:t>ls		directory listing</a:t>
            </a:r>
          </a:p>
          <a:p>
            <a:r>
              <a:rPr lang="en-US" dirty="0" smtClean="0"/>
              <a:t>cat 		filename view file content</a:t>
            </a:r>
          </a:p>
          <a:p>
            <a:r>
              <a:rPr lang="en-US" dirty="0" smtClean="0"/>
              <a:t>less 		view a file page by page</a:t>
            </a:r>
          </a:p>
          <a:p>
            <a:r>
              <a:rPr lang="en-US" dirty="0" smtClean="0"/>
              <a:t>more 	output the contents of file</a:t>
            </a:r>
          </a:p>
          <a:p>
            <a:r>
              <a:rPr lang="en-US" dirty="0" smtClean="0"/>
              <a:t>head 	output the first 10 lines of file</a:t>
            </a:r>
          </a:p>
          <a:p>
            <a:r>
              <a:rPr lang="en-US" dirty="0" smtClean="0"/>
              <a:t>tail 		output the last 10 lines of file</a:t>
            </a:r>
          </a:p>
          <a:p>
            <a:r>
              <a:rPr lang="en-US" dirty="0" smtClean="0"/>
              <a:t>page 	display file page by page</a:t>
            </a:r>
            <a:endParaRPr lang="en-IN" dirty="0"/>
          </a:p>
        </p:txBody>
      </p:sp>
    </p:spTree>
    <p:extLst>
      <p:ext uri="{BB962C8B-B14F-4D97-AF65-F5344CB8AC3E}">
        <p14:creationId xmlns:p14="http://schemas.microsoft.com/office/powerpoint/2010/main" val="350749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&amp; Delete file/directory </a:t>
            </a:r>
          </a:p>
        </p:txBody>
      </p:sp>
      <p:sp>
        <p:nvSpPr>
          <p:cNvPr id="3" name="Content Placeholder 2"/>
          <p:cNvSpPr>
            <a:spLocks noGrp="1"/>
          </p:cNvSpPr>
          <p:nvPr>
            <p:ph idx="1"/>
          </p:nvPr>
        </p:nvSpPr>
        <p:spPr/>
        <p:txBody>
          <a:bodyPr>
            <a:normAutofit/>
          </a:bodyPr>
          <a:lstStyle/>
          <a:p>
            <a:r>
              <a:rPr lang="en-IN" dirty="0" smtClean="0"/>
              <a:t>Touch			create </a:t>
            </a:r>
            <a:r>
              <a:rPr lang="en-IN" dirty="0"/>
              <a:t>a 0 bites file</a:t>
            </a:r>
          </a:p>
          <a:p>
            <a:r>
              <a:rPr lang="en-IN" dirty="0"/>
              <a:t>cat &gt; filename </a:t>
            </a:r>
            <a:r>
              <a:rPr lang="en-IN" dirty="0" smtClean="0"/>
              <a:t>		create </a:t>
            </a:r>
            <a:r>
              <a:rPr lang="en-IN" dirty="0"/>
              <a:t>file and allow to write</a:t>
            </a:r>
          </a:p>
          <a:p>
            <a:r>
              <a:rPr lang="en-IN" dirty="0" err="1"/>
              <a:t>nano</a:t>
            </a:r>
            <a:r>
              <a:rPr lang="en-IN" dirty="0"/>
              <a:t> </a:t>
            </a:r>
            <a:r>
              <a:rPr lang="en-IN" dirty="0" smtClean="0"/>
              <a:t>			create </a:t>
            </a:r>
            <a:r>
              <a:rPr lang="en-IN" dirty="0"/>
              <a:t>a file if filename doesn’t exist</a:t>
            </a:r>
          </a:p>
          <a:p>
            <a:r>
              <a:rPr lang="en-IN" dirty="0" smtClean="0"/>
              <a:t>Vi				create </a:t>
            </a:r>
            <a:r>
              <a:rPr lang="en-IN" dirty="0"/>
              <a:t>a file if filename doesn’t exist</a:t>
            </a:r>
          </a:p>
          <a:p>
            <a:r>
              <a:rPr lang="en-IN" dirty="0" err="1"/>
              <a:t>rm</a:t>
            </a:r>
            <a:r>
              <a:rPr lang="en-IN" dirty="0"/>
              <a:t> </a:t>
            </a:r>
            <a:r>
              <a:rPr lang="en-IN" dirty="0" smtClean="0"/>
              <a:t>				remove </a:t>
            </a:r>
            <a:r>
              <a:rPr lang="en-IN" dirty="0"/>
              <a:t>a file</a:t>
            </a:r>
          </a:p>
          <a:p>
            <a:r>
              <a:rPr lang="en-IN" dirty="0" err="1"/>
              <a:t>mkdir</a:t>
            </a:r>
            <a:r>
              <a:rPr lang="en-IN" dirty="0"/>
              <a:t> </a:t>
            </a:r>
            <a:r>
              <a:rPr lang="en-IN" dirty="0" smtClean="0"/>
              <a:t>			Create </a:t>
            </a:r>
            <a:r>
              <a:rPr lang="en-IN" dirty="0"/>
              <a:t>a directory</a:t>
            </a:r>
          </a:p>
          <a:p>
            <a:r>
              <a:rPr lang="en-IN" dirty="0" err="1"/>
              <a:t>rmdir</a:t>
            </a:r>
            <a:r>
              <a:rPr lang="en-IN" dirty="0"/>
              <a:t> </a:t>
            </a:r>
            <a:r>
              <a:rPr lang="en-IN" dirty="0" smtClean="0"/>
              <a:t>			Remove </a:t>
            </a:r>
            <a:r>
              <a:rPr lang="en-IN" dirty="0"/>
              <a:t>a empty directory</a:t>
            </a:r>
          </a:p>
          <a:p>
            <a:r>
              <a:rPr lang="en-IN" dirty="0" err="1"/>
              <a:t>rm</a:t>
            </a:r>
            <a:r>
              <a:rPr lang="en-IN" dirty="0"/>
              <a:t> -</a:t>
            </a:r>
            <a:r>
              <a:rPr lang="en-IN" dirty="0" err="1"/>
              <a:t>rf</a:t>
            </a:r>
            <a:r>
              <a:rPr lang="en-IN" dirty="0"/>
              <a:t> </a:t>
            </a:r>
            <a:r>
              <a:rPr lang="en-IN" dirty="0" smtClean="0"/>
              <a:t>			Remove </a:t>
            </a:r>
            <a:r>
              <a:rPr lang="en-IN" dirty="0"/>
              <a:t>a directory</a:t>
            </a:r>
          </a:p>
        </p:txBody>
      </p:sp>
    </p:spTree>
    <p:extLst>
      <p:ext uri="{BB962C8B-B14F-4D97-AF65-F5344CB8AC3E}">
        <p14:creationId xmlns:p14="http://schemas.microsoft.com/office/powerpoint/2010/main" val="3777653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1412</Words>
  <Application>Microsoft Office PowerPoint</Application>
  <PresentationFormat>Widescreen</PresentationFormat>
  <Paragraphs>268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Linux for DevOps Engineer </vt:lpstr>
      <vt:lpstr>What is Operating System?</vt:lpstr>
      <vt:lpstr>Operating Systems </vt:lpstr>
      <vt:lpstr>Why Linux </vt:lpstr>
      <vt:lpstr>Linux Architecture </vt:lpstr>
      <vt:lpstr>Linux Filesystem Hierarchy </vt:lpstr>
      <vt:lpstr>Linux Basic commands </vt:lpstr>
      <vt:lpstr>View files </vt:lpstr>
      <vt:lpstr>Create &amp; Delete file/directory </vt:lpstr>
      <vt:lpstr>Managing files or directories </vt:lpstr>
      <vt:lpstr>System Management </vt:lpstr>
      <vt:lpstr>Networking</vt:lpstr>
      <vt:lpstr>Port Numbers </vt:lpstr>
      <vt:lpstr>Software Management </vt:lpstr>
      <vt:lpstr>Services</vt:lpstr>
      <vt:lpstr>Process Management </vt:lpstr>
      <vt:lpstr>Networking</vt:lpstr>
      <vt:lpstr>Runlevels</vt:lpstr>
      <vt:lpstr>Archiving files or directories </vt:lpstr>
      <vt:lpstr>Crontab</vt:lpstr>
      <vt:lpstr>Crontab examples </vt:lpstr>
      <vt:lpstr>Copy file between servers </vt:lpstr>
      <vt:lpstr>Link Files </vt:lpstr>
      <vt:lpstr>I/O Redirection </vt:lpstr>
      <vt:lpstr>SSH</vt:lpstr>
      <vt:lpstr>HTTP</vt:lpstr>
      <vt:lpstr>Grep command </vt:lpstr>
      <vt:lpstr>Sed command </vt:lpstr>
      <vt:lpstr>Learing resource </vt:lpstr>
      <vt:lpstr>find command </vt:lpstr>
      <vt:lpstr>File Permissions </vt:lpstr>
      <vt:lpstr>File Permissions </vt:lpstr>
      <vt:lpstr>PowerPoint Presentation</vt:lpstr>
      <vt:lpstr>User Management </vt:lpstr>
      <vt:lpstr>User Creation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DevOps Engineer</dc:title>
  <dc:creator>Pramoth Ravi</dc:creator>
  <cp:lastModifiedBy>Pramoth Ravi</cp:lastModifiedBy>
  <cp:revision>21</cp:revision>
  <dcterms:created xsi:type="dcterms:W3CDTF">2024-09-02T16:39:51Z</dcterms:created>
  <dcterms:modified xsi:type="dcterms:W3CDTF">2024-09-06T05:19:38Z</dcterms:modified>
</cp:coreProperties>
</file>