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78" r:id="rId5"/>
    <p:sldId id="257" r:id="rId6"/>
    <p:sldId id="262" r:id="rId7"/>
    <p:sldId id="274" r:id="rId8"/>
    <p:sldId id="279" r:id="rId9"/>
    <p:sldId id="280" r:id="rId10"/>
    <p:sldId id="281" r:id="rId11"/>
    <p:sldId id="276" r:id="rId12"/>
    <p:sldId id="263" r:id="rId13"/>
    <p:sldId id="260" r:id="rId14"/>
    <p:sldId id="261" r:id="rId15"/>
    <p:sldId id="273" r:id="rId16"/>
    <p:sldId id="277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77F6-1C7F-4E34-8533-924CE7451F8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7653-0010-40B6-B992-058B0D45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24D6A-6930-49C9-A06D-0EE5FDED86C2}" type="slidenum">
              <a:rPr lang="en-US"/>
              <a:pPr/>
              <a:t>8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00C0B-ED89-483B-BC01-5E54DC340857}" type="slidenum">
              <a:rPr lang="en-US"/>
              <a:pPr/>
              <a:t>9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4C651-E02A-4B23-A089-8D6565DEEE2F}" type="slidenum">
              <a:rPr lang="en-US"/>
              <a:pPr/>
              <a:t>10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2625"/>
            <a:ext cx="6096000" cy="3429000"/>
          </a:xfrm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4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</a:rPr>
              <a:t>Image and Video Analytics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Image Classification Using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 KNN Algorithm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Selecting the Number of Neighbors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10689167" cy="4800600"/>
          </a:xfrm>
        </p:spPr>
        <p:txBody>
          <a:bodyPr/>
          <a:lstStyle/>
          <a:p>
            <a:r>
              <a:rPr lang="en-US"/>
              <a:t>Increase k:</a:t>
            </a:r>
          </a:p>
          <a:p>
            <a:pPr lvl="1"/>
            <a:r>
              <a:rPr lang="en-US"/>
              <a:t>Makes KNN less sensitive to noise </a:t>
            </a:r>
          </a:p>
          <a:p>
            <a:pPr lvl="1"/>
            <a:endParaRPr lang="en-US"/>
          </a:p>
          <a:p>
            <a:r>
              <a:rPr lang="en-US"/>
              <a:t>Decrease k:</a:t>
            </a:r>
          </a:p>
          <a:p>
            <a:pPr lvl="1"/>
            <a:r>
              <a:rPr lang="en-US"/>
              <a:t>Allows capturing finer structure of space</a:t>
            </a:r>
          </a:p>
          <a:p>
            <a:pPr lvl="1"/>
            <a:endParaRPr lang="en-US"/>
          </a:p>
          <a:p>
            <a:r>
              <a:rPr lang="en-US">
                <a:sym typeface="Wingdings" pitchFamily="2" charset="2"/>
              </a:rPr>
              <a:t>Pick k not too large, but not too small (depends on data)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LIMITATIONS OF KNN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complexity and space complexity is enormous, which is a major disadvantage of KNN.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complexity refers to the time model takes to evaluate the class of the query point. </a:t>
            </a:r>
            <a:endParaRPr lang="en-US" dirty="0" smtClean="0"/>
          </a:p>
          <a:p>
            <a:r>
              <a:rPr lang="en-US" dirty="0" smtClean="0"/>
              <a:t>Space </a:t>
            </a:r>
            <a:r>
              <a:rPr lang="en-US" dirty="0"/>
              <a:t>complexity refers to the total memory used by the algorithm.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60" y="1113129"/>
            <a:ext cx="9601196" cy="45329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Drawbacks</a:t>
            </a:r>
          </a:p>
          <a:p>
            <a:r>
              <a:rPr lang="en-US" dirty="0"/>
              <a:t>The testing phase of K-nearest neighbor classification is slower and costlier in terms of time and memory. </a:t>
            </a:r>
          </a:p>
          <a:p>
            <a:r>
              <a:rPr lang="en-US" dirty="0"/>
              <a:t>It 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Euclidean 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KNN also not suitable for large dimensional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5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KNN ALGORITHM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</a:t>
            </a:r>
            <a:r>
              <a:rPr lang="en-US" dirty="0" err="1" smtClean="0"/>
              <a:t>knn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scikit</a:t>
            </a:r>
            <a:r>
              <a:rPr lang="en-US" dirty="0" smtClean="0">
                <a:solidFill>
                  <a:srgbClr val="FF0000"/>
                </a:solidFill>
              </a:rPr>
              <a:t> library in 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using </a:t>
            </a:r>
            <a:r>
              <a:rPr lang="en-US" dirty="0" err="1" smtClean="0"/>
              <a:t>knn</a:t>
            </a:r>
            <a:r>
              <a:rPr lang="en-US" dirty="0" smtClean="0"/>
              <a:t> algorithm, we’ve to load the values(in image we’ve pixel values).</a:t>
            </a:r>
          </a:p>
          <a:p>
            <a:r>
              <a:rPr lang="en-US" dirty="0" smtClean="0"/>
              <a:t>Then split the data and train the model by </a:t>
            </a:r>
            <a:r>
              <a:rPr lang="en-US" dirty="0" err="1" smtClean="0"/>
              <a:t>train_test_splilt</a:t>
            </a:r>
            <a:r>
              <a:rPr lang="en-US" dirty="0" smtClean="0"/>
              <a:t>(</a:t>
            </a:r>
            <a:r>
              <a:rPr lang="en-US" dirty="0" err="1" smtClean="0"/>
              <a:t>sklearn.cross_validation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rom </a:t>
            </a:r>
            <a:r>
              <a:rPr lang="en-US" dirty="0" err="1" smtClean="0">
                <a:solidFill>
                  <a:srgbClr val="FF0000"/>
                </a:solidFill>
              </a:rPr>
              <a:t>sklearn.neighbors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</a:rPr>
              <a:t>KNeighborsClassifier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by using this command line we can import </a:t>
            </a:r>
            <a:r>
              <a:rPr lang="en-US" dirty="0" err="1" smtClean="0">
                <a:solidFill>
                  <a:schemeClr val="tx1"/>
                </a:solidFill>
              </a:rPr>
              <a:t>knn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KNN Algorithm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implementing the </a:t>
            </a:r>
            <a:r>
              <a:rPr lang="en-US" dirty="0" err="1" smtClean="0"/>
              <a:t>knn</a:t>
            </a:r>
            <a:r>
              <a:rPr lang="en-US" dirty="0" smtClean="0"/>
              <a:t>, we’ve to find accuracy (by importing metrics).</a:t>
            </a:r>
          </a:p>
          <a:p>
            <a:r>
              <a:rPr lang="en-US" dirty="0" smtClean="0"/>
              <a:t>Plot the data which you found.</a:t>
            </a:r>
          </a:p>
          <a:p>
            <a:r>
              <a:rPr lang="en-US" dirty="0" smtClean="0"/>
              <a:t>Here I prepared a example in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</a:p>
          <a:p>
            <a:r>
              <a:rPr lang="en-US" dirty="0"/>
              <a:t>link </a:t>
            </a:r>
            <a:r>
              <a:rPr lang="en-US" dirty="0" smtClean="0"/>
              <a:t>(https</a:t>
            </a:r>
            <a:r>
              <a:rPr lang="en-US" dirty="0"/>
              <a:t>://</a:t>
            </a:r>
            <a:r>
              <a:rPr lang="en-US" dirty="0" smtClean="0"/>
              <a:t>colab.research.google.com/drive/1QECdNh-2TD0o7B9CfGXMlYiHvWlmcyGe#scrollTo=QojJS5X3k62P)</a:t>
            </a:r>
          </a:p>
        </p:txBody>
      </p:sp>
    </p:spTree>
    <p:extLst>
      <p:ext uri="{BB962C8B-B14F-4D97-AF65-F5344CB8AC3E}">
        <p14:creationId xmlns:p14="http://schemas.microsoft.com/office/powerpoint/2010/main" val="795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KNN APPLICATIONS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Real time world applications</a:t>
            </a:r>
            <a:endParaRPr lang="en-IN" dirty="0" smtClean="0"/>
          </a:p>
          <a:p>
            <a:r>
              <a:rPr lang="en-US" dirty="0" smtClean="0"/>
              <a:t>KNN </a:t>
            </a:r>
            <a:r>
              <a:rPr lang="en-US" dirty="0"/>
              <a:t>can be used for Recommendation Systems. Although in the real world, more sophisticated algorithms are used for the recommendation </a:t>
            </a:r>
            <a:r>
              <a:rPr lang="en-US" dirty="0" smtClean="0"/>
              <a:t>system.</a:t>
            </a:r>
          </a:p>
          <a:p>
            <a:r>
              <a:rPr lang="en-US" dirty="0"/>
              <a:t>Many companies make a personalized recommendation for its consumers, such as Netflix, Amazon, YouTube, and many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01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can search for semantically similar documents. Each document is considered as a vector. If documents are close to each other, that means the documents contain identical topics.</a:t>
            </a:r>
          </a:p>
          <a:p>
            <a:r>
              <a:rPr lang="en-US" dirty="0"/>
              <a:t>KNN can be effectively used in detecting outliers. One such example is Credit Card fraud detection.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KNN APPLICATIONS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0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3055" y="766574"/>
            <a:ext cx="9811088" cy="450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2961" y="982132"/>
            <a:ext cx="9793637" cy="487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7479" y="774808"/>
            <a:ext cx="9726317" cy="520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883" y="687664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Machine Learning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862" y="1797515"/>
            <a:ext cx="9601196" cy="424682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US" sz="2600" dirty="0" smtClean="0"/>
              <a:t>           It is the study of algorithms that improves automatically through experience. It is the subset of AI.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Types of ML.</a:t>
            </a:r>
          </a:p>
          <a:p>
            <a:pPr marL="0" indent="0">
              <a:buNone/>
            </a:pPr>
            <a:r>
              <a:rPr lang="en-US" sz="2600" dirty="0" smtClean="0"/>
              <a:t>1. Supervised</a:t>
            </a:r>
          </a:p>
          <a:p>
            <a:pPr marL="0" indent="0">
              <a:buNone/>
            </a:pPr>
            <a:r>
              <a:rPr lang="en-US" sz="2600" dirty="0" smtClean="0"/>
              <a:t>2. Unsupervised</a:t>
            </a:r>
          </a:p>
          <a:p>
            <a:pPr marL="0" indent="0">
              <a:buNone/>
            </a:pPr>
            <a:r>
              <a:rPr lang="en-US" sz="2600" dirty="0" smtClean="0"/>
              <a:t>3. Reinforcement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9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763" y="868551"/>
            <a:ext cx="10054847" cy="5082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0215" y="768996"/>
            <a:ext cx="10017296" cy="432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9373" y="805966"/>
            <a:ext cx="9622430" cy="539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2711" y="856011"/>
            <a:ext cx="10159058" cy="514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190" y="853591"/>
            <a:ext cx="10470995" cy="543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4" y="711935"/>
            <a:ext cx="10598676" cy="53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77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THANK YOU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SUPERVISED AND UNSUPERVISED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Supervised Machine Learning is labeled data, where as unsupervised is unlabeled data.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Supervised machine learning  Categorized into:</a:t>
            </a:r>
          </a:p>
          <a:p>
            <a:r>
              <a:rPr lang="en-US" dirty="0" smtClean="0"/>
              <a:t>Classification </a:t>
            </a:r>
          </a:p>
          <a:p>
            <a:r>
              <a:rPr lang="en-US" dirty="0" smtClean="0"/>
              <a:t>Regression. </a:t>
            </a:r>
          </a:p>
          <a:p>
            <a:r>
              <a:rPr lang="en-US" dirty="0" smtClean="0"/>
              <a:t>Classification </a:t>
            </a:r>
            <a:r>
              <a:rPr lang="en-US" dirty="0" smtClean="0">
                <a:sym typeface="Wingdings" panose="05000000000000000000" pitchFamily="2" charset="2"/>
              </a:rPr>
              <a:t> category type like yes or no (Binary classification)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Regression 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real value or continuous data like weights (Multi-class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41233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76562" y="1062873"/>
            <a:ext cx="9779669" cy="428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00" y="703163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KNN ALGORITHM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given instance T, get the top k dataset instances that are “nearest” to 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 a reasonable distance measure</a:t>
            </a:r>
          </a:p>
          <a:p>
            <a:pPr>
              <a:lnSpc>
                <a:spcPct val="90000"/>
              </a:lnSpc>
            </a:pPr>
            <a:r>
              <a:rPr lang="en-US" dirty="0"/>
              <a:t>Inspect the category of these k instances, choose the category C that represent the most instances</a:t>
            </a:r>
          </a:p>
          <a:p>
            <a:pPr>
              <a:lnSpc>
                <a:spcPct val="90000"/>
              </a:lnSpc>
            </a:pPr>
            <a:r>
              <a:rPr lang="en-US" dirty="0"/>
              <a:t>Conclude that T belongs to category C</a:t>
            </a:r>
          </a:p>
        </p:txBody>
      </p:sp>
    </p:spTree>
    <p:extLst>
      <p:ext uri="{BB962C8B-B14F-4D97-AF65-F5344CB8AC3E}">
        <p14:creationId xmlns:p14="http://schemas.microsoft.com/office/powerpoint/2010/main" val="28145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19762"/>
                <a:ext cx="9601196" cy="3318936"/>
              </a:xfrm>
            </p:spPr>
            <p:txBody>
              <a:bodyPr/>
              <a:lstStyle/>
              <a:p>
                <a:r>
                  <a:rPr lang="en-US" dirty="0" smtClean="0"/>
                  <a:t>Euclidean distance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Manhattan Distance</a:t>
                </a:r>
              </a:p>
              <a:p>
                <a:pPr marL="0" indent="0">
                  <a:buNone/>
                </a:pPr>
                <a:r>
                  <a:rPr lang="en-IN" dirty="0"/>
                  <a:t>|x</a:t>
                </a:r>
                <a:r>
                  <a:rPr lang="en-IN" baseline="-25000" dirty="0"/>
                  <a:t>1</a:t>
                </a:r>
                <a:r>
                  <a:rPr lang="en-IN" dirty="0"/>
                  <a:t> - x</a:t>
                </a:r>
                <a:r>
                  <a:rPr lang="en-IN" baseline="-25000" dirty="0"/>
                  <a:t>2</a:t>
                </a:r>
                <a:r>
                  <a:rPr lang="en-IN" dirty="0"/>
                  <a:t>| + |y</a:t>
                </a:r>
                <a:r>
                  <a:rPr lang="en-IN" baseline="-25000" dirty="0"/>
                  <a:t>1</a:t>
                </a:r>
                <a:r>
                  <a:rPr lang="en-IN" dirty="0"/>
                  <a:t> - y</a:t>
                </a:r>
                <a:r>
                  <a:rPr lang="en-IN" baseline="-25000" dirty="0"/>
                  <a:t>2</a:t>
                </a:r>
                <a:r>
                  <a:rPr lang="en-IN" dirty="0" smtClean="0"/>
                  <a:t>|</a:t>
                </a:r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19762"/>
                <a:ext cx="9601196" cy="3318936"/>
              </a:xfrm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d(p,q)={\sqrt {(p_{1}-q_{1})^{2}+(p_{2}-q_{2})^{2}}}.}"/>
          <p:cNvSpPr>
            <a:spLocks noChangeAspect="1" noChangeArrowheads="1"/>
          </p:cNvSpPr>
          <p:nvPr/>
        </p:nvSpPr>
        <p:spPr bwMode="auto">
          <a:xfrm>
            <a:off x="2686902" y="285521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{\displaystyle d(p,q)={\sqrt {(p_{1}-q_{1})^{2}+(p_{2}-q_{2})^{2}}}.}"/>
          <p:cNvSpPr>
            <a:spLocks noChangeAspect="1" noChangeArrowheads="1"/>
          </p:cNvSpPr>
          <p:nvPr/>
        </p:nvSpPr>
        <p:spPr bwMode="auto">
          <a:xfrm>
            <a:off x="307975" y="-292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{\displaystyle d(p,q)={\sqrt {(p_{1}-q_{1})^{2}+(p_{2}-q_{2})^{2}}}.}"/>
          <p:cNvSpPr>
            <a:spLocks noChangeAspect="1" noChangeArrowheads="1"/>
          </p:cNvSpPr>
          <p:nvPr/>
        </p:nvSpPr>
        <p:spPr bwMode="auto">
          <a:xfrm>
            <a:off x="460375" y="1231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{\displaystyle d(p,q)={\sqrt {(p_{1}-q_{1})^{2}+(p_{2}-q_{2})^{2}}}.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</a:rPr>
              <a:t>Distance Measures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KNN ALGORITHM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select appropriate K?</a:t>
            </a:r>
          </a:p>
          <a:p>
            <a:pPr marL="0" indent="0">
              <a:buNone/>
            </a:pPr>
            <a:r>
              <a:rPr lang="en-US" dirty="0" smtClean="0"/>
              <a:t>              In </a:t>
            </a:r>
            <a:r>
              <a:rPr lang="en-US" dirty="0"/>
              <a:t>real-world problems, the dataset is separated into three parts, namely, training, validation, and test data.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In </a:t>
            </a:r>
            <a:r>
              <a:rPr lang="en-US" dirty="0"/>
              <a:t>KNN, the training data points get stored, and no learning is performed. </a:t>
            </a:r>
          </a:p>
          <a:p>
            <a:pPr marL="0" indent="0">
              <a:buNone/>
            </a:pPr>
            <a:r>
              <a:rPr lang="en-US" dirty="0" smtClean="0"/>
              <a:t>               Validation </a:t>
            </a:r>
            <a:r>
              <a:rPr lang="en-US" dirty="0"/>
              <a:t>data is to check the model performance, and the test data is used for prediction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To </a:t>
            </a:r>
            <a:r>
              <a:rPr lang="en-US" dirty="0"/>
              <a:t>select optimal K, plot the error of model (error = 1 — accuracy) on training as well as on the validation dataset.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The </a:t>
            </a:r>
            <a:r>
              <a:rPr lang="en-US" dirty="0"/>
              <a:t>best K is where the validation error is lowest, and both training and validation errors are close to each other.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3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1-Nearest Neighbor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simplest of all machine learning classifiers</a:t>
            </a:r>
          </a:p>
          <a:p>
            <a:r>
              <a:rPr lang="en-US">
                <a:solidFill>
                  <a:srgbClr val="FF0000"/>
                </a:solidFill>
              </a:rPr>
              <a:t>Simple idea: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/>
              <a:t> a new point the </a:t>
            </a:r>
            <a:r>
              <a:rPr lang="en-US">
                <a:solidFill>
                  <a:srgbClr val="FF0000"/>
                </a:solidFill>
              </a:rPr>
              <a:t>same as the closest known point</a:t>
            </a:r>
          </a:p>
        </p:txBody>
      </p:sp>
      <p:sp>
        <p:nvSpPr>
          <p:cNvPr id="1315844" name="Oval 4"/>
          <p:cNvSpPr>
            <a:spLocks noChangeArrowheads="1"/>
          </p:cNvSpPr>
          <p:nvPr/>
        </p:nvSpPr>
        <p:spPr bwMode="auto">
          <a:xfrm>
            <a:off x="4368800" y="4267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45" name="Oval 5"/>
          <p:cNvSpPr>
            <a:spLocks noChangeArrowheads="1"/>
          </p:cNvSpPr>
          <p:nvPr/>
        </p:nvSpPr>
        <p:spPr bwMode="auto">
          <a:xfrm>
            <a:off x="4876800" y="57150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46" name="Oval 6"/>
          <p:cNvSpPr>
            <a:spLocks noChangeArrowheads="1"/>
          </p:cNvSpPr>
          <p:nvPr/>
        </p:nvSpPr>
        <p:spPr bwMode="auto">
          <a:xfrm>
            <a:off x="6197600" y="3962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47" name="Oval 7"/>
          <p:cNvSpPr>
            <a:spLocks noChangeArrowheads="1"/>
          </p:cNvSpPr>
          <p:nvPr/>
        </p:nvSpPr>
        <p:spPr bwMode="auto">
          <a:xfrm>
            <a:off x="4267200" y="5029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48" name="Oval 8"/>
          <p:cNvSpPr>
            <a:spLocks noChangeArrowheads="1"/>
          </p:cNvSpPr>
          <p:nvPr/>
        </p:nvSpPr>
        <p:spPr bwMode="auto">
          <a:xfrm>
            <a:off x="7112000" y="51816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49" name="Oval 9"/>
          <p:cNvSpPr>
            <a:spLocks noChangeArrowheads="1"/>
          </p:cNvSpPr>
          <p:nvPr/>
        </p:nvSpPr>
        <p:spPr bwMode="auto">
          <a:xfrm>
            <a:off x="5384800" y="46482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0" name="Oval 10"/>
          <p:cNvSpPr>
            <a:spLocks noChangeArrowheads="1"/>
          </p:cNvSpPr>
          <p:nvPr/>
        </p:nvSpPr>
        <p:spPr bwMode="auto">
          <a:xfrm>
            <a:off x="6299200" y="5867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1" name="Oval 11"/>
          <p:cNvSpPr>
            <a:spLocks noChangeArrowheads="1"/>
          </p:cNvSpPr>
          <p:nvPr/>
        </p:nvSpPr>
        <p:spPr bwMode="auto">
          <a:xfrm>
            <a:off x="5892800" y="4953000"/>
            <a:ext cx="3048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2" name="Text Box 12"/>
          <p:cNvSpPr txBox="1">
            <a:spLocks noChangeArrowheads="1"/>
          </p:cNvSpPr>
          <p:nvPr/>
        </p:nvSpPr>
        <p:spPr bwMode="auto">
          <a:xfrm>
            <a:off x="6684433" y="4306888"/>
            <a:ext cx="1390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Palatino" charset="0"/>
              </a:rPr>
              <a:t>Label it red.</a:t>
            </a:r>
          </a:p>
        </p:txBody>
      </p:sp>
      <p:sp>
        <p:nvSpPr>
          <p:cNvPr id="1315853" name="Oval 13"/>
          <p:cNvSpPr>
            <a:spLocks noChangeArrowheads="1"/>
          </p:cNvSpPr>
          <p:nvPr/>
        </p:nvSpPr>
        <p:spPr bwMode="auto">
          <a:xfrm>
            <a:off x="5537200" y="4686300"/>
            <a:ext cx="1016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4" name="Oval 14"/>
          <p:cNvSpPr>
            <a:spLocks noChangeArrowheads="1"/>
          </p:cNvSpPr>
          <p:nvPr/>
        </p:nvSpPr>
        <p:spPr bwMode="auto">
          <a:xfrm>
            <a:off x="5588000" y="47244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5" name="Oval 15"/>
          <p:cNvSpPr>
            <a:spLocks noChangeArrowheads="1"/>
          </p:cNvSpPr>
          <p:nvPr/>
        </p:nvSpPr>
        <p:spPr bwMode="auto">
          <a:xfrm>
            <a:off x="5638800" y="4762500"/>
            <a:ext cx="812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6" name="Oval 16"/>
          <p:cNvSpPr>
            <a:spLocks noChangeArrowheads="1"/>
          </p:cNvSpPr>
          <p:nvPr/>
        </p:nvSpPr>
        <p:spPr bwMode="auto">
          <a:xfrm>
            <a:off x="5689600" y="4800600"/>
            <a:ext cx="711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7" name="Oval 17"/>
          <p:cNvSpPr>
            <a:spLocks noChangeArrowheads="1"/>
          </p:cNvSpPr>
          <p:nvPr/>
        </p:nvSpPr>
        <p:spPr bwMode="auto">
          <a:xfrm>
            <a:off x="5740400" y="48387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8" name="Oval 18"/>
          <p:cNvSpPr>
            <a:spLocks noChangeArrowheads="1"/>
          </p:cNvSpPr>
          <p:nvPr/>
        </p:nvSpPr>
        <p:spPr bwMode="auto">
          <a:xfrm>
            <a:off x="5791200" y="48768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9" name="Oval 19"/>
          <p:cNvSpPr>
            <a:spLocks noChangeArrowheads="1"/>
          </p:cNvSpPr>
          <p:nvPr/>
        </p:nvSpPr>
        <p:spPr bwMode="auto">
          <a:xfrm>
            <a:off x="5842000" y="4914900"/>
            <a:ext cx="406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60" name="Oval 20"/>
          <p:cNvSpPr>
            <a:spLocks noChangeArrowheads="1"/>
          </p:cNvSpPr>
          <p:nvPr/>
        </p:nvSpPr>
        <p:spPr bwMode="auto">
          <a:xfrm>
            <a:off x="5892800" y="4953000"/>
            <a:ext cx="3048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61" name="Line 21"/>
          <p:cNvSpPr>
            <a:spLocks noChangeShapeType="1"/>
          </p:cNvSpPr>
          <p:nvPr/>
        </p:nvSpPr>
        <p:spPr bwMode="auto">
          <a:xfrm flipV="1">
            <a:off x="6197600" y="46482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51" grpId="0" animBg="1"/>
      <p:bldP spid="1315852" grpId="0"/>
      <p:bldP spid="1315853" grpId="0" animBg="1"/>
      <p:bldP spid="1315853" grpId="1" animBg="1"/>
      <p:bldP spid="1315854" grpId="0" animBg="1"/>
      <p:bldP spid="1315854" grpId="1" animBg="1"/>
      <p:bldP spid="1315855" grpId="0" animBg="1"/>
      <p:bldP spid="1315855" grpId="1" animBg="1"/>
      <p:bldP spid="1315856" grpId="0" animBg="1"/>
      <p:bldP spid="1315856" grpId="1" animBg="1"/>
      <p:bldP spid="1315857" grpId="0" animBg="1"/>
      <p:bldP spid="1315857" grpId="1" animBg="1"/>
      <p:bldP spid="1315858" grpId="0" animBg="1"/>
      <p:bldP spid="1315858" grpId="1" animBg="1"/>
      <p:bldP spid="1315859" grpId="0" animBg="1"/>
      <p:bldP spid="1315859" grpId="1" animBg="1"/>
      <p:bldP spid="1315860" grpId="0" animBg="1"/>
      <p:bldP spid="13158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 – Nearest Neighbor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Generalizes 1-NN to smooth away noise in the labels</a:t>
            </a:r>
          </a:p>
          <a:p>
            <a:r>
              <a:rPr lang="en-US"/>
              <a:t>A new point is now assigned </a:t>
            </a:r>
            <a:r>
              <a:rPr lang="en-US">
                <a:solidFill>
                  <a:srgbClr val="FF0000"/>
                </a:solidFill>
              </a:rPr>
              <a:t>the most frequent label of its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nearest neighbors</a:t>
            </a:r>
          </a:p>
        </p:txBody>
      </p:sp>
      <p:sp>
        <p:nvSpPr>
          <p:cNvPr id="1326084" name="Oval 4"/>
          <p:cNvSpPr>
            <a:spLocks noChangeArrowheads="1"/>
          </p:cNvSpPr>
          <p:nvPr/>
        </p:nvSpPr>
        <p:spPr bwMode="auto">
          <a:xfrm>
            <a:off x="914400" y="4648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85" name="Oval 5"/>
          <p:cNvSpPr>
            <a:spLocks noChangeArrowheads="1"/>
          </p:cNvSpPr>
          <p:nvPr/>
        </p:nvSpPr>
        <p:spPr bwMode="auto">
          <a:xfrm>
            <a:off x="1422400" y="60960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86" name="Oval 6"/>
          <p:cNvSpPr>
            <a:spLocks noChangeArrowheads="1"/>
          </p:cNvSpPr>
          <p:nvPr/>
        </p:nvSpPr>
        <p:spPr bwMode="auto">
          <a:xfrm>
            <a:off x="2743200" y="4343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87" name="Oval 7"/>
          <p:cNvSpPr>
            <a:spLocks noChangeArrowheads="1"/>
          </p:cNvSpPr>
          <p:nvPr/>
        </p:nvSpPr>
        <p:spPr bwMode="auto">
          <a:xfrm>
            <a:off x="812800" y="5410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88" name="Oval 8"/>
          <p:cNvSpPr>
            <a:spLocks noChangeArrowheads="1"/>
          </p:cNvSpPr>
          <p:nvPr/>
        </p:nvSpPr>
        <p:spPr bwMode="auto">
          <a:xfrm>
            <a:off x="3251200" y="53340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89" name="Oval 9"/>
          <p:cNvSpPr>
            <a:spLocks noChangeArrowheads="1"/>
          </p:cNvSpPr>
          <p:nvPr/>
        </p:nvSpPr>
        <p:spPr bwMode="auto">
          <a:xfrm>
            <a:off x="1930400" y="5029200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0" name="Oval 10"/>
          <p:cNvSpPr>
            <a:spLocks noChangeArrowheads="1"/>
          </p:cNvSpPr>
          <p:nvPr/>
        </p:nvSpPr>
        <p:spPr bwMode="auto">
          <a:xfrm>
            <a:off x="2743200" y="5867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1" name="Text Box 11"/>
          <p:cNvSpPr txBox="1">
            <a:spLocks noChangeArrowheads="1"/>
          </p:cNvSpPr>
          <p:nvPr/>
        </p:nvSpPr>
        <p:spPr bwMode="auto">
          <a:xfrm>
            <a:off x="3230034" y="4687888"/>
            <a:ext cx="2576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Palatino" charset="0"/>
              </a:rPr>
              <a:t>Label it red, when k = 3</a:t>
            </a:r>
          </a:p>
        </p:txBody>
      </p:sp>
      <p:sp>
        <p:nvSpPr>
          <p:cNvPr id="1326092" name="Oval 12"/>
          <p:cNvSpPr>
            <a:spLocks noChangeArrowheads="1"/>
          </p:cNvSpPr>
          <p:nvPr/>
        </p:nvSpPr>
        <p:spPr bwMode="auto">
          <a:xfrm>
            <a:off x="2387600" y="5372100"/>
            <a:ext cx="3048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3" name="Line 13"/>
          <p:cNvSpPr>
            <a:spLocks noChangeShapeType="1"/>
          </p:cNvSpPr>
          <p:nvPr/>
        </p:nvSpPr>
        <p:spPr bwMode="auto">
          <a:xfrm flipV="1">
            <a:off x="2743200" y="50292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6094" name="Oval 14"/>
          <p:cNvSpPr>
            <a:spLocks noChangeArrowheads="1"/>
          </p:cNvSpPr>
          <p:nvPr/>
        </p:nvSpPr>
        <p:spPr bwMode="auto">
          <a:xfrm>
            <a:off x="1828800" y="4953000"/>
            <a:ext cx="1422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5" name="Oval 15"/>
          <p:cNvSpPr>
            <a:spLocks noChangeArrowheads="1"/>
          </p:cNvSpPr>
          <p:nvPr/>
        </p:nvSpPr>
        <p:spPr bwMode="auto">
          <a:xfrm>
            <a:off x="8758767" y="47609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6" name="Oval 16"/>
          <p:cNvSpPr>
            <a:spLocks noChangeArrowheads="1"/>
          </p:cNvSpPr>
          <p:nvPr/>
        </p:nvSpPr>
        <p:spPr bwMode="auto">
          <a:xfrm>
            <a:off x="9223224" y="6020027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7" name="Oval 17"/>
          <p:cNvSpPr>
            <a:spLocks noChangeArrowheads="1"/>
          </p:cNvSpPr>
          <p:nvPr/>
        </p:nvSpPr>
        <p:spPr bwMode="auto">
          <a:xfrm>
            <a:off x="10587567" y="44561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8" name="Oval 18"/>
          <p:cNvSpPr>
            <a:spLocks noChangeArrowheads="1"/>
          </p:cNvSpPr>
          <p:nvPr/>
        </p:nvSpPr>
        <p:spPr bwMode="auto">
          <a:xfrm>
            <a:off x="8657167" y="55229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099" name="Oval 19"/>
          <p:cNvSpPr>
            <a:spLocks noChangeArrowheads="1"/>
          </p:cNvSpPr>
          <p:nvPr/>
        </p:nvSpPr>
        <p:spPr bwMode="auto">
          <a:xfrm>
            <a:off x="11095567" y="5446713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100" name="Oval 20"/>
          <p:cNvSpPr>
            <a:spLocks noChangeArrowheads="1"/>
          </p:cNvSpPr>
          <p:nvPr/>
        </p:nvSpPr>
        <p:spPr bwMode="auto">
          <a:xfrm>
            <a:off x="9774767" y="5141913"/>
            <a:ext cx="3048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101" name="Oval 21"/>
          <p:cNvSpPr>
            <a:spLocks noChangeArrowheads="1"/>
          </p:cNvSpPr>
          <p:nvPr/>
        </p:nvSpPr>
        <p:spPr bwMode="auto">
          <a:xfrm>
            <a:off x="10587567" y="59801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102" name="Text Box 22"/>
          <p:cNvSpPr txBox="1">
            <a:spLocks noChangeArrowheads="1"/>
          </p:cNvSpPr>
          <p:nvPr/>
        </p:nvSpPr>
        <p:spPr bwMode="auto">
          <a:xfrm>
            <a:off x="3962400" y="5791200"/>
            <a:ext cx="2678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Palatino" charset="0"/>
              </a:rPr>
              <a:t>Label it blue, when k = 7</a:t>
            </a:r>
          </a:p>
        </p:txBody>
      </p:sp>
      <p:sp>
        <p:nvSpPr>
          <p:cNvPr id="1326103" name="Oval 23"/>
          <p:cNvSpPr>
            <a:spLocks noChangeArrowheads="1"/>
          </p:cNvSpPr>
          <p:nvPr/>
        </p:nvSpPr>
        <p:spPr bwMode="auto">
          <a:xfrm>
            <a:off x="10231967" y="5484813"/>
            <a:ext cx="3048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6104" name="Line 24"/>
          <p:cNvSpPr>
            <a:spLocks noChangeShapeType="1"/>
          </p:cNvSpPr>
          <p:nvPr/>
        </p:nvSpPr>
        <p:spPr bwMode="auto">
          <a:xfrm flipH="1">
            <a:off x="8636000" y="5638800"/>
            <a:ext cx="1524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6105" name="Oval 25"/>
          <p:cNvSpPr>
            <a:spLocks noChangeArrowheads="1"/>
          </p:cNvSpPr>
          <p:nvPr/>
        </p:nvSpPr>
        <p:spPr bwMode="auto">
          <a:xfrm>
            <a:off x="7923590" y="3786188"/>
            <a:ext cx="3208867" cy="2406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410</TotalTime>
  <Words>711</Words>
  <Application>Microsoft Office PowerPoint</Application>
  <PresentationFormat>Widescreen</PresentationFormat>
  <Paragraphs>82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Garamond</vt:lpstr>
      <vt:lpstr>Palatino</vt:lpstr>
      <vt:lpstr>Wingdings</vt:lpstr>
      <vt:lpstr>Organic</vt:lpstr>
      <vt:lpstr>Image and Video Analytics</vt:lpstr>
      <vt:lpstr>Machine Learning</vt:lpstr>
      <vt:lpstr>SUPERVISED AND UNSUPERVISED</vt:lpstr>
      <vt:lpstr>PowerPoint Presentation</vt:lpstr>
      <vt:lpstr>KNN ALGORITHM</vt:lpstr>
      <vt:lpstr>Distance Measures</vt:lpstr>
      <vt:lpstr>KNN ALGORITHM</vt:lpstr>
      <vt:lpstr>1-Nearest Neighbor</vt:lpstr>
      <vt:lpstr>k – Nearest Neighbor</vt:lpstr>
      <vt:lpstr>Selecting the Number of Neighbors</vt:lpstr>
      <vt:lpstr> LIMITATIONS OF KNN </vt:lpstr>
      <vt:lpstr>PowerPoint Presentation</vt:lpstr>
      <vt:lpstr>KNN ALGORITHM IMPLEMENTATION</vt:lpstr>
      <vt:lpstr>KNN Algorithm</vt:lpstr>
      <vt:lpstr>KNN APPLICATIONS</vt:lpstr>
      <vt:lpstr>KNN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Video Analytics</dc:title>
  <dc:creator>RAMASEKAR</dc:creator>
  <cp:lastModifiedBy>RAMASEKAR</cp:lastModifiedBy>
  <cp:revision>21</cp:revision>
  <dcterms:created xsi:type="dcterms:W3CDTF">2020-11-19T12:03:41Z</dcterms:created>
  <dcterms:modified xsi:type="dcterms:W3CDTF">2020-11-22T11:58:58Z</dcterms:modified>
</cp:coreProperties>
</file>