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handoutMasterIdLst>
    <p:handoutMasterId r:id="rId6"/>
  </p:handoutMasterIdLst>
  <p:sldIdLst>
    <p:sldId id="256" r:id="rId5"/>
  </p:sldIdLst>
  <p:sldSz cx="32918400" cy="438912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6BAE5E-4D7E-4075-9D53-215567E5A7C8}" v="14" dt="2025-05-14T22:36:41.910"/>
    <p1510:client id="{F274D819-8316-EBFE-6B67-6313319088FE}" v="1448" dt="2025-05-15T19:58:27.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39"/>
    <p:restoredTop sz="94655"/>
  </p:normalViewPr>
  <p:slideViewPr>
    <p:cSldViewPr snapToGrid="0" snapToObjects="1">
      <p:cViewPr>
        <p:scale>
          <a:sx n="25" d="100"/>
          <a:sy n="25" d="100"/>
        </p:scale>
        <p:origin x="1812" y="18"/>
      </p:cViewPr>
      <p:guideLst/>
    </p:cSldViewPr>
  </p:slideViewPr>
  <p:notesTextViewPr>
    <p:cViewPr>
      <p:scale>
        <a:sx n="1" d="1"/>
        <a:sy n="1" d="1"/>
      </p:scale>
      <p:origin x="0" y="0"/>
    </p:cViewPr>
  </p:notesTextViewPr>
  <p:notesViewPr>
    <p:cSldViewPr snapToGrid="0" snapToObjects="1" showGuides="1">
      <p:cViewPr varScale="1">
        <p:scale>
          <a:sx n="101" d="100"/>
          <a:sy n="101" d="100"/>
        </p:scale>
        <p:origin x="39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96A8FA-5B42-674C-B20D-1B27C6B6ED8B}" type="datetimeFigureOut">
              <a:rPr lang="en-US" smtClean="0"/>
              <a:t>5/15/2025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6A0952-F090-8947-9D2B-4C66FA805076}" type="slidenum">
              <a:rPr lang="en-US" smtClean="0"/>
              <a:t>‹#›</a:t>
            </a:fld>
            <a:endParaRPr lang="en-US"/>
          </a:p>
        </p:txBody>
      </p:sp>
    </p:spTree>
    <p:extLst>
      <p:ext uri="{BB962C8B-B14F-4D97-AF65-F5344CB8AC3E}">
        <p14:creationId xmlns:p14="http://schemas.microsoft.com/office/powerpoint/2010/main" val="1910053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Background">
    <p:spTree>
      <p:nvGrpSpPr>
        <p:cNvPr id="1" name=""/>
        <p:cNvGrpSpPr/>
        <p:nvPr/>
      </p:nvGrpSpPr>
      <p:grpSpPr>
        <a:xfrm>
          <a:off x="0" y="0"/>
          <a:ext cx="0" cy="0"/>
          <a:chOff x="0" y="0"/>
          <a:chExt cx="0" cy="0"/>
        </a:xfrm>
      </p:grpSpPr>
      <p:cxnSp>
        <p:nvCxnSpPr>
          <p:cNvPr id="16" name="Straight Connector 15"/>
          <p:cNvCxnSpPr/>
          <p:nvPr userDrawn="1"/>
        </p:nvCxnSpPr>
        <p:spPr bwMode="auto">
          <a:xfrm>
            <a:off x="11064240" y="6388482"/>
            <a:ext cx="0" cy="34251518"/>
          </a:xfrm>
          <a:prstGeom prst="line">
            <a:avLst/>
          </a:prstGeom>
          <a:noFill/>
          <a:ln w="25400" cap="flat" cmpd="sng" algn="ctr">
            <a:solidFill>
              <a:schemeClr val="tx1"/>
            </a:solidFill>
            <a:prstDash val="dash"/>
            <a:round/>
            <a:headEnd type="oval" w="med" len="med"/>
            <a:tailEnd type="oval" w="med" len="med"/>
          </a:ln>
          <a:effectLst/>
        </p:spPr>
      </p:cxnSp>
      <p:cxnSp>
        <p:nvCxnSpPr>
          <p:cNvPr id="18" name="Straight Connector 17"/>
          <p:cNvCxnSpPr/>
          <p:nvPr userDrawn="1"/>
        </p:nvCxnSpPr>
        <p:spPr bwMode="auto">
          <a:xfrm>
            <a:off x="21796850" y="6393926"/>
            <a:ext cx="0" cy="34253424"/>
          </a:xfrm>
          <a:prstGeom prst="line">
            <a:avLst/>
          </a:prstGeom>
          <a:noFill/>
          <a:ln w="25400" cap="flat" cmpd="sng" algn="ctr">
            <a:solidFill>
              <a:schemeClr val="tx1"/>
            </a:solidFill>
            <a:prstDash val="dash"/>
            <a:round/>
            <a:headEnd type="oval" w="med" len="med"/>
            <a:tailEnd type="oval" w="med" len="med"/>
          </a:ln>
          <a:effectLst/>
        </p:spPr>
      </p:cxnSp>
      <p:sp>
        <p:nvSpPr>
          <p:cNvPr id="7" name="Picture Placeholder 2"/>
          <p:cNvSpPr>
            <a:spLocks noGrp="1"/>
          </p:cNvSpPr>
          <p:nvPr>
            <p:ph type="pic" sz="quarter" idx="16"/>
          </p:nvPr>
        </p:nvSpPr>
        <p:spPr>
          <a:xfrm>
            <a:off x="914400" y="24148868"/>
            <a:ext cx="9715500" cy="7452360"/>
          </a:xfrm>
          <a:prstGeom prst="rect">
            <a:avLst/>
          </a:prstGeom>
          <a:solidFill>
            <a:schemeClr val="bg2">
              <a:lumMod val="85000"/>
            </a:schemeClr>
          </a:solidFill>
        </p:spPr>
        <p:txBody>
          <a:bodyPr/>
          <a:lstStyle/>
          <a:p>
            <a:pPr marL="0" indent="0" algn="ctr">
              <a:buNone/>
            </a:pPr>
            <a:endParaRPr lang="en-US" dirty="0"/>
          </a:p>
        </p:txBody>
      </p:sp>
      <p:sp>
        <p:nvSpPr>
          <p:cNvPr id="8" name="Picture Placeholder 2"/>
          <p:cNvSpPr>
            <a:spLocks noGrp="1"/>
          </p:cNvSpPr>
          <p:nvPr>
            <p:ph type="pic" sz="quarter" idx="17"/>
          </p:nvPr>
        </p:nvSpPr>
        <p:spPr>
          <a:xfrm>
            <a:off x="914400" y="33162240"/>
            <a:ext cx="9715500" cy="7452360"/>
          </a:xfrm>
          <a:prstGeom prst="rect">
            <a:avLst/>
          </a:prstGeom>
          <a:solidFill>
            <a:schemeClr val="bg2">
              <a:lumMod val="85000"/>
            </a:schemeClr>
          </a:solidFill>
        </p:spPr>
        <p:txBody>
          <a:bodyPr/>
          <a:lstStyle/>
          <a:p>
            <a:pPr marL="0" indent="0" algn="ctr">
              <a:buNone/>
            </a:pPr>
            <a:endParaRPr lang="en-US" dirty="0"/>
          </a:p>
        </p:txBody>
      </p:sp>
      <p:sp>
        <p:nvSpPr>
          <p:cNvPr id="11" name="Content Placeholder 9"/>
          <p:cNvSpPr>
            <a:spLocks noGrp="1"/>
          </p:cNvSpPr>
          <p:nvPr>
            <p:ph sz="quarter" idx="10"/>
          </p:nvPr>
        </p:nvSpPr>
        <p:spPr>
          <a:xfrm>
            <a:off x="914400" y="6515100"/>
            <a:ext cx="9715500" cy="16399329"/>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9"/>
          <p:cNvSpPr>
            <a:spLocks noGrp="1"/>
          </p:cNvSpPr>
          <p:nvPr>
            <p:ph sz="quarter" idx="18"/>
          </p:nvPr>
        </p:nvSpPr>
        <p:spPr>
          <a:xfrm>
            <a:off x="11544300" y="6515100"/>
            <a:ext cx="9818209" cy="20187557"/>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9"/>
          <p:cNvSpPr>
            <a:spLocks noGrp="1"/>
          </p:cNvSpPr>
          <p:nvPr>
            <p:ph sz="quarter" idx="23"/>
          </p:nvPr>
        </p:nvSpPr>
        <p:spPr>
          <a:xfrm>
            <a:off x="11544300" y="34351737"/>
            <a:ext cx="9771541" cy="626286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4"/>
          </p:nvPr>
        </p:nvSpPr>
        <p:spPr>
          <a:xfrm>
            <a:off x="11544300" y="27305024"/>
            <a:ext cx="9771541" cy="6408034"/>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2"/>
          <p:cNvSpPr>
            <a:spLocks noGrp="1"/>
          </p:cNvSpPr>
          <p:nvPr>
            <p:ph type="pic" sz="quarter" idx="25"/>
          </p:nvPr>
        </p:nvSpPr>
        <p:spPr>
          <a:xfrm>
            <a:off x="22277860" y="18649950"/>
            <a:ext cx="9798050" cy="7452360"/>
          </a:xfrm>
          <a:prstGeom prst="rect">
            <a:avLst/>
          </a:prstGeom>
          <a:solidFill>
            <a:schemeClr val="bg2">
              <a:lumMod val="85000"/>
            </a:schemeClr>
          </a:solidFill>
        </p:spPr>
        <p:txBody>
          <a:bodyPr/>
          <a:lstStyle/>
          <a:p>
            <a:pPr marL="0" indent="0" algn="ctr">
              <a:buNone/>
            </a:pPr>
            <a:endParaRPr lang="en-US" dirty="0"/>
          </a:p>
        </p:txBody>
      </p:sp>
      <p:sp>
        <p:nvSpPr>
          <p:cNvPr id="20" name="Content Placeholder 9"/>
          <p:cNvSpPr>
            <a:spLocks noGrp="1"/>
          </p:cNvSpPr>
          <p:nvPr>
            <p:ph sz="quarter" idx="20"/>
          </p:nvPr>
        </p:nvSpPr>
        <p:spPr>
          <a:xfrm>
            <a:off x="22277860" y="6515100"/>
            <a:ext cx="9798050" cy="1130184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9"/>
          <p:cNvSpPr>
            <a:spLocks noGrp="1"/>
          </p:cNvSpPr>
          <p:nvPr>
            <p:ph sz="quarter" idx="21"/>
          </p:nvPr>
        </p:nvSpPr>
        <p:spPr>
          <a:xfrm>
            <a:off x="22277860" y="26935315"/>
            <a:ext cx="9764240" cy="13679285"/>
          </a:xfrm>
          <a:prstGeom prst="rect">
            <a:avLst/>
          </a:prstGeom>
        </p:spPr>
        <p:txBody>
          <a:bodyPr/>
          <a:lstStyle>
            <a:lvl1pPr>
              <a:lnSpc>
                <a:spcPts val="4600"/>
              </a:lnSpc>
              <a:spcBef>
                <a:spcPts val="0"/>
              </a:spcBef>
              <a:defRPr sz="2800" baseline="0">
                <a:solidFill>
                  <a:schemeClr val="bg1">
                    <a:lumMod val="50000"/>
                  </a:schemeClr>
                </a:solidFill>
                <a:latin typeface="Arial" charset="0"/>
              </a:defRPr>
            </a:lvl1pPr>
            <a:lvl2pPr>
              <a:lnSpc>
                <a:spcPts val="4600"/>
              </a:lnSpc>
              <a:spcBef>
                <a:spcPts val="0"/>
              </a:spcBef>
              <a:defRPr sz="2800" baseline="0">
                <a:solidFill>
                  <a:schemeClr val="bg1">
                    <a:lumMod val="50000"/>
                  </a:schemeClr>
                </a:solidFill>
                <a:latin typeface="Arial" charset="0"/>
              </a:defRPr>
            </a:lvl2pPr>
            <a:lvl3pPr>
              <a:lnSpc>
                <a:spcPts val="4600"/>
              </a:lnSpc>
              <a:spcBef>
                <a:spcPts val="0"/>
              </a:spcBef>
              <a:defRPr sz="2800" baseline="0">
                <a:solidFill>
                  <a:schemeClr val="bg1">
                    <a:lumMod val="50000"/>
                  </a:schemeClr>
                </a:solidFill>
                <a:latin typeface="Arial" charset="0"/>
              </a:defRPr>
            </a:lvl3pPr>
            <a:lvl4pPr>
              <a:lnSpc>
                <a:spcPts val="4600"/>
              </a:lnSpc>
              <a:spcBef>
                <a:spcPts val="0"/>
              </a:spcBef>
              <a:defRPr sz="2800" baseline="0">
                <a:solidFill>
                  <a:schemeClr val="bg1">
                    <a:lumMod val="50000"/>
                  </a:schemeClr>
                </a:solidFill>
                <a:latin typeface="Arial" charset="0"/>
              </a:defRPr>
            </a:lvl4pPr>
            <a:lvl5pPr marL="2286000" indent="-457200">
              <a:lnSpc>
                <a:spcPts val="4600"/>
              </a:lnSpc>
              <a:spcBef>
                <a:spcPts val="0"/>
              </a:spcBef>
              <a:buClr>
                <a:srgbClr val="245EAC"/>
              </a:buClr>
              <a:buFont typeface="Arial" charset="0"/>
              <a:buChar char="•"/>
              <a:defRPr sz="2800"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1146558"/>
      </p:ext>
    </p:extLst>
  </p:cSld>
  <p:clrMapOvr>
    <a:masterClrMapping/>
  </p:clrMapOvr>
  <p:extLst>
    <p:ext uri="{DCECCB84-F9BA-43D5-87BE-67443E8EF086}">
      <p15:sldGuideLst xmlns:p15="http://schemas.microsoft.com/office/powerpoint/2012/main">
        <p15:guide id="1" orient="horz" pos="26496" userDrawn="1">
          <p15:clr>
            <a:srgbClr val="FBAE40"/>
          </p15:clr>
        </p15:guide>
        <p15:guide id="2" pos="576" userDrawn="1">
          <p15:clr>
            <a:srgbClr val="FBAE40"/>
          </p15:clr>
        </p15:guide>
        <p15:guide id="3" pos="20184" userDrawn="1">
          <p15:clr>
            <a:srgbClr val="FBAE40"/>
          </p15:clr>
        </p15:guide>
        <p15:guide id="4" orient="horz" pos="5016" userDrawn="1">
          <p15:clr>
            <a:srgbClr val="FBAE40"/>
          </p15:clr>
        </p15:guide>
        <p15:guide id="5" pos="13440" userDrawn="1">
          <p15:clr>
            <a:srgbClr val="FBAE40"/>
          </p15:clr>
        </p15:guide>
        <p15:guide id="6" pos="6696" userDrawn="1">
          <p15:clr>
            <a:srgbClr val="FBAE40"/>
          </p15:clr>
        </p15:guide>
        <p15:guide id="7" pos="7272" userDrawn="1">
          <p15:clr>
            <a:srgbClr val="FBAE40"/>
          </p15:clr>
        </p15:guide>
        <p15:guide id="8" pos="14016"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6"/>
          <p:cNvSpPr>
            <a:spLocks noChangeArrowheads="1"/>
          </p:cNvSpPr>
          <p:nvPr userDrawn="1"/>
        </p:nvSpPr>
        <p:spPr bwMode="auto">
          <a:xfrm>
            <a:off x="0" y="0"/>
            <a:ext cx="329184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5" name="Rectangle 4"/>
          <p:cNvSpPr/>
          <p:nvPr userDrawn="1"/>
        </p:nvSpPr>
        <p:spPr>
          <a:xfrm>
            <a:off x="0" y="5257800"/>
            <a:ext cx="32918400" cy="261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22093853" y="0"/>
            <a:ext cx="9341680" cy="5256959"/>
          </a:xfrm>
          <a:prstGeom prst="rect">
            <a:avLst/>
          </a:prstGeom>
        </p:spPr>
      </p:pic>
      <p:sp>
        <p:nvSpPr>
          <p:cNvPr id="9" name="Rectangle 36"/>
          <p:cNvSpPr>
            <a:spLocks noChangeArrowheads="1"/>
          </p:cNvSpPr>
          <p:nvPr userDrawn="1"/>
        </p:nvSpPr>
        <p:spPr bwMode="auto">
          <a:xfrm>
            <a:off x="0" y="41382462"/>
            <a:ext cx="329184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42127545"/>
            <a:ext cx="13595412" cy="1008282"/>
          </a:xfrm>
          <a:prstGeom prst="rect">
            <a:avLst/>
          </a:prstGeom>
        </p:spPr>
      </p:pic>
      <p:cxnSp>
        <p:nvCxnSpPr>
          <p:cNvPr id="11" name="Straight Connector 10"/>
          <p:cNvCxnSpPr/>
          <p:nvPr userDrawn="1"/>
        </p:nvCxnSpPr>
        <p:spPr>
          <a:xfrm>
            <a:off x="21340756" y="418102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327970" y="637743"/>
            <a:ext cx="24332239" cy="493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243" tIns="45614" rIns="91243" bIns="45614" anchor="t">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sz="6600" b="1" spc="-10" dirty="0">
                <a:solidFill>
                  <a:srgbClr val="FF0000"/>
                </a:solidFill>
                <a:effectLst/>
                <a:latin typeface="Times New Roman"/>
                <a:ea typeface="Times New Roman" panose="02020603050405020304" pitchFamily="18" charset="0"/>
                <a:cs typeface="Times New Roman"/>
              </a:rPr>
              <a:t>Early Detection of Type 2 Diabetes Using Machine Learning</a:t>
            </a:r>
          </a:p>
          <a:p>
            <a:pPr>
              <a:defRPr/>
            </a:pPr>
            <a:endParaRPr lang="en-US" sz="4000" b="1" spc="-10" dirty="0">
              <a:effectLst/>
              <a:latin typeface="Times New Roman"/>
              <a:ea typeface="Times New Roman" panose="02020603050405020304" pitchFamily="18" charset="0"/>
              <a:cs typeface="Times New Roman"/>
            </a:endParaRPr>
          </a:p>
          <a:p>
            <a:pPr>
              <a:defRPr/>
            </a:pPr>
            <a:r>
              <a:rPr lang="en-US" sz="4000" b="1" spc="-10" dirty="0">
                <a:solidFill>
                  <a:schemeClr val="bg2"/>
                </a:solidFill>
                <a:effectLst/>
                <a:latin typeface="Times New Roman"/>
                <a:ea typeface="Times New Roman" panose="02020603050405020304" pitchFamily="18" charset="0"/>
                <a:cs typeface="Times New Roman"/>
              </a:rPr>
              <a:t>TEAM NUMBER 007</a:t>
            </a:r>
            <a:endParaRPr lang="en-US" sz="4000" dirty="0">
              <a:solidFill>
                <a:schemeClr val="bg2"/>
              </a:solidFill>
              <a:effectLst/>
              <a:latin typeface="Times New Roman"/>
              <a:ea typeface="Times New Roman" panose="02020603050405020304" pitchFamily="18" charset="0"/>
              <a:cs typeface="Times New Roman"/>
            </a:endParaRPr>
          </a:p>
          <a:p>
            <a:pPr marL="742950" indent="-742950">
              <a:spcBef>
                <a:spcPts val="1800"/>
              </a:spcBef>
              <a:buAutoNum type="arabicPeriod"/>
              <a:defRPr/>
            </a:pPr>
            <a:r>
              <a:rPr lang="en-US" sz="4400" b="1" kern="0" dirty="0">
                <a:solidFill>
                  <a:srgbClr val="FFFF00"/>
                </a:solidFill>
                <a:latin typeface="Times New Roman"/>
                <a:ea typeface="Times New Roman" panose="02020603050405020304" pitchFamily="18" charset="0"/>
                <a:cs typeface="Times New Roman"/>
              </a:rPr>
              <a:t>Chinmaya Sri Rama Seshu Pasupuleti   2. </a:t>
            </a:r>
            <a:r>
              <a:rPr lang="en-US" sz="4400" b="1" kern="0" dirty="0" err="1">
                <a:solidFill>
                  <a:srgbClr val="FFFF00"/>
                </a:solidFill>
                <a:latin typeface="Times New Roman"/>
                <a:ea typeface="Times New Roman" panose="02020603050405020304" pitchFamily="18" charset="0"/>
                <a:cs typeface="Times New Roman"/>
              </a:rPr>
              <a:t>Veeramachineni</a:t>
            </a:r>
            <a:r>
              <a:rPr lang="en-US" sz="4400" b="1" kern="0" dirty="0">
                <a:solidFill>
                  <a:srgbClr val="FFFF00"/>
                </a:solidFill>
                <a:latin typeface="Times New Roman"/>
                <a:ea typeface="Times New Roman" panose="02020603050405020304" pitchFamily="18" charset="0"/>
                <a:cs typeface="Times New Roman"/>
              </a:rPr>
              <a:t> Sai Mahesh</a:t>
            </a:r>
          </a:p>
          <a:p>
            <a:pPr>
              <a:spcBef>
                <a:spcPts val="1800"/>
              </a:spcBef>
              <a:defRPr/>
            </a:pPr>
            <a:r>
              <a:rPr lang="en-US" sz="4400" b="1" kern="0" dirty="0">
                <a:solidFill>
                  <a:srgbClr val="FFFF00"/>
                </a:solidFill>
                <a:latin typeface="Times New Roman"/>
                <a:ea typeface="Times New Roman" panose="02020603050405020304" pitchFamily="18" charset="0"/>
                <a:cs typeface="Times New Roman"/>
              </a:rPr>
              <a:t>3.   Krishna Chaitanya Bhupathi Raju       </a:t>
            </a:r>
            <a:r>
              <a:rPr lang="en-US" sz="4400" b="1" kern="0" baseline="30000" dirty="0">
                <a:solidFill>
                  <a:srgbClr val="FFFF00"/>
                </a:solidFill>
                <a:latin typeface="Times New Roman"/>
                <a:ea typeface="Times New Roman" panose="02020603050405020304" pitchFamily="18" charset="0"/>
                <a:cs typeface="Times New Roman"/>
              </a:rPr>
              <a:t> </a:t>
            </a:r>
            <a:r>
              <a:rPr lang="en-US" sz="4400" b="1" kern="0" dirty="0">
                <a:solidFill>
                  <a:srgbClr val="FFFF00"/>
                </a:solidFill>
                <a:latin typeface="Times New Roman"/>
                <a:ea typeface="Times New Roman" panose="02020603050405020304" pitchFamily="18" charset="0"/>
                <a:cs typeface="Times New Roman"/>
              </a:rPr>
              <a:t>4. </a:t>
            </a:r>
            <a:r>
              <a:rPr lang="en-US" sz="4400" b="1" kern="0" dirty="0">
                <a:solidFill>
                  <a:srgbClr val="FFFF00"/>
                </a:solidFill>
                <a:effectLst/>
                <a:latin typeface="Times New Roman"/>
                <a:ea typeface="Times New Roman" panose="02020603050405020304" pitchFamily="18" charset="0"/>
                <a:cs typeface="Times New Roman"/>
              </a:rPr>
              <a:t>Venkata Sai Akhil Anga</a:t>
            </a:r>
          </a:p>
          <a:p>
            <a:pPr>
              <a:spcBef>
                <a:spcPts val="1800"/>
              </a:spcBef>
              <a:defRPr/>
            </a:pPr>
            <a:endParaRPr lang="en-US" altLang="en-US" sz="3600" dirty="0">
              <a:solidFill>
                <a:srgbClr val="FFFFFF"/>
              </a:solidFill>
              <a:latin typeface="Times New Roman"/>
              <a:ea typeface="Arial" charset="0"/>
              <a:cs typeface="Times New Roman"/>
            </a:endParaRPr>
          </a:p>
        </p:txBody>
      </p:sp>
      <p:cxnSp>
        <p:nvCxnSpPr>
          <p:cNvPr id="9" name="Straight Connector 8"/>
          <p:cNvCxnSpPr/>
          <p:nvPr/>
        </p:nvCxnSpPr>
        <p:spPr bwMode="auto">
          <a:xfrm>
            <a:off x="621617" y="11612293"/>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4" name="Freeform 13"/>
          <p:cNvSpPr/>
          <p:nvPr/>
        </p:nvSpPr>
        <p:spPr>
          <a:xfrm>
            <a:off x="17543790" y="15856667"/>
            <a:ext cx="249237" cy="1147762"/>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Times New Roman"/>
              <a:cs typeface="Times New Roman"/>
            </a:endParaRPr>
          </a:p>
        </p:txBody>
      </p:sp>
      <p:sp>
        <p:nvSpPr>
          <p:cNvPr id="15" name="Freeform 14"/>
          <p:cNvSpPr/>
          <p:nvPr/>
        </p:nvSpPr>
        <p:spPr>
          <a:xfrm rot="10800000">
            <a:off x="19867890" y="15874129"/>
            <a:ext cx="249237" cy="1147763"/>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Times New Roman"/>
              <a:cs typeface="Times New Roman"/>
            </a:endParaRPr>
          </a:p>
        </p:txBody>
      </p:sp>
      <p:sp>
        <p:nvSpPr>
          <p:cNvPr id="16" name="TextBox 64"/>
          <p:cNvSpPr txBox="1">
            <a:spLocks noChangeArrowheads="1"/>
          </p:cNvSpPr>
          <p:nvPr/>
        </p:nvSpPr>
        <p:spPr bwMode="auto">
          <a:xfrm>
            <a:off x="17799377" y="15947154"/>
            <a:ext cx="261937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altLang="en-US" sz="1800" dirty="0">
                <a:solidFill>
                  <a:schemeClr val="bg1"/>
                </a:solidFill>
                <a:latin typeface="Times New Roman"/>
                <a:ea typeface="Arial" charset="0"/>
                <a:cs typeface="Times New Roman"/>
              </a:rPr>
              <a:t>Figure A: neque dignissim, and in aliquet nisl et umis.</a:t>
            </a:r>
          </a:p>
        </p:txBody>
      </p:sp>
      <p:sp>
        <p:nvSpPr>
          <p:cNvPr id="28" name="TextBox 27"/>
          <p:cNvSpPr txBox="1"/>
          <p:nvPr/>
        </p:nvSpPr>
        <p:spPr>
          <a:xfrm>
            <a:off x="11518623" y="40028200"/>
            <a:ext cx="9829800" cy="461665"/>
          </a:xfrm>
          <a:prstGeom prst="rect">
            <a:avLst/>
          </a:prstGeom>
          <a:solidFill>
            <a:schemeClr val="bg1">
              <a:alpha val="42000"/>
            </a:schemeClr>
          </a:solidFill>
        </p:spPr>
        <p:txBody>
          <a:bodyPr>
            <a:spAutoFit/>
          </a:bodyPr>
          <a:lstStyle/>
          <a:p>
            <a:pPr>
              <a:spcBef>
                <a:spcPts val="600"/>
              </a:spcBef>
              <a:buClr>
                <a:schemeClr val="tx2"/>
              </a:buClr>
              <a:defRPr/>
            </a:pPr>
            <a:r>
              <a:rPr lang="en-US" sz="2400" i="1" dirty="0">
                <a:latin typeface="Times New Roman"/>
                <a:ea typeface="Arial" charset="0"/>
                <a:cs typeface="Times New Roman"/>
              </a:rPr>
              <a:t>*Unamcorper efficitur sed in nulla. </a:t>
            </a:r>
          </a:p>
        </p:txBody>
      </p:sp>
      <p:cxnSp>
        <p:nvCxnSpPr>
          <p:cNvPr id="42" name="Straight Connector 41"/>
          <p:cNvCxnSpPr/>
          <p:nvPr/>
        </p:nvCxnSpPr>
        <p:spPr bwMode="auto">
          <a:xfrm>
            <a:off x="22413111" y="15856667"/>
            <a:ext cx="9207500" cy="0"/>
          </a:xfrm>
          <a:prstGeom prst="line">
            <a:avLst/>
          </a:prstGeom>
          <a:noFill/>
          <a:ln w="25400" cap="flat" cmpd="sng" algn="ctr">
            <a:solidFill>
              <a:schemeClr val="tx1"/>
            </a:solidFill>
            <a:prstDash val="dash"/>
            <a:round/>
            <a:headEnd type="none" w="med" len="med"/>
            <a:tailEnd type="none" w="med" len="med"/>
          </a:ln>
          <a:effectLst/>
        </p:spPr>
      </p:cxnSp>
      <p:cxnSp>
        <p:nvCxnSpPr>
          <p:cNvPr id="48" name="Straight Connector 47"/>
          <p:cNvCxnSpPr/>
          <p:nvPr/>
        </p:nvCxnSpPr>
        <p:spPr bwMode="auto">
          <a:xfrm>
            <a:off x="22192202" y="29473487"/>
            <a:ext cx="9157677" cy="0"/>
          </a:xfrm>
          <a:prstGeom prst="line">
            <a:avLst/>
          </a:prstGeom>
          <a:noFill/>
          <a:ln w="25400" cap="flat" cmpd="sng" algn="ctr">
            <a:solidFill>
              <a:schemeClr val="tx1"/>
            </a:solidFill>
            <a:prstDash val="dash"/>
            <a:round/>
            <a:headEnd type="none" w="med" len="med"/>
            <a:tailEnd type="none" w="med" len="med"/>
          </a:ln>
          <a:effectLst/>
        </p:spPr>
      </p:cxnSp>
      <p:cxnSp>
        <p:nvCxnSpPr>
          <p:cNvPr id="88" name="Straight Connector 87"/>
          <p:cNvCxnSpPr/>
          <p:nvPr/>
        </p:nvCxnSpPr>
        <p:spPr bwMode="auto">
          <a:xfrm>
            <a:off x="32161655" y="6262356"/>
            <a:ext cx="46006" cy="34593355"/>
          </a:xfrm>
          <a:prstGeom prst="line">
            <a:avLst/>
          </a:prstGeom>
          <a:noFill/>
          <a:ln w="25400" cap="flat" cmpd="sng" algn="ctr">
            <a:solidFill>
              <a:schemeClr val="tx1"/>
            </a:solidFill>
            <a:prstDash val="dash"/>
            <a:round/>
            <a:headEnd type="none" w="med" len="med"/>
            <a:tailEnd type="none" w="med" len="med"/>
          </a:ln>
          <a:effectLst/>
        </p:spPr>
      </p:cxnSp>
      <p:sp>
        <p:nvSpPr>
          <p:cNvPr id="92" name="TextBox 91"/>
          <p:cNvSpPr txBox="1"/>
          <p:nvPr/>
        </p:nvSpPr>
        <p:spPr>
          <a:xfrm>
            <a:off x="974090" y="31003048"/>
            <a:ext cx="9829800" cy="616515"/>
          </a:xfrm>
          <a:prstGeom prst="rect">
            <a:avLst/>
          </a:prstGeom>
          <a:solidFill>
            <a:schemeClr val="bg1">
              <a:alpha val="42000"/>
            </a:schemeClr>
          </a:solidFill>
        </p:spPr>
        <p:txBody>
          <a:bodyPr>
            <a:spAutoFit/>
          </a:bodyPr>
          <a:lstStyle/>
          <a:p>
            <a:pPr>
              <a:lnSpc>
                <a:spcPts val="4600"/>
              </a:lnSpc>
              <a:spcBef>
                <a:spcPts val="0"/>
              </a:spcBef>
              <a:defRPr/>
            </a:pPr>
            <a:endParaRPr lang="en-US" sz="2800" dirty="0">
              <a:latin typeface="Times New Roman"/>
              <a:ea typeface="Arial" charset="0"/>
              <a:cs typeface="Times New Roman"/>
            </a:endParaRPr>
          </a:p>
        </p:txBody>
      </p:sp>
      <p:cxnSp>
        <p:nvCxnSpPr>
          <p:cNvPr id="93" name="Straight Connector 92"/>
          <p:cNvCxnSpPr/>
          <p:nvPr/>
        </p:nvCxnSpPr>
        <p:spPr bwMode="auto">
          <a:xfrm>
            <a:off x="621617" y="24344446"/>
            <a:ext cx="9706610" cy="0"/>
          </a:xfrm>
          <a:prstGeom prst="line">
            <a:avLst/>
          </a:prstGeom>
          <a:noFill/>
          <a:ln w="25400" cap="flat" cmpd="sng" algn="ctr">
            <a:solidFill>
              <a:schemeClr val="tx1"/>
            </a:solidFill>
            <a:prstDash val="dash"/>
            <a:round/>
            <a:headEnd type="none" w="med" len="med"/>
            <a:tailEnd type="none" w="med" len="med"/>
          </a:ln>
          <a:effectLst/>
        </p:spPr>
      </p:cxnSp>
      <p:sp>
        <p:nvSpPr>
          <p:cNvPr id="94" name="Rectangle 93"/>
          <p:cNvSpPr/>
          <p:nvPr/>
        </p:nvSpPr>
        <p:spPr>
          <a:xfrm>
            <a:off x="21733299" y="41853189"/>
            <a:ext cx="10575501" cy="1496100"/>
          </a:xfrm>
          <a:prstGeom prst="rect">
            <a:avLst/>
          </a:prstGeom>
        </p:spPr>
        <p:txBody>
          <a:bodyPr wrap="square">
            <a:noAutofit/>
          </a:bodyPr>
          <a:lstStyle/>
          <a:p>
            <a:pPr>
              <a:spcAft>
                <a:spcPts val="400"/>
              </a:spcAft>
              <a:defRPr/>
            </a:pPr>
            <a:r>
              <a:rPr lang="en-US" altLang="en-US" sz="2800" dirty="0">
                <a:solidFill>
                  <a:schemeClr val="bg1"/>
                </a:solidFill>
                <a:latin typeface="Times New Roman"/>
                <a:ea typeface="Arial" charset="0"/>
                <a:cs typeface="Times New Roman"/>
              </a:rPr>
              <a:t>Department or Office name goes here </a:t>
            </a:r>
            <a:br>
              <a:rPr lang="en-US" altLang="en-US" sz="2800" dirty="0">
                <a:solidFill>
                  <a:schemeClr val="bg1"/>
                </a:solidFill>
                <a:latin typeface="Times New Roman"/>
                <a:ea typeface="Arial" charset="0"/>
                <a:cs typeface="Times New Roman"/>
              </a:rPr>
            </a:br>
            <a:r>
              <a:rPr lang="en-US" altLang="en-US" sz="2800" dirty="0">
                <a:solidFill>
                  <a:schemeClr val="bg1"/>
                </a:solidFill>
                <a:latin typeface="Times New Roman"/>
                <a:ea typeface="Arial" charset="0"/>
                <a:cs typeface="Times New Roman"/>
              </a:rPr>
              <a:t>School, College or Division name goes here</a:t>
            </a:r>
          </a:p>
          <a:p>
            <a:pPr>
              <a:spcAft>
                <a:spcPts val="80"/>
              </a:spcAft>
              <a:defRPr/>
            </a:pPr>
            <a:r>
              <a:rPr lang="en-US" sz="3400" b="1" dirty="0">
                <a:solidFill>
                  <a:schemeClr val="bg1"/>
                </a:solidFill>
                <a:latin typeface="Times New Roman"/>
                <a:cs typeface="Times New Roman"/>
              </a:rPr>
              <a:t>buffalo.edu</a:t>
            </a:r>
          </a:p>
          <a:p>
            <a:pPr>
              <a:spcAft>
                <a:spcPts val="80"/>
              </a:spcAft>
              <a:defRPr/>
            </a:pPr>
            <a:endParaRPr lang="en-US" altLang="en-US" sz="2800" dirty="0">
              <a:solidFill>
                <a:schemeClr val="bg1"/>
              </a:solidFill>
              <a:latin typeface="Times New Roman"/>
              <a:ea typeface="Arial" charset="0"/>
              <a:cs typeface="Times New Roman"/>
            </a:endParaRPr>
          </a:p>
        </p:txBody>
      </p:sp>
      <p:sp>
        <p:nvSpPr>
          <p:cNvPr id="95" name="TextBox 3"/>
          <p:cNvSpPr txBox="1">
            <a:spLocks noChangeArrowheads="1"/>
          </p:cNvSpPr>
          <p:nvPr/>
        </p:nvSpPr>
        <p:spPr bwMode="auto">
          <a:xfrm>
            <a:off x="184689" y="6122134"/>
            <a:ext cx="10657935" cy="6494085"/>
          </a:xfrm>
          <a:prstGeom prst="rect">
            <a:avLst/>
          </a:prstGeom>
          <a:solidFill>
            <a:schemeClr val="bg1">
              <a:alpha val="63000"/>
            </a:schemeClr>
          </a:solidFill>
          <a:ln>
            <a:noFill/>
          </a:ln>
          <a:effectLst/>
        </p:spPr>
        <p:txBody>
          <a:bodyPr wrap="square" lIns="91440" tIns="45720" rIns="91440" bIns="45720" anchor="t">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spcAft>
                <a:spcPts val="1200"/>
              </a:spcAft>
            </a:pPr>
            <a:r>
              <a:rPr lang="en-US" sz="5400" b="1" dirty="0">
                <a:solidFill>
                  <a:schemeClr val="tx2">
                    <a:lumMod val="76000"/>
                  </a:schemeClr>
                </a:solidFill>
                <a:latin typeface="Times New Roman"/>
                <a:ea typeface="ＭＳ Ｐゴシック"/>
                <a:cs typeface="Times New Roman"/>
              </a:rPr>
              <a:t>Introduction</a:t>
            </a:r>
          </a:p>
          <a:p>
            <a:pPr>
              <a:spcAft>
                <a:spcPts val="1200"/>
              </a:spcAft>
            </a:pPr>
            <a:r>
              <a:rPr lang="en-US" sz="4400" b="0" i="0" dirty="0">
                <a:solidFill>
                  <a:srgbClr val="172B4D"/>
                </a:solidFill>
                <a:effectLst/>
                <a:latin typeface="Times New Roman"/>
                <a:ea typeface="ＭＳ Ｐゴシック"/>
                <a:cs typeface="Times New Roman"/>
              </a:rPr>
              <a:t>The Type 2 Diabetes (T2D) is a growing global health issue. Many people remain undiagnosed due to the absence of early symptoms. Delayed diagnosis can lead to severe complications. Our project aimed to use machine learning (ML) techniques to predict T2D early using the BRFSS2015 survey dataset.</a:t>
            </a:r>
          </a:p>
        </p:txBody>
      </p:sp>
      <p:sp>
        <p:nvSpPr>
          <p:cNvPr id="96" name="TextBox 95"/>
          <p:cNvSpPr txBox="1"/>
          <p:nvPr/>
        </p:nvSpPr>
        <p:spPr>
          <a:xfrm>
            <a:off x="193796" y="13229047"/>
            <a:ext cx="11139688" cy="11726287"/>
          </a:xfrm>
          <a:prstGeom prst="rect">
            <a:avLst/>
          </a:prstGeom>
          <a:solidFill>
            <a:schemeClr val="bg1">
              <a:alpha val="63000"/>
            </a:schemeClr>
          </a:solidFill>
          <a:effectLst/>
        </p:spPr>
        <p:txBody>
          <a:bodyPr wrap="square" lIns="91440" tIns="45720" rIns="91440" bIns="45720" anchor="t">
            <a:spAutoFit/>
          </a:bodyPr>
          <a:lstStyle/>
          <a:p>
            <a:pPr>
              <a:spcAft>
                <a:spcPts val="1200"/>
              </a:spcAft>
              <a:defRPr/>
            </a:pPr>
            <a:r>
              <a:rPr lang="en-US" sz="4800" b="1" dirty="0">
                <a:solidFill>
                  <a:schemeClr val="tx2">
                    <a:lumMod val="76000"/>
                  </a:schemeClr>
                </a:solidFill>
                <a:latin typeface="Times New Roman"/>
                <a:cs typeface="Times New Roman"/>
              </a:rPr>
              <a:t> </a:t>
            </a:r>
            <a:endParaRPr lang="en-US" sz="8800" dirty="0">
              <a:solidFill>
                <a:schemeClr val="tx2">
                  <a:lumMod val="76000"/>
                </a:schemeClr>
              </a:solidFill>
              <a:latin typeface="Arial" panose="020B0604020202020204"/>
              <a:cs typeface="Arial" panose="020B0604020202020204"/>
            </a:endParaRPr>
          </a:p>
          <a:p>
            <a:pPr>
              <a:spcAft>
                <a:spcPts val="1200"/>
              </a:spcAft>
              <a:defRPr/>
            </a:pPr>
            <a:r>
              <a:rPr lang="en-US" sz="4800" b="1" dirty="0">
                <a:solidFill>
                  <a:schemeClr val="tx2">
                    <a:lumMod val="76000"/>
                  </a:schemeClr>
                </a:solidFill>
                <a:latin typeface="Times New Roman"/>
                <a:cs typeface="Times New Roman"/>
              </a:rPr>
              <a:t>Dataset Overview</a:t>
            </a:r>
            <a:endParaRPr lang="en-US" sz="4800" dirty="0">
              <a:solidFill>
                <a:schemeClr val="tx2">
                  <a:lumMod val="76000"/>
                </a:schemeClr>
              </a:solidFill>
              <a:latin typeface="Times New Roman"/>
              <a:cs typeface="Arial"/>
            </a:endParaRPr>
          </a:p>
          <a:p>
            <a:pPr marL="285750" indent="-285750">
              <a:buFont typeface="Arial"/>
              <a:buChar char="•"/>
              <a:defRPr/>
            </a:pPr>
            <a:r>
              <a:rPr lang="en-US" sz="4000" b="1" dirty="0">
                <a:solidFill>
                  <a:schemeClr val="tx1">
                    <a:lumMod val="50000"/>
                  </a:schemeClr>
                </a:solidFill>
                <a:latin typeface="Times New Roman"/>
                <a:ea typeface="+mn-lt"/>
                <a:cs typeface="Times New Roman"/>
              </a:rPr>
              <a:t>Source: BRFSS 2015 (Kaggle/UCI)</a:t>
            </a:r>
          </a:p>
          <a:p>
            <a:pPr marL="285750" indent="-285750">
              <a:buFont typeface="Arial"/>
              <a:buChar char="•"/>
              <a:defRPr/>
            </a:pPr>
            <a:endParaRPr lang="en-US" sz="4000" b="1" dirty="0">
              <a:solidFill>
                <a:schemeClr val="tx1">
                  <a:lumMod val="50000"/>
                </a:schemeClr>
              </a:solidFill>
              <a:latin typeface="Times New Roman"/>
              <a:ea typeface="+mn-lt"/>
              <a:cs typeface="Times New Roman"/>
            </a:endParaRPr>
          </a:p>
          <a:p>
            <a:pPr marL="285750" indent="-285750">
              <a:buFont typeface="Arial"/>
              <a:buChar char="•"/>
              <a:defRPr/>
            </a:pPr>
            <a:r>
              <a:rPr lang="en-US" sz="4000" b="1" dirty="0">
                <a:solidFill>
                  <a:schemeClr val="tx1">
                    <a:lumMod val="50000"/>
                  </a:schemeClr>
                </a:solidFill>
                <a:latin typeface="Times New Roman"/>
                <a:ea typeface="+mn-lt"/>
                <a:cs typeface="Times New Roman"/>
              </a:rPr>
              <a:t>Records: 253,680</a:t>
            </a:r>
          </a:p>
          <a:p>
            <a:pPr marL="285750" indent="-285750">
              <a:buFont typeface="Arial"/>
              <a:buChar char="•"/>
              <a:defRPr/>
            </a:pPr>
            <a:endParaRPr lang="en-US" sz="4000" b="1" dirty="0">
              <a:solidFill>
                <a:schemeClr val="tx1">
                  <a:lumMod val="50000"/>
                </a:schemeClr>
              </a:solidFill>
              <a:latin typeface="Times New Roman"/>
              <a:ea typeface="+mn-lt"/>
              <a:cs typeface="Times New Roman"/>
            </a:endParaRPr>
          </a:p>
          <a:p>
            <a:pPr marL="285750" indent="-285750">
              <a:buFont typeface="Arial"/>
              <a:buChar char="•"/>
              <a:defRPr/>
            </a:pPr>
            <a:r>
              <a:rPr lang="en-US" sz="4000" b="1" dirty="0">
                <a:solidFill>
                  <a:schemeClr val="tx1">
                    <a:lumMod val="50000"/>
                  </a:schemeClr>
                </a:solidFill>
                <a:latin typeface="Times New Roman"/>
                <a:ea typeface="+mn-lt"/>
                <a:cs typeface="Times New Roman"/>
              </a:rPr>
              <a:t>Features: 21 health indicators</a:t>
            </a:r>
          </a:p>
          <a:p>
            <a:pPr marL="285750" indent="-285750">
              <a:buFont typeface="Arial"/>
              <a:buChar char="•"/>
              <a:defRPr/>
            </a:pPr>
            <a:endParaRPr lang="en-US" sz="4000" b="1" dirty="0">
              <a:solidFill>
                <a:schemeClr val="tx1">
                  <a:lumMod val="50000"/>
                </a:schemeClr>
              </a:solidFill>
              <a:latin typeface="Times New Roman"/>
              <a:ea typeface="+mn-lt"/>
              <a:cs typeface="Times New Roman"/>
            </a:endParaRPr>
          </a:p>
          <a:p>
            <a:pPr marL="285750" indent="-285750">
              <a:buFont typeface="Arial"/>
              <a:buChar char="•"/>
              <a:defRPr/>
            </a:pPr>
            <a:r>
              <a:rPr lang="en-US" sz="4000" b="1" dirty="0">
                <a:solidFill>
                  <a:schemeClr val="tx1">
                    <a:lumMod val="50000"/>
                  </a:schemeClr>
                </a:solidFill>
                <a:latin typeface="Times New Roman"/>
                <a:ea typeface="+mn-lt"/>
                <a:cs typeface="Times New Roman"/>
              </a:rPr>
              <a:t>Target: Binary (0 = No Diabetes/Pre-Diabetes, </a:t>
            </a:r>
          </a:p>
          <a:p>
            <a:pPr>
              <a:defRPr/>
            </a:pPr>
            <a:r>
              <a:rPr lang="en-US" sz="4000" b="1" dirty="0">
                <a:solidFill>
                  <a:schemeClr val="tx1">
                    <a:lumMod val="50000"/>
                  </a:schemeClr>
                </a:solidFill>
                <a:latin typeface="Times New Roman"/>
                <a:ea typeface="+mn-lt"/>
                <a:cs typeface="Times New Roman"/>
              </a:rPr>
              <a:t>   1 = Diagnosed Diabetes)</a:t>
            </a:r>
          </a:p>
          <a:p>
            <a:pPr marL="285750" indent="-285750">
              <a:buFont typeface="Arial"/>
              <a:buChar char="•"/>
              <a:defRPr/>
            </a:pPr>
            <a:endParaRPr lang="en-US" sz="4000" b="1" dirty="0">
              <a:solidFill>
                <a:schemeClr val="tx1">
                  <a:lumMod val="50000"/>
                </a:schemeClr>
              </a:solidFill>
              <a:latin typeface="Times New Roman"/>
              <a:ea typeface="+mn-lt"/>
              <a:cs typeface="Times New Roman"/>
            </a:endParaRPr>
          </a:p>
          <a:p>
            <a:pPr marL="285750" indent="-285750">
              <a:buFont typeface="Arial"/>
              <a:buChar char="•"/>
              <a:defRPr/>
            </a:pPr>
            <a:r>
              <a:rPr lang="en-US" sz="4000" dirty="0">
                <a:solidFill>
                  <a:schemeClr val="tx1">
                    <a:lumMod val="50000"/>
                  </a:schemeClr>
                </a:solidFill>
                <a:latin typeface="Times New Roman"/>
                <a:ea typeface="Open Sans"/>
                <a:cs typeface="Times New Roman"/>
              </a:rPr>
              <a:t>Key features include:</a:t>
            </a:r>
          </a:p>
          <a:p>
            <a:pPr>
              <a:defRPr/>
            </a:pPr>
            <a:r>
              <a:rPr lang="en-US" sz="4000" dirty="0">
                <a:solidFill>
                  <a:schemeClr val="tx1">
                    <a:lumMod val="50000"/>
                  </a:schemeClr>
                </a:solidFill>
                <a:latin typeface="Times New Roman"/>
                <a:ea typeface="Open Sans"/>
                <a:cs typeface="Times New Roman"/>
              </a:rPr>
              <a:t>1. BMI</a:t>
            </a:r>
          </a:p>
          <a:p>
            <a:pPr>
              <a:defRPr/>
            </a:pPr>
            <a:r>
              <a:rPr lang="en-US" sz="4000" dirty="0">
                <a:solidFill>
                  <a:schemeClr val="tx1">
                    <a:lumMod val="50000"/>
                  </a:schemeClr>
                </a:solidFill>
                <a:latin typeface="Times New Roman"/>
                <a:ea typeface="Open Sans"/>
                <a:cs typeface="Times New Roman"/>
              </a:rPr>
              <a:t>2. Age</a:t>
            </a:r>
          </a:p>
          <a:p>
            <a:pPr>
              <a:defRPr/>
            </a:pPr>
            <a:r>
              <a:rPr lang="en-US" sz="4000" dirty="0">
                <a:solidFill>
                  <a:schemeClr val="tx1">
                    <a:lumMod val="50000"/>
                  </a:schemeClr>
                </a:solidFill>
                <a:latin typeface="Times New Roman"/>
                <a:ea typeface="Open Sans"/>
                <a:cs typeface="Times New Roman"/>
              </a:rPr>
              <a:t>3. General Health</a:t>
            </a:r>
          </a:p>
          <a:p>
            <a:pPr>
              <a:defRPr/>
            </a:pPr>
            <a:r>
              <a:rPr lang="en-US" sz="4000" dirty="0">
                <a:solidFill>
                  <a:schemeClr val="tx1">
                    <a:lumMod val="50000"/>
                  </a:schemeClr>
                </a:solidFill>
                <a:latin typeface="Times New Roman"/>
                <a:ea typeface="Open Sans"/>
                <a:cs typeface="Times New Roman"/>
              </a:rPr>
              <a:t>4. Smoking and Alcohol Use</a:t>
            </a:r>
          </a:p>
          <a:p>
            <a:pPr>
              <a:defRPr/>
            </a:pPr>
            <a:r>
              <a:rPr lang="en-US" sz="4000" dirty="0">
                <a:solidFill>
                  <a:schemeClr val="tx1">
                    <a:lumMod val="50000"/>
                  </a:schemeClr>
                </a:solidFill>
                <a:latin typeface="Times New Roman"/>
                <a:ea typeface="Open Sans"/>
                <a:cs typeface="Times New Roman"/>
              </a:rPr>
              <a:t>5. Physical and Mental Health Status</a:t>
            </a:r>
          </a:p>
          <a:p>
            <a:pPr marL="285750" indent="-285750">
              <a:buFont typeface="Arial"/>
              <a:buChar char="•"/>
              <a:defRPr/>
            </a:pPr>
            <a:endParaRPr lang="en-US" sz="4000" dirty="0">
              <a:solidFill>
                <a:schemeClr val="tx1">
                  <a:lumMod val="50000"/>
                </a:schemeClr>
              </a:solidFill>
              <a:latin typeface="Times New Roman"/>
              <a:ea typeface="Open Sans"/>
              <a:cs typeface="Times New Roman"/>
            </a:endParaRPr>
          </a:p>
        </p:txBody>
      </p:sp>
      <p:sp>
        <p:nvSpPr>
          <p:cNvPr id="97" name="TextBox 96"/>
          <p:cNvSpPr txBox="1"/>
          <p:nvPr/>
        </p:nvSpPr>
        <p:spPr>
          <a:xfrm>
            <a:off x="11419353" y="5765526"/>
            <a:ext cx="9783794" cy="10300256"/>
          </a:xfrm>
          <a:prstGeom prst="rect">
            <a:avLst/>
          </a:prstGeom>
          <a:solidFill>
            <a:schemeClr val="bg1">
              <a:alpha val="63000"/>
            </a:schemeClr>
          </a:solidFill>
          <a:effectLst/>
        </p:spPr>
        <p:txBody>
          <a:bodyPr wrap="square" lIns="91440" tIns="45720" rIns="91440" bIns="45720" anchor="t">
            <a:spAutoFit/>
          </a:bodyPr>
          <a:lstStyle/>
          <a:p>
            <a:pPr>
              <a:lnSpc>
                <a:spcPts val="4600"/>
              </a:lnSpc>
              <a:spcAft>
                <a:spcPts val="1200"/>
              </a:spcAft>
              <a:defRPr/>
            </a:pPr>
            <a:r>
              <a:rPr lang="en-US" sz="4800" b="1" dirty="0">
                <a:solidFill>
                  <a:srgbClr val="005BBB"/>
                </a:solidFill>
                <a:latin typeface="Times New Roman"/>
                <a:cs typeface="Times New Roman"/>
              </a:rPr>
              <a:t>Proposed Methods</a:t>
            </a:r>
            <a:endParaRPr lang="en-US" sz="7200" dirty="0">
              <a:cs typeface="Arial"/>
            </a:endParaRPr>
          </a:p>
          <a:p>
            <a:pPr>
              <a:lnSpc>
                <a:spcPts val="4600"/>
              </a:lnSpc>
              <a:spcBef>
                <a:spcPts val="0"/>
              </a:spcBef>
              <a:spcAft>
                <a:spcPts val="1200"/>
              </a:spcAft>
              <a:defRPr/>
            </a:pPr>
            <a:r>
              <a:rPr lang="en-US" sz="4000" b="1" dirty="0">
                <a:latin typeface="Times New Roman"/>
                <a:ea typeface="Arial" charset="0"/>
                <a:cs typeface="Times New Roman"/>
              </a:rPr>
              <a:t>• We used three different ML models to solve </a:t>
            </a:r>
          </a:p>
          <a:p>
            <a:pPr>
              <a:lnSpc>
                <a:spcPts val="4600"/>
              </a:lnSpc>
              <a:spcBef>
                <a:spcPts val="0"/>
              </a:spcBef>
              <a:spcAft>
                <a:spcPts val="1200"/>
              </a:spcAft>
              <a:defRPr/>
            </a:pPr>
            <a:r>
              <a:rPr lang="en-US" sz="4000" b="1" dirty="0">
                <a:latin typeface="Times New Roman"/>
                <a:ea typeface="Arial" charset="0"/>
                <a:cs typeface="Times New Roman"/>
              </a:rPr>
              <a:t>• Logistic Regression: A simple model that predicts the chance of diabetes using a linear formula. It's useful for comparisons and gives understandable results.</a:t>
            </a:r>
          </a:p>
          <a:p>
            <a:pPr>
              <a:lnSpc>
                <a:spcPts val="4600"/>
              </a:lnSpc>
              <a:spcBef>
                <a:spcPts val="0"/>
              </a:spcBef>
              <a:spcAft>
                <a:spcPts val="1200"/>
              </a:spcAft>
              <a:defRPr/>
            </a:pPr>
            <a:r>
              <a:rPr lang="en-US" sz="4000" b="1" dirty="0">
                <a:latin typeface="Times New Roman"/>
                <a:ea typeface="Arial" charset="0"/>
                <a:cs typeface="Times New Roman"/>
              </a:rPr>
              <a:t>• Random Forest: This model builds many decision trees and combines them. It's good at capturing patterns and also shows which features matter most.</a:t>
            </a:r>
          </a:p>
          <a:p>
            <a:pPr>
              <a:lnSpc>
                <a:spcPts val="4600"/>
              </a:lnSpc>
              <a:spcBef>
                <a:spcPts val="0"/>
              </a:spcBef>
              <a:spcAft>
                <a:spcPts val="1200"/>
              </a:spcAft>
              <a:defRPr/>
            </a:pPr>
            <a:r>
              <a:rPr lang="en-US" sz="4000" b="1" dirty="0">
                <a:latin typeface="Times New Roman"/>
                <a:ea typeface="Arial" charset="0"/>
                <a:cs typeface="Times New Roman"/>
              </a:rPr>
              <a:t>• XGBOOST: A popular and fast model that builds trees one after another, correcting errors along the way. It's known to perform very well in many real-world problems.</a:t>
            </a:r>
          </a:p>
          <a:p>
            <a:pPr>
              <a:lnSpc>
                <a:spcPts val="4600"/>
              </a:lnSpc>
              <a:spcBef>
                <a:spcPts val="0"/>
              </a:spcBef>
              <a:spcAft>
                <a:spcPts val="1200"/>
              </a:spcAft>
              <a:defRPr/>
            </a:pPr>
            <a:endParaRPr lang="en-US" sz="4000" dirty="0">
              <a:latin typeface="Times New Roman"/>
              <a:ea typeface="Arial" charset="0"/>
              <a:cs typeface="Times New Roman"/>
            </a:endParaRPr>
          </a:p>
        </p:txBody>
      </p:sp>
      <p:sp>
        <p:nvSpPr>
          <p:cNvPr id="98" name="TextBox 97"/>
          <p:cNvSpPr txBox="1"/>
          <p:nvPr/>
        </p:nvSpPr>
        <p:spPr>
          <a:xfrm>
            <a:off x="22485015" y="5638264"/>
            <a:ext cx="9945106" cy="8120172"/>
          </a:xfrm>
          <a:prstGeom prst="rect">
            <a:avLst/>
          </a:prstGeom>
          <a:solidFill>
            <a:schemeClr val="bg1">
              <a:alpha val="63000"/>
            </a:schemeClr>
          </a:solidFill>
          <a:effectLst/>
        </p:spPr>
        <p:txBody>
          <a:bodyPr wrap="square" lIns="91440" tIns="45720" rIns="91440" bIns="45720" anchor="t">
            <a:spAutoFit/>
          </a:bodyPr>
          <a:lstStyle/>
          <a:p>
            <a:pPr>
              <a:lnSpc>
                <a:spcPts val="4600"/>
              </a:lnSpc>
              <a:spcAft>
                <a:spcPts val="1200"/>
              </a:spcAft>
              <a:defRPr/>
            </a:pPr>
            <a:r>
              <a:rPr lang="en-US" sz="4800" b="1" dirty="0">
                <a:solidFill>
                  <a:schemeClr val="tx2">
                    <a:lumMod val="76000"/>
                  </a:schemeClr>
                </a:solidFill>
                <a:latin typeface="Times New Roman"/>
                <a:cs typeface="Times New Roman"/>
              </a:rPr>
              <a:t>Results</a:t>
            </a:r>
          </a:p>
          <a:p>
            <a:pPr>
              <a:lnSpc>
                <a:spcPts val="4600"/>
              </a:lnSpc>
              <a:spcAft>
                <a:spcPts val="1200"/>
              </a:spcAft>
              <a:defRPr/>
            </a:pPr>
            <a:endParaRPr lang="en-US" sz="4800" b="1" dirty="0">
              <a:solidFill>
                <a:schemeClr val="tx2">
                  <a:lumMod val="76000"/>
                </a:schemeClr>
              </a:solidFill>
              <a:latin typeface="Times New Roman"/>
              <a:cs typeface="Times New Roman"/>
            </a:endParaRPr>
          </a:p>
          <a:p>
            <a:pPr>
              <a:lnSpc>
                <a:spcPts val="4600"/>
              </a:lnSpc>
              <a:spcAft>
                <a:spcPts val="1200"/>
              </a:spcAft>
              <a:defRPr/>
            </a:pPr>
            <a:endParaRPr lang="en-US" sz="4800" b="1" dirty="0">
              <a:solidFill>
                <a:schemeClr val="tx2">
                  <a:lumMod val="76000"/>
                </a:schemeClr>
              </a:solidFill>
              <a:latin typeface="Times New Roman"/>
              <a:cs typeface="Times New Roman"/>
            </a:endParaRPr>
          </a:p>
          <a:p>
            <a:pPr>
              <a:lnSpc>
                <a:spcPts val="4600"/>
              </a:lnSpc>
              <a:spcAft>
                <a:spcPts val="1200"/>
              </a:spcAft>
              <a:defRPr/>
            </a:pPr>
            <a:endParaRPr lang="en-US" sz="4800" b="1" dirty="0">
              <a:solidFill>
                <a:schemeClr val="tx2">
                  <a:lumMod val="76000"/>
                </a:schemeClr>
              </a:solidFill>
              <a:latin typeface="Times New Roman"/>
              <a:cs typeface="Times New Roman"/>
            </a:endParaRPr>
          </a:p>
          <a:p>
            <a:pPr>
              <a:lnSpc>
                <a:spcPts val="4600"/>
              </a:lnSpc>
              <a:spcAft>
                <a:spcPts val="1200"/>
              </a:spcAft>
              <a:defRPr/>
            </a:pPr>
            <a:endParaRPr lang="en-US" sz="4800" b="1" dirty="0">
              <a:solidFill>
                <a:schemeClr val="tx2">
                  <a:lumMod val="76000"/>
                </a:schemeClr>
              </a:solidFill>
              <a:latin typeface="Times New Roman"/>
              <a:cs typeface="Times New Roman"/>
            </a:endParaRPr>
          </a:p>
          <a:p>
            <a:pPr>
              <a:lnSpc>
                <a:spcPts val="4600"/>
              </a:lnSpc>
              <a:spcAft>
                <a:spcPts val="1200"/>
              </a:spcAft>
              <a:defRPr/>
            </a:pPr>
            <a:endParaRPr lang="en-US" sz="4800" b="1" dirty="0">
              <a:solidFill>
                <a:schemeClr val="tx2">
                  <a:lumMod val="76000"/>
                </a:schemeClr>
              </a:solidFill>
              <a:latin typeface="Times New Roman"/>
              <a:cs typeface="Times New Roman"/>
            </a:endParaRPr>
          </a:p>
          <a:p>
            <a:pPr>
              <a:lnSpc>
                <a:spcPts val="4600"/>
              </a:lnSpc>
              <a:spcAft>
                <a:spcPts val="1200"/>
              </a:spcAft>
              <a:defRPr/>
            </a:pPr>
            <a:endParaRPr lang="en-US" sz="4800" b="1" dirty="0">
              <a:solidFill>
                <a:schemeClr val="tx2">
                  <a:lumMod val="76000"/>
                </a:schemeClr>
              </a:solidFill>
              <a:latin typeface="Times New Roman"/>
              <a:cs typeface="Times New Roman"/>
            </a:endParaRPr>
          </a:p>
          <a:p>
            <a:pPr>
              <a:lnSpc>
                <a:spcPts val="4600"/>
              </a:lnSpc>
              <a:spcAft>
                <a:spcPts val="1200"/>
              </a:spcAft>
              <a:defRPr/>
            </a:pPr>
            <a:endParaRPr lang="en-US" sz="4800" b="1" dirty="0">
              <a:solidFill>
                <a:schemeClr val="tx2">
                  <a:lumMod val="76000"/>
                </a:schemeClr>
              </a:solidFill>
              <a:latin typeface="Times New Roman"/>
              <a:cs typeface="Times New Roman"/>
            </a:endParaRPr>
          </a:p>
          <a:p>
            <a:pPr>
              <a:lnSpc>
                <a:spcPts val="4600"/>
              </a:lnSpc>
              <a:spcAft>
                <a:spcPts val="1200"/>
              </a:spcAft>
              <a:defRPr/>
            </a:pPr>
            <a:endParaRPr lang="en-US" sz="4800" b="1" dirty="0">
              <a:solidFill>
                <a:schemeClr val="tx2">
                  <a:lumMod val="76000"/>
                </a:schemeClr>
              </a:solidFill>
              <a:latin typeface="Times New Roman"/>
              <a:cs typeface="Times New Roman"/>
            </a:endParaRPr>
          </a:p>
          <a:p>
            <a:pPr>
              <a:lnSpc>
                <a:spcPts val="4600"/>
              </a:lnSpc>
              <a:spcAft>
                <a:spcPts val="1200"/>
              </a:spcAft>
              <a:defRPr/>
            </a:pPr>
            <a:endParaRPr lang="en-US" sz="4800" b="1" dirty="0">
              <a:solidFill>
                <a:schemeClr val="tx2">
                  <a:lumMod val="76000"/>
                </a:schemeClr>
              </a:solidFill>
              <a:latin typeface="Times New Roman"/>
              <a:cs typeface="Times New Roman"/>
            </a:endParaRPr>
          </a:p>
          <a:p>
            <a:pPr>
              <a:lnSpc>
                <a:spcPts val="4600"/>
              </a:lnSpc>
              <a:spcAft>
                <a:spcPts val="1200"/>
              </a:spcAft>
              <a:defRPr/>
            </a:pPr>
            <a:endParaRPr lang="en-US" sz="4800" b="1" dirty="0">
              <a:solidFill>
                <a:schemeClr val="tx2">
                  <a:lumMod val="76000"/>
                </a:schemeClr>
              </a:solidFill>
              <a:latin typeface="Times New Roman"/>
              <a:cs typeface="Times New Roman"/>
            </a:endParaRPr>
          </a:p>
        </p:txBody>
      </p:sp>
      <p:sp>
        <p:nvSpPr>
          <p:cNvPr id="100" name="TextBox 99"/>
          <p:cNvSpPr txBox="1"/>
          <p:nvPr/>
        </p:nvSpPr>
        <p:spPr>
          <a:xfrm>
            <a:off x="22282585" y="16196039"/>
            <a:ext cx="9153247" cy="13388280"/>
          </a:xfrm>
          <a:prstGeom prst="rect">
            <a:avLst/>
          </a:prstGeom>
          <a:solidFill>
            <a:schemeClr val="bg1">
              <a:alpha val="63000"/>
            </a:schemeClr>
          </a:solidFill>
          <a:effectLst/>
        </p:spPr>
        <p:txBody>
          <a:bodyPr wrap="square" lIns="91440" tIns="45720" rIns="91440" bIns="45720" anchor="t">
            <a:spAutoFit/>
          </a:bodyPr>
          <a:lstStyle/>
          <a:p>
            <a:pPr>
              <a:spcAft>
                <a:spcPts val="1200"/>
              </a:spcAft>
              <a:defRPr/>
            </a:pPr>
            <a:r>
              <a:rPr lang="en-US" sz="4000" b="1" dirty="0">
                <a:solidFill>
                  <a:schemeClr val="tx2">
                    <a:lumMod val="76000"/>
                  </a:schemeClr>
                </a:solidFill>
                <a:latin typeface="Times New Roman"/>
                <a:cs typeface="Times New Roman"/>
              </a:rPr>
              <a:t>Conclusion</a:t>
            </a:r>
          </a:p>
          <a:p>
            <a:pPr>
              <a:spcAft>
                <a:spcPts val="1200"/>
              </a:spcAft>
              <a:defRPr/>
            </a:pPr>
            <a:r>
              <a:rPr lang="en-US" sz="3200" b="1" dirty="0">
                <a:latin typeface="Times New Roman"/>
                <a:cs typeface="Times New Roman"/>
              </a:rPr>
              <a:t>We showed that machine learning models, especially </a:t>
            </a:r>
            <a:r>
              <a:rPr lang="en-US" sz="3200" b="1" dirty="0" err="1">
                <a:latin typeface="Times New Roman"/>
                <a:cs typeface="Times New Roman"/>
              </a:rPr>
              <a:t>XGBoost</a:t>
            </a:r>
            <a:r>
              <a:rPr lang="en-US" sz="3200" b="1" dirty="0">
                <a:latin typeface="Times New Roman"/>
                <a:cs typeface="Times New Roman"/>
              </a:rPr>
              <a:t>, can help predict Type 2 Diabetes using survey data. The models worked well on a large real-world dataset.</a:t>
            </a:r>
          </a:p>
          <a:p>
            <a:pPr>
              <a:spcAft>
                <a:spcPts val="1200"/>
              </a:spcAft>
              <a:defRPr/>
            </a:pPr>
            <a:r>
              <a:rPr lang="en-US" sz="3200" b="1" dirty="0">
                <a:latin typeface="Times New Roman"/>
                <a:cs typeface="Times New Roman"/>
              </a:rPr>
              <a:t>Limitations:</a:t>
            </a:r>
          </a:p>
          <a:p>
            <a:pPr>
              <a:spcAft>
                <a:spcPts val="1200"/>
              </a:spcAft>
              <a:defRPr/>
            </a:pPr>
            <a:r>
              <a:rPr lang="en-US" sz="3200" b="1" dirty="0">
                <a:latin typeface="Times New Roman"/>
                <a:cs typeface="Times New Roman"/>
              </a:rPr>
              <a:t>•The data was self-reported, so it may not always be accurate.</a:t>
            </a:r>
          </a:p>
          <a:p>
            <a:pPr>
              <a:spcAft>
                <a:spcPts val="1200"/>
              </a:spcAft>
              <a:defRPr/>
            </a:pPr>
            <a:r>
              <a:rPr lang="en-US" sz="3200" b="1" dirty="0">
                <a:latin typeface="Times New Roman"/>
                <a:cs typeface="Times New Roman"/>
              </a:rPr>
              <a:t>•The target label was simplified to yes/no, ignoring borderline cases.</a:t>
            </a:r>
          </a:p>
          <a:p>
            <a:pPr>
              <a:spcAft>
                <a:spcPts val="1200"/>
              </a:spcAft>
              <a:defRPr/>
            </a:pPr>
            <a:r>
              <a:rPr lang="en-US" sz="3200" b="1" dirty="0">
                <a:latin typeface="Times New Roman"/>
                <a:cs typeface="Times New Roman"/>
              </a:rPr>
              <a:t>•The dataset was from one time and one country, which may limit general use.</a:t>
            </a:r>
          </a:p>
          <a:p>
            <a:pPr>
              <a:spcAft>
                <a:spcPts val="1200"/>
              </a:spcAft>
              <a:defRPr/>
            </a:pPr>
            <a:r>
              <a:rPr lang="en-US" sz="3200" b="1" dirty="0">
                <a:latin typeface="Times New Roman"/>
                <a:cs typeface="Times New Roman"/>
              </a:rPr>
              <a:t>Future Work:</a:t>
            </a:r>
          </a:p>
          <a:p>
            <a:pPr>
              <a:spcAft>
                <a:spcPts val="1200"/>
              </a:spcAft>
              <a:defRPr/>
            </a:pPr>
            <a:r>
              <a:rPr lang="en-US" sz="3200" b="1" dirty="0">
                <a:latin typeface="Times New Roman"/>
                <a:cs typeface="Times New Roman"/>
              </a:rPr>
              <a:t>• Use time-based data to track how diabetes develops.</a:t>
            </a:r>
          </a:p>
          <a:p>
            <a:pPr>
              <a:spcAft>
                <a:spcPts val="1200"/>
              </a:spcAft>
              <a:defRPr/>
            </a:pPr>
            <a:r>
              <a:rPr lang="en-US" sz="3200" b="1" dirty="0">
                <a:latin typeface="Times New Roman"/>
                <a:cs typeface="Times New Roman"/>
              </a:rPr>
              <a:t>• Apply tools like SHAP to explain model decisions to doctors and patients.</a:t>
            </a:r>
          </a:p>
          <a:p>
            <a:pPr>
              <a:spcAft>
                <a:spcPts val="1200"/>
              </a:spcAft>
              <a:defRPr/>
            </a:pPr>
            <a:r>
              <a:rPr lang="en-US" sz="3200" b="1" dirty="0">
                <a:latin typeface="Times New Roman"/>
                <a:cs typeface="Times New Roman"/>
              </a:rPr>
              <a:t>• Test our model with data from other years or countries.</a:t>
            </a:r>
          </a:p>
          <a:p>
            <a:pPr>
              <a:spcAft>
                <a:spcPts val="1200"/>
              </a:spcAft>
              <a:defRPr/>
            </a:pPr>
            <a:r>
              <a:rPr lang="en-US" sz="3200" b="1" dirty="0">
                <a:latin typeface="Times New Roman"/>
                <a:cs typeface="Times New Roman"/>
              </a:rPr>
              <a:t>• Build a basic app or website to let users try the prediction tool.</a:t>
            </a:r>
          </a:p>
          <a:p>
            <a:pPr>
              <a:spcAft>
                <a:spcPts val="1200"/>
              </a:spcAft>
              <a:defRPr/>
            </a:pPr>
            <a:endParaRPr lang="en-US" sz="3200" dirty="0">
              <a:latin typeface="Times New Roman"/>
              <a:cs typeface="Times New Roman"/>
            </a:endParaRPr>
          </a:p>
          <a:p>
            <a:pPr>
              <a:spcAft>
                <a:spcPts val="1200"/>
              </a:spcAft>
              <a:defRPr/>
            </a:pPr>
            <a:endParaRPr lang="en-US" sz="3200" dirty="0">
              <a:latin typeface="Times New Roman"/>
              <a:cs typeface="Times New Roman"/>
            </a:endParaRPr>
          </a:p>
        </p:txBody>
      </p:sp>
      <p:sp>
        <p:nvSpPr>
          <p:cNvPr id="101" name="TextBox 100"/>
          <p:cNvSpPr txBox="1"/>
          <p:nvPr/>
        </p:nvSpPr>
        <p:spPr>
          <a:xfrm>
            <a:off x="22055129" y="28779549"/>
            <a:ext cx="9714507" cy="11787329"/>
          </a:xfrm>
          <a:prstGeom prst="rect">
            <a:avLst/>
          </a:prstGeom>
          <a:solidFill>
            <a:schemeClr val="bg1">
              <a:alpha val="63000"/>
            </a:schemeClr>
          </a:solidFill>
          <a:effectLst/>
        </p:spPr>
        <p:txBody>
          <a:bodyPr wrap="square" lIns="91440" tIns="45720" rIns="91440" bIns="45720" anchor="t">
            <a:spAutoFit/>
          </a:bodyPr>
          <a:lstStyle/>
          <a:p>
            <a:pPr>
              <a:spcAft>
                <a:spcPts val="1200"/>
              </a:spcAft>
              <a:buClr>
                <a:schemeClr val="tx2"/>
              </a:buClr>
              <a:defRPr/>
            </a:pPr>
            <a:r>
              <a:rPr lang="en-US" sz="3600" b="1" dirty="0">
                <a:solidFill>
                  <a:schemeClr val="tx2">
                    <a:lumMod val="76000"/>
                  </a:schemeClr>
                </a:solidFill>
                <a:latin typeface="Times New Roman" panose="02020603050405020304" pitchFamily="18" charset="0"/>
                <a:cs typeface="Times New Roman" panose="02020603050405020304" pitchFamily="18" charset="0"/>
              </a:rPr>
              <a:t>References</a:t>
            </a:r>
            <a:endParaRPr lang="en-US" sz="7200" dirty="0">
              <a:latin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4000" kern="100" dirty="0" err="1">
                <a:effectLst/>
                <a:latin typeface="Times New Roman" panose="02020603050405020304" pitchFamily="18" charset="0"/>
                <a:ea typeface="Calibri" panose="020F0502020204030204" pitchFamily="34" charset="0"/>
                <a:cs typeface="Times New Roman" panose="02020603050405020304" pitchFamily="18" charset="0"/>
              </a:rPr>
              <a:t>Nazirun</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N.N.N. et al. (2024). </a:t>
            </a:r>
            <a:r>
              <a:rPr lang="en-IN" sz="4000" i="1" kern="100" dirty="0">
                <a:effectLst/>
                <a:latin typeface="Times New Roman" panose="02020603050405020304" pitchFamily="18" charset="0"/>
                <a:ea typeface="Calibri" panose="020F0502020204030204" pitchFamily="34" charset="0"/>
                <a:cs typeface="Times New Roman" panose="02020603050405020304" pitchFamily="18" charset="0"/>
              </a:rPr>
              <a:t>Prediction Models for Type 2 Diabetes Progression: A Systematic Review</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IEEE Access.</a:t>
            </a:r>
          </a:p>
          <a:p>
            <a:pPr marL="342900" lvl="0" indent="-342900">
              <a:lnSpc>
                <a:spcPct val="115000"/>
              </a:lnSpc>
              <a:spcAft>
                <a:spcPts val="800"/>
              </a:spcAft>
              <a:buFont typeface="+mj-lt"/>
              <a:buAutoNum type="arabicPeriod"/>
              <a:tabLst>
                <a:tab pos="457200" algn="l"/>
              </a:tabLst>
            </a:pP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Kumar, A. et al. (2024). </a:t>
            </a:r>
            <a:r>
              <a:rPr lang="en-IN" sz="4000" i="1" kern="100" dirty="0">
                <a:effectLst/>
                <a:latin typeface="Times New Roman" panose="02020603050405020304" pitchFamily="18" charset="0"/>
                <a:ea typeface="Calibri" panose="020F0502020204030204" pitchFamily="34" charset="0"/>
                <a:cs typeface="Times New Roman" panose="02020603050405020304" pitchFamily="18" charset="0"/>
              </a:rPr>
              <a:t>Comparative Study of ML Techniques for Diabetes Prediction</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ICCCNT.</a:t>
            </a:r>
          </a:p>
          <a:p>
            <a:pPr marL="342900" lvl="0" indent="-342900">
              <a:lnSpc>
                <a:spcPct val="115000"/>
              </a:lnSpc>
              <a:spcAft>
                <a:spcPts val="800"/>
              </a:spcAft>
              <a:buFont typeface="+mj-lt"/>
              <a:buAutoNum type="arabicPeriod"/>
              <a:tabLst>
                <a:tab pos="457200" algn="l"/>
              </a:tabLst>
            </a:pP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Hancock, J.T. et al. (2023). </a:t>
            </a:r>
            <a:r>
              <a:rPr lang="en-IN" sz="4000" i="1" kern="100" dirty="0">
                <a:effectLst/>
                <a:latin typeface="Times New Roman" panose="02020603050405020304" pitchFamily="18" charset="0"/>
                <a:ea typeface="Calibri" panose="020F0502020204030204" pitchFamily="34" charset="0"/>
                <a:cs typeface="Times New Roman" panose="02020603050405020304" pitchFamily="18" charset="0"/>
              </a:rPr>
              <a:t>Evaluating Classifier Performance with Imbalanced Big Data</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Journal of Big Data.</a:t>
            </a:r>
          </a:p>
          <a:p>
            <a:pPr marL="342900" lvl="0" indent="-342900">
              <a:lnSpc>
                <a:spcPct val="115000"/>
              </a:lnSpc>
              <a:spcAft>
                <a:spcPts val="800"/>
              </a:spcAft>
              <a:buFont typeface="+mj-lt"/>
              <a:buAutoNum type="arabicPeriod"/>
              <a:tabLst>
                <a:tab pos="457200" algn="l"/>
              </a:tabLst>
            </a:pP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Brownlee, J. (2020). </a:t>
            </a:r>
            <a:r>
              <a:rPr lang="en-IN" sz="4000" i="1" kern="100" dirty="0">
                <a:effectLst/>
                <a:latin typeface="Times New Roman" panose="02020603050405020304" pitchFamily="18" charset="0"/>
                <a:ea typeface="Calibri" panose="020F0502020204030204" pitchFamily="34" charset="0"/>
                <a:cs typeface="Times New Roman" panose="02020603050405020304" pitchFamily="18" charset="0"/>
              </a:rPr>
              <a:t>Tour of Evaluation Metrics for Imbalanced Classification</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Machine Learning Mastery.</a:t>
            </a:r>
          </a:p>
          <a:p>
            <a:pPr marL="342900" lvl="0" indent="-342900">
              <a:lnSpc>
                <a:spcPct val="115000"/>
              </a:lnSpc>
              <a:spcAft>
                <a:spcPts val="800"/>
              </a:spcAft>
              <a:buFont typeface="+mj-lt"/>
              <a:buAutoNum type="arabicPeriod"/>
              <a:tabLst>
                <a:tab pos="457200" algn="l"/>
              </a:tabLst>
            </a:pPr>
            <a:r>
              <a:rPr lang="en-IN" sz="4000" kern="100" dirty="0" err="1">
                <a:effectLst/>
                <a:latin typeface="Times New Roman" panose="02020603050405020304" pitchFamily="18" charset="0"/>
                <a:ea typeface="Calibri" panose="020F0502020204030204" pitchFamily="34" charset="0"/>
                <a:cs typeface="Times New Roman" panose="02020603050405020304" pitchFamily="18" charset="0"/>
              </a:rPr>
              <a:t>VijiyaKumar</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K. et al. (2019). </a:t>
            </a:r>
            <a:r>
              <a:rPr lang="en-IN" sz="4000" i="1" kern="100" dirty="0">
                <a:effectLst/>
                <a:latin typeface="Times New Roman" panose="02020603050405020304" pitchFamily="18" charset="0"/>
                <a:ea typeface="Calibri" panose="020F0502020204030204" pitchFamily="34" charset="0"/>
                <a:cs typeface="Times New Roman" panose="02020603050405020304" pitchFamily="18" charset="0"/>
              </a:rPr>
              <a:t>Random Forest Algorithm for the Prediction of Diabetes</a:t>
            </a: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 IEEE ICSCAN.</a:t>
            </a:r>
          </a:p>
        </p:txBody>
      </p:sp>
      <p:sp>
        <p:nvSpPr>
          <p:cNvPr id="72" name="TextBox 71">
            <a:extLst>
              <a:ext uri="{FF2B5EF4-FFF2-40B4-BE49-F238E27FC236}">
                <a16:creationId xmlns:a16="http://schemas.microsoft.com/office/drawing/2014/main" id="{92B7EA81-D45A-931C-4507-389B832E80F7}"/>
              </a:ext>
            </a:extLst>
          </p:cNvPr>
          <p:cNvSpPr txBox="1"/>
          <p:nvPr/>
        </p:nvSpPr>
        <p:spPr>
          <a:xfrm>
            <a:off x="327970" y="25058528"/>
            <a:ext cx="10313141" cy="158761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solidFill>
                  <a:schemeClr val="tx2">
                    <a:lumMod val="76000"/>
                  </a:schemeClr>
                </a:solidFill>
                <a:latin typeface="Times New Roman"/>
                <a:cs typeface="Times New Roman"/>
              </a:rPr>
              <a:t>Problem Definition</a:t>
            </a:r>
          </a:p>
          <a:p>
            <a:endParaRPr lang="en-US" sz="4800" dirty="0">
              <a:solidFill>
                <a:schemeClr val="tx2">
                  <a:lumMod val="76000"/>
                </a:schemeClr>
              </a:solidFill>
              <a:latin typeface="Times New Roman"/>
              <a:cs typeface="Times New Roman"/>
            </a:endParaRPr>
          </a:p>
          <a:p>
            <a:pPr>
              <a:spcAft>
                <a:spcPts val="1000"/>
              </a:spcAft>
            </a:pPr>
            <a:r>
              <a:rPr lang="en-US" sz="4000" dirty="0">
                <a:solidFill>
                  <a:schemeClr val="tx1">
                    <a:lumMod val="50000"/>
                  </a:schemeClr>
                </a:solidFill>
                <a:latin typeface="Times New Roman"/>
                <a:cs typeface="Times New Roman"/>
              </a:rPr>
              <a:t>• Simple Explanation: Can we build a computer model that predicts whether a person has Type 2 Diabetes using answers to questions about their health and lifestyle? For example, by looking at BMI, age, exercise habits, and how healthy someone feels, can we guess their diabetes status</a:t>
            </a:r>
          </a:p>
          <a:p>
            <a:pPr>
              <a:spcAft>
                <a:spcPts val="1000"/>
              </a:spcAft>
            </a:pPr>
            <a:endParaRPr lang="en-US" sz="4000" dirty="0">
              <a:solidFill>
                <a:schemeClr val="tx1">
                  <a:lumMod val="50000"/>
                </a:schemeClr>
              </a:solidFill>
              <a:latin typeface="Times New Roman"/>
              <a:cs typeface="Times New Roman"/>
            </a:endParaRPr>
          </a:p>
          <a:p>
            <a:pPr>
              <a:spcAft>
                <a:spcPts val="1000"/>
              </a:spcAft>
            </a:pPr>
            <a:r>
              <a:rPr lang="en-US" sz="4000" dirty="0">
                <a:solidFill>
                  <a:schemeClr val="tx1">
                    <a:lumMod val="50000"/>
                  </a:schemeClr>
                </a:solidFill>
                <a:latin typeface="Times New Roman"/>
                <a:cs typeface="Times New Roman"/>
              </a:rPr>
              <a:t>• Technical Definition: Using a dataset D={(</a:t>
            </a:r>
            <a:r>
              <a:rPr lang="en-US" sz="4000" dirty="0" err="1">
                <a:solidFill>
                  <a:schemeClr val="tx1">
                    <a:lumMod val="50000"/>
                  </a:schemeClr>
                </a:solidFill>
                <a:latin typeface="Times New Roman"/>
                <a:cs typeface="Times New Roman"/>
              </a:rPr>
              <a:t>xi,yi</a:t>
            </a:r>
            <a:r>
              <a:rPr lang="en-US" sz="4000" dirty="0">
                <a:solidFill>
                  <a:schemeClr val="tx1">
                    <a:lumMod val="50000"/>
                  </a:schemeClr>
                </a:solidFill>
                <a:latin typeface="Times New Roman"/>
                <a:cs typeface="Times New Roman"/>
              </a:rPr>
              <a:t>)}</a:t>
            </a:r>
            <a:r>
              <a:rPr lang="en-US" sz="4000" dirty="0" err="1">
                <a:solidFill>
                  <a:schemeClr val="tx1">
                    <a:lumMod val="50000"/>
                  </a:schemeClr>
                </a:solidFill>
                <a:latin typeface="Times New Roman"/>
                <a:cs typeface="Times New Roman"/>
              </a:rPr>
              <a:t>i</a:t>
            </a:r>
            <a:r>
              <a:rPr lang="en-US" sz="4000" dirty="0">
                <a:solidFill>
                  <a:schemeClr val="tx1">
                    <a:lumMod val="50000"/>
                  </a:schemeClr>
                </a:solidFill>
                <a:latin typeface="Times New Roman"/>
                <a:cs typeface="Times New Roman"/>
              </a:rPr>
              <a:t>=1nD = \{(</a:t>
            </a:r>
            <a:r>
              <a:rPr lang="en-US" sz="4000" dirty="0" err="1">
                <a:solidFill>
                  <a:schemeClr val="tx1">
                    <a:lumMod val="50000"/>
                  </a:schemeClr>
                </a:solidFill>
                <a:latin typeface="Times New Roman"/>
                <a:cs typeface="Times New Roman"/>
              </a:rPr>
              <a:t>x_i</a:t>
            </a:r>
            <a:r>
              <a:rPr lang="en-US" sz="4000" dirty="0">
                <a:solidFill>
                  <a:schemeClr val="tx1">
                    <a:lumMod val="50000"/>
                  </a:schemeClr>
                </a:solidFill>
                <a:latin typeface="Times New Roman"/>
                <a:cs typeface="Times New Roman"/>
              </a:rPr>
              <a:t>, </a:t>
            </a:r>
            <a:r>
              <a:rPr lang="en-US" sz="4000" dirty="0" err="1">
                <a:solidFill>
                  <a:schemeClr val="tx1">
                    <a:lumMod val="50000"/>
                  </a:schemeClr>
                </a:solidFill>
                <a:latin typeface="Times New Roman"/>
                <a:cs typeface="Times New Roman"/>
              </a:rPr>
              <a:t>y_i</a:t>
            </a:r>
            <a:r>
              <a:rPr lang="en-US" sz="4000" dirty="0">
                <a:solidFill>
                  <a:schemeClr val="tx1">
                    <a:lumMod val="50000"/>
                  </a:schemeClr>
                </a:solidFill>
                <a:latin typeface="Times New Roman"/>
                <a:cs typeface="Times New Roman"/>
              </a:rPr>
              <a:t>)\}_{</a:t>
            </a:r>
            <a:r>
              <a:rPr lang="en-US" sz="4000" dirty="0" err="1">
                <a:solidFill>
                  <a:schemeClr val="tx1">
                    <a:lumMod val="50000"/>
                  </a:schemeClr>
                </a:solidFill>
                <a:latin typeface="Times New Roman"/>
                <a:cs typeface="Times New Roman"/>
              </a:rPr>
              <a:t>i</a:t>
            </a:r>
            <a:r>
              <a:rPr lang="en-US" sz="4000" dirty="0">
                <a:solidFill>
                  <a:schemeClr val="tx1">
                    <a:lumMod val="50000"/>
                  </a:schemeClr>
                </a:solidFill>
                <a:latin typeface="Times New Roman"/>
                <a:cs typeface="Times New Roman"/>
              </a:rPr>
              <a:t>=1}^{n}, where </a:t>
            </a:r>
            <a:r>
              <a:rPr lang="en-US" sz="4000" dirty="0" err="1">
                <a:solidFill>
                  <a:schemeClr val="tx1">
                    <a:lumMod val="50000"/>
                  </a:schemeClr>
                </a:solidFill>
                <a:latin typeface="Times New Roman"/>
                <a:cs typeface="Times New Roman"/>
              </a:rPr>
              <a:t>xix_i</a:t>
            </a:r>
            <a:r>
              <a:rPr lang="en-US" sz="4000" dirty="0">
                <a:solidFill>
                  <a:schemeClr val="tx1">
                    <a:lumMod val="50000"/>
                  </a:schemeClr>
                </a:solidFill>
                <a:latin typeface="Times New Roman"/>
                <a:cs typeface="Times New Roman"/>
              </a:rPr>
              <a:t> contains health features and </a:t>
            </a:r>
            <a:r>
              <a:rPr lang="en-US" sz="4000" dirty="0" err="1">
                <a:solidFill>
                  <a:schemeClr val="tx1">
                    <a:lumMod val="50000"/>
                  </a:schemeClr>
                </a:solidFill>
                <a:latin typeface="Times New Roman"/>
                <a:cs typeface="Times New Roman"/>
              </a:rPr>
              <a:t>yiy_i</a:t>
            </a:r>
            <a:r>
              <a:rPr lang="en-US" sz="4000" dirty="0">
                <a:solidFill>
                  <a:schemeClr val="tx1">
                    <a:lumMod val="50000"/>
                  </a:schemeClr>
                </a:solidFill>
                <a:latin typeface="Times New Roman"/>
                <a:cs typeface="Times New Roman"/>
              </a:rPr>
              <a:t> is 0 or 1 based on diabetes diagnosis, the task is to learn a function f(x)f(x) that predicts the probability of diabetes. We want this model to work well even on new data it hasn’t seen before.</a:t>
            </a:r>
          </a:p>
          <a:p>
            <a:pPr>
              <a:spcAft>
                <a:spcPts val="1000"/>
              </a:spcAft>
            </a:pPr>
            <a:endParaRPr lang="en-US" sz="4000" dirty="0">
              <a:solidFill>
                <a:schemeClr val="tx1">
                  <a:lumMod val="50000"/>
                </a:schemeClr>
              </a:solidFill>
              <a:latin typeface="Times New Roman"/>
              <a:cs typeface="Times New Roman"/>
            </a:endParaRPr>
          </a:p>
          <a:p>
            <a:pPr>
              <a:spcAft>
                <a:spcPts val="1000"/>
              </a:spcAft>
            </a:pPr>
            <a:r>
              <a:rPr lang="en-US" sz="4000" dirty="0">
                <a:solidFill>
                  <a:schemeClr val="tx1">
                    <a:lumMod val="50000"/>
                  </a:schemeClr>
                </a:solidFill>
                <a:latin typeface="Times New Roman"/>
                <a:cs typeface="Times New Roman"/>
              </a:rPr>
              <a:t>• A few challenges include working with imbalanced data (more healthy people than diabetic ones), making sense of noisy or self-reported data, and picking the most important features.</a:t>
            </a:r>
          </a:p>
          <a:p>
            <a:pPr>
              <a:spcAft>
                <a:spcPts val="1000"/>
              </a:spcAft>
            </a:pPr>
            <a:endParaRPr lang="en-US" sz="8800" dirty="0">
              <a:cs typeface="Arial"/>
            </a:endParaRPr>
          </a:p>
        </p:txBody>
      </p:sp>
      <p:sp>
        <p:nvSpPr>
          <p:cNvPr id="6" name="AutoShape 2">
            <a:extLst>
              <a:ext uri="{FF2B5EF4-FFF2-40B4-BE49-F238E27FC236}">
                <a16:creationId xmlns:a16="http://schemas.microsoft.com/office/drawing/2014/main" id="{AC4B982E-9B8A-7119-C7FC-E6934F235606}"/>
              </a:ext>
            </a:extLst>
          </p:cNvPr>
          <p:cNvSpPr>
            <a:spLocks noChangeAspect="1" noChangeArrowheads="1"/>
          </p:cNvSpPr>
          <p:nvPr/>
        </p:nvSpPr>
        <p:spPr bwMode="auto">
          <a:xfrm>
            <a:off x="16306800" y="21793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4" name="Straight Connector 3">
            <a:extLst>
              <a:ext uri="{FF2B5EF4-FFF2-40B4-BE49-F238E27FC236}">
                <a16:creationId xmlns:a16="http://schemas.microsoft.com/office/drawing/2014/main" id="{56374C51-59E3-0B67-BA53-E0CE3A64D762}"/>
              </a:ext>
            </a:extLst>
          </p:cNvPr>
          <p:cNvCxnSpPr/>
          <p:nvPr/>
        </p:nvCxnSpPr>
        <p:spPr bwMode="auto">
          <a:xfrm>
            <a:off x="621617" y="13257346"/>
            <a:ext cx="9706610" cy="0"/>
          </a:xfrm>
          <a:prstGeom prst="line">
            <a:avLst/>
          </a:prstGeom>
          <a:noFill/>
          <a:ln w="25400" cap="flat" cmpd="sng" algn="ctr">
            <a:solidFill>
              <a:schemeClr val="tx1"/>
            </a:solidFill>
            <a:prstDash val="dash"/>
            <a:round/>
            <a:headEnd type="none" w="med" len="med"/>
            <a:tailEnd type="none" w="med" len="med"/>
          </a:ln>
          <a:effectLst/>
        </p:spPr>
      </p:cxnSp>
      <p:sp>
        <p:nvSpPr>
          <p:cNvPr id="5" name="TextBox 4">
            <a:extLst>
              <a:ext uri="{FF2B5EF4-FFF2-40B4-BE49-F238E27FC236}">
                <a16:creationId xmlns:a16="http://schemas.microsoft.com/office/drawing/2014/main" id="{80C464E3-73B7-2958-50CB-FB13761C85C0}"/>
              </a:ext>
            </a:extLst>
          </p:cNvPr>
          <p:cNvSpPr txBox="1"/>
          <p:nvPr/>
        </p:nvSpPr>
        <p:spPr>
          <a:xfrm>
            <a:off x="11594997" y="15486883"/>
            <a:ext cx="9784314" cy="8145820"/>
          </a:xfrm>
          <a:prstGeom prst="rect">
            <a:avLst/>
          </a:prstGeom>
          <a:solidFill>
            <a:schemeClr val="bg1">
              <a:alpha val="63000"/>
            </a:schemeClr>
          </a:solidFill>
          <a:effectLst/>
        </p:spPr>
        <p:txBody>
          <a:bodyPr wrap="square">
            <a:spAutoFit/>
          </a:bodyPr>
          <a:lstStyle/>
          <a:p>
            <a:pPr>
              <a:spcBef>
                <a:spcPts val="1200"/>
              </a:spcBef>
              <a:spcAft>
                <a:spcPts val="800"/>
              </a:spcAft>
              <a:defRPr/>
            </a:pPr>
            <a:r>
              <a:rPr lang="en-US" sz="4000" dirty="0">
                <a:solidFill>
                  <a:schemeClr val="tx2"/>
                </a:solidFill>
                <a:latin typeface="Times New Roman"/>
                <a:ea typeface="Arial" charset="0"/>
                <a:cs typeface="Times New Roman"/>
              </a:rPr>
              <a:t>Data Preparation:</a:t>
            </a:r>
          </a:p>
          <a:p>
            <a:pPr>
              <a:spcBef>
                <a:spcPts val="1200"/>
              </a:spcBef>
              <a:spcAft>
                <a:spcPts val="800"/>
              </a:spcAft>
              <a:defRPr/>
            </a:pPr>
            <a:r>
              <a:rPr lang="en-US" sz="4000" b="1" dirty="0">
                <a:latin typeface="Times New Roman"/>
                <a:ea typeface="Arial" charset="0"/>
                <a:cs typeface="Times New Roman"/>
              </a:rPr>
              <a:t>• Changed the Diabetes_012 column into a binary format: 0 (no or pre-diabetes) and 1 (diagnosed diabetes).</a:t>
            </a:r>
          </a:p>
          <a:p>
            <a:pPr>
              <a:spcBef>
                <a:spcPts val="1200"/>
              </a:spcBef>
              <a:spcAft>
                <a:spcPts val="800"/>
              </a:spcAft>
              <a:defRPr/>
            </a:pPr>
            <a:r>
              <a:rPr lang="en-US" sz="4000" b="1" dirty="0">
                <a:latin typeface="Times New Roman"/>
                <a:ea typeface="Arial" charset="0"/>
                <a:cs typeface="Times New Roman"/>
              </a:rPr>
              <a:t>• Confirmed there were no missing values.</a:t>
            </a:r>
          </a:p>
          <a:p>
            <a:pPr>
              <a:spcBef>
                <a:spcPts val="1200"/>
              </a:spcBef>
              <a:spcAft>
                <a:spcPts val="800"/>
              </a:spcAft>
              <a:defRPr/>
            </a:pPr>
            <a:r>
              <a:rPr lang="en-US" sz="4000" b="1" dirty="0">
                <a:latin typeface="Times New Roman"/>
                <a:ea typeface="Arial" charset="0"/>
                <a:cs typeface="Times New Roman"/>
              </a:rPr>
              <a:t>•Kept all 21 features like BMI, age, health status, physical activity, etc.</a:t>
            </a:r>
          </a:p>
          <a:p>
            <a:pPr>
              <a:spcBef>
                <a:spcPts val="1200"/>
              </a:spcBef>
              <a:spcAft>
                <a:spcPts val="800"/>
              </a:spcAft>
              <a:defRPr/>
            </a:pPr>
            <a:r>
              <a:rPr lang="en-US" sz="4000" b="1" dirty="0">
                <a:latin typeface="Times New Roman"/>
                <a:ea typeface="Arial" charset="0"/>
                <a:cs typeface="Times New Roman"/>
              </a:rPr>
              <a:t>• Split the dataset into 80% for training and 20% for testing.</a:t>
            </a:r>
          </a:p>
          <a:p>
            <a:pPr>
              <a:spcBef>
                <a:spcPts val="1200"/>
              </a:spcBef>
              <a:spcAft>
                <a:spcPts val="800"/>
              </a:spcAft>
              <a:defRPr/>
            </a:pPr>
            <a:r>
              <a:rPr lang="en-US" sz="4000" b="1" dirty="0">
                <a:latin typeface="Times New Roman"/>
                <a:ea typeface="Arial" charset="0"/>
                <a:cs typeface="Times New Roman"/>
              </a:rPr>
              <a:t>• Ensured variables were in the correct format</a:t>
            </a:r>
            <a:r>
              <a:rPr lang="en-US" sz="4000" dirty="0">
                <a:latin typeface="Times New Roman"/>
                <a:ea typeface="Arial" charset="0"/>
                <a:cs typeface="Times New Roman"/>
              </a:rPr>
              <a:t>.</a:t>
            </a:r>
          </a:p>
        </p:txBody>
      </p:sp>
      <p:cxnSp>
        <p:nvCxnSpPr>
          <p:cNvPr id="7" name="Straight Connector 6">
            <a:extLst>
              <a:ext uri="{FF2B5EF4-FFF2-40B4-BE49-F238E27FC236}">
                <a16:creationId xmlns:a16="http://schemas.microsoft.com/office/drawing/2014/main" id="{E4DC602B-C6DD-ECF5-7291-F80AAFE88460}"/>
              </a:ext>
            </a:extLst>
          </p:cNvPr>
          <p:cNvCxnSpPr/>
          <p:nvPr/>
        </p:nvCxnSpPr>
        <p:spPr bwMode="auto">
          <a:xfrm>
            <a:off x="11561786" y="15433060"/>
            <a:ext cx="9706610" cy="0"/>
          </a:xfrm>
          <a:prstGeom prst="line">
            <a:avLst/>
          </a:prstGeom>
          <a:noFill/>
          <a:ln w="25400" cap="flat" cmpd="sng" algn="ctr">
            <a:solidFill>
              <a:schemeClr val="tx1"/>
            </a:solidFill>
            <a:prstDash val="dash"/>
            <a:round/>
            <a:headEnd type="none" w="med" len="med"/>
            <a:tailEnd type="none" w="med" len="med"/>
          </a:ln>
          <a:effectLst/>
        </p:spPr>
      </p:cxnSp>
      <p:sp>
        <p:nvSpPr>
          <p:cNvPr id="10" name="TextBox 9">
            <a:extLst>
              <a:ext uri="{FF2B5EF4-FFF2-40B4-BE49-F238E27FC236}">
                <a16:creationId xmlns:a16="http://schemas.microsoft.com/office/drawing/2014/main" id="{394D4B4F-6D4E-7217-505D-95F6C9A3C70C}"/>
              </a:ext>
            </a:extLst>
          </p:cNvPr>
          <p:cNvSpPr txBox="1"/>
          <p:nvPr/>
        </p:nvSpPr>
        <p:spPr>
          <a:xfrm>
            <a:off x="11484082" y="23720399"/>
            <a:ext cx="9784314" cy="3683060"/>
          </a:xfrm>
          <a:prstGeom prst="rect">
            <a:avLst/>
          </a:prstGeom>
          <a:solidFill>
            <a:schemeClr val="bg1">
              <a:alpha val="63000"/>
            </a:schemeClr>
          </a:solidFill>
          <a:effectLst/>
        </p:spPr>
        <p:txBody>
          <a:bodyPr wrap="square">
            <a:spAutoFit/>
          </a:bodyPr>
          <a:lstStyle/>
          <a:p>
            <a:pPr>
              <a:spcBef>
                <a:spcPts val="1200"/>
              </a:spcBef>
              <a:spcAft>
                <a:spcPts val="800"/>
              </a:spcAft>
              <a:defRPr/>
            </a:pPr>
            <a:r>
              <a:rPr lang="en-US" sz="4000" b="1" dirty="0">
                <a:solidFill>
                  <a:schemeClr val="tx2"/>
                </a:solidFill>
                <a:latin typeface="Times New Roman"/>
                <a:ea typeface="Arial" charset="0"/>
                <a:cs typeface="Times New Roman"/>
              </a:rPr>
              <a:t>Experiments and Results</a:t>
            </a:r>
          </a:p>
          <a:p>
            <a:pPr>
              <a:spcBef>
                <a:spcPts val="1200"/>
              </a:spcBef>
              <a:spcAft>
                <a:spcPts val="800"/>
              </a:spcAft>
              <a:defRPr/>
            </a:pPr>
            <a:r>
              <a:rPr lang="en-US" sz="4000" b="1" dirty="0">
                <a:latin typeface="Times New Roman"/>
                <a:ea typeface="Arial" charset="0"/>
                <a:cs typeface="Times New Roman"/>
              </a:rPr>
              <a:t>Visualization Highlights:</a:t>
            </a:r>
          </a:p>
          <a:p>
            <a:pPr>
              <a:spcBef>
                <a:spcPts val="1200"/>
              </a:spcBef>
              <a:spcAft>
                <a:spcPts val="800"/>
              </a:spcAft>
              <a:defRPr/>
            </a:pPr>
            <a:r>
              <a:rPr lang="en-US" sz="4000" b="1" dirty="0">
                <a:latin typeface="Times New Roman"/>
                <a:ea typeface="Arial" charset="0"/>
                <a:cs typeface="Times New Roman"/>
              </a:rPr>
              <a:t>ROC Curve: Each model's ROC curve showed how well it separated diabetic vs. non-diabetic cases.</a:t>
            </a:r>
          </a:p>
        </p:txBody>
      </p:sp>
      <p:pic>
        <p:nvPicPr>
          <p:cNvPr id="11" name="Picture 10">
            <a:extLst>
              <a:ext uri="{FF2B5EF4-FFF2-40B4-BE49-F238E27FC236}">
                <a16:creationId xmlns:a16="http://schemas.microsoft.com/office/drawing/2014/main" id="{1B3CAD19-089F-2516-86E3-59AADD505FFF}"/>
              </a:ext>
            </a:extLst>
          </p:cNvPr>
          <p:cNvPicPr>
            <a:picLocks noChangeAspect="1"/>
          </p:cNvPicPr>
          <p:nvPr/>
        </p:nvPicPr>
        <p:blipFill>
          <a:blip r:embed="rId2"/>
          <a:stretch>
            <a:fillRect/>
          </a:stretch>
        </p:blipFill>
        <p:spPr>
          <a:xfrm>
            <a:off x="12312784" y="27822929"/>
            <a:ext cx="8597632" cy="6153046"/>
          </a:xfrm>
          <a:prstGeom prst="rect">
            <a:avLst/>
          </a:prstGeom>
        </p:spPr>
      </p:pic>
      <p:cxnSp>
        <p:nvCxnSpPr>
          <p:cNvPr id="26" name="Straight Connector 25">
            <a:extLst>
              <a:ext uri="{FF2B5EF4-FFF2-40B4-BE49-F238E27FC236}">
                <a16:creationId xmlns:a16="http://schemas.microsoft.com/office/drawing/2014/main" id="{10615AD6-D10C-9FAA-CEDA-778F69E808B3}"/>
              </a:ext>
            </a:extLst>
          </p:cNvPr>
          <p:cNvCxnSpPr/>
          <p:nvPr/>
        </p:nvCxnSpPr>
        <p:spPr bwMode="auto">
          <a:xfrm>
            <a:off x="11513922" y="23666576"/>
            <a:ext cx="9706610" cy="0"/>
          </a:xfrm>
          <a:prstGeom prst="line">
            <a:avLst/>
          </a:prstGeom>
          <a:noFill/>
          <a:ln w="25400" cap="flat" cmpd="sng" algn="ctr">
            <a:solidFill>
              <a:schemeClr val="tx1"/>
            </a:solidFill>
            <a:prstDash val="dash"/>
            <a:round/>
            <a:headEnd type="none" w="med" len="med"/>
            <a:tailEnd type="none" w="med" len="med"/>
          </a:ln>
          <a:effectLst/>
        </p:spPr>
      </p:cxnSp>
      <p:pic>
        <p:nvPicPr>
          <p:cNvPr id="32" name="Picture 31">
            <a:extLst>
              <a:ext uri="{FF2B5EF4-FFF2-40B4-BE49-F238E27FC236}">
                <a16:creationId xmlns:a16="http://schemas.microsoft.com/office/drawing/2014/main" id="{8A7396B3-946B-3313-6D7F-A0AA653D5B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1813" y="33714518"/>
            <a:ext cx="10230255" cy="6374403"/>
          </a:xfrm>
          <a:prstGeom prst="rect">
            <a:avLst/>
          </a:prstGeom>
        </p:spPr>
      </p:pic>
      <p:graphicFrame>
        <p:nvGraphicFramePr>
          <p:cNvPr id="34" name="Table 33">
            <a:extLst>
              <a:ext uri="{FF2B5EF4-FFF2-40B4-BE49-F238E27FC236}">
                <a16:creationId xmlns:a16="http://schemas.microsoft.com/office/drawing/2014/main" id="{F7C55617-B86B-8F71-3959-1ADB0CCBCA6A}"/>
              </a:ext>
            </a:extLst>
          </p:cNvPr>
          <p:cNvGraphicFramePr>
            <a:graphicFrameLocks noGrp="1"/>
          </p:cNvGraphicFramePr>
          <p:nvPr>
            <p:extLst>
              <p:ext uri="{D42A27DB-BD31-4B8C-83A1-F6EECF244321}">
                <p14:modId xmlns:p14="http://schemas.microsoft.com/office/powerpoint/2010/main" val="1690648438"/>
              </p:ext>
            </p:extLst>
          </p:nvPr>
        </p:nvGraphicFramePr>
        <p:xfrm>
          <a:off x="22159608" y="6731471"/>
          <a:ext cx="10363788" cy="4801314"/>
        </p:xfrm>
        <a:graphic>
          <a:graphicData uri="http://schemas.openxmlformats.org/drawingml/2006/table">
            <a:tbl>
              <a:tblPr firstRow="1" firstCol="1" bandRow="1">
                <a:tableStyleId>{5C22544A-7EE6-4342-B048-85BDC9FD1C3A}</a:tableStyleId>
              </a:tblPr>
              <a:tblGrid>
                <a:gridCol w="2590947">
                  <a:extLst>
                    <a:ext uri="{9D8B030D-6E8A-4147-A177-3AD203B41FA5}">
                      <a16:colId xmlns:a16="http://schemas.microsoft.com/office/drawing/2014/main" val="71405669"/>
                    </a:ext>
                  </a:extLst>
                </a:gridCol>
                <a:gridCol w="2590947">
                  <a:extLst>
                    <a:ext uri="{9D8B030D-6E8A-4147-A177-3AD203B41FA5}">
                      <a16:colId xmlns:a16="http://schemas.microsoft.com/office/drawing/2014/main" val="4057156732"/>
                    </a:ext>
                  </a:extLst>
                </a:gridCol>
                <a:gridCol w="2590947">
                  <a:extLst>
                    <a:ext uri="{9D8B030D-6E8A-4147-A177-3AD203B41FA5}">
                      <a16:colId xmlns:a16="http://schemas.microsoft.com/office/drawing/2014/main" val="3134755673"/>
                    </a:ext>
                  </a:extLst>
                </a:gridCol>
                <a:gridCol w="2590947">
                  <a:extLst>
                    <a:ext uri="{9D8B030D-6E8A-4147-A177-3AD203B41FA5}">
                      <a16:colId xmlns:a16="http://schemas.microsoft.com/office/drawing/2014/main" val="721054253"/>
                    </a:ext>
                  </a:extLst>
                </a:gridCol>
              </a:tblGrid>
              <a:tr h="1183000">
                <a:tc>
                  <a:txBody>
                    <a:bodyPr/>
                    <a:lstStyle/>
                    <a:p>
                      <a:pPr marL="457200">
                        <a:lnSpc>
                          <a:spcPct val="115000"/>
                        </a:lnSpc>
                        <a:spcAft>
                          <a:spcPts val="800"/>
                        </a:spcAft>
                        <a:buNone/>
                      </a:pPr>
                      <a:r>
                        <a:rPr lang="en-IN" sz="4000" kern="100" dirty="0">
                          <a:effectLst/>
                        </a:rPr>
                        <a:t>Model</a:t>
                      </a: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a:lnSpc>
                          <a:spcPct val="115000"/>
                        </a:lnSpc>
                        <a:spcAft>
                          <a:spcPts val="800"/>
                        </a:spcAft>
                        <a:buNone/>
                      </a:pPr>
                      <a:r>
                        <a:rPr lang="en-IN" sz="3600" kern="100" dirty="0">
                          <a:effectLst/>
                        </a:rPr>
                        <a:t>Accuracy</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a:lnSpc>
                          <a:spcPct val="115000"/>
                        </a:lnSpc>
                        <a:spcAft>
                          <a:spcPts val="800"/>
                        </a:spcAft>
                        <a:buNone/>
                      </a:pPr>
                      <a:r>
                        <a:rPr lang="en-IN" sz="3200" kern="100" dirty="0">
                          <a:effectLst/>
                        </a:rPr>
                        <a:t>ROC AUC</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a:lnSpc>
                          <a:spcPct val="115000"/>
                        </a:lnSpc>
                        <a:spcAft>
                          <a:spcPts val="800"/>
                        </a:spcAft>
                        <a:buNone/>
                      </a:pPr>
                      <a:r>
                        <a:rPr lang="en-IN" sz="3200" kern="100" dirty="0">
                          <a:effectLst/>
                        </a:rPr>
                        <a:t>PR AUC</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11894148"/>
                  </a:ext>
                </a:extLst>
              </a:tr>
              <a:tr h="1217657">
                <a:tc>
                  <a:txBody>
                    <a:bodyPr/>
                    <a:lstStyle/>
                    <a:p>
                      <a:pPr marL="457200">
                        <a:lnSpc>
                          <a:spcPct val="115000"/>
                        </a:lnSpc>
                        <a:spcAft>
                          <a:spcPts val="800"/>
                        </a:spcAft>
                        <a:buNone/>
                      </a:pPr>
                      <a:r>
                        <a:rPr lang="en-IN" sz="2800" kern="100" dirty="0">
                          <a:effectLst/>
                        </a:rPr>
                        <a:t>Logistic Regression</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a:lnSpc>
                          <a:spcPct val="115000"/>
                        </a:lnSpc>
                        <a:spcAft>
                          <a:spcPts val="800"/>
                        </a:spcAft>
                        <a:buNone/>
                      </a:pPr>
                      <a:r>
                        <a:rPr lang="en-IN" sz="4800" kern="100" dirty="0">
                          <a:effectLst/>
                        </a:rPr>
                        <a:t>0.77</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a:lnSpc>
                          <a:spcPct val="115000"/>
                        </a:lnSpc>
                        <a:spcAft>
                          <a:spcPts val="800"/>
                        </a:spcAft>
                        <a:buNone/>
                      </a:pPr>
                      <a:r>
                        <a:rPr lang="en-IN" sz="4800" kern="100" dirty="0">
                          <a:effectLst/>
                        </a:rPr>
                        <a:t>0.83</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a:lnSpc>
                          <a:spcPct val="115000"/>
                        </a:lnSpc>
                        <a:spcAft>
                          <a:spcPts val="800"/>
                        </a:spcAft>
                        <a:buNone/>
                      </a:pPr>
                      <a:r>
                        <a:rPr lang="en-IN" sz="4800" kern="100" dirty="0">
                          <a:effectLst/>
                        </a:rPr>
                        <a:t>0.59</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7134756"/>
                  </a:ext>
                </a:extLst>
              </a:tr>
              <a:tr h="1217657">
                <a:tc>
                  <a:txBody>
                    <a:bodyPr/>
                    <a:lstStyle/>
                    <a:p>
                      <a:pPr marL="457200">
                        <a:lnSpc>
                          <a:spcPct val="115000"/>
                        </a:lnSpc>
                        <a:spcAft>
                          <a:spcPts val="800"/>
                        </a:spcAft>
                        <a:buNone/>
                      </a:pPr>
                      <a:r>
                        <a:rPr lang="en-IN" sz="2800" kern="100" dirty="0">
                          <a:effectLst/>
                        </a:rPr>
                        <a:t>Random Forest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a:lnSpc>
                          <a:spcPct val="115000"/>
                        </a:lnSpc>
                        <a:spcAft>
                          <a:spcPts val="800"/>
                        </a:spcAft>
                        <a:buNone/>
                      </a:pPr>
                      <a:r>
                        <a:rPr lang="en-IN" sz="4800" kern="100" dirty="0">
                          <a:effectLst/>
                        </a:rPr>
                        <a:t>0.79</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a:lnSpc>
                          <a:spcPct val="115000"/>
                        </a:lnSpc>
                        <a:spcAft>
                          <a:spcPts val="800"/>
                        </a:spcAft>
                        <a:buNone/>
                      </a:pPr>
                      <a:r>
                        <a:rPr lang="en-IN" sz="4800" kern="100" dirty="0">
                          <a:effectLst/>
                        </a:rPr>
                        <a:t>0.85</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a:lnSpc>
                          <a:spcPct val="115000"/>
                        </a:lnSpc>
                        <a:spcAft>
                          <a:spcPts val="800"/>
                        </a:spcAft>
                        <a:buNone/>
                      </a:pPr>
                      <a:r>
                        <a:rPr lang="en-IN" sz="4800" kern="100" dirty="0">
                          <a:effectLst/>
                        </a:rPr>
                        <a:t>0.62</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12615238"/>
                  </a:ext>
                </a:extLst>
              </a:tr>
              <a:tr h="1183000">
                <a:tc>
                  <a:txBody>
                    <a:bodyPr/>
                    <a:lstStyle/>
                    <a:p>
                      <a:pPr marL="457200">
                        <a:lnSpc>
                          <a:spcPct val="115000"/>
                        </a:lnSpc>
                        <a:spcAft>
                          <a:spcPts val="800"/>
                        </a:spcAft>
                        <a:buNone/>
                      </a:pPr>
                      <a:r>
                        <a:rPr lang="en-IN" sz="3600" kern="100" dirty="0" err="1">
                          <a:effectLst/>
                        </a:rPr>
                        <a:t>XGBoost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a:lnSpc>
                          <a:spcPct val="115000"/>
                        </a:lnSpc>
                        <a:spcAft>
                          <a:spcPts val="800"/>
                        </a:spcAft>
                        <a:buNone/>
                      </a:pPr>
                      <a:r>
                        <a:rPr lang="en-IN" sz="4800" kern="100" dirty="0">
                          <a:effectLst/>
                        </a:rPr>
                        <a:t>0.81</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a:lnSpc>
                          <a:spcPct val="115000"/>
                        </a:lnSpc>
                        <a:spcAft>
                          <a:spcPts val="800"/>
                        </a:spcAft>
                        <a:buNone/>
                      </a:pPr>
                      <a:r>
                        <a:rPr lang="en-IN" sz="4800" kern="100" dirty="0">
                          <a:effectLst/>
                        </a:rPr>
                        <a:t>0.87</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457200">
                        <a:lnSpc>
                          <a:spcPct val="115000"/>
                        </a:lnSpc>
                        <a:spcAft>
                          <a:spcPts val="800"/>
                        </a:spcAft>
                        <a:buNone/>
                      </a:pPr>
                      <a:r>
                        <a:rPr lang="en-IN" sz="4800" kern="100" dirty="0">
                          <a:effectLst/>
                        </a:rPr>
                        <a:t>0.65</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4193242"/>
                  </a:ext>
                </a:extLst>
              </a:tr>
            </a:tbl>
          </a:graphicData>
        </a:graphic>
      </p:graphicFrame>
      <p:sp>
        <p:nvSpPr>
          <p:cNvPr id="35" name="TextBox 34">
            <a:extLst>
              <a:ext uri="{FF2B5EF4-FFF2-40B4-BE49-F238E27FC236}">
                <a16:creationId xmlns:a16="http://schemas.microsoft.com/office/drawing/2014/main" id="{E97F93A4-CA8F-579D-369E-3F8BEE4BA001}"/>
              </a:ext>
            </a:extLst>
          </p:cNvPr>
          <p:cNvSpPr txBox="1"/>
          <p:nvPr/>
        </p:nvSpPr>
        <p:spPr>
          <a:xfrm>
            <a:off x="22159608" y="11909060"/>
            <a:ext cx="9784314" cy="4415568"/>
          </a:xfrm>
          <a:prstGeom prst="rect">
            <a:avLst/>
          </a:prstGeom>
          <a:solidFill>
            <a:schemeClr val="bg1">
              <a:alpha val="63000"/>
            </a:schemeClr>
          </a:solidFill>
          <a:effectLst/>
        </p:spPr>
        <p:txBody>
          <a:bodyPr wrap="square">
            <a:spAutoFit/>
          </a:bodyPr>
          <a:lstStyle/>
          <a:p>
            <a:pPr>
              <a:spcBef>
                <a:spcPts val="1200"/>
              </a:spcBef>
              <a:spcAft>
                <a:spcPts val="800"/>
              </a:spcAft>
              <a:defRPr/>
            </a:pPr>
            <a:r>
              <a:rPr lang="en-US" sz="3600" b="1" dirty="0">
                <a:solidFill>
                  <a:schemeClr val="tx2"/>
                </a:solidFill>
                <a:latin typeface="Times New Roman" panose="02020603050405020304" pitchFamily="18" charset="0"/>
                <a:ea typeface="Arial" charset="0"/>
                <a:cs typeface="Times New Roman" panose="02020603050405020304" pitchFamily="18" charset="0"/>
              </a:rPr>
              <a:t>How We Measured the Models:</a:t>
            </a:r>
          </a:p>
          <a:p>
            <a:pPr marL="342900" lvl="0" indent="-342900">
              <a:lnSpc>
                <a:spcPct val="115000"/>
              </a:lnSpc>
              <a:spcAft>
                <a:spcPts val="800"/>
              </a:spcAft>
              <a:buSzPts val="1000"/>
              <a:buFont typeface="Symbol" panose="05050102010706020507" pitchFamily="18" charset="2"/>
              <a:buChar char=""/>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Accuracy</a:t>
            </a:r>
          </a:p>
          <a:p>
            <a:pPr marL="342900" lvl="0" indent="-342900">
              <a:lnSpc>
                <a:spcPct val="115000"/>
              </a:lnSpc>
              <a:spcAft>
                <a:spcPts val="800"/>
              </a:spcAft>
              <a:buSzPts val="1000"/>
              <a:buFont typeface="Symbol" panose="05050102010706020507" pitchFamily="18" charset="2"/>
              <a:buChar char=""/>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Precision, Recall, F1-score</a:t>
            </a:r>
          </a:p>
          <a:p>
            <a:pPr marL="342900" lvl="0" indent="-342900">
              <a:lnSpc>
                <a:spcPct val="115000"/>
              </a:lnSpc>
              <a:spcAft>
                <a:spcPts val="800"/>
              </a:spcAft>
              <a:buSzPts val="1000"/>
              <a:buFont typeface="Symbol" panose="05050102010706020507" pitchFamily="18" charset="2"/>
              <a:buChar char=""/>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ROC-AUC (measures overall performance)</a:t>
            </a:r>
          </a:p>
          <a:p>
            <a:pPr marL="342900" lvl="0" indent="-342900">
              <a:lnSpc>
                <a:spcPct val="115000"/>
              </a:lnSpc>
              <a:spcAft>
                <a:spcPts val="800"/>
              </a:spcAft>
              <a:buSzPts val="1000"/>
              <a:buFont typeface="Symbol" panose="05050102010706020507" pitchFamily="18" charset="2"/>
              <a:buChar char=""/>
              <a:tabLst>
                <a:tab pos="457200" algn="l"/>
              </a:tabLs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PR-AUC (better for cases with class imbalance)</a:t>
            </a:r>
          </a:p>
          <a:p>
            <a:pPr>
              <a:spcBef>
                <a:spcPts val="1200"/>
              </a:spcBef>
              <a:spcAft>
                <a:spcPts val="800"/>
              </a:spcAft>
              <a:defRPr/>
            </a:pPr>
            <a:endParaRPr lang="en-US" sz="3600" b="1" dirty="0">
              <a:solidFill>
                <a:schemeClr val="tx2"/>
              </a:solidFill>
              <a:latin typeface="Times New Roman" panose="02020603050405020304" pitchFamily="18" charset="0"/>
              <a:ea typeface="Arial" charset="0"/>
              <a:cs typeface="Times New Roman" panose="02020603050405020304" pitchFamily="18" charset="0"/>
            </a:endParaRPr>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89a5335-08d5-4839-bba8-632eb618219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6642955D1627747ADAECD7138A4E559" ma:contentTypeVersion="5" ma:contentTypeDescription="Create a new document." ma:contentTypeScope="" ma:versionID="27013bb8a050eb80b70f1aec570c787d">
  <xsd:schema xmlns:xsd="http://www.w3.org/2001/XMLSchema" xmlns:xs="http://www.w3.org/2001/XMLSchema" xmlns:p="http://schemas.microsoft.com/office/2006/metadata/properties" xmlns:ns3="889a5335-08d5-4839-bba8-632eb618219b" targetNamespace="http://schemas.microsoft.com/office/2006/metadata/properties" ma:root="true" ma:fieldsID="028d10a6fc45b6b11f901bcd0a3b9331" ns3:_="">
    <xsd:import namespace="889a5335-08d5-4839-bba8-632eb618219b"/>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a5335-08d5-4839-bba8-632eb618219b"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0CE531-0C2D-46AA-80B3-FCA2CB15871C}">
  <ds:schemaRefs>
    <ds:schemaRef ds:uri="http://www.w3.org/XML/1998/namespace"/>
    <ds:schemaRef ds:uri="http://purl.org/dc/dcmitype/"/>
    <ds:schemaRef ds:uri="http://purl.org/dc/terms/"/>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889a5335-08d5-4839-bba8-632eb618219b"/>
  </ds:schemaRefs>
</ds:datastoreItem>
</file>

<file path=customXml/itemProps2.xml><?xml version="1.0" encoding="utf-8"?>
<ds:datastoreItem xmlns:ds="http://schemas.openxmlformats.org/officeDocument/2006/customXml" ds:itemID="{5F52B4C9-DD17-4B94-A096-93C7263FAD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9a5335-08d5-4839-bba8-632eb61821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C395F8-1739-42D4-B3DE-87145DCD4D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1022</TotalTime>
  <Words>866</Words>
  <Application>Microsoft Office PowerPoint</Application>
  <PresentationFormat>Custom</PresentationFormat>
  <Paragraphs>96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Times New Roman</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Hema Priya Balaji</dc:creator>
  <cp:keywords/>
  <dc:description/>
  <cp:lastModifiedBy>Ramaseshu pasupuleti</cp:lastModifiedBy>
  <cp:revision>325</cp:revision>
  <cp:lastPrinted>2025-05-16T02:32:42Z</cp:lastPrinted>
  <dcterms:created xsi:type="dcterms:W3CDTF">2016-09-29T18:43:16Z</dcterms:created>
  <dcterms:modified xsi:type="dcterms:W3CDTF">2025-05-16T05:41:55Z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0x010100C6642955D1627747ADAECD7138A4E559</vt:lpwstr>
  </property>
</Properties>
</file>