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</p:sldMasterIdLst>
  <p:notesMasterIdLst>
    <p:notesMasterId r:id="rId10"/>
  </p:notesMasterIdLst>
  <p:sldIdLst>
    <p:sldId id="257" r:id="rId3"/>
    <p:sldId id="256" r:id="rId4"/>
    <p:sldId id="258" r:id="rId5"/>
    <p:sldId id="265" r:id="rId6"/>
    <p:sldId id="260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A9FF-7D04-4114-BC9D-148FC9B47365}" type="datetimeFigureOut">
              <a:rPr lang="es-AR" smtClean="0"/>
              <a:t>13/9/2018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0F8B-660C-4AA2-9B6B-AE0BF01709C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59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AR" dirty="0" smtClean="0"/>
              <a:t>Presentación con animación en </a:t>
            </a:r>
            <a:r>
              <a:rPr lang="es-ES" altLang="es-AR" smtClean="0"/>
              <a:t>algunas diapositivas</a:t>
            </a:r>
          </a:p>
        </p:txBody>
      </p:sp>
    </p:spTree>
    <p:extLst>
      <p:ext uri="{BB962C8B-B14F-4D97-AF65-F5344CB8AC3E}">
        <p14:creationId xmlns:p14="http://schemas.microsoft.com/office/powerpoint/2010/main" val="145837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6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89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7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1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59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E1304-C83C-4810-8448-4A0A9A74097C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832833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8B88-1DCD-4599-AAFC-00322039880B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0000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78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1AB4A-6E5B-4CCD-80F1-22DC43444335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57488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B1D51-855A-414D-92E2-D1D62DB03822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9887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18AF2-301F-4D2F-87CC-7E8F5774C9DD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37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EDBF2-7838-45FE-83F4-BCA0235B1AB7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0376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A8F8B-5E06-414D-8E32-A41900F6375C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70952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693A-05B1-4A84-95B7-1D40E11ED13C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176616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1E173-64D6-4A19-9C4E-45FC1B387C1A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0039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2D520-575C-45FC-8B4D-A48D30E57ADC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56756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642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642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3A54-ADD0-44B8-875A-D78A035E71B4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56546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766888"/>
            <a:ext cx="7769225" cy="17335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533A2-9C7C-4872-BE7F-A9056EA2EC71}" type="slidenum">
              <a:rPr lang="es-AR" altLang="es-AR"/>
              <a:pPr>
                <a:defRPr/>
              </a:pPr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5027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0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0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7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2438400"/>
            <a:ext cx="9142413" cy="4044950"/>
            <a:chOff x="0" y="1536"/>
            <a:chExt cx="5759" cy="2548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auto">
            <a:xfrm rot="-1440000">
              <a:off x="2123" y="2593"/>
              <a:ext cx="3072" cy="384"/>
            </a:xfrm>
            <a:prstGeom prst="rect">
              <a:avLst/>
            </a:prstGeom>
            <a:gradFill rotWithShape="0">
              <a:gsLst>
                <a:gs pos="0">
                  <a:srgbClr val="006666"/>
                </a:gs>
                <a:gs pos="50000">
                  <a:srgbClr val="005F5F"/>
                </a:gs>
                <a:gs pos="100000">
                  <a:srgbClr val="006666"/>
                </a:gs>
              </a:gsLst>
              <a:lin ang="81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Freeform 3"/>
            <p:cNvSpPr>
              <a:spLocks noChangeArrowheads="1"/>
            </p:cNvSpPr>
            <p:nvPr/>
          </p:nvSpPr>
          <p:spPr bwMode="auto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E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" name="Freeform 4"/>
            <p:cNvSpPr>
              <a:spLocks noChangeArrowheads="1"/>
            </p:cNvSpPr>
            <p:nvPr/>
          </p:nvSpPr>
          <p:spPr bwMode="auto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rgbClr val="006E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Freeform 5"/>
            <p:cNvSpPr>
              <a:spLocks noChangeArrowheads="1"/>
            </p:cNvSpPr>
            <p:nvPr/>
          </p:nvSpPr>
          <p:spPr bwMode="auto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rgbClr val="2D8785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Freeform 6"/>
            <p:cNvSpPr>
              <a:spLocks noChangeArrowheads="1"/>
            </p:cNvSpPr>
            <p:nvPr/>
          </p:nvSpPr>
          <p:spPr bwMode="auto">
            <a:xfrm>
              <a:off x="3599" y="2477"/>
              <a:ext cx="186" cy="120"/>
            </a:xfrm>
            <a:custGeom>
              <a:avLst/>
              <a:gdLst>
                <a:gd name="T0" fmla="*/ 193 w 185"/>
                <a:gd name="T1" fmla="*/ 0 h 120"/>
                <a:gd name="T2" fmla="*/ 193 w 185"/>
                <a:gd name="T3" fmla="*/ 6 h 120"/>
                <a:gd name="T4" fmla="*/ 193 w 185"/>
                <a:gd name="T5" fmla="*/ 18 h 120"/>
                <a:gd name="T6" fmla="*/ 193 w 185"/>
                <a:gd name="T7" fmla="*/ 36 h 120"/>
                <a:gd name="T8" fmla="*/ 187 w 185"/>
                <a:gd name="T9" fmla="*/ 54 h 120"/>
                <a:gd name="T10" fmla="*/ 169 w 185"/>
                <a:gd name="T11" fmla="*/ 72 h 120"/>
                <a:gd name="T12" fmla="*/ 145 w 185"/>
                <a:gd name="T13" fmla="*/ 96 h 120"/>
                <a:gd name="T14" fmla="*/ 109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93 w 185"/>
                <a:gd name="T29" fmla="*/ 0 h 120"/>
                <a:gd name="T30" fmla="*/ 193 w 185"/>
                <a:gd name="T31" fmla="*/ 0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Freeform 7"/>
            <p:cNvSpPr>
              <a:spLocks noChangeArrowheads="1"/>
            </p:cNvSpPr>
            <p:nvPr/>
          </p:nvSpPr>
          <p:spPr bwMode="auto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Freeform 8"/>
            <p:cNvSpPr>
              <a:spLocks noChangeArrowheads="1"/>
            </p:cNvSpPr>
            <p:nvPr/>
          </p:nvSpPr>
          <p:spPr bwMode="auto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5 w 526"/>
                <a:gd name="T17" fmla="*/ 179 h 275"/>
                <a:gd name="T18" fmla="*/ 217 w 526"/>
                <a:gd name="T19" fmla="*/ 143 h 275"/>
                <a:gd name="T20" fmla="*/ 259 w 526"/>
                <a:gd name="T21" fmla="*/ 120 h 275"/>
                <a:gd name="T22" fmla="*/ 307 w 526"/>
                <a:gd name="T23" fmla="*/ 96 h 275"/>
                <a:gd name="T24" fmla="*/ 409 w 526"/>
                <a:gd name="T25" fmla="*/ 48 h 275"/>
                <a:gd name="T26" fmla="*/ 458 w 526"/>
                <a:gd name="T27" fmla="*/ 30 h 275"/>
                <a:gd name="T28" fmla="*/ 494 w 526"/>
                <a:gd name="T29" fmla="*/ 12 h 275"/>
                <a:gd name="T30" fmla="*/ 518 w 526"/>
                <a:gd name="T31" fmla="*/ 6 h 275"/>
                <a:gd name="T32" fmla="*/ 536 w 526"/>
                <a:gd name="T33" fmla="*/ 0 h 275"/>
                <a:gd name="T34" fmla="*/ 542 w 526"/>
                <a:gd name="T35" fmla="*/ 0 h 275"/>
                <a:gd name="T36" fmla="*/ 536 w 526"/>
                <a:gd name="T37" fmla="*/ 6 h 275"/>
                <a:gd name="T38" fmla="*/ 524 w 526"/>
                <a:gd name="T39" fmla="*/ 12 h 275"/>
                <a:gd name="T40" fmla="*/ 500 w 526"/>
                <a:gd name="T41" fmla="*/ 24 h 275"/>
                <a:gd name="T42" fmla="*/ 476 w 526"/>
                <a:gd name="T43" fmla="*/ 42 h 275"/>
                <a:gd name="T44" fmla="*/ 452 w 526"/>
                <a:gd name="T45" fmla="*/ 54 h 275"/>
                <a:gd name="T46" fmla="*/ 409 w 526"/>
                <a:gd name="T47" fmla="*/ 78 h 275"/>
                <a:gd name="T48" fmla="*/ 348 w 526"/>
                <a:gd name="T49" fmla="*/ 108 h 275"/>
                <a:gd name="T50" fmla="*/ 283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Freeform 9"/>
            <p:cNvSpPr>
              <a:spLocks noChangeArrowheads="1"/>
            </p:cNvSpPr>
            <p:nvPr/>
          </p:nvSpPr>
          <p:spPr bwMode="auto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8 w 718"/>
                <a:gd name="T17" fmla="*/ 228 h 306"/>
                <a:gd name="T18" fmla="*/ 134 w 718"/>
                <a:gd name="T19" fmla="*/ 228 h 306"/>
                <a:gd name="T20" fmla="*/ 152 w 718"/>
                <a:gd name="T21" fmla="*/ 222 h 306"/>
                <a:gd name="T22" fmla="*/ 176 w 718"/>
                <a:gd name="T23" fmla="*/ 216 h 306"/>
                <a:gd name="T24" fmla="*/ 206 w 718"/>
                <a:gd name="T25" fmla="*/ 204 h 306"/>
                <a:gd name="T26" fmla="*/ 283 w 718"/>
                <a:gd name="T27" fmla="*/ 180 h 306"/>
                <a:gd name="T28" fmla="*/ 387 w 718"/>
                <a:gd name="T29" fmla="*/ 156 h 306"/>
                <a:gd name="T30" fmla="*/ 477 w 718"/>
                <a:gd name="T31" fmla="*/ 126 h 306"/>
                <a:gd name="T32" fmla="*/ 560 w 718"/>
                <a:gd name="T33" fmla="*/ 102 h 306"/>
                <a:gd name="T34" fmla="*/ 590 w 718"/>
                <a:gd name="T35" fmla="*/ 90 h 306"/>
                <a:gd name="T36" fmla="*/ 628 w 718"/>
                <a:gd name="T37" fmla="*/ 84 h 306"/>
                <a:gd name="T38" fmla="*/ 646 w 718"/>
                <a:gd name="T39" fmla="*/ 78 h 306"/>
                <a:gd name="T40" fmla="*/ 652 w 718"/>
                <a:gd name="T41" fmla="*/ 72 h 306"/>
                <a:gd name="T42" fmla="*/ 658 w 718"/>
                <a:gd name="T43" fmla="*/ 66 h 306"/>
                <a:gd name="T44" fmla="*/ 676 w 718"/>
                <a:gd name="T45" fmla="*/ 60 h 306"/>
                <a:gd name="T46" fmla="*/ 718 w 718"/>
                <a:gd name="T47" fmla="*/ 30 h 306"/>
                <a:gd name="T48" fmla="*/ 736 w 718"/>
                <a:gd name="T49" fmla="*/ 18 h 306"/>
                <a:gd name="T50" fmla="*/ 742 w 718"/>
                <a:gd name="T51" fmla="*/ 6 h 306"/>
                <a:gd name="T52" fmla="*/ 736 w 718"/>
                <a:gd name="T53" fmla="*/ 0 h 306"/>
                <a:gd name="T54" fmla="*/ 712 w 718"/>
                <a:gd name="T55" fmla="*/ 0 h 306"/>
                <a:gd name="T56" fmla="*/ 652 w 718"/>
                <a:gd name="T57" fmla="*/ 0 h 306"/>
                <a:gd name="T58" fmla="*/ 596 w 718"/>
                <a:gd name="T59" fmla="*/ 0 h 306"/>
                <a:gd name="T60" fmla="*/ 560 w 718"/>
                <a:gd name="T61" fmla="*/ 0 h 306"/>
                <a:gd name="T62" fmla="*/ 530 w 718"/>
                <a:gd name="T63" fmla="*/ 18 h 306"/>
                <a:gd name="T64" fmla="*/ 501 w 718"/>
                <a:gd name="T65" fmla="*/ 42 h 306"/>
                <a:gd name="T66" fmla="*/ 483 w 718"/>
                <a:gd name="T67" fmla="*/ 54 h 306"/>
                <a:gd name="T68" fmla="*/ 465 w 718"/>
                <a:gd name="T69" fmla="*/ 60 h 306"/>
                <a:gd name="T70" fmla="*/ 441 w 718"/>
                <a:gd name="T71" fmla="*/ 60 h 306"/>
                <a:gd name="T72" fmla="*/ 405 w 718"/>
                <a:gd name="T73" fmla="*/ 66 h 306"/>
                <a:gd name="T74" fmla="*/ 355 w 718"/>
                <a:gd name="T75" fmla="*/ 84 h 306"/>
                <a:gd name="T76" fmla="*/ 319 w 718"/>
                <a:gd name="T77" fmla="*/ 108 h 306"/>
                <a:gd name="T78" fmla="*/ 295 w 718"/>
                <a:gd name="T79" fmla="*/ 126 h 306"/>
                <a:gd name="T80" fmla="*/ 283 w 718"/>
                <a:gd name="T81" fmla="*/ 132 h 306"/>
                <a:gd name="T82" fmla="*/ 265 w 718"/>
                <a:gd name="T83" fmla="*/ 138 h 306"/>
                <a:gd name="T84" fmla="*/ 229 w 718"/>
                <a:gd name="T85" fmla="*/ 138 h 306"/>
                <a:gd name="T86" fmla="*/ 194 w 718"/>
                <a:gd name="T87" fmla="*/ 138 h 306"/>
                <a:gd name="T88" fmla="*/ 188 w 718"/>
                <a:gd name="T89" fmla="*/ 138 h 306"/>
                <a:gd name="T90" fmla="*/ 182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Freeform 10"/>
            <p:cNvSpPr>
              <a:spLocks noChangeArrowheads="1"/>
            </p:cNvSpPr>
            <p:nvPr/>
          </p:nvSpPr>
          <p:spPr bwMode="auto">
            <a:xfrm>
              <a:off x="3358" y="1890"/>
              <a:ext cx="2400" cy="881"/>
            </a:xfrm>
            <a:custGeom>
              <a:avLst/>
              <a:gdLst>
                <a:gd name="T0" fmla="*/ 2293 w 2392"/>
                <a:gd name="T1" fmla="*/ 54 h 881"/>
                <a:gd name="T2" fmla="*/ 2245 w 2392"/>
                <a:gd name="T3" fmla="*/ 54 h 881"/>
                <a:gd name="T4" fmla="*/ 2203 w 2392"/>
                <a:gd name="T5" fmla="*/ 66 h 881"/>
                <a:gd name="T6" fmla="*/ 2077 w 2392"/>
                <a:gd name="T7" fmla="*/ 101 h 881"/>
                <a:gd name="T8" fmla="*/ 2012 w 2392"/>
                <a:gd name="T9" fmla="*/ 119 h 881"/>
                <a:gd name="T10" fmla="*/ 1908 w 2392"/>
                <a:gd name="T11" fmla="*/ 167 h 881"/>
                <a:gd name="T12" fmla="*/ 1884 w 2392"/>
                <a:gd name="T13" fmla="*/ 245 h 881"/>
                <a:gd name="T14" fmla="*/ 1890 w 2392"/>
                <a:gd name="T15" fmla="*/ 305 h 881"/>
                <a:gd name="T16" fmla="*/ 1806 w 2392"/>
                <a:gd name="T17" fmla="*/ 317 h 881"/>
                <a:gd name="T18" fmla="*/ 1637 w 2392"/>
                <a:gd name="T19" fmla="*/ 263 h 881"/>
                <a:gd name="T20" fmla="*/ 1547 w 2392"/>
                <a:gd name="T21" fmla="*/ 257 h 881"/>
                <a:gd name="T22" fmla="*/ 1439 w 2392"/>
                <a:gd name="T23" fmla="*/ 311 h 881"/>
                <a:gd name="T24" fmla="*/ 1371 w 2392"/>
                <a:gd name="T25" fmla="*/ 353 h 881"/>
                <a:gd name="T26" fmla="*/ 1342 w 2392"/>
                <a:gd name="T27" fmla="*/ 359 h 881"/>
                <a:gd name="T28" fmla="*/ 1246 w 2392"/>
                <a:gd name="T29" fmla="*/ 371 h 881"/>
                <a:gd name="T30" fmla="*/ 1192 w 2392"/>
                <a:gd name="T31" fmla="*/ 365 h 881"/>
                <a:gd name="T32" fmla="*/ 1085 w 2392"/>
                <a:gd name="T33" fmla="*/ 371 h 881"/>
                <a:gd name="T34" fmla="*/ 981 w 2392"/>
                <a:gd name="T35" fmla="*/ 383 h 881"/>
                <a:gd name="T36" fmla="*/ 945 w 2392"/>
                <a:gd name="T37" fmla="*/ 401 h 881"/>
                <a:gd name="T38" fmla="*/ 843 w 2392"/>
                <a:gd name="T39" fmla="*/ 419 h 881"/>
                <a:gd name="T40" fmla="*/ 802 w 2392"/>
                <a:gd name="T41" fmla="*/ 419 h 881"/>
                <a:gd name="T42" fmla="*/ 680 w 2392"/>
                <a:gd name="T43" fmla="*/ 437 h 881"/>
                <a:gd name="T44" fmla="*/ 614 w 2392"/>
                <a:gd name="T45" fmla="*/ 473 h 881"/>
                <a:gd name="T46" fmla="*/ 519 w 2392"/>
                <a:gd name="T47" fmla="*/ 467 h 881"/>
                <a:gd name="T48" fmla="*/ 439 w 2392"/>
                <a:gd name="T49" fmla="*/ 491 h 881"/>
                <a:gd name="T50" fmla="*/ 421 w 2392"/>
                <a:gd name="T51" fmla="*/ 539 h 881"/>
                <a:gd name="T52" fmla="*/ 355 w 2392"/>
                <a:gd name="T53" fmla="*/ 569 h 881"/>
                <a:gd name="T54" fmla="*/ 230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1 w 2392"/>
                <a:gd name="T65" fmla="*/ 653 h 881"/>
                <a:gd name="T66" fmla="*/ 489 w 2392"/>
                <a:gd name="T67" fmla="*/ 569 h 881"/>
                <a:gd name="T68" fmla="*/ 584 w 2392"/>
                <a:gd name="T69" fmla="*/ 521 h 881"/>
                <a:gd name="T70" fmla="*/ 662 w 2392"/>
                <a:gd name="T71" fmla="*/ 515 h 881"/>
                <a:gd name="T72" fmla="*/ 897 w 2392"/>
                <a:gd name="T73" fmla="*/ 461 h 881"/>
                <a:gd name="T74" fmla="*/ 1180 w 2392"/>
                <a:gd name="T75" fmla="*/ 425 h 881"/>
                <a:gd name="T76" fmla="*/ 1324 w 2392"/>
                <a:gd name="T77" fmla="*/ 461 h 881"/>
                <a:gd name="T78" fmla="*/ 1457 w 2392"/>
                <a:gd name="T79" fmla="*/ 533 h 881"/>
                <a:gd name="T80" fmla="*/ 1475 w 2392"/>
                <a:gd name="T81" fmla="*/ 617 h 881"/>
                <a:gd name="T82" fmla="*/ 1416 w 2392"/>
                <a:gd name="T83" fmla="*/ 653 h 881"/>
                <a:gd name="T84" fmla="*/ 1258 w 2392"/>
                <a:gd name="T85" fmla="*/ 701 h 881"/>
                <a:gd name="T86" fmla="*/ 1144 w 2392"/>
                <a:gd name="T87" fmla="*/ 755 h 881"/>
                <a:gd name="T88" fmla="*/ 1097 w 2392"/>
                <a:gd name="T89" fmla="*/ 809 h 881"/>
                <a:gd name="T90" fmla="*/ 1109 w 2392"/>
                <a:gd name="T91" fmla="*/ 869 h 881"/>
                <a:gd name="T92" fmla="*/ 1138 w 2392"/>
                <a:gd name="T93" fmla="*/ 881 h 881"/>
                <a:gd name="T94" fmla="*/ 1240 w 2392"/>
                <a:gd name="T95" fmla="*/ 869 h 881"/>
                <a:gd name="T96" fmla="*/ 1428 w 2392"/>
                <a:gd name="T97" fmla="*/ 857 h 881"/>
                <a:gd name="T98" fmla="*/ 1481 w 2392"/>
                <a:gd name="T99" fmla="*/ 851 h 881"/>
                <a:gd name="T100" fmla="*/ 1523 w 2392"/>
                <a:gd name="T101" fmla="*/ 833 h 881"/>
                <a:gd name="T102" fmla="*/ 1723 w 2392"/>
                <a:gd name="T103" fmla="*/ 743 h 881"/>
                <a:gd name="T104" fmla="*/ 1854 w 2392"/>
                <a:gd name="T105" fmla="*/ 689 h 881"/>
                <a:gd name="T106" fmla="*/ 1932 w 2392"/>
                <a:gd name="T107" fmla="*/ 581 h 881"/>
                <a:gd name="T108" fmla="*/ 2095 w 2392"/>
                <a:gd name="T109" fmla="*/ 389 h 881"/>
                <a:gd name="T110" fmla="*/ 2265 w 2392"/>
                <a:gd name="T111" fmla="*/ 269 h 881"/>
                <a:gd name="T112" fmla="*/ 2313 w 2392"/>
                <a:gd name="T113" fmla="*/ 239 h 881"/>
                <a:gd name="T114" fmla="*/ 2456 w 2392"/>
                <a:gd name="T115" fmla="*/ 0 h 881"/>
                <a:gd name="T116" fmla="*/ 2366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Freeform 11"/>
            <p:cNvSpPr>
              <a:spLocks noChangeArrowheads="1"/>
            </p:cNvSpPr>
            <p:nvPr/>
          </p:nvSpPr>
          <p:spPr bwMode="auto">
            <a:xfrm>
              <a:off x="3839" y="1854"/>
              <a:ext cx="577" cy="258"/>
            </a:xfrm>
            <a:custGeom>
              <a:avLst/>
              <a:gdLst>
                <a:gd name="T0" fmla="*/ 45 w 550"/>
                <a:gd name="T1" fmla="*/ 253 h 257"/>
                <a:gd name="T2" fmla="*/ 26 w 550"/>
                <a:gd name="T3" fmla="*/ 259 h 257"/>
                <a:gd name="T4" fmla="*/ 6 w 550"/>
                <a:gd name="T5" fmla="*/ 265 h 257"/>
                <a:gd name="T6" fmla="*/ 0 w 550"/>
                <a:gd name="T7" fmla="*/ 265 h 257"/>
                <a:gd name="T8" fmla="*/ 447 w 550"/>
                <a:gd name="T9" fmla="*/ 113 h 257"/>
                <a:gd name="T10" fmla="*/ 764 w 550"/>
                <a:gd name="T11" fmla="*/ 0 h 257"/>
                <a:gd name="T12" fmla="*/ 771 w 550"/>
                <a:gd name="T13" fmla="*/ 6 h 257"/>
                <a:gd name="T14" fmla="*/ 798 w 550"/>
                <a:gd name="T15" fmla="*/ 18 h 257"/>
                <a:gd name="T16" fmla="*/ 807 w 550"/>
                <a:gd name="T17" fmla="*/ 24 h 257"/>
                <a:gd name="T18" fmla="*/ 807 w 550"/>
                <a:gd name="T19" fmla="*/ 36 h 257"/>
                <a:gd name="T20" fmla="*/ 798 w 550"/>
                <a:gd name="T21" fmla="*/ 42 h 257"/>
                <a:gd name="T22" fmla="*/ 771 w 550"/>
                <a:gd name="T23" fmla="*/ 54 h 257"/>
                <a:gd name="T24" fmla="*/ 754 w 550"/>
                <a:gd name="T25" fmla="*/ 60 h 257"/>
                <a:gd name="T26" fmla="*/ 736 w 550"/>
                <a:gd name="T27" fmla="*/ 66 h 257"/>
                <a:gd name="T28" fmla="*/ 657 w 550"/>
                <a:gd name="T29" fmla="*/ 84 h 257"/>
                <a:gd name="T30" fmla="*/ 562 w 550"/>
                <a:gd name="T31" fmla="*/ 113 h 257"/>
                <a:gd name="T32" fmla="*/ 447 w 550"/>
                <a:gd name="T33" fmla="*/ 151 h 257"/>
                <a:gd name="T34" fmla="*/ 334 w 550"/>
                <a:gd name="T35" fmla="*/ 181 h 257"/>
                <a:gd name="T36" fmla="*/ 218 w 550"/>
                <a:gd name="T37" fmla="*/ 211 h 257"/>
                <a:gd name="T38" fmla="*/ 121 w 550"/>
                <a:gd name="T39" fmla="*/ 235 h 257"/>
                <a:gd name="T40" fmla="*/ 45 w 550"/>
                <a:gd name="T41" fmla="*/ 253 h 257"/>
                <a:gd name="T42" fmla="*/ 45 w 550"/>
                <a:gd name="T43" fmla="*/ 253 h 2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Freeform 12"/>
            <p:cNvSpPr>
              <a:spLocks noChangeArrowheads="1"/>
            </p:cNvSpPr>
            <p:nvPr/>
          </p:nvSpPr>
          <p:spPr bwMode="auto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Freeform 13"/>
            <p:cNvSpPr>
              <a:spLocks noChangeArrowheads="1"/>
            </p:cNvSpPr>
            <p:nvPr/>
          </p:nvSpPr>
          <p:spPr bwMode="auto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Freeform 14"/>
            <p:cNvSpPr>
              <a:spLocks noChangeArrowheads="1"/>
            </p:cNvSpPr>
            <p:nvPr/>
          </p:nvSpPr>
          <p:spPr bwMode="auto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rgbClr val="0E7673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Freeform 15"/>
            <p:cNvSpPr>
              <a:spLocks noChangeArrowheads="1"/>
            </p:cNvSpPr>
            <p:nvPr/>
          </p:nvSpPr>
          <p:spPr bwMode="auto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rgbClr val="2D8785"/>
                </a:gs>
                <a:gs pos="100000">
                  <a:srgbClr val="006E6B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6" name="Freeform 16"/>
            <p:cNvSpPr>
              <a:spLocks noChangeArrowheads="1"/>
            </p:cNvSpPr>
            <p:nvPr/>
          </p:nvSpPr>
          <p:spPr bwMode="auto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endParaRPr lang="es-AR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endParaRPr lang="es-AR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fld id="{FAF0A144-162F-4CB6-B289-6025E1718779}" type="slidenum">
              <a:rPr lang="es-AR" altLang="es-AR">
                <a:latin typeface="Arial" panose="020B0604020202020204" pitchFamily="34" charset="0"/>
              </a:rPr>
              <a:pPr defTabSz="44926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AR" altLang="es-AR">
              <a:latin typeface="Arial" panose="020B0604020202020204" pitchFamily="34" charset="0"/>
            </a:endParaRP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37212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B9EFEE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0839A"/>
              </a:clrFrom>
              <a:clrTo>
                <a:srgbClr val="0083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0" b="37021"/>
          <a:stretch>
            <a:fillRect/>
          </a:stretch>
        </p:blipFill>
        <p:spPr bwMode="auto">
          <a:xfrm>
            <a:off x="6207571" y="116632"/>
            <a:ext cx="2828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11760" y="4437112"/>
            <a:ext cx="4269085" cy="792088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1" hangingPunct="1">
              <a:spcBef>
                <a:spcPct val="20000"/>
              </a:spcBef>
              <a:buClr>
                <a:srgbClr val="00FF99"/>
              </a:buClr>
              <a:buSzTx/>
              <a:defRPr/>
            </a:pPr>
            <a:r>
              <a:rPr lang="es-AR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Cadenas</a:t>
            </a:r>
            <a:endParaRPr lang="es-AR" kern="0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s-ES" altLang="es-AR" sz="36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5400" dirty="0"/>
              <a:t>Introducción a la </a:t>
            </a:r>
            <a:r>
              <a:rPr lang="es-AR" sz="5400" dirty="0" smtClean="0"/>
              <a:t>Programación</a:t>
            </a:r>
            <a:endParaRPr lang="es-AR" sz="5400" dirty="0"/>
          </a:p>
        </p:txBody>
      </p:sp>
      <p:sp>
        <p:nvSpPr>
          <p:cNvPr id="5" name="10-Point Star 4"/>
          <p:cNvSpPr/>
          <p:nvPr/>
        </p:nvSpPr>
        <p:spPr>
          <a:xfrm>
            <a:off x="86296" y="110591"/>
            <a:ext cx="96869" cy="10398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/>
            <a:endParaRPr lang="es-A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83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839A"/>
              </a:clrFrom>
              <a:clrTo>
                <a:srgbClr val="0083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0" b="37021"/>
          <a:stretch>
            <a:fillRect/>
          </a:stretch>
        </p:blipFill>
        <p:spPr bwMode="auto">
          <a:xfrm>
            <a:off x="6216537" y="89739"/>
            <a:ext cx="2828925" cy="503237"/>
          </a:xfrm>
          <a:prstGeom prst="rect">
            <a:avLst/>
          </a:prstGeom>
          <a:ln>
            <a:noFill/>
          </a:ln>
          <a:extLst/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smtClean="0">
                <a:ln>
                  <a:noFill/>
                </a:ln>
                <a:solidFill>
                  <a:srgbClr val="B9EFE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j-ea"/>
                <a:cs typeface="+mj-cs"/>
              </a:rPr>
              <a:t>Cadenas</a:t>
            </a:r>
          </a:p>
        </p:txBody>
      </p:sp>
      <p:sp>
        <p:nvSpPr>
          <p:cNvPr id="4" name="2 Marcador de contenido"/>
          <p:cNvSpPr>
            <a:spLocks/>
          </p:cNvSpPr>
          <p:nvPr/>
        </p:nvSpPr>
        <p:spPr bwMode="auto">
          <a:xfrm>
            <a:off x="457200" y="1557338"/>
            <a:ext cx="83010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Una cadena es una sucesión de caracteres encerrada entre comillas dobles. </a:t>
            </a:r>
          </a:p>
          <a:p>
            <a:pPr algn="just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Python ofrece una serie de operadores y funciones predefinidos que manipulan cadenas o devuelven cadenas como resultado.</a:t>
            </a:r>
          </a:p>
          <a:p>
            <a:pPr marL="444500" indent="-407988" algn="just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44500" indent="-407988" algn="just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buFontTx/>
              <a:buChar char="•"/>
              <a:defRPr/>
            </a:pPr>
            <a:r>
              <a:rPr lang="es-E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Operador </a:t>
            </a:r>
            <a:r>
              <a:rPr lang="es-E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s-E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(concatenación de cadenas): Une dos cadenas.</a:t>
            </a:r>
          </a:p>
          <a:p>
            <a:pPr marL="419100" indent="-382588" algn="just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839A"/>
              </a:clrFrom>
              <a:clrTo>
                <a:srgbClr val="0083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0" b="37021"/>
          <a:stretch>
            <a:fillRect/>
          </a:stretch>
        </p:blipFill>
        <p:spPr bwMode="auto">
          <a:xfrm>
            <a:off x="6216537" y="89739"/>
            <a:ext cx="2828925" cy="503237"/>
          </a:xfrm>
          <a:prstGeom prst="rect">
            <a:avLst/>
          </a:prstGeom>
          <a:ln>
            <a:noFill/>
          </a:ln>
          <a:extLst/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B9EFE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j-ea"/>
                <a:cs typeface="+mj-cs"/>
              </a:rPr>
              <a:t>Cadenas</a:t>
            </a:r>
          </a:p>
        </p:txBody>
      </p:sp>
      <p:sp>
        <p:nvSpPr>
          <p:cNvPr id="4" name="2 Marcador de contenido"/>
          <p:cNvSpPr>
            <a:spLocks/>
          </p:cNvSpPr>
          <p:nvPr/>
        </p:nvSpPr>
        <p:spPr bwMode="auto">
          <a:xfrm>
            <a:off x="282388" y="1557338"/>
            <a:ext cx="88616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s-E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Operador </a:t>
            </a:r>
            <a:r>
              <a:rPr lang="es-E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es-E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(concatenación de cadenas): Une dos cadenas.</a:t>
            </a: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s-ES" sz="2600" dirty="0">
              <a:effectLst>
                <a:outerShdw blurRad="38100" dist="38100" dir="2700000" algn="tl">
                  <a:srgbClr val="000000"/>
                </a:outerShdw>
              </a:effectLst>
              <a:latin typeface="Rockwell" pitchFamily="18" charset="0"/>
            </a:endParaRP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s-E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Rockwell" pitchFamily="18" charset="0"/>
              </a:rPr>
              <a:t>Ejemplos:</a:t>
            </a: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s-ES" sz="2600" dirty="0">
              <a:effectLst>
                <a:outerShdw blurRad="38100" dist="38100" dir="2700000" algn="tl">
                  <a:srgbClr val="000000"/>
                </a:outerShdw>
              </a:effectLst>
              <a:latin typeface="Rockwell" pitchFamily="18" charset="0"/>
            </a:endParaRP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s-E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A=</a:t>
            </a:r>
            <a:r>
              <a:rPr lang="es-E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r>
              <a:rPr lang="es-E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Hola</a:t>
            </a:r>
            <a:r>
              <a:rPr lang="es-E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endParaRPr lang="es-ES" sz="2600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s-E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B=</a:t>
            </a:r>
            <a:r>
              <a:rPr lang="es-E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r>
              <a:rPr lang="es-E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Chau</a:t>
            </a:r>
            <a:r>
              <a:rPr lang="es-E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endParaRPr lang="es-ES" sz="2600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s-ES" sz="2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print</a:t>
            </a:r>
            <a:r>
              <a:rPr lang="es-E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(A</a:t>
            </a:r>
            <a:r>
              <a:rPr lang="es-E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+</a:t>
            </a:r>
            <a:r>
              <a:rPr lang="es-E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B) </a:t>
            </a: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s-ES" sz="2600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s-E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&gt;&gt;&gt;</a:t>
            </a:r>
          </a:p>
          <a:p>
            <a:pPr marL="419100" indent="-382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s-ES" sz="2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HolaChau</a:t>
            </a:r>
            <a:endParaRPr lang="es-ES" sz="2600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marL="419100" indent="-382588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0224" y="287767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0" name="Group 9"/>
          <p:cNvGrpSpPr/>
          <p:nvPr/>
        </p:nvGrpSpPr>
        <p:grpSpPr>
          <a:xfrm>
            <a:off x="2675964" y="3108332"/>
            <a:ext cx="6360461" cy="2492990"/>
            <a:chOff x="2675964" y="3108332"/>
            <a:chExt cx="6360461" cy="2492990"/>
          </a:xfrm>
        </p:grpSpPr>
        <p:sp>
          <p:nvSpPr>
            <p:cNvPr id="8" name="TextBox 7"/>
            <p:cNvSpPr txBox="1"/>
            <p:nvPr/>
          </p:nvSpPr>
          <p:spPr>
            <a:xfrm>
              <a:off x="3173506" y="3108332"/>
              <a:ext cx="5862919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s-AR" sz="26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También </a:t>
              </a:r>
              <a:r>
                <a:rPr lang="es-AR" sz="2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puedo asignar a una variable el resultado de una concatenación</a:t>
              </a:r>
              <a:r>
                <a:rPr lang="es-AR" sz="26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</a:p>
            <a:p>
              <a:endParaRPr lang="es-AR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lang="es-AR" sz="26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</a:rPr>
                <a:t>C= </a:t>
              </a:r>
              <a:r>
                <a:rPr lang="es-ES" sz="26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</a:rPr>
                <a:t>A</a:t>
              </a:r>
              <a:r>
                <a:rPr lang="es-ES" sz="2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</a:rPr>
                <a:t>+</a:t>
              </a:r>
              <a:r>
                <a:rPr lang="es-ES" sz="26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</a:rPr>
                <a:t>B</a:t>
              </a:r>
            </a:p>
            <a:p>
              <a:r>
                <a:rPr lang="es-ES" sz="26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</a:rPr>
                <a:t>print</a:t>
              </a:r>
              <a:r>
                <a:rPr lang="es-ES" sz="26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</a:rPr>
                <a:t>(C)</a:t>
              </a:r>
            </a:p>
            <a:p>
              <a:endParaRPr lang="es-AR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Left Arrow 8"/>
            <p:cNvSpPr/>
            <p:nvPr/>
          </p:nvSpPr>
          <p:spPr>
            <a:xfrm>
              <a:off x="2675964" y="4356848"/>
              <a:ext cx="524435" cy="524435"/>
            </a:xfrm>
            <a:prstGeom prst="leftArrow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1" name="10-Point Star 10"/>
          <p:cNvSpPr/>
          <p:nvPr/>
        </p:nvSpPr>
        <p:spPr>
          <a:xfrm>
            <a:off x="86296" y="110591"/>
            <a:ext cx="96869" cy="10398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/>
            <a:endParaRPr lang="es-A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839A"/>
              </a:clrFrom>
              <a:clrTo>
                <a:srgbClr val="0083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0" b="37021"/>
          <a:stretch>
            <a:fillRect/>
          </a:stretch>
        </p:blipFill>
        <p:spPr bwMode="auto">
          <a:xfrm>
            <a:off x="6216537" y="89739"/>
            <a:ext cx="2828925" cy="503237"/>
          </a:xfrm>
          <a:prstGeom prst="rect">
            <a:avLst/>
          </a:prstGeom>
          <a:ln>
            <a:noFill/>
          </a:ln>
          <a:extLst/>
        </p:spPr>
      </p:pic>
      <p:sp>
        <p:nvSpPr>
          <p:cNvPr id="4" name="2 Marcador de contenido"/>
          <p:cNvSpPr>
            <a:spLocks/>
          </p:cNvSpPr>
          <p:nvPr/>
        </p:nvSpPr>
        <p:spPr bwMode="auto">
          <a:xfrm>
            <a:off x="827088" y="1557338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19100" indent="-382588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1497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B9EFE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j-ea"/>
                <a:cs typeface="+mj-cs"/>
              </a:rPr>
              <a:t>Longitud de una cadena</a:t>
            </a:r>
          </a:p>
        </p:txBody>
      </p:sp>
      <p:sp>
        <p:nvSpPr>
          <p:cNvPr id="9" name="2 Marcador de contenido"/>
          <p:cNvSpPr>
            <a:spLocks/>
          </p:cNvSpPr>
          <p:nvPr/>
        </p:nvSpPr>
        <p:spPr bwMode="auto">
          <a:xfrm>
            <a:off x="457200" y="2451775"/>
            <a:ext cx="5123329" cy="419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19100" indent="-382588" defTabSz="914400" fontAlgn="base">
              <a:lnSpc>
                <a:spcPct val="80000"/>
              </a:lnSpc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a=</a:t>
            </a:r>
            <a:r>
              <a:rPr lang="es-E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Hola Mundo</a:t>
            </a:r>
            <a:r>
              <a:rPr lang="es-E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endParaRPr lang="es-ES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marL="419100" indent="-382588" defTabSz="914400" fontAlgn="base">
              <a:lnSpc>
                <a:spcPct val="80000"/>
              </a:lnSpc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len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(a)</a:t>
            </a:r>
          </a:p>
          <a:p>
            <a:pPr marL="419100" indent="-382588" defTabSz="914400" fontAlgn="base">
              <a:lnSpc>
                <a:spcPct val="80000"/>
              </a:lnSpc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&gt;&gt;&gt;</a:t>
            </a:r>
          </a:p>
          <a:p>
            <a:pPr marL="419100" indent="-382588" defTabSz="914400" fontAlgn="base">
              <a:lnSpc>
                <a:spcPct val="80000"/>
              </a:lnSpc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10</a:t>
            </a:r>
          </a:p>
          <a:p>
            <a:pPr marL="419100" indent="-382588" defTabSz="914400" fontAlgn="base">
              <a:lnSpc>
                <a:spcPct val="80000"/>
              </a:lnSpc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&gt;&gt;&gt; </a:t>
            </a:r>
            <a:r>
              <a:rPr lang="es-E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len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</a:t>
            </a:r>
            <a:r>
              <a:rPr lang="es-E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r>
              <a:rPr lang="es-E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abcd</a:t>
            </a:r>
            <a:r>
              <a:rPr lang="es-E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) </a:t>
            </a:r>
          </a:p>
          <a:p>
            <a:pPr marL="419100" indent="-382588" defTabSz="914400" fontAlgn="base">
              <a:lnSpc>
                <a:spcPct val="80000"/>
              </a:lnSpc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4</a:t>
            </a:r>
          </a:p>
          <a:p>
            <a:pPr marL="419100" indent="-382588" defTabSz="914400" fontAlgn="base">
              <a:lnSpc>
                <a:spcPct val="80000"/>
              </a:lnSpc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&gt;&gt;&gt; </a:t>
            </a:r>
            <a:r>
              <a:rPr lang="es-E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len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</a:t>
            </a:r>
            <a:r>
              <a:rPr lang="es-E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a\</a:t>
            </a:r>
            <a:r>
              <a:rPr lang="es-E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nb</a:t>
            </a:r>
            <a:r>
              <a:rPr lang="es-E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) </a:t>
            </a:r>
          </a:p>
          <a:p>
            <a:pPr marL="419100" indent="-382588" defTabSz="914400" fontAlgn="base">
              <a:lnSpc>
                <a:spcPct val="80000"/>
              </a:lnSpc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3</a:t>
            </a:r>
          </a:p>
          <a:p>
            <a:pPr marL="419100" indent="-382588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¿Qué valor devuelve </a:t>
            </a:r>
            <a:r>
              <a:rPr lang="es-E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len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</a:t>
            </a:r>
            <a:r>
              <a:rPr lang="es-E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""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)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?</a:t>
            </a:r>
          </a:p>
          <a:p>
            <a:pPr marL="419100" indent="-382588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¿Qué valor devuelve </a:t>
            </a:r>
            <a:r>
              <a:rPr lang="es-E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len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</a:t>
            </a:r>
            <a:r>
              <a:rPr lang="es-E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 </a:t>
            </a:r>
            <a:r>
              <a:rPr lang="es-E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</a:t>
            </a:r>
            <a:r>
              <a:rPr lang="es-E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)</a:t>
            </a:r>
            <a:r>
              <a:rPr lang="es-E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?</a:t>
            </a:r>
            <a:endParaRPr lang="es-ES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10-Point Star 9"/>
          <p:cNvSpPr/>
          <p:nvPr/>
        </p:nvSpPr>
        <p:spPr>
          <a:xfrm>
            <a:off x="86296" y="110591"/>
            <a:ext cx="96869" cy="10398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/>
            <a:endParaRPr lang="es-AR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4333" y="2927467"/>
            <a:ext cx="3470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¿</a:t>
            </a:r>
            <a:r>
              <a:rPr lang="es-E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Qué </a:t>
            </a:r>
            <a:r>
              <a:rPr lang="es-E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valor devuelve</a:t>
            </a:r>
          </a:p>
          <a:p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es-E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       </a:t>
            </a:r>
            <a:r>
              <a:rPr lang="es-E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len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</a:p>
          <a:p>
            <a:r>
              <a:rPr lang="es-E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 </a:t>
            </a:r>
            <a:r>
              <a:rPr lang="es-E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cada ejemplo?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176" y="1283168"/>
            <a:ext cx="8148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 longitud de una cadena</a:t>
            </a:r>
            <a:r>
              <a:rPr lang="es-E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s-ES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len</a:t>
            </a: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r>
              <a:rPr lang="es-E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devuelve la cantidad de caracteres que tiene la cadena</a:t>
            </a:r>
            <a:r>
              <a:rPr lang="es-E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es-ES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6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839A"/>
              </a:clrFrom>
              <a:clrTo>
                <a:srgbClr val="0083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0" b="37021"/>
          <a:stretch>
            <a:fillRect/>
          </a:stretch>
        </p:blipFill>
        <p:spPr bwMode="auto">
          <a:xfrm>
            <a:off x="6216537" y="89739"/>
            <a:ext cx="2828925" cy="503237"/>
          </a:xfrm>
          <a:prstGeom prst="rect">
            <a:avLst/>
          </a:prstGeom>
          <a:ln>
            <a:noFill/>
          </a:ln>
          <a:extLst/>
        </p:spPr>
      </p:pic>
      <p:sp>
        <p:nvSpPr>
          <p:cNvPr id="4" name="2 Marcador de contenido"/>
          <p:cNvSpPr>
            <a:spLocks/>
          </p:cNvSpPr>
          <p:nvPr/>
        </p:nvSpPr>
        <p:spPr bwMode="auto">
          <a:xfrm>
            <a:off x="827088" y="1839725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19100" indent="-382588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59134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B9EFE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j-ea"/>
                <a:cs typeface="+mj-cs"/>
              </a:rPr>
              <a:t>Recorrer una cadena</a:t>
            </a:r>
          </a:p>
        </p:txBody>
      </p:sp>
      <p:sp>
        <p:nvSpPr>
          <p:cNvPr id="7" name="2 Marcador de contenido"/>
          <p:cNvSpPr>
            <a:spLocks/>
          </p:cNvSpPr>
          <p:nvPr/>
        </p:nvSpPr>
        <p:spPr bwMode="auto">
          <a:xfrm>
            <a:off x="971550" y="1468621"/>
            <a:ext cx="6459538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a="mi cadena"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s-E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Times New Roman" pitchFamily="18" charset="0"/>
              </a:rPr>
              <a:t>caracter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in a: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s-E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print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</a:t>
            </a:r>
            <a:r>
              <a:rPr lang="es-E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Times New Roman" pitchFamily="18" charset="0"/>
              </a:rPr>
              <a:t>caracter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)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&gt;&gt;&gt;</a:t>
            </a:r>
          </a:p>
          <a:p>
            <a:pPr marL="419100" indent="-382588" defTabSz="914400" fontAlgn="base"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m</a:t>
            </a:r>
          </a:p>
          <a:p>
            <a:pPr marL="419100" indent="-382588" defTabSz="914400" fontAlgn="base"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i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1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marL="419100" indent="-382588" defTabSz="914400" fontAlgn="base"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</a:t>
            </a:r>
          </a:p>
          <a:p>
            <a:pPr marL="419100" indent="-382588" defTabSz="914400" fontAlgn="base"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</a:t>
            </a:r>
          </a:p>
          <a:p>
            <a:pPr marL="419100" indent="-382588" defTabSz="914400" fontAlgn="base"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d</a:t>
            </a:r>
          </a:p>
          <a:p>
            <a:pPr marL="419100" indent="-382588" defTabSz="914400" fontAlgn="base"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</a:t>
            </a:r>
          </a:p>
          <a:p>
            <a:pPr marL="419100" indent="-382588" defTabSz="914400" fontAlgn="base"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n</a:t>
            </a:r>
          </a:p>
          <a:p>
            <a:pPr marL="419100" indent="-382588" defTabSz="914400" fontAlgn="base"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</a:t>
            </a:r>
            <a:endParaRPr lang="es-ES" sz="2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</p:txBody>
      </p:sp>
      <p:sp>
        <p:nvSpPr>
          <p:cNvPr id="8" name="10-Point Star 7"/>
          <p:cNvSpPr/>
          <p:nvPr/>
        </p:nvSpPr>
        <p:spPr>
          <a:xfrm>
            <a:off x="86296" y="110591"/>
            <a:ext cx="96869" cy="10398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/>
            <a:endParaRPr lang="es-AR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56093" y="1253469"/>
            <a:ext cx="2877672" cy="1664543"/>
            <a:chOff x="5056093" y="1253469"/>
            <a:chExt cx="2877672" cy="1664543"/>
          </a:xfrm>
        </p:grpSpPr>
        <p:sp>
          <p:nvSpPr>
            <p:cNvPr id="2" name="Rectangle 1"/>
            <p:cNvSpPr/>
            <p:nvPr/>
          </p:nvSpPr>
          <p:spPr>
            <a:xfrm>
              <a:off x="5351929" y="1253469"/>
              <a:ext cx="2581836" cy="166454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AR" sz="2800" dirty="0" smtClean="0">
                  <a:solidFill>
                    <a:srgbClr val="FFFF00"/>
                  </a:solidFill>
                </a:rPr>
                <a:t>Recorre la cadena ”a” por cada carácter</a:t>
              </a:r>
              <a:endParaRPr lang="es-AR" sz="2800" dirty="0">
                <a:solidFill>
                  <a:srgbClr val="FFFF00"/>
                </a:solidFill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>
              <a:off x="5056093" y="1468621"/>
              <a:ext cx="443753" cy="1328367"/>
            </a:xfrm>
            <a:prstGeom prst="leftBrac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0313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839A"/>
              </a:clrFrom>
              <a:clrTo>
                <a:srgbClr val="0083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0" b="37021"/>
          <a:stretch>
            <a:fillRect/>
          </a:stretch>
        </p:blipFill>
        <p:spPr bwMode="auto">
          <a:xfrm>
            <a:off x="6216537" y="89739"/>
            <a:ext cx="2828925" cy="503237"/>
          </a:xfrm>
          <a:prstGeom prst="rect">
            <a:avLst/>
          </a:prstGeom>
          <a:ln>
            <a:noFill/>
          </a:ln>
          <a:extLst/>
        </p:spPr>
      </p:pic>
      <p:sp>
        <p:nvSpPr>
          <p:cNvPr id="4" name="2 Marcador de contenido"/>
          <p:cNvSpPr>
            <a:spLocks/>
          </p:cNvSpPr>
          <p:nvPr/>
        </p:nvSpPr>
        <p:spPr bwMode="auto">
          <a:xfrm>
            <a:off x="827088" y="1839725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19100" indent="-382588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59134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B9EFE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j-ea"/>
                <a:cs typeface="+mj-cs"/>
              </a:rPr>
              <a:t>Recorrer una cadena</a:t>
            </a:r>
          </a:p>
        </p:txBody>
      </p:sp>
      <p:sp>
        <p:nvSpPr>
          <p:cNvPr id="7" name="2 Marcador de contenido"/>
          <p:cNvSpPr>
            <a:spLocks/>
          </p:cNvSpPr>
          <p:nvPr/>
        </p:nvSpPr>
        <p:spPr bwMode="auto">
          <a:xfrm>
            <a:off x="971550" y="1468621"/>
            <a:ext cx="6459538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a="mi cadena"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  <a:r>
              <a:rPr lang="es-E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s-E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Times New Roman" pitchFamily="18" charset="0"/>
              </a:rPr>
              <a:t>caracter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in a: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s-E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print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</a:t>
            </a:r>
            <a:r>
              <a:rPr lang="es-E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Times New Roman" pitchFamily="18" charset="0"/>
              </a:rPr>
              <a:t>caracter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Times New Roman" pitchFamily="18" charset="0"/>
              </a:rPr>
              <a:t>, </a:t>
            </a:r>
            <a:r>
              <a:rPr lang="es-E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Times New Roman" pitchFamily="18" charset="0"/>
              </a:rPr>
              <a:t>end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Times New Roman" pitchFamily="18" charset="0"/>
              </a:rPr>
              <a:t>=</a:t>
            </a: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"")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&gt;&gt;&gt;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r>
              <a:rPr lang="es-E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mi cadena</a:t>
            </a:r>
          </a:p>
          <a:p>
            <a:pPr marL="419100" indent="-382588" defTabSz="9144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</p:txBody>
      </p:sp>
      <p:sp>
        <p:nvSpPr>
          <p:cNvPr id="8" name="10-Point Star 7"/>
          <p:cNvSpPr/>
          <p:nvPr/>
        </p:nvSpPr>
        <p:spPr>
          <a:xfrm>
            <a:off x="86296" y="110591"/>
            <a:ext cx="96869" cy="10398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/>
            <a:endParaRPr lang="es-A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839A"/>
              </a:clrFrom>
              <a:clrTo>
                <a:srgbClr val="00839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0" b="37021"/>
          <a:stretch>
            <a:fillRect/>
          </a:stretch>
        </p:blipFill>
        <p:spPr bwMode="auto">
          <a:xfrm>
            <a:off x="6216537" y="89739"/>
            <a:ext cx="2828925" cy="503237"/>
          </a:xfrm>
          <a:prstGeom prst="rect">
            <a:avLst/>
          </a:prstGeom>
          <a:ln>
            <a:noFill/>
          </a:ln>
          <a:extLst/>
        </p:spPr>
      </p:pic>
      <p:sp>
        <p:nvSpPr>
          <p:cNvPr id="4" name="2 Marcador de contenido"/>
          <p:cNvSpPr>
            <a:spLocks/>
          </p:cNvSpPr>
          <p:nvPr/>
        </p:nvSpPr>
        <p:spPr bwMode="auto">
          <a:xfrm>
            <a:off x="827088" y="1557338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19100" indent="-382588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defRPr/>
            </a:pPr>
            <a:endParaRPr lang="es-E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26035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0" cap="none" spc="0" normalizeH="0" baseline="0" noProof="0" smtClean="0">
                <a:ln>
                  <a:noFill/>
                </a:ln>
                <a:solidFill>
                  <a:srgbClr val="B9EFE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j-ea"/>
                <a:cs typeface="+mj-cs"/>
              </a:rPr>
              <a:t>Actividades</a:t>
            </a:r>
            <a:endParaRPr kumimoji="0" lang="es-ES" sz="4400" b="1" i="0" u="none" strike="noStrike" kern="0" cap="none" spc="0" normalizeH="0" baseline="0" noProof="0" smtClean="0">
              <a:ln>
                <a:noFill/>
              </a:ln>
              <a:solidFill>
                <a:srgbClr val="B9EFE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/>
              <a:ea typeface="+mj-ea"/>
              <a:cs typeface="+mj-cs"/>
            </a:endParaRPr>
          </a:p>
        </p:txBody>
      </p:sp>
      <p:sp>
        <p:nvSpPr>
          <p:cNvPr id="12" name="Rectangle 11"/>
          <p:cNvSpPr txBox="1">
            <a:spLocks/>
          </p:cNvSpPr>
          <p:nvPr/>
        </p:nvSpPr>
        <p:spPr bwMode="auto">
          <a:xfrm>
            <a:off x="528638" y="1327151"/>
            <a:ext cx="807561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63538" marR="0" lvl="0" indent="-363538" algn="just" defTabSz="1793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Hacer un programa que dada una cadena ingresada por el usuario indique la cantidad de apariciones de la letra “a”.</a:t>
            </a:r>
          </a:p>
          <a:p>
            <a:pPr marL="363538" marR="0" lvl="0" indent="-363538" algn="just" defTabSz="1793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Hacer un programa que dada una cadena ingresada por el usuario indique la cantidad de vocales.</a:t>
            </a:r>
          </a:p>
          <a:p>
            <a:pPr marL="363538" marR="0" lvl="0" indent="-363538" algn="just" defTabSz="1793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Hacer un programa que dados un </a:t>
            </a:r>
            <a:r>
              <a:rPr kumimoji="0" lang="es-E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caracter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 y una cadena indique la cantidad de apariciones de dicho </a:t>
            </a:r>
            <a:r>
              <a:rPr kumimoji="0" lang="es-E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caracter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 en la cadena.</a:t>
            </a:r>
          </a:p>
          <a:p>
            <a:pPr marL="363538" marR="0" lvl="0" indent="-363538" algn="just" defTabSz="1793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Hacer un programa que dados un </a:t>
            </a:r>
            <a:r>
              <a:rPr kumimoji="0" lang="es-E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caracter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 y una cadena muestre la misma cadena con un * en lugar de dicho carácter.</a:t>
            </a:r>
          </a:p>
          <a:p>
            <a:pPr marL="0" marR="0" lvl="0" indent="0" algn="just" defTabSz="1793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buSzTx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		Ejemplo: 	</a:t>
            </a:r>
            <a:r>
              <a:rPr kumimoji="0" lang="es-E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programador 		r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buSzTx/>
              <a:buFontTx/>
              <a:buNone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				</a:t>
            </a:r>
            <a:r>
              <a:rPr kumimoji="0" lang="es-E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p*</a:t>
            </a:r>
            <a:r>
              <a:rPr kumimoji="0" lang="es-E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og</a:t>
            </a:r>
            <a:r>
              <a:rPr kumimoji="0" lang="es-E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/>
                <a:ea typeface="+mn-ea"/>
                <a:cs typeface="+mn-cs"/>
              </a:rPr>
              <a:t>*amado*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  <a:buSzTx/>
              <a:buFontTx/>
              <a:buChar char="•"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Garamond"/>
        <a:ea typeface="Arial Unicode MS"/>
        <a:cs typeface="Arial Unicode MS"/>
      </a:majorFont>
      <a:minorFont>
        <a:latin typeface="Garamon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1496</TotalTime>
  <Words>306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Arial</vt:lpstr>
      <vt:lpstr>Book Antiqua</vt:lpstr>
      <vt:lpstr>Calibri</vt:lpstr>
      <vt:lpstr>Consolas</vt:lpstr>
      <vt:lpstr>Garamond</vt:lpstr>
      <vt:lpstr>Rockwell</vt:lpstr>
      <vt:lpstr>Times New Roman</vt:lpstr>
      <vt:lpstr>Depth</vt:lpstr>
      <vt:lpstr>Diseño predeterminado</vt:lpstr>
      <vt:lpstr>Introducción a la Programación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 Martinez</dc:creator>
  <cp:lastModifiedBy>Nora Martinez</cp:lastModifiedBy>
  <cp:revision>21</cp:revision>
  <dcterms:created xsi:type="dcterms:W3CDTF">2018-08-18T01:37:50Z</dcterms:created>
  <dcterms:modified xsi:type="dcterms:W3CDTF">2018-09-14T01:22:47Z</dcterms:modified>
</cp:coreProperties>
</file>