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Lst>
  <p:sldSz cx="9144000" cy="5143500" type="screen16x9"/>
  <p:notesSz cx="6858000" cy="9144000"/>
  <p:embeddedFontLs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39031D-BAAC-4C69-8F54-3D6927574D0C}">
  <a:tblStyle styleId="{4639031D-BAAC-4C69-8F54-3D6927574D0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cc88f3b48e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cc88f3b48e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cc88f3b48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cc88f3b4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cc88f3b48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cc88f3b48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cc88f3b48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cc88f3b48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cc88f3b48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cc88f3b48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cc88f3b48e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cc88f3b48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cc88f3b48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cc88f3b48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cc88f3b48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cc88f3b48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cc88f3b48e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cc88f3b48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cc88f3b48e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cc88f3b48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bfd6410688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bfd6410688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cc88f3b48e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cc88f3b48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cc88f3b48e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cc88f3b48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cc88f3b48e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cc88f3b48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cc88f3b48e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cc88f3b48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bfd8639e1d_2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bfd8639e1d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bfd8639e1d_0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bfd8639e1d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bfd6410688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bfd6410688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bfd6410688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bfd6410688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bfd8639e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bfd8639e1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bfd8639e1d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bfd8639e1d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bfd8639e1d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bfd8639e1d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bfd8639e1d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bfd8639e1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hyperlink" Target="https://youtu.be/h3r39iX2IGs" TargetMode="Externa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alphavantage.co/documentation/"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alphavantage.co/documentation/"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14488" y="2040450"/>
            <a:ext cx="8115000" cy="1062600"/>
          </a:xfrm>
          <a:prstGeom prst="rect">
            <a:avLst/>
          </a:prstGeom>
          <a:solidFill>
            <a:schemeClr val="lt1"/>
          </a:solidFill>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000" b="1"/>
              <a:t>STOCK MARKET ANALYSIS AND FORECASTING</a:t>
            </a:r>
            <a:endParaRPr sz="3000" b="1"/>
          </a:p>
        </p:txBody>
      </p:sp>
      <p:pic>
        <p:nvPicPr>
          <p:cNvPr id="55" name="Google Shape;55;p13"/>
          <p:cNvPicPr preferRelativeResize="0"/>
          <p:nvPr/>
        </p:nvPicPr>
        <p:blipFill>
          <a:blip r:embed="rId3">
            <a:alphaModFix/>
          </a:blip>
          <a:stretch>
            <a:fillRect/>
          </a:stretch>
        </p:blipFill>
        <p:spPr>
          <a:xfrm>
            <a:off x="3737126" y="416300"/>
            <a:ext cx="1669725" cy="1679725"/>
          </a:xfrm>
          <a:prstGeom prst="rect">
            <a:avLst/>
          </a:prstGeom>
          <a:noFill/>
          <a:ln>
            <a:noFill/>
          </a:ln>
        </p:spPr>
      </p:pic>
      <p:sp>
        <p:nvSpPr>
          <p:cNvPr id="56" name="Google Shape;56;p13"/>
          <p:cNvSpPr txBox="1"/>
          <p:nvPr/>
        </p:nvSpPr>
        <p:spPr>
          <a:xfrm>
            <a:off x="936900" y="3031288"/>
            <a:ext cx="7270200" cy="85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900" b="1"/>
              <a:t>SUPERVISOR</a:t>
            </a:r>
            <a:endParaRPr sz="1900" b="1"/>
          </a:p>
          <a:p>
            <a:pPr marL="0" lvl="0" indent="0" algn="ctr" rtl="0">
              <a:spcBef>
                <a:spcPts val="0"/>
              </a:spcBef>
              <a:spcAft>
                <a:spcPts val="0"/>
              </a:spcAft>
              <a:buClr>
                <a:schemeClr val="dk1"/>
              </a:buClr>
              <a:buSzPts val="1100"/>
              <a:buFont typeface="Arial"/>
              <a:buNone/>
            </a:pPr>
            <a:r>
              <a:rPr lang="en" sz="1900" b="1"/>
              <a:t>Dr.Phani Krishna sir </a:t>
            </a:r>
            <a:endParaRPr sz="1900" b="1"/>
          </a:p>
        </p:txBody>
      </p:sp>
      <p:sp>
        <p:nvSpPr>
          <p:cNvPr id="57" name="Google Shape;57;p13"/>
          <p:cNvSpPr txBox="1"/>
          <p:nvPr/>
        </p:nvSpPr>
        <p:spPr>
          <a:xfrm>
            <a:off x="3071988" y="3672600"/>
            <a:ext cx="300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dk1"/>
                </a:solidFill>
              </a:rPr>
              <a:t>DEPARTMENT OF EEE</a:t>
            </a:r>
            <a:endParaRPr b="1">
              <a:solidFill>
                <a:schemeClr val="dk1"/>
              </a:solidFill>
            </a:endParaRPr>
          </a:p>
        </p:txBody>
      </p:sp>
      <p:sp>
        <p:nvSpPr>
          <p:cNvPr id="58" name="Google Shape;58;p13"/>
          <p:cNvSpPr txBox="1"/>
          <p:nvPr/>
        </p:nvSpPr>
        <p:spPr>
          <a:xfrm>
            <a:off x="3072000" y="4017300"/>
            <a:ext cx="30000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200" b="1">
              <a:solidFill>
                <a:schemeClr val="dk1"/>
              </a:solidFill>
            </a:endParaRPr>
          </a:p>
          <a:p>
            <a:pPr marL="0" lvl="0" indent="0" algn="ctr" rtl="0">
              <a:spcBef>
                <a:spcPts val="0"/>
              </a:spcBef>
              <a:spcAft>
                <a:spcPts val="0"/>
              </a:spcAft>
              <a:buNone/>
            </a:pPr>
            <a:r>
              <a:rPr lang="en" sz="1200">
                <a:solidFill>
                  <a:schemeClr val="dk1"/>
                </a:solidFill>
              </a:rPr>
              <a:t>Team Members</a:t>
            </a:r>
            <a:endParaRPr sz="1200">
              <a:solidFill>
                <a:schemeClr val="dk1"/>
              </a:solidFill>
            </a:endParaRPr>
          </a:p>
          <a:p>
            <a:pPr marL="0" lvl="0" indent="0" algn="ctr" rtl="0">
              <a:spcBef>
                <a:spcPts val="0"/>
              </a:spcBef>
              <a:spcAft>
                <a:spcPts val="0"/>
              </a:spcAft>
              <a:buNone/>
            </a:pPr>
            <a:r>
              <a:rPr lang="en" sz="1200">
                <a:solidFill>
                  <a:schemeClr val="dk1"/>
                </a:solidFill>
              </a:rPr>
              <a:t>K.G.S.S Karthik - 521151</a:t>
            </a:r>
            <a:endParaRPr sz="1200">
              <a:solidFill>
                <a:schemeClr val="dk1"/>
              </a:solidFill>
            </a:endParaRPr>
          </a:p>
          <a:p>
            <a:pPr marL="0" lvl="0" indent="0" algn="ctr" rtl="0">
              <a:spcBef>
                <a:spcPts val="0"/>
              </a:spcBef>
              <a:spcAft>
                <a:spcPts val="0"/>
              </a:spcAft>
              <a:buNone/>
            </a:pPr>
            <a:r>
              <a:rPr lang="en" sz="1200">
                <a:solidFill>
                  <a:schemeClr val="dk1"/>
                </a:solidFill>
              </a:rPr>
              <a:t>A.Mohith - 521105</a:t>
            </a:r>
            <a:endParaRPr sz="1200">
              <a:solidFill>
                <a:schemeClr val="dk1"/>
              </a:solidFill>
            </a:endParaRPr>
          </a:p>
          <a:p>
            <a:pPr marL="0" lvl="0" indent="0" algn="ctr" rtl="0">
              <a:spcBef>
                <a:spcPts val="0"/>
              </a:spcBef>
              <a:spcAft>
                <a:spcPts val="0"/>
              </a:spcAft>
              <a:buNone/>
            </a:pPr>
            <a:r>
              <a:rPr lang="en" sz="1200">
                <a:solidFill>
                  <a:schemeClr val="dk1"/>
                </a:solidFill>
              </a:rPr>
              <a:t>B.Tharun - 521121</a:t>
            </a:r>
            <a:endParaRPr sz="1200">
              <a:solidFill>
                <a:schemeClr val="dk1"/>
              </a:solidFill>
            </a:endParaRPr>
          </a:p>
        </p:txBody>
      </p:sp>
      <p:pic>
        <p:nvPicPr>
          <p:cNvPr id="59" name="Google Shape;59;p13"/>
          <p:cNvPicPr preferRelativeResize="0"/>
          <p:nvPr/>
        </p:nvPicPr>
        <p:blipFill>
          <a:blip r:embed="rId4">
            <a:alphaModFix/>
          </a:blip>
          <a:stretch>
            <a:fillRect/>
          </a:stretch>
        </p:blipFill>
        <p:spPr>
          <a:xfrm rot="5400000">
            <a:off x="4419375" y="-2363600"/>
            <a:ext cx="4163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2"/>
          <p:cNvPicPr preferRelativeResize="0"/>
          <p:nvPr/>
        </p:nvPicPr>
        <p:blipFill>
          <a:blip r:embed="rId3">
            <a:alphaModFix/>
          </a:blip>
          <a:stretch>
            <a:fillRect/>
          </a:stretch>
        </p:blipFill>
        <p:spPr>
          <a:xfrm>
            <a:off x="620249" y="598600"/>
            <a:ext cx="2559451" cy="4189376"/>
          </a:xfrm>
          <a:prstGeom prst="rect">
            <a:avLst/>
          </a:prstGeom>
          <a:noFill/>
          <a:ln>
            <a:noFill/>
          </a:ln>
        </p:spPr>
      </p:pic>
      <p:pic>
        <p:nvPicPr>
          <p:cNvPr id="158" name="Google Shape;158;p22"/>
          <p:cNvPicPr preferRelativeResize="0"/>
          <p:nvPr/>
        </p:nvPicPr>
        <p:blipFill>
          <a:blip r:embed="rId4">
            <a:alphaModFix/>
          </a:blip>
          <a:stretch>
            <a:fillRect/>
          </a:stretch>
        </p:blipFill>
        <p:spPr>
          <a:xfrm>
            <a:off x="5058654" y="557975"/>
            <a:ext cx="3839546" cy="4189374"/>
          </a:xfrm>
          <a:prstGeom prst="rect">
            <a:avLst/>
          </a:prstGeom>
          <a:noFill/>
          <a:ln>
            <a:noFill/>
          </a:ln>
        </p:spPr>
      </p:pic>
      <p:sp>
        <p:nvSpPr>
          <p:cNvPr id="159" name="Google Shape;159;p22"/>
          <p:cNvSpPr txBox="1"/>
          <p:nvPr/>
        </p:nvSpPr>
        <p:spPr>
          <a:xfrm>
            <a:off x="457725" y="62300"/>
            <a:ext cx="4266000" cy="4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Choosing Model</a:t>
            </a:r>
            <a:endParaRPr sz="1800">
              <a:solidFill>
                <a:schemeClr val="dk2"/>
              </a:solidFill>
            </a:endParaRPr>
          </a:p>
        </p:txBody>
      </p:sp>
      <p:sp>
        <p:nvSpPr>
          <p:cNvPr id="160" name="Google Shape;160;p22"/>
          <p:cNvSpPr txBox="1"/>
          <p:nvPr/>
        </p:nvSpPr>
        <p:spPr>
          <a:xfrm>
            <a:off x="855900" y="4747350"/>
            <a:ext cx="2665200" cy="1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Accuracy values for different models</a:t>
            </a:r>
            <a:endParaRPr sz="1000">
              <a:solidFill>
                <a:schemeClr val="dk2"/>
              </a:solidFill>
            </a:endParaRPr>
          </a:p>
        </p:txBody>
      </p:sp>
      <p:sp>
        <p:nvSpPr>
          <p:cNvPr id="161" name="Google Shape;161;p22"/>
          <p:cNvSpPr txBox="1"/>
          <p:nvPr/>
        </p:nvSpPr>
        <p:spPr>
          <a:xfrm>
            <a:off x="5769900" y="4704750"/>
            <a:ext cx="2665200" cy="1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Accuracy values for GRU model</a:t>
            </a:r>
            <a:endParaRPr sz="10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23"/>
          <p:cNvPicPr preferRelativeResize="0"/>
          <p:nvPr/>
        </p:nvPicPr>
        <p:blipFill>
          <a:blip r:embed="rId3">
            <a:alphaModFix/>
          </a:blip>
          <a:stretch>
            <a:fillRect/>
          </a:stretch>
        </p:blipFill>
        <p:spPr>
          <a:xfrm>
            <a:off x="802475" y="63025"/>
            <a:ext cx="7141992"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4"/>
          <p:cNvPicPr preferRelativeResize="0"/>
          <p:nvPr/>
        </p:nvPicPr>
        <p:blipFill>
          <a:blip r:embed="rId3">
            <a:alphaModFix/>
          </a:blip>
          <a:stretch>
            <a:fillRect/>
          </a:stretch>
        </p:blipFill>
        <p:spPr>
          <a:xfrm>
            <a:off x="874750" y="-908250"/>
            <a:ext cx="8839201" cy="38268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Structure of GRU</a:t>
            </a:r>
            <a:endParaRPr/>
          </a:p>
        </p:txBody>
      </p:sp>
      <p:sp>
        <p:nvSpPr>
          <p:cNvPr id="177" name="Google Shape;17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t>
            </a:r>
            <a:endParaRPr/>
          </a:p>
        </p:txBody>
      </p:sp>
      <p:pic>
        <p:nvPicPr>
          <p:cNvPr id="178" name="Google Shape;178;p25"/>
          <p:cNvPicPr preferRelativeResize="0"/>
          <p:nvPr/>
        </p:nvPicPr>
        <p:blipFill>
          <a:blip r:embed="rId3">
            <a:alphaModFix/>
          </a:blip>
          <a:stretch>
            <a:fillRect/>
          </a:stretch>
        </p:blipFill>
        <p:spPr>
          <a:xfrm>
            <a:off x="1997400" y="1152475"/>
            <a:ext cx="4427525" cy="3677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6"/>
          <p:cNvPicPr preferRelativeResize="0"/>
          <p:nvPr/>
        </p:nvPicPr>
        <p:blipFill>
          <a:blip r:embed="rId3">
            <a:alphaModFix/>
          </a:blip>
          <a:stretch>
            <a:fillRect/>
          </a:stretch>
        </p:blipFill>
        <p:spPr>
          <a:xfrm>
            <a:off x="111750" y="1232400"/>
            <a:ext cx="4311474" cy="2889275"/>
          </a:xfrm>
          <a:prstGeom prst="rect">
            <a:avLst/>
          </a:prstGeom>
          <a:noFill/>
          <a:ln>
            <a:noFill/>
          </a:ln>
        </p:spPr>
      </p:pic>
      <p:pic>
        <p:nvPicPr>
          <p:cNvPr id="184" name="Google Shape;184;p26"/>
          <p:cNvPicPr preferRelativeResize="0"/>
          <p:nvPr/>
        </p:nvPicPr>
        <p:blipFill>
          <a:blip r:embed="rId4">
            <a:alphaModFix/>
          </a:blip>
          <a:stretch>
            <a:fillRect/>
          </a:stretch>
        </p:blipFill>
        <p:spPr>
          <a:xfrm>
            <a:off x="4728025" y="1232400"/>
            <a:ext cx="4415974" cy="2843950"/>
          </a:xfrm>
          <a:prstGeom prst="rect">
            <a:avLst/>
          </a:prstGeom>
          <a:noFill/>
          <a:ln>
            <a:noFill/>
          </a:ln>
        </p:spPr>
      </p:pic>
      <p:sp>
        <p:nvSpPr>
          <p:cNvPr id="185" name="Google Shape;185;p26"/>
          <p:cNvSpPr txBox="1"/>
          <p:nvPr/>
        </p:nvSpPr>
        <p:spPr>
          <a:xfrm>
            <a:off x="685250" y="241050"/>
            <a:ext cx="6330000" cy="53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Open vs close distribution for google</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7"/>
          <p:cNvPicPr preferRelativeResize="0"/>
          <p:nvPr/>
        </p:nvPicPr>
        <p:blipFill>
          <a:blip r:embed="rId3">
            <a:alphaModFix/>
          </a:blip>
          <a:stretch>
            <a:fillRect/>
          </a:stretch>
        </p:blipFill>
        <p:spPr>
          <a:xfrm>
            <a:off x="128025" y="874850"/>
            <a:ext cx="5183849" cy="3718099"/>
          </a:xfrm>
          <a:prstGeom prst="rect">
            <a:avLst/>
          </a:prstGeom>
          <a:noFill/>
          <a:ln>
            <a:noFill/>
          </a:ln>
        </p:spPr>
      </p:pic>
      <p:sp>
        <p:nvSpPr>
          <p:cNvPr id="191" name="Google Shape;191;p27"/>
          <p:cNvSpPr txBox="1"/>
          <p:nvPr/>
        </p:nvSpPr>
        <p:spPr>
          <a:xfrm>
            <a:off x="482125" y="232925"/>
            <a:ext cx="4135800" cy="4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Correlation between open and close</a:t>
            </a:r>
            <a:endParaRPr sz="1800">
              <a:solidFill>
                <a:schemeClr val="dk2"/>
              </a:solidFill>
            </a:endParaRPr>
          </a:p>
        </p:txBody>
      </p:sp>
      <p:sp>
        <p:nvSpPr>
          <p:cNvPr id="192" name="Google Shape;192;p27"/>
          <p:cNvSpPr txBox="1"/>
          <p:nvPr/>
        </p:nvSpPr>
        <p:spPr>
          <a:xfrm>
            <a:off x="5633750" y="793600"/>
            <a:ext cx="3274500" cy="42660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dk2"/>
              </a:buClr>
              <a:buSzPts val="1300"/>
              <a:buChar char="●"/>
            </a:pPr>
            <a:r>
              <a:rPr lang="en" sz="1300">
                <a:solidFill>
                  <a:schemeClr val="dk2"/>
                </a:solidFill>
              </a:rPr>
              <a:t>As we can see from the graph There is strong correlation between open close </a:t>
            </a:r>
            <a:endParaRPr sz="1300">
              <a:solidFill>
                <a:schemeClr val="dk2"/>
              </a:solidFill>
            </a:endParaRPr>
          </a:p>
          <a:p>
            <a:pPr marL="457200" lvl="0" indent="-311150" algn="l" rtl="0">
              <a:spcBef>
                <a:spcPts val="0"/>
              </a:spcBef>
              <a:spcAft>
                <a:spcPts val="0"/>
              </a:spcAft>
              <a:buClr>
                <a:schemeClr val="dk2"/>
              </a:buClr>
              <a:buSzPts val="1300"/>
              <a:buChar char="●"/>
            </a:pPr>
            <a:r>
              <a:rPr lang="en" sz="1300">
                <a:solidFill>
                  <a:schemeClr val="dk2"/>
                </a:solidFill>
              </a:rPr>
              <a:t>These features can provide valuable information to the model about the relationship between the opening and closing prices of the stock.</a:t>
            </a:r>
            <a:endParaRPr sz="1300">
              <a:solidFill>
                <a:schemeClr val="dk2"/>
              </a:solidFill>
            </a:endParaRPr>
          </a:p>
          <a:p>
            <a:pPr marL="457200" lvl="0" indent="-311150" algn="l" rtl="0">
              <a:spcBef>
                <a:spcPts val="0"/>
              </a:spcBef>
              <a:spcAft>
                <a:spcPts val="0"/>
              </a:spcAft>
              <a:buClr>
                <a:schemeClr val="dk2"/>
              </a:buClr>
              <a:buSzPts val="1300"/>
              <a:buChar char="●"/>
            </a:pPr>
            <a:r>
              <a:rPr lang="en" sz="1300">
                <a:solidFill>
                  <a:schemeClr val="dk2"/>
                </a:solidFill>
              </a:rPr>
              <a:t>The GRU model can learn to exploit the correlation between these prices over time to make more accurate predictions.</a:t>
            </a:r>
            <a:endParaRPr sz="1300">
              <a:solidFill>
                <a:schemeClr val="dk2"/>
              </a:solidFill>
            </a:endParaRPr>
          </a:p>
          <a:p>
            <a:pPr marL="457200" lvl="0" indent="-311150" algn="l" rtl="0">
              <a:spcBef>
                <a:spcPts val="0"/>
              </a:spcBef>
              <a:spcAft>
                <a:spcPts val="0"/>
              </a:spcAft>
              <a:buClr>
                <a:schemeClr val="dk2"/>
              </a:buClr>
              <a:buSzPts val="1300"/>
              <a:buChar char="●"/>
            </a:pPr>
            <a:r>
              <a:rPr lang="en" sz="1300">
                <a:solidFill>
                  <a:schemeClr val="dk2"/>
                </a:solidFill>
              </a:rPr>
              <a:t>The correlation between open and close prices can serve as a form of regularization for the model. By incorporating this relationship into the training process, the model can learn to generalize better to unseen data and mitigate overfitting.</a:t>
            </a:r>
            <a:endParaRPr sz="13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8"/>
          <p:cNvPicPr preferRelativeResize="0"/>
          <p:nvPr/>
        </p:nvPicPr>
        <p:blipFill>
          <a:blip r:embed="rId3">
            <a:alphaModFix/>
          </a:blip>
          <a:stretch>
            <a:fillRect/>
          </a:stretch>
        </p:blipFill>
        <p:spPr>
          <a:xfrm>
            <a:off x="1530675" y="1345150"/>
            <a:ext cx="6082649" cy="3711450"/>
          </a:xfrm>
          <a:prstGeom prst="rect">
            <a:avLst/>
          </a:prstGeom>
          <a:noFill/>
          <a:ln>
            <a:noFill/>
          </a:ln>
        </p:spPr>
      </p:pic>
      <p:sp>
        <p:nvSpPr>
          <p:cNvPr id="198" name="Google Shape;198;p28"/>
          <p:cNvSpPr txBox="1"/>
          <p:nvPr/>
        </p:nvSpPr>
        <p:spPr>
          <a:xfrm>
            <a:off x="222100" y="281675"/>
            <a:ext cx="8338200" cy="10634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rPr>
              <a:t>Splitting the data for training and testing</a:t>
            </a:r>
            <a:endParaRPr sz="1800" b="1"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Google collab link:https://colab.research.google.com/drive/1C46b1u9Q-8nBz9TsyaA3qrn-ErgaxNfY#scrollTo=Fn03vQNZ6Alt</a:t>
            </a:r>
            <a:endParaRPr dirty="0">
              <a:solidFill>
                <a:schemeClr val="dk2"/>
              </a:solidFill>
            </a:endParaRPr>
          </a:p>
          <a:p>
            <a:pPr marL="0" lvl="0" indent="0" algn="l" rtl="0">
              <a:spcBef>
                <a:spcPts val="0"/>
              </a:spcBef>
              <a:spcAft>
                <a:spcPts val="0"/>
              </a:spcAft>
              <a:buNone/>
            </a:pPr>
            <a:endParaRPr sz="1800" dirty="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p:nvPr/>
        </p:nvSpPr>
        <p:spPr>
          <a:xfrm>
            <a:off x="1245925" y="1736175"/>
            <a:ext cx="6866100" cy="246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000">
                <a:solidFill>
                  <a:schemeClr val="dk1"/>
                </a:solidFill>
                <a:highlight>
                  <a:schemeClr val="lt1"/>
                </a:highlight>
                <a:latin typeface="Courier New"/>
                <a:ea typeface="Courier New"/>
                <a:cs typeface="Courier New"/>
                <a:sym typeface="Courier New"/>
              </a:rPr>
              <a:t>input_dim = 1 (input layer)</a:t>
            </a:r>
            <a:endParaRPr sz="20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2000">
                <a:solidFill>
                  <a:schemeClr val="dk1"/>
                </a:solidFill>
                <a:highlight>
                  <a:schemeClr val="lt1"/>
                </a:highlight>
                <a:latin typeface="Courier New"/>
                <a:ea typeface="Courier New"/>
                <a:cs typeface="Courier New"/>
                <a:sym typeface="Courier New"/>
              </a:rPr>
              <a:t>hidden_dim = 32 (hidden layers)</a:t>
            </a:r>
            <a:endParaRPr sz="20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2000">
                <a:solidFill>
                  <a:schemeClr val="dk1"/>
                </a:solidFill>
                <a:highlight>
                  <a:schemeClr val="lt1"/>
                </a:highlight>
                <a:latin typeface="Courier New"/>
                <a:ea typeface="Courier New"/>
                <a:cs typeface="Courier New"/>
                <a:sym typeface="Courier New"/>
              </a:rPr>
              <a:t>num_layers = 2 </a:t>
            </a:r>
            <a:endParaRPr sz="20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2000">
                <a:solidFill>
                  <a:schemeClr val="dk1"/>
                </a:solidFill>
                <a:highlight>
                  <a:schemeClr val="lt1"/>
                </a:highlight>
                <a:latin typeface="Courier New"/>
                <a:ea typeface="Courier New"/>
                <a:cs typeface="Courier New"/>
                <a:sym typeface="Courier New"/>
              </a:rPr>
              <a:t>output_dim = 1 (output layers)</a:t>
            </a:r>
            <a:endParaRPr sz="20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2000">
                <a:solidFill>
                  <a:schemeClr val="dk1"/>
                </a:solidFill>
                <a:highlight>
                  <a:schemeClr val="lt1"/>
                </a:highlight>
                <a:latin typeface="Courier New"/>
                <a:ea typeface="Courier New"/>
                <a:cs typeface="Courier New"/>
                <a:sym typeface="Courier New"/>
              </a:rPr>
              <a:t>num_epochs = 105 (number of iterations)</a:t>
            </a:r>
            <a:endParaRPr sz="20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2000">
                <a:solidFill>
                  <a:schemeClr val="dk1"/>
                </a:solidFill>
                <a:highlight>
                  <a:schemeClr val="lt1"/>
                </a:highlight>
                <a:latin typeface="Courier New"/>
                <a:ea typeface="Courier New"/>
                <a:cs typeface="Courier New"/>
                <a:sym typeface="Courier New"/>
              </a:rPr>
              <a:t>Lr = 0.01 ( learning rate)</a:t>
            </a:r>
            <a:endParaRPr sz="20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sz="2800">
              <a:solidFill>
                <a:schemeClr val="dk2"/>
              </a:solidFill>
            </a:endParaRPr>
          </a:p>
        </p:txBody>
      </p:sp>
      <p:sp>
        <p:nvSpPr>
          <p:cNvPr id="204" name="Google Shape;204;p29"/>
          <p:cNvSpPr txBox="1"/>
          <p:nvPr/>
        </p:nvSpPr>
        <p:spPr>
          <a:xfrm>
            <a:off x="514625" y="322325"/>
            <a:ext cx="4477200" cy="4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Choosing the right structure for the model</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30"/>
          <p:cNvPicPr preferRelativeResize="0"/>
          <p:nvPr/>
        </p:nvPicPr>
        <p:blipFill>
          <a:blip r:embed="rId3">
            <a:alphaModFix/>
          </a:blip>
          <a:stretch>
            <a:fillRect/>
          </a:stretch>
        </p:blipFill>
        <p:spPr>
          <a:xfrm>
            <a:off x="1660349" y="641525"/>
            <a:ext cx="5556401" cy="4438949"/>
          </a:xfrm>
          <a:prstGeom prst="rect">
            <a:avLst/>
          </a:prstGeom>
          <a:noFill/>
          <a:ln>
            <a:noFill/>
          </a:ln>
        </p:spPr>
      </p:pic>
      <p:sp>
        <p:nvSpPr>
          <p:cNvPr id="210" name="Google Shape;210;p30"/>
          <p:cNvSpPr txBox="1"/>
          <p:nvPr/>
        </p:nvSpPr>
        <p:spPr>
          <a:xfrm>
            <a:off x="327725" y="111050"/>
            <a:ext cx="5151600" cy="24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Training the data</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31"/>
          <p:cNvPicPr preferRelativeResize="0"/>
          <p:nvPr/>
        </p:nvPicPr>
        <p:blipFill>
          <a:blip r:embed="rId3">
            <a:alphaModFix/>
          </a:blip>
          <a:stretch>
            <a:fillRect/>
          </a:stretch>
        </p:blipFill>
        <p:spPr>
          <a:xfrm>
            <a:off x="501825" y="761075"/>
            <a:ext cx="3904975" cy="4100000"/>
          </a:xfrm>
          <a:prstGeom prst="rect">
            <a:avLst/>
          </a:prstGeom>
          <a:noFill/>
          <a:ln>
            <a:noFill/>
          </a:ln>
        </p:spPr>
      </p:pic>
      <p:sp>
        <p:nvSpPr>
          <p:cNvPr id="216" name="Google Shape;216;p31"/>
          <p:cNvSpPr txBox="1"/>
          <p:nvPr/>
        </p:nvSpPr>
        <p:spPr>
          <a:xfrm>
            <a:off x="5203075" y="1321775"/>
            <a:ext cx="3242100" cy="181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We can observe the that there is a significant decrease in the mean square errors for each iteration</a:t>
            </a:r>
            <a:endParaRPr sz="1800">
              <a:solidFill>
                <a:schemeClr val="dk2"/>
              </a:solidFill>
            </a:endParaRPr>
          </a:p>
        </p:txBody>
      </p:sp>
      <p:sp>
        <p:nvSpPr>
          <p:cNvPr id="217" name="Google Shape;217;p31"/>
          <p:cNvSpPr txBox="1"/>
          <p:nvPr/>
        </p:nvSpPr>
        <p:spPr>
          <a:xfrm>
            <a:off x="498375" y="241050"/>
            <a:ext cx="2697600" cy="32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Epoch vs MSE</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15925"/>
            <a:ext cx="8216400" cy="64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TABLE OF CONTENTS : </a:t>
            </a:r>
            <a:endParaRPr b="1"/>
          </a:p>
        </p:txBody>
      </p:sp>
      <p:sp>
        <p:nvSpPr>
          <p:cNvPr id="65" name="Google Shape;65;p14"/>
          <p:cNvSpPr txBox="1">
            <a:spLocks noGrp="1"/>
          </p:cNvSpPr>
          <p:nvPr>
            <p:ph type="body" idx="1"/>
          </p:nvPr>
        </p:nvSpPr>
        <p:spPr>
          <a:xfrm>
            <a:off x="1205300" y="1133400"/>
            <a:ext cx="3542700" cy="3861000"/>
          </a:xfrm>
          <a:prstGeom prst="rect">
            <a:avLst/>
          </a:prstGeom>
        </p:spPr>
        <p:txBody>
          <a:bodyPr spcFirstLastPara="1" wrap="square" lIns="91425" tIns="91425" rIns="91425" bIns="91425" anchor="t" anchorCtr="0">
            <a:noAutofit/>
          </a:bodyPr>
          <a:lstStyle/>
          <a:p>
            <a:pPr marL="457200" lvl="0" indent="-372081" algn="l" rtl="0">
              <a:lnSpc>
                <a:spcPct val="95000"/>
              </a:lnSpc>
              <a:spcBef>
                <a:spcPts val="0"/>
              </a:spcBef>
              <a:spcAft>
                <a:spcPts val="0"/>
              </a:spcAft>
              <a:buClr>
                <a:schemeClr val="dk1"/>
              </a:buClr>
              <a:buSzPts val="2260"/>
              <a:buChar char="●"/>
            </a:pPr>
            <a:r>
              <a:rPr lang="en" sz="2259" b="1">
                <a:solidFill>
                  <a:schemeClr val="dk1"/>
                </a:solidFill>
              </a:rPr>
              <a:t>Aim</a:t>
            </a:r>
            <a:endParaRPr sz="2259" b="1">
              <a:solidFill>
                <a:schemeClr val="dk1"/>
              </a:solidFill>
            </a:endParaRPr>
          </a:p>
          <a:p>
            <a:pPr marL="457200" lvl="0" indent="-372081" algn="l" rtl="0">
              <a:lnSpc>
                <a:spcPct val="95000"/>
              </a:lnSpc>
              <a:spcBef>
                <a:spcPts val="0"/>
              </a:spcBef>
              <a:spcAft>
                <a:spcPts val="0"/>
              </a:spcAft>
              <a:buClr>
                <a:schemeClr val="dk1"/>
              </a:buClr>
              <a:buSzPts val="2260"/>
              <a:buChar char="●"/>
            </a:pPr>
            <a:r>
              <a:rPr lang="en" sz="2259" b="1">
                <a:solidFill>
                  <a:schemeClr val="dk1"/>
                </a:solidFill>
              </a:rPr>
              <a:t>Introduction</a:t>
            </a:r>
            <a:endParaRPr sz="2259" b="1">
              <a:solidFill>
                <a:schemeClr val="dk1"/>
              </a:solidFill>
            </a:endParaRPr>
          </a:p>
          <a:p>
            <a:pPr marL="457200" lvl="0" indent="-372081" algn="l" rtl="0">
              <a:lnSpc>
                <a:spcPct val="95000"/>
              </a:lnSpc>
              <a:spcBef>
                <a:spcPts val="0"/>
              </a:spcBef>
              <a:spcAft>
                <a:spcPts val="0"/>
              </a:spcAft>
              <a:buClr>
                <a:schemeClr val="dk1"/>
              </a:buClr>
              <a:buSzPts val="2260"/>
              <a:buChar char="●"/>
            </a:pPr>
            <a:r>
              <a:rPr lang="en" sz="2259" b="1">
                <a:solidFill>
                  <a:schemeClr val="dk1"/>
                </a:solidFill>
              </a:rPr>
              <a:t>Flow of Project</a:t>
            </a:r>
            <a:endParaRPr sz="2259" b="1">
              <a:solidFill>
                <a:schemeClr val="dk1"/>
              </a:solidFill>
            </a:endParaRPr>
          </a:p>
          <a:p>
            <a:pPr marL="457200" lvl="0" indent="-372081" algn="l" rtl="0">
              <a:lnSpc>
                <a:spcPct val="95000"/>
              </a:lnSpc>
              <a:spcBef>
                <a:spcPts val="0"/>
              </a:spcBef>
              <a:spcAft>
                <a:spcPts val="0"/>
              </a:spcAft>
              <a:buClr>
                <a:schemeClr val="dk1"/>
              </a:buClr>
              <a:buSzPts val="2260"/>
              <a:buChar char="●"/>
            </a:pPr>
            <a:r>
              <a:rPr lang="en" sz="2259" b="1">
                <a:solidFill>
                  <a:schemeClr val="dk1"/>
                </a:solidFill>
              </a:rPr>
              <a:t>Objectives</a:t>
            </a:r>
            <a:endParaRPr sz="2259" b="1">
              <a:solidFill>
                <a:schemeClr val="dk1"/>
              </a:solidFill>
            </a:endParaRPr>
          </a:p>
          <a:p>
            <a:pPr marL="457200" lvl="0" indent="-372081" algn="l" rtl="0">
              <a:lnSpc>
                <a:spcPct val="95000"/>
              </a:lnSpc>
              <a:spcBef>
                <a:spcPts val="0"/>
              </a:spcBef>
              <a:spcAft>
                <a:spcPts val="0"/>
              </a:spcAft>
              <a:buClr>
                <a:schemeClr val="dk1"/>
              </a:buClr>
              <a:buSzPts val="2260"/>
              <a:buChar char="●"/>
            </a:pPr>
            <a:r>
              <a:rPr lang="en" sz="2259" b="1">
                <a:solidFill>
                  <a:schemeClr val="dk1"/>
                </a:solidFill>
              </a:rPr>
              <a:t>Literature Survey</a:t>
            </a:r>
            <a:endParaRPr sz="2259" b="1">
              <a:solidFill>
                <a:schemeClr val="dk1"/>
              </a:solidFill>
            </a:endParaRPr>
          </a:p>
          <a:p>
            <a:pPr marL="457200" lvl="0" indent="-372081" algn="l" rtl="0">
              <a:lnSpc>
                <a:spcPct val="95000"/>
              </a:lnSpc>
              <a:spcBef>
                <a:spcPts val="0"/>
              </a:spcBef>
              <a:spcAft>
                <a:spcPts val="0"/>
              </a:spcAft>
              <a:buClr>
                <a:schemeClr val="dk1"/>
              </a:buClr>
              <a:buSzPts val="2260"/>
              <a:buChar char="●"/>
            </a:pPr>
            <a:r>
              <a:rPr lang="en" sz="2259" b="1">
                <a:solidFill>
                  <a:schemeClr val="dk1"/>
                </a:solidFill>
              </a:rPr>
              <a:t>Dataset samples</a:t>
            </a:r>
            <a:endParaRPr sz="2259" b="1">
              <a:solidFill>
                <a:schemeClr val="dk1"/>
              </a:solidFill>
            </a:endParaRPr>
          </a:p>
          <a:p>
            <a:pPr marL="457200" lvl="0" indent="-372081" algn="l" rtl="0">
              <a:lnSpc>
                <a:spcPct val="95000"/>
              </a:lnSpc>
              <a:spcBef>
                <a:spcPts val="0"/>
              </a:spcBef>
              <a:spcAft>
                <a:spcPts val="0"/>
              </a:spcAft>
              <a:buClr>
                <a:schemeClr val="dk1"/>
              </a:buClr>
              <a:buSzPts val="2260"/>
              <a:buChar char="●"/>
            </a:pPr>
            <a:r>
              <a:rPr lang="en" sz="2259" b="1">
                <a:solidFill>
                  <a:schemeClr val="dk1"/>
                </a:solidFill>
              </a:rPr>
              <a:t>Dataset analysis</a:t>
            </a:r>
            <a:endParaRPr sz="2259" b="1">
              <a:solidFill>
                <a:schemeClr val="dk1"/>
              </a:solidFill>
            </a:endParaRPr>
          </a:p>
          <a:p>
            <a:pPr marL="457200" lvl="0" indent="-372081" algn="l" rtl="0">
              <a:lnSpc>
                <a:spcPct val="95000"/>
              </a:lnSpc>
              <a:spcBef>
                <a:spcPts val="0"/>
              </a:spcBef>
              <a:spcAft>
                <a:spcPts val="0"/>
              </a:spcAft>
              <a:buClr>
                <a:schemeClr val="dk1"/>
              </a:buClr>
              <a:buSzPts val="2260"/>
              <a:buChar char="●"/>
            </a:pPr>
            <a:r>
              <a:rPr lang="en" sz="2259" b="1">
                <a:solidFill>
                  <a:schemeClr val="dk1"/>
                </a:solidFill>
              </a:rPr>
              <a:t>Model selection</a:t>
            </a:r>
            <a:endParaRPr sz="2259" b="1">
              <a:solidFill>
                <a:schemeClr val="dk1"/>
              </a:solidFill>
            </a:endParaRPr>
          </a:p>
          <a:p>
            <a:pPr marL="457200" lvl="0" indent="-372081" algn="l" rtl="0">
              <a:lnSpc>
                <a:spcPct val="95000"/>
              </a:lnSpc>
              <a:spcBef>
                <a:spcPts val="0"/>
              </a:spcBef>
              <a:spcAft>
                <a:spcPts val="0"/>
              </a:spcAft>
              <a:buClr>
                <a:schemeClr val="dk1"/>
              </a:buClr>
              <a:buSzPts val="2260"/>
              <a:buChar char="●"/>
            </a:pPr>
            <a:r>
              <a:rPr lang="en" sz="2259" b="1">
                <a:solidFill>
                  <a:schemeClr val="dk1"/>
                </a:solidFill>
              </a:rPr>
              <a:t>Structure of GRU</a:t>
            </a:r>
            <a:endParaRPr sz="2259" b="1">
              <a:solidFill>
                <a:schemeClr val="dk1"/>
              </a:solidFill>
            </a:endParaRPr>
          </a:p>
          <a:p>
            <a:pPr marL="457200" lvl="0" indent="-372081" algn="l" rtl="0">
              <a:lnSpc>
                <a:spcPct val="95000"/>
              </a:lnSpc>
              <a:spcBef>
                <a:spcPts val="0"/>
              </a:spcBef>
              <a:spcAft>
                <a:spcPts val="0"/>
              </a:spcAft>
              <a:buClr>
                <a:schemeClr val="dk1"/>
              </a:buClr>
              <a:buSzPts val="2260"/>
              <a:buChar char="●"/>
            </a:pPr>
            <a:r>
              <a:rPr lang="en" sz="2259" b="1">
                <a:solidFill>
                  <a:schemeClr val="dk1"/>
                </a:solidFill>
              </a:rPr>
              <a:t>Codes and Results</a:t>
            </a:r>
            <a:endParaRPr sz="2259" b="1">
              <a:solidFill>
                <a:schemeClr val="dk1"/>
              </a:solidFill>
            </a:endParaRPr>
          </a:p>
          <a:p>
            <a:pPr marL="457200" lvl="0" indent="-372081" algn="l" rtl="0">
              <a:lnSpc>
                <a:spcPct val="95000"/>
              </a:lnSpc>
              <a:spcBef>
                <a:spcPts val="0"/>
              </a:spcBef>
              <a:spcAft>
                <a:spcPts val="0"/>
              </a:spcAft>
              <a:buClr>
                <a:schemeClr val="dk1"/>
              </a:buClr>
              <a:buSzPts val="2260"/>
              <a:buChar char="●"/>
            </a:pPr>
            <a:r>
              <a:rPr lang="en" sz="2259" b="1">
                <a:solidFill>
                  <a:schemeClr val="dk1"/>
                </a:solidFill>
              </a:rPr>
              <a:t>Future work</a:t>
            </a:r>
            <a:endParaRPr sz="1355" b="1">
              <a:solidFill>
                <a:schemeClr val="dk1"/>
              </a:solidFill>
            </a:endParaRPr>
          </a:p>
        </p:txBody>
      </p:sp>
      <p:pic>
        <p:nvPicPr>
          <p:cNvPr id="66" name="Google Shape;66;p14"/>
          <p:cNvPicPr preferRelativeResize="0"/>
          <p:nvPr/>
        </p:nvPicPr>
        <p:blipFill>
          <a:blip r:embed="rId3">
            <a:alphaModFix/>
          </a:blip>
          <a:stretch>
            <a:fillRect/>
          </a:stretch>
        </p:blipFill>
        <p:spPr>
          <a:xfrm>
            <a:off x="8118650" y="157400"/>
            <a:ext cx="849575" cy="860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32"/>
          <p:cNvPicPr preferRelativeResize="0"/>
          <p:nvPr/>
        </p:nvPicPr>
        <p:blipFill>
          <a:blip r:embed="rId3">
            <a:alphaModFix/>
          </a:blip>
          <a:stretch>
            <a:fillRect/>
          </a:stretch>
        </p:blipFill>
        <p:spPr>
          <a:xfrm>
            <a:off x="555250" y="713375"/>
            <a:ext cx="5156174" cy="4269625"/>
          </a:xfrm>
          <a:prstGeom prst="rect">
            <a:avLst/>
          </a:prstGeom>
          <a:noFill/>
          <a:ln>
            <a:noFill/>
          </a:ln>
        </p:spPr>
      </p:pic>
      <p:sp>
        <p:nvSpPr>
          <p:cNvPr id="223" name="Google Shape;223;p32"/>
          <p:cNvSpPr txBox="1"/>
          <p:nvPr/>
        </p:nvSpPr>
        <p:spPr>
          <a:xfrm>
            <a:off x="555250" y="167925"/>
            <a:ext cx="4420200" cy="39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Train Score vs Test Score</a:t>
            </a:r>
            <a:endParaRPr sz="1800">
              <a:solidFill>
                <a:schemeClr val="dk2"/>
              </a:solidFill>
            </a:endParaRPr>
          </a:p>
        </p:txBody>
      </p:sp>
      <p:sp>
        <p:nvSpPr>
          <p:cNvPr id="224" name="Google Shape;224;p32"/>
          <p:cNvSpPr txBox="1"/>
          <p:nvPr/>
        </p:nvSpPr>
        <p:spPr>
          <a:xfrm>
            <a:off x="6105025" y="907350"/>
            <a:ext cx="2827800" cy="378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2"/>
                </a:solidFill>
              </a:rPr>
              <a:t>Key Takeaways:</a:t>
            </a:r>
            <a:endParaRPr sz="1700">
              <a:solidFill>
                <a:schemeClr val="dk2"/>
              </a:solidFill>
            </a:endParaRPr>
          </a:p>
          <a:p>
            <a:pPr marL="0" lvl="0" indent="0" algn="l" rtl="0">
              <a:spcBef>
                <a:spcPts val="0"/>
              </a:spcBef>
              <a:spcAft>
                <a:spcPts val="0"/>
              </a:spcAft>
              <a:buNone/>
            </a:pPr>
            <a:endParaRPr sz="1700">
              <a:solidFill>
                <a:schemeClr val="dk2"/>
              </a:solidFill>
            </a:endParaRPr>
          </a:p>
          <a:p>
            <a:pPr marL="457200" lvl="0" indent="-336550" algn="l" rtl="0">
              <a:spcBef>
                <a:spcPts val="0"/>
              </a:spcBef>
              <a:spcAft>
                <a:spcPts val="0"/>
              </a:spcAft>
              <a:buClr>
                <a:schemeClr val="dk2"/>
              </a:buClr>
              <a:buSzPts val="1700"/>
              <a:buChar char="●"/>
            </a:pPr>
            <a:r>
              <a:rPr lang="en" sz="1700">
                <a:solidFill>
                  <a:schemeClr val="dk2"/>
                </a:solidFill>
              </a:rPr>
              <a:t>As we can see that</a:t>
            </a:r>
            <a:endParaRPr sz="1700">
              <a:solidFill>
                <a:schemeClr val="dk2"/>
              </a:solidFill>
            </a:endParaRPr>
          </a:p>
          <a:p>
            <a:pPr marL="457200" lvl="0" indent="0" algn="l" rtl="0">
              <a:spcBef>
                <a:spcPts val="0"/>
              </a:spcBef>
              <a:spcAft>
                <a:spcPts val="0"/>
              </a:spcAft>
              <a:buNone/>
            </a:pPr>
            <a:r>
              <a:rPr lang="en" sz="1700">
                <a:solidFill>
                  <a:schemeClr val="dk2"/>
                </a:solidFill>
              </a:rPr>
              <a:t>the difference between the training score and test score is comparably low</a:t>
            </a:r>
            <a:endParaRPr sz="1700">
              <a:solidFill>
                <a:schemeClr val="dk2"/>
              </a:solidFill>
            </a:endParaRPr>
          </a:p>
          <a:p>
            <a:pPr marL="457200" lvl="0" indent="-336550" algn="l" rtl="0">
              <a:spcBef>
                <a:spcPts val="0"/>
              </a:spcBef>
              <a:spcAft>
                <a:spcPts val="0"/>
              </a:spcAft>
              <a:buClr>
                <a:schemeClr val="dk2"/>
              </a:buClr>
              <a:buSzPts val="1700"/>
              <a:buChar char="●"/>
            </a:pPr>
            <a:r>
              <a:rPr lang="en" sz="1700">
                <a:solidFill>
                  <a:schemeClr val="dk2"/>
                </a:solidFill>
              </a:rPr>
              <a:t>So that we can rely on the  model ensuring that the model isn't overfitting or underfitting</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3"/>
          <p:cNvSpPr txBox="1"/>
          <p:nvPr/>
        </p:nvSpPr>
        <p:spPr>
          <a:xfrm>
            <a:off x="1245925" y="1736175"/>
            <a:ext cx="6866100" cy="246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highlight>
                  <a:schemeClr val="lt1"/>
                </a:highlight>
                <a:latin typeface="Courier New"/>
                <a:ea typeface="Courier New"/>
                <a:cs typeface="Courier New"/>
                <a:sym typeface="Courier New"/>
              </a:rPr>
              <a:t>input_dim = 1 (input layer)</a:t>
            </a:r>
            <a:endParaRPr sz="20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2000">
                <a:solidFill>
                  <a:schemeClr val="dk1"/>
                </a:solidFill>
                <a:highlight>
                  <a:schemeClr val="lt1"/>
                </a:highlight>
                <a:latin typeface="Courier New"/>
                <a:ea typeface="Courier New"/>
                <a:cs typeface="Courier New"/>
                <a:sym typeface="Courier New"/>
              </a:rPr>
              <a:t>hidden_dim = 24 (hidden layers)</a:t>
            </a:r>
            <a:endParaRPr sz="20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2000">
                <a:solidFill>
                  <a:schemeClr val="dk1"/>
                </a:solidFill>
                <a:highlight>
                  <a:schemeClr val="lt1"/>
                </a:highlight>
                <a:latin typeface="Courier New"/>
                <a:ea typeface="Courier New"/>
                <a:cs typeface="Courier New"/>
                <a:sym typeface="Courier New"/>
              </a:rPr>
              <a:t>num_layers = 4 </a:t>
            </a:r>
            <a:endParaRPr sz="20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2000">
                <a:solidFill>
                  <a:schemeClr val="dk1"/>
                </a:solidFill>
                <a:highlight>
                  <a:schemeClr val="lt1"/>
                </a:highlight>
                <a:latin typeface="Courier New"/>
                <a:ea typeface="Courier New"/>
                <a:cs typeface="Courier New"/>
                <a:sym typeface="Courier New"/>
              </a:rPr>
              <a:t>output_dim = 1 (output layers)</a:t>
            </a:r>
            <a:endParaRPr sz="20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2000">
                <a:solidFill>
                  <a:schemeClr val="dk1"/>
                </a:solidFill>
                <a:highlight>
                  <a:schemeClr val="lt1"/>
                </a:highlight>
                <a:latin typeface="Courier New"/>
                <a:ea typeface="Courier New"/>
                <a:cs typeface="Courier New"/>
                <a:sym typeface="Courier New"/>
              </a:rPr>
              <a:t>num_epochs = 105 (number of iterations)</a:t>
            </a:r>
            <a:endParaRPr sz="20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2000">
                <a:solidFill>
                  <a:schemeClr val="dk1"/>
                </a:solidFill>
                <a:highlight>
                  <a:schemeClr val="lt1"/>
                </a:highlight>
                <a:latin typeface="Courier New"/>
                <a:ea typeface="Courier New"/>
                <a:cs typeface="Courier New"/>
                <a:sym typeface="Courier New"/>
              </a:rPr>
              <a:t>Lr = 0.01 ( learning rate)</a:t>
            </a:r>
            <a:endParaRPr sz="20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sz="2800">
              <a:solidFill>
                <a:schemeClr val="dk2"/>
              </a:solidFill>
            </a:endParaRPr>
          </a:p>
        </p:txBody>
      </p:sp>
      <p:sp>
        <p:nvSpPr>
          <p:cNvPr id="230" name="Google Shape;230;p33"/>
          <p:cNvSpPr txBox="1"/>
          <p:nvPr/>
        </p:nvSpPr>
        <p:spPr>
          <a:xfrm>
            <a:off x="514625" y="322325"/>
            <a:ext cx="5752800" cy="69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Lets see whats happens if we play around with number of layers</a:t>
            </a:r>
            <a:endParaRPr sz="1800">
              <a:solidFill>
                <a:schemeClr val="dk2"/>
              </a:solidFill>
            </a:endParaRPr>
          </a:p>
        </p:txBody>
      </p:sp>
      <p:sp>
        <p:nvSpPr>
          <p:cNvPr id="231" name="Google Shape;231;p33"/>
          <p:cNvSpPr txBox="1"/>
          <p:nvPr/>
        </p:nvSpPr>
        <p:spPr>
          <a:xfrm>
            <a:off x="514625" y="4466375"/>
            <a:ext cx="4420200" cy="4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note:We didnt try to lower the learning as it would result in exponential growth in training time</a:t>
            </a:r>
            <a:endParaRPr sz="10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4"/>
          <p:cNvSpPr txBox="1"/>
          <p:nvPr/>
        </p:nvSpPr>
        <p:spPr>
          <a:xfrm>
            <a:off x="4219875" y="565950"/>
            <a:ext cx="3745800" cy="3721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Char char="●"/>
            </a:pPr>
            <a:r>
              <a:rPr lang="en">
                <a:solidFill>
                  <a:schemeClr val="dk2"/>
                </a:solidFill>
              </a:rPr>
              <a:t>We can observe the that there is a significant decrease in the mean square errors for each iteration which looks good</a:t>
            </a: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But the problem is with training score and test score in which the difference between them is much larger compared to what we had seen earlier</a:t>
            </a: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This is the case for overfitting in which model gives accurate results for training data and but cannot generalise</a:t>
            </a: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In conclusion, while the reduction in MSE signifies positive training progress, the substantial gap between training and test scores underscores the necessity for addressing overfitting</a:t>
            </a:r>
            <a:endParaRPr>
              <a:solidFill>
                <a:schemeClr val="dk2"/>
              </a:solidFill>
            </a:endParaRPr>
          </a:p>
        </p:txBody>
      </p:sp>
      <p:sp>
        <p:nvSpPr>
          <p:cNvPr id="237" name="Google Shape;237;p34"/>
          <p:cNvSpPr txBox="1"/>
          <p:nvPr/>
        </p:nvSpPr>
        <p:spPr>
          <a:xfrm>
            <a:off x="498363" y="62275"/>
            <a:ext cx="2697600" cy="32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Epoch vs MSE</a:t>
            </a:r>
            <a:endParaRPr sz="1800">
              <a:solidFill>
                <a:schemeClr val="dk2"/>
              </a:solidFill>
            </a:endParaRPr>
          </a:p>
        </p:txBody>
      </p:sp>
      <p:pic>
        <p:nvPicPr>
          <p:cNvPr id="238" name="Google Shape;238;p34"/>
          <p:cNvPicPr preferRelativeResize="0"/>
          <p:nvPr/>
        </p:nvPicPr>
        <p:blipFill>
          <a:blip r:embed="rId3">
            <a:alphaModFix/>
          </a:blip>
          <a:stretch>
            <a:fillRect/>
          </a:stretch>
        </p:blipFill>
        <p:spPr>
          <a:xfrm>
            <a:off x="483550" y="565950"/>
            <a:ext cx="2727275" cy="4095425"/>
          </a:xfrm>
          <a:prstGeom prst="rect">
            <a:avLst/>
          </a:prstGeom>
          <a:noFill/>
          <a:ln>
            <a:noFill/>
          </a:ln>
        </p:spPr>
      </p:pic>
      <p:pic>
        <p:nvPicPr>
          <p:cNvPr id="239" name="Google Shape;239;p34"/>
          <p:cNvPicPr preferRelativeResize="0"/>
          <p:nvPr/>
        </p:nvPicPr>
        <p:blipFill>
          <a:blip r:embed="rId4">
            <a:alphaModFix/>
          </a:blip>
          <a:stretch>
            <a:fillRect/>
          </a:stretch>
        </p:blipFill>
        <p:spPr>
          <a:xfrm>
            <a:off x="574225" y="4605867"/>
            <a:ext cx="2220225" cy="493383"/>
          </a:xfrm>
          <a:prstGeom prst="rect">
            <a:avLst/>
          </a:prstGeom>
          <a:noFill/>
          <a:ln>
            <a:noFill/>
          </a:ln>
        </p:spPr>
      </p:pic>
      <p:sp>
        <p:nvSpPr>
          <p:cNvPr id="240" name="Google Shape;240;p34"/>
          <p:cNvSpPr txBox="1"/>
          <p:nvPr/>
        </p:nvSpPr>
        <p:spPr>
          <a:xfrm>
            <a:off x="4739925" y="159800"/>
            <a:ext cx="2104500" cy="2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Key Takeaways:</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35"/>
          <p:cNvPicPr preferRelativeResize="0"/>
          <p:nvPr/>
        </p:nvPicPr>
        <p:blipFill>
          <a:blip r:embed="rId3">
            <a:alphaModFix/>
          </a:blip>
          <a:stretch>
            <a:fillRect/>
          </a:stretch>
        </p:blipFill>
        <p:spPr>
          <a:xfrm>
            <a:off x="201175" y="1151850"/>
            <a:ext cx="8839202" cy="36843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A1E7D-682F-D3A6-EEA1-DF62099449E1}"/>
              </a:ext>
            </a:extLst>
          </p:cNvPr>
          <p:cNvSpPr txBox="1"/>
          <p:nvPr/>
        </p:nvSpPr>
        <p:spPr>
          <a:xfrm>
            <a:off x="685800" y="1293019"/>
            <a:ext cx="8458200" cy="1261884"/>
          </a:xfrm>
          <a:prstGeom prst="rect">
            <a:avLst/>
          </a:prstGeom>
          <a:noFill/>
        </p:spPr>
        <p:txBody>
          <a:bodyPr wrap="square" rtlCol="0">
            <a:spAutoFit/>
          </a:bodyPr>
          <a:lstStyle/>
          <a:p>
            <a:r>
              <a:rPr lang="en-IN" sz="2000" b="1" dirty="0"/>
              <a:t>Video Link</a:t>
            </a:r>
            <a:r>
              <a:rPr lang="en-IN" sz="2000" dirty="0"/>
              <a:t>:</a:t>
            </a:r>
          </a:p>
          <a:p>
            <a:endParaRPr lang="en-IN" sz="2000" dirty="0"/>
          </a:p>
          <a:p>
            <a:r>
              <a:rPr lang="en-IN" sz="2000" dirty="0"/>
              <a:t>	</a:t>
            </a:r>
            <a:r>
              <a:rPr lang="en-IN" sz="3600" dirty="0">
                <a:hlinkClick r:id="rId2"/>
              </a:rPr>
              <a:t>https://youtu.be/h3r39iX2IGs</a:t>
            </a:r>
            <a:r>
              <a:rPr lang="en-IN" sz="3600" dirty="0"/>
              <a:t> </a:t>
            </a:r>
          </a:p>
        </p:txBody>
      </p:sp>
    </p:spTree>
    <p:extLst>
      <p:ext uri="{BB962C8B-B14F-4D97-AF65-F5344CB8AC3E}">
        <p14:creationId xmlns:p14="http://schemas.microsoft.com/office/powerpoint/2010/main" val="3615802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6"/>
          <p:cNvSpPr txBox="1">
            <a:spLocks noGrp="1"/>
          </p:cNvSpPr>
          <p:nvPr>
            <p:ph type="title"/>
          </p:nvPr>
        </p:nvSpPr>
        <p:spPr>
          <a:xfrm>
            <a:off x="-78325" y="18599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t>THANK YOU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9538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Aim</a:t>
            </a:r>
            <a:endParaRPr b="1"/>
          </a:p>
        </p:txBody>
      </p:sp>
      <p:sp>
        <p:nvSpPr>
          <p:cNvPr id="72" name="Google Shape;72;p15"/>
          <p:cNvSpPr txBox="1">
            <a:spLocks noGrp="1"/>
          </p:cNvSpPr>
          <p:nvPr>
            <p:ph type="body" idx="1"/>
          </p:nvPr>
        </p:nvSpPr>
        <p:spPr>
          <a:xfrm>
            <a:off x="311700" y="1616075"/>
            <a:ext cx="8321100" cy="10020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Clr>
                <a:schemeClr val="dk1"/>
              </a:buClr>
              <a:buSzPts val="1100"/>
              <a:buFont typeface="Arial"/>
              <a:buNone/>
            </a:pPr>
            <a:r>
              <a:rPr lang="en" sz="1700" b="1">
                <a:solidFill>
                  <a:schemeClr val="dk1"/>
                </a:solidFill>
                <a:highlight>
                  <a:schemeClr val="lt1"/>
                </a:highlight>
              </a:rPr>
              <a:t>Analysis and Predicting the stock values of companies using RNN</a:t>
            </a:r>
            <a:endParaRPr sz="1700" b="1">
              <a:solidFill>
                <a:schemeClr val="dk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body" idx="1"/>
          </p:nvPr>
        </p:nvSpPr>
        <p:spPr>
          <a:xfrm>
            <a:off x="311700" y="148025"/>
            <a:ext cx="8520600" cy="9633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endParaRPr sz="1700">
              <a:solidFill>
                <a:schemeClr val="dk1"/>
              </a:solidFill>
              <a:highlight>
                <a:schemeClr val="lt1"/>
              </a:highlight>
            </a:endParaRPr>
          </a:p>
          <a:p>
            <a:pPr marL="0" lvl="0" indent="0" algn="l" rtl="0">
              <a:spcBef>
                <a:spcPts val="1200"/>
              </a:spcBef>
              <a:spcAft>
                <a:spcPts val="1200"/>
              </a:spcAft>
              <a:buNone/>
            </a:pPr>
            <a:r>
              <a:rPr lang="en" sz="2000" b="1">
                <a:solidFill>
                  <a:schemeClr val="dk1"/>
                </a:solidFill>
                <a:highlight>
                  <a:schemeClr val="lt1"/>
                </a:highlight>
              </a:rPr>
              <a:t>FLOW OF PROJECT: </a:t>
            </a:r>
            <a:endParaRPr sz="2000" b="1">
              <a:solidFill>
                <a:schemeClr val="dk1"/>
              </a:solidFill>
              <a:highlight>
                <a:schemeClr val="lt1"/>
              </a:highlight>
            </a:endParaRPr>
          </a:p>
        </p:txBody>
      </p:sp>
      <p:pic>
        <p:nvPicPr>
          <p:cNvPr id="78" name="Google Shape;78;p16"/>
          <p:cNvPicPr preferRelativeResize="0"/>
          <p:nvPr/>
        </p:nvPicPr>
        <p:blipFill>
          <a:blip r:embed="rId3">
            <a:alphaModFix/>
          </a:blip>
          <a:stretch>
            <a:fillRect/>
          </a:stretch>
        </p:blipFill>
        <p:spPr>
          <a:xfrm>
            <a:off x="8118650" y="157400"/>
            <a:ext cx="849575" cy="860325"/>
          </a:xfrm>
          <a:prstGeom prst="rect">
            <a:avLst/>
          </a:prstGeom>
          <a:noFill/>
          <a:ln>
            <a:noFill/>
          </a:ln>
        </p:spPr>
      </p:pic>
      <p:grpSp>
        <p:nvGrpSpPr>
          <p:cNvPr id="79" name="Google Shape;79;p16"/>
          <p:cNvGrpSpPr/>
          <p:nvPr/>
        </p:nvGrpSpPr>
        <p:grpSpPr>
          <a:xfrm>
            <a:off x="620048" y="1675479"/>
            <a:ext cx="7414669" cy="2874513"/>
            <a:chOff x="677175" y="2284975"/>
            <a:chExt cx="6793100" cy="2488325"/>
          </a:xfrm>
        </p:grpSpPr>
        <p:sp>
          <p:nvSpPr>
            <p:cNvPr id="80" name="Google Shape;80;p16"/>
            <p:cNvSpPr/>
            <p:nvPr/>
          </p:nvSpPr>
          <p:spPr>
            <a:xfrm>
              <a:off x="677175" y="2284975"/>
              <a:ext cx="1441200" cy="106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 name="Google Shape;81;p16"/>
            <p:cNvSpPr/>
            <p:nvPr/>
          </p:nvSpPr>
          <p:spPr>
            <a:xfrm>
              <a:off x="3304275" y="2284975"/>
              <a:ext cx="1565700" cy="106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 name="Google Shape;82;p16"/>
            <p:cNvSpPr/>
            <p:nvPr/>
          </p:nvSpPr>
          <p:spPr>
            <a:xfrm>
              <a:off x="5958775" y="2284975"/>
              <a:ext cx="1484700" cy="106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83" name="Google Shape;83;p16"/>
            <p:cNvCxnSpPr>
              <a:endCxn id="81" idx="1"/>
            </p:cNvCxnSpPr>
            <p:nvPr/>
          </p:nvCxnSpPr>
          <p:spPr>
            <a:xfrm>
              <a:off x="2118375" y="2815075"/>
              <a:ext cx="1185900" cy="0"/>
            </a:xfrm>
            <a:prstGeom prst="straightConnector1">
              <a:avLst/>
            </a:prstGeom>
            <a:noFill/>
            <a:ln w="19050" cap="flat" cmpd="sng">
              <a:solidFill>
                <a:schemeClr val="dk2"/>
              </a:solidFill>
              <a:prstDash val="solid"/>
              <a:round/>
              <a:headEnd type="none" w="med" len="med"/>
              <a:tailEnd type="triangle" w="med" len="med"/>
            </a:ln>
          </p:spPr>
        </p:cxnSp>
        <p:cxnSp>
          <p:nvCxnSpPr>
            <p:cNvPr id="84" name="Google Shape;84;p16"/>
            <p:cNvCxnSpPr>
              <a:endCxn id="82" idx="1"/>
            </p:cNvCxnSpPr>
            <p:nvPr/>
          </p:nvCxnSpPr>
          <p:spPr>
            <a:xfrm>
              <a:off x="4870075" y="2815075"/>
              <a:ext cx="1088700" cy="0"/>
            </a:xfrm>
            <a:prstGeom prst="straightConnector1">
              <a:avLst/>
            </a:prstGeom>
            <a:noFill/>
            <a:ln w="19050" cap="flat" cmpd="sng">
              <a:solidFill>
                <a:schemeClr val="dk2"/>
              </a:solidFill>
              <a:prstDash val="solid"/>
              <a:round/>
              <a:headEnd type="none" w="med" len="med"/>
              <a:tailEnd type="triangle" w="med" len="med"/>
            </a:ln>
          </p:spPr>
        </p:cxnSp>
        <p:sp>
          <p:nvSpPr>
            <p:cNvPr id="85" name="Google Shape;85;p16"/>
            <p:cNvSpPr/>
            <p:nvPr/>
          </p:nvSpPr>
          <p:spPr>
            <a:xfrm>
              <a:off x="703975" y="3713100"/>
              <a:ext cx="1441200" cy="106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 name="Google Shape;86;p16"/>
            <p:cNvSpPr/>
            <p:nvPr/>
          </p:nvSpPr>
          <p:spPr>
            <a:xfrm>
              <a:off x="3331075" y="3713100"/>
              <a:ext cx="1565700" cy="106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 name="Google Shape;87;p16"/>
            <p:cNvSpPr/>
            <p:nvPr/>
          </p:nvSpPr>
          <p:spPr>
            <a:xfrm>
              <a:off x="5985575" y="3713100"/>
              <a:ext cx="1484700" cy="106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 name="Google Shape;88;p16"/>
            <p:cNvSpPr txBox="1"/>
            <p:nvPr/>
          </p:nvSpPr>
          <p:spPr>
            <a:xfrm>
              <a:off x="853425" y="2482263"/>
              <a:ext cx="1088700" cy="6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rPr>
                <a:t>Collection of data</a:t>
              </a:r>
              <a:endParaRPr b="1">
                <a:solidFill>
                  <a:schemeClr val="dk2"/>
                </a:solidFill>
              </a:endParaRPr>
            </a:p>
          </p:txBody>
        </p:sp>
        <p:sp>
          <p:nvSpPr>
            <p:cNvPr id="89" name="Google Shape;89;p16"/>
            <p:cNvSpPr txBox="1"/>
            <p:nvPr/>
          </p:nvSpPr>
          <p:spPr>
            <a:xfrm>
              <a:off x="3542825" y="2482263"/>
              <a:ext cx="1088700" cy="6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rPr>
                <a:t>Cleaning of data</a:t>
              </a:r>
              <a:endParaRPr b="1">
                <a:solidFill>
                  <a:schemeClr val="dk2"/>
                </a:solidFill>
              </a:endParaRPr>
            </a:p>
          </p:txBody>
        </p:sp>
        <p:sp>
          <p:nvSpPr>
            <p:cNvPr id="90" name="Google Shape;90;p16"/>
            <p:cNvSpPr txBox="1"/>
            <p:nvPr/>
          </p:nvSpPr>
          <p:spPr>
            <a:xfrm>
              <a:off x="802575" y="4017125"/>
              <a:ext cx="1315800" cy="6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rPr>
                <a:t>Forecasting</a:t>
              </a:r>
              <a:endParaRPr b="1">
                <a:solidFill>
                  <a:schemeClr val="dk2"/>
                </a:solidFill>
              </a:endParaRPr>
            </a:p>
            <a:p>
              <a:pPr marL="0" lvl="0" indent="0" algn="l" rtl="0">
                <a:spcBef>
                  <a:spcPts val="0"/>
                </a:spcBef>
                <a:spcAft>
                  <a:spcPts val="0"/>
                </a:spcAft>
                <a:buNone/>
              </a:pPr>
              <a:endParaRPr b="1">
                <a:solidFill>
                  <a:schemeClr val="dk2"/>
                </a:solidFill>
              </a:endParaRPr>
            </a:p>
          </p:txBody>
        </p:sp>
        <p:sp>
          <p:nvSpPr>
            <p:cNvPr id="91" name="Google Shape;91;p16"/>
            <p:cNvSpPr txBox="1"/>
            <p:nvPr/>
          </p:nvSpPr>
          <p:spPr>
            <a:xfrm>
              <a:off x="3569625" y="3899350"/>
              <a:ext cx="1088700" cy="6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rPr>
                <a:t>Training the model</a:t>
              </a:r>
              <a:endParaRPr b="1">
                <a:solidFill>
                  <a:schemeClr val="dk2"/>
                </a:solidFill>
              </a:endParaRPr>
            </a:p>
          </p:txBody>
        </p:sp>
        <p:sp>
          <p:nvSpPr>
            <p:cNvPr id="92" name="Google Shape;92;p16"/>
            <p:cNvSpPr txBox="1"/>
            <p:nvPr/>
          </p:nvSpPr>
          <p:spPr>
            <a:xfrm>
              <a:off x="6156775" y="2482263"/>
              <a:ext cx="1088700" cy="6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rPr>
                <a:t>Analysing the data</a:t>
              </a:r>
              <a:endParaRPr b="1">
                <a:solidFill>
                  <a:schemeClr val="dk2"/>
                </a:solidFill>
              </a:endParaRPr>
            </a:p>
          </p:txBody>
        </p:sp>
        <p:sp>
          <p:nvSpPr>
            <p:cNvPr id="93" name="Google Shape;93;p16"/>
            <p:cNvSpPr txBox="1"/>
            <p:nvPr/>
          </p:nvSpPr>
          <p:spPr>
            <a:xfrm>
              <a:off x="6170175" y="3830200"/>
              <a:ext cx="1235100" cy="6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rPr>
                <a:t>Choosing appropriate algorithm</a:t>
              </a:r>
              <a:endParaRPr b="1">
                <a:solidFill>
                  <a:schemeClr val="dk2"/>
                </a:solidFill>
              </a:endParaRPr>
            </a:p>
          </p:txBody>
        </p:sp>
        <p:cxnSp>
          <p:nvCxnSpPr>
            <p:cNvPr id="94" name="Google Shape;94;p16"/>
            <p:cNvCxnSpPr>
              <a:stCxn id="87" idx="1"/>
              <a:endCxn id="86" idx="3"/>
            </p:cNvCxnSpPr>
            <p:nvPr/>
          </p:nvCxnSpPr>
          <p:spPr>
            <a:xfrm rot="10800000">
              <a:off x="4896875" y="4243200"/>
              <a:ext cx="1088700" cy="0"/>
            </a:xfrm>
            <a:prstGeom prst="straightConnector1">
              <a:avLst/>
            </a:prstGeom>
            <a:noFill/>
            <a:ln w="19050" cap="flat" cmpd="sng">
              <a:solidFill>
                <a:schemeClr val="dk2"/>
              </a:solidFill>
              <a:prstDash val="solid"/>
              <a:round/>
              <a:headEnd type="none" w="med" len="med"/>
              <a:tailEnd type="triangle" w="med" len="med"/>
            </a:ln>
          </p:spPr>
        </p:cxnSp>
        <p:cxnSp>
          <p:nvCxnSpPr>
            <p:cNvPr id="95" name="Google Shape;95;p16"/>
            <p:cNvCxnSpPr>
              <a:endCxn id="85" idx="3"/>
            </p:cNvCxnSpPr>
            <p:nvPr/>
          </p:nvCxnSpPr>
          <p:spPr>
            <a:xfrm rot="10800000">
              <a:off x="2145175" y="4243200"/>
              <a:ext cx="1185900" cy="0"/>
            </a:xfrm>
            <a:prstGeom prst="straightConnector1">
              <a:avLst/>
            </a:prstGeom>
            <a:noFill/>
            <a:ln w="19050" cap="flat" cmpd="sng">
              <a:solidFill>
                <a:schemeClr val="dk2"/>
              </a:solidFill>
              <a:prstDash val="solid"/>
              <a:round/>
              <a:headEnd type="none" w="med" len="med"/>
              <a:tailEnd type="triangle" w="med" len="med"/>
            </a:ln>
          </p:spPr>
        </p:cxnSp>
        <p:cxnSp>
          <p:nvCxnSpPr>
            <p:cNvPr id="96" name="Google Shape;96;p16"/>
            <p:cNvCxnSpPr>
              <a:stCxn id="82" idx="3"/>
              <a:endCxn id="87" idx="3"/>
            </p:cNvCxnSpPr>
            <p:nvPr/>
          </p:nvCxnSpPr>
          <p:spPr>
            <a:xfrm>
              <a:off x="7443475" y="2815075"/>
              <a:ext cx="26700" cy="1428000"/>
            </a:xfrm>
            <a:prstGeom prst="curvedConnector3">
              <a:avLst>
                <a:gd name="adj1" fmla="val 917465"/>
              </a:avLst>
            </a:prstGeom>
            <a:noFill/>
            <a:ln w="19050" cap="flat" cmpd="sng">
              <a:solidFill>
                <a:schemeClr val="dk2"/>
              </a:solidFill>
              <a:prstDash val="solid"/>
              <a:round/>
              <a:headEnd type="none" w="med" len="med"/>
              <a:tailEnd type="triangle" w="med" len="med"/>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body" idx="1"/>
          </p:nvPr>
        </p:nvSpPr>
        <p:spPr>
          <a:xfrm>
            <a:off x="311700" y="1162000"/>
            <a:ext cx="7949700" cy="340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highlight>
                  <a:schemeClr val="lt1"/>
                </a:highlight>
                <a:latin typeface="Roboto"/>
                <a:ea typeface="Roboto"/>
                <a:cs typeface="Roboto"/>
                <a:sym typeface="Roboto"/>
              </a:rPr>
              <a:t>In this project, we're diving into the world of stock market analysis using a specialized tool called Recurrent Neural Networks (RNN) with Gated Recurrent Units (GRU). In simple terms, they're help us to pred of the stock market's past behaviors and predict potential future trends.</a:t>
            </a:r>
            <a:endParaRPr sz="1300">
              <a:solidFill>
                <a:schemeClr val="dk1"/>
              </a:solidFill>
              <a:highlight>
                <a:schemeClr val="lt1"/>
              </a:highlight>
              <a:latin typeface="Roboto"/>
              <a:ea typeface="Roboto"/>
              <a:cs typeface="Roboto"/>
              <a:sym typeface="Roboto"/>
            </a:endParaRPr>
          </a:p>
          <a:p>
            <a:pPr marL="0" lvl="0" indent="0" algn="l" rtl="0">
              <a:spcBef>
                <a:spcPts val="1500"/>
              </a:spcBef>
              <a:spcAft>
                <a:spcPts val="0"/>
              </a:spcAft>
              <a:buNone/>
            </a:pPr>
            <a:r>
              <a:rPr lang="en" sz="1300">
                <a:solidFill>
                  <a:schemeClr val="dk1"/>
                </a:solidFill>
                <a:highlight>
                  <a:schemeClr val="lt1"/>
                </a:highlight>
                <a:latin typeface="Roboto"/>
                <a:ea typeface="Roboto"/>
                <a:cs typeface="Roboto"/>
                <a:sym typeface="Roboto"/>
              </a:rPr>
              <a:t>Here's the breakdown: GRU is like the brain of our computer model. We're training it on a heap of historical stock data, essentially teaching it the ropes of market dynamics. The cool part is that it's designed to remember important details, helping it pick up on patterns over time.</a:t>
            </a:r>
            <a:endParaRPr sz="1300">
              <a:solidFill>
                <a:schemeClr val="dk1"/>
              </a:solidFill>
              <a:highlight>
                <a:schemeClr val="lt1"/>
              </a:highlight>
              <a:latin typeface="Roboto"/>
              <a:ea typeface="Roboto"/>
              <a:cs typeface="Roboto"/>
              <a:sym typeface="Roboto"/>
            </a:endParaRPr>
          </a:p>
          <a:p>
            <a:pPr marL="0" lvl="0" indent="0" algn="l" rtl="0">
              <a:spcBef>
                <a:spcPts val="1500"/>
              </a:spcBef>
              <a:spcAft>
                <a:spcPts val="0"/>
              </a:spcAft>
              <a:buNone/>
            </a:pPr>
            <a:r>
              <a:rPr lang="en" sz="1300">
                <a:solidFill>
                  <a:schemeClr val="dk1"/>
                </a:solidFill>
                <a:highlight>
                  <a:schemeClr val="lt1"/>
                </a:highlight>
                <a:latin typeface="Roboto"/>
                <a:ea typeface="Roboto"/>
                <a:cs typeface="Roboto"/>
                <a:sym typeface="Roboto"/>
              </a:rPr>
              <a:t>So, the mechanics go like this: We feed the GRU tons of data about past stock market movements. It learns from this data, creating a sort of mental map of what typically happens. Then, when faced with a similar scenario in the future, it uses its learned knowledge to make predictions.</a:t>
            </a:r>
            <a:endParaRPr sz="1300">
              <a:solidFill>
                <a:schemeClr val="dk1"/>
              </a:solidFill>
              <a:highlight>
                <a:schemeClr val="lt1"/>
              </a:highlight>
              <a:latin typeface="Roboto"/>
              <a:ea typeface="Roboto"/>
              <a:cs typeface="Roboto"/>
              <a:sym typeface="Roboto"/>
            </a:endParaRPr>
          </a:p>
          <a:p>
            <a:pPr marL="0" lvl="0" indent="0" algn="l" rtl="0">
              <a:spcBef>
                <a:spcPts val="1500"/>
              </a:spcBef>
              <a:spcAft>
                <a:spcPts val="0"/>
              </a:spcAft>
              <a:buNone/>
            </a:pPr>
            <a:r>
              <a:rPr lang="en" sz="1300">
                <a:solidFill>
                  <a:schemeClr val="dk1"/>
                </a:solidFill>
                <a:highlight>
                  <a:schemeClr val="lt1"/>
                </a:highlight>
                <a:latin typeface="Roboto"/>
                <a:ea typeface="Roboto"/>
                <a:cs typeface="Roboto"/>
                <a:sym typeface="Roboto"/>
              </a:rPr>
              <a:t>It's not foolproof, but it's a sophisticated approach. Join us as we unravel the inner workings of our RNN-GRU project, showcasing how we're applying this technology to decode the stock market's complexities and provide valuable insights for informed decision-making</a:t>
            </a:r>
            <a:endParaRPr sz="1300">
              <a:solidFill>
                <a:schemeClr val="dk1"/>
              </a:solidFill>
              <a:highlight>
                <a:schemeClr val="lt1"/>
              </a:highlight>
              <a:latin typeface="Roboto"/>
              <a:ea typeface="Roboto"/>
              <a:cs typeface="Roboto"/>
              <a:sym typeface="Roboto"/>
            </a:endParaRPr>
          </a:p>
          <a:p>
            <a:pPr marL="0" lvl="0" indent="0" algn="l" rtl="0">
              <a:spcBef>
                <a:spcPts val="1200"/>
              </a:spcBef>
              <a:spcAft>
                <a:spcPts val="1200"/>
              </a:spcAft>
              <a:buNone/>
            </a:pPr>
            <a:endParaRPr sz="1500">
              <a:solidFill>
                <a:schemeClr val="dk1"/>
              </a:solidFill>
              <a:highlight>
                <a:schemeClr val="lt1"/>
              </a:highlight>
              <a:latin typeface="Roboto"/>
              <a:ea typeface="Roboto"/>
              <a:cs typeface="Roboto"/>
              <a:sym typeface="Roboto"/>
            </a:endParaRPr>
          </a:p>
        </p:txBody>
      </p:sp>
      <p:pic>
        <p:nvPicPr>
          <p:cNvPr id="102" name="Google Shape;102;p17"/>
          <p:cNvPicPr preferRelativeResize="0"/>
          <p:nvPr/>
        </p:nvPicPr>
        <p:blipFill>
          <a:blip r:embed="rId3">
            <a:alphaModFix/>
          </a:blip>
          <a:stretch>
            <a:fillRect/>
          </a:stretch>
        </p:blipFill>
        <p:spPr>
          <a:xfrm>
            <a:off x="8118650" y="157400"/>
            <a:ext cx="849575" cy="860325"/>
          </a:xfrm>
          <a:prstGeom prst="rect">
            <a:avLst/>
          </a:prstGeom>
          <a:noFill/>
          <a:ln>
            <a:noFill/>
          </a:ln>
        </p:spPr>
      </p:pic>
      <p:sp>
        <p:nvSpPr>
          <p:cNvPr id="103" name="Google Shape;103;p17"/>
          <p:cNvSpPr txBox="1">
            <a:spLocks noGrp="1"/>
          </p:cNvSpPr>
          <p:nvPr>
            <p:ph type="title"/>
          </p:nvPr>
        </p:nvSpPr>
        <p:spPr>
          <a:xfrm>
            <a:off x="311700" y="30121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Introduction:</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311700" y="956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320" b="1"/>
              <a:t>Objectives:</a:t>
            </a:r>
            <a:endParaRPr sz="2320" b="1"/>
          </a:p>
        </p:txBody>
      </p:sp>
      <p:sp>
        <p:nvSpPr>
          <p:cNvPr id="109" name="Google Shape;109;p18"/>
          <p:cNvSpPr txBox="1">
            <a:spLocks noGrp="1"/>
          </p:cNvSpPr>
          <p:nvPr>
            <p:ph type="body" idx="1"/>
          </p:nvPr>
        </p:nvSpPr>
        <p:spPr>
          <a:xfrm>
            <a:off x="233936" y="753250"/>
            <a:ext cx="8910056" cy="371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pSp>
        <p:nvGrpSpPr>
          <p:cNvPr id="110" name="Google Shape;110;p18"/>
          <p:cNvGrpSpPr/>
          <p:nvPr/>
        </p:nvGrpSpPr>
        <p:grpSpPr>
          <a:xfrm>
            <a:off x="5838292" y="753250"/>
            <a:ext cx="3305700" cy="3483050"/>
            <a:chOff x="5632317" y="1189775"/>
            <a:chExt cx="3305700" cy="3483050"/>
          </a:xfrm>
        </p:grpSpPr>
        <p:sp>
          <p:nvSpPr>
            <p:cNvPr id="111" name="Google Shape;111;p18"/>
            <p:cNvSpPr/>
            <p:nvPr/>
          </p:nvSpPr>
          <p:spPr>
            <a:xfrm>
              <a:off x="5632317" y="1189775"/>
              <a:ext cx="3305700" cy="669000"/>
            </a:xfrm>
            <a:prstGeom prst="chevron">
              <a:avLst>
                <a:gd name="adj" fmla="val 50000"/>
              </a:avLst>
            </a:prstGeom>
            <a:solidFill>
              <a:srgbClr val="D837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Data Analysis</a:t>
              </a:r>
              <a:endParaRPr>
                <a:solidFill>
                  <a:srgbClr val="FFFFFF"/>
                </a:solidFill>
                <a:latin typeface="Roboto"/>
                <a:ea typeface="Roboto"/>
                <a:cs typeface="Roboto"/>
                <a:sym typeface="Roboto"/>
              </a:endParaRPr>
            </a:p>
          </p:txBody>
        </p:sp>
        <p:sp>
          <p:nvSpPr>
            <p:cNvPr id="112" name="Google Shape;112;p18"/>
            <p:cNvSpPr txBox="1"/>
            <p:nvPr/>
          </p:nvSpPr>
          <p:spPr>
            <a:xfrm>
              <a:off x="6167075" y="2057125"/>
              <a:ext cx="2616600" cy="2615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200">
                  <a:solidFill>
                    <a:schemeClr val="dk1"/>
                  </a:solidFill>
                  <a:highlight>
                    <a:schemeClr val="lt1"/>
                  </a:highlight>
                  <a:latin typeface="Roboto"/>
                  <a:ea typeface="Roboto"/>
                  <a:cs typeface="Roboto"/>
                  <a:sym typeface="Roboto"/>
                </a:rPr>
                <a:t>The dataset comprises X rows and Y columns with various features. Numerical variables such as age and income exhibit mean, median, mode, minimum, and maximum values.Visualizations,including histograms and scatter plots, reveal trends and patterns. Correlation matrices uncover relationships between variables, highlighting significant correlations and insights for further analysis.</a:t>
              </a:r>
              <a:endParaRPr sz="1200">
                <a:solidFill>
                  <a:schemeClr val="dk1"/>
                </a:solidFill>
                <a:highlight>
                  <a:schemeClr val="lt1"/>
                </a:highlight>
                <a:latin typeface="Roboto"/>
                <a:ea typeface="Roboto"/>
                <a:cs typeface="Roboto"/>
                <a:sym typeface="Roboto"/>
              </a:endParaRPr>
            </a:p>
          </p:txBody>
        </p:sp>
      </p:grpSp>
      <p:grpSp>
        <p:nvGrpSpPr>
          <p:cNvPr id="113" name="Google Shape;113;p18"/>
          <p:cNvGrpSpPr/>
          <p:nvPr/>
        </p:nvGrpSpPr>
        <p:grpSpPr>
          <a:xfrm>
            <a:off x="205975" y="753464"/>
            <a:ext cx="3546900" cy="3482836"/>
            <a:chOff x="0" y="1189989"/>
            <a:chExt cx="3546900" cy="3482836"/>
          </a:xfrm>
        </p:grpSpPr>
        <p:sp>
          <p:nvSpPr>
            <p:cNvPr id="114" name="Google Shape;114;p18"/>
            <p:cNvSpPr/>
            <p:nvPr/>
          </p:nvSpPr>
          <p:spPr>
            <a:xfrm>
              <a:off x="0" y="1189989"/>
              <a:ext cx="3546900" cy="669000"/>
            </a:xfrm>
            <a:prstGeom prst="homePlate">
              <a:avLst>
                <a:gd name="adj" fmla="val 50000"/>
              </a:avLst>
            </a:prstGeom>
            <a:solidFill>
              <a:srgbClr val="801F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Data Collection</a:t>
              </a:r>
              <a:endParaRPr>
                <a:solidFill>
                  <a:srgbClr val="FFFFFF"/>
                </a:solidFill>
                <a:latin typeface="Roboto"/>
                <a:ea typeface="Roboto"/>
                <a:cs typeface="Roboto"/>
                <a:sym typeface="Roboto"/>
              </a:endParaRPr>
            </a:p>
          </p:txBody>
        </p:sp>
        <p:sp>
          <p:nvSpPr>
            <p:cNvPr id="115" name="Google Shape;115;p18"/>
            <p:cNvSpPr txBox="1"/>
            <p:nvPr/>
          </p:nvSpPr>
          <p:spPr>
            <a:xfrm>
              <a:off x="524850" y="2057125"/>
              <a:ext cx="2678700" cy="2615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200">
                  <a:solidFill>
                    <a:schemeClr val="dk1"/>
                  </a:solidFill>
                  <a:highlight>
                    <a:schemeClr val="lt1"/>
                  </a:highlight>
                  <a:latin typeface="Roboto"/>
                  <a:ea typeface="Roboto"/>
                  <a:cs typeface="Roboto"/>
                  <a:sym typeface="Roboto"/>
                </a:rPr>
                <a:t>Our primary objective in this phase is to gather comprehensive and reliable stock market data from diverse sources, enriching our dataset for robust analysis and forecasting so we avoid collecting data from popular sources such as Kaggle and hugging face . Key elements of our data collection strategy include: collecting data from stock exchange websites such as Alpha vintage through API calls</a:t>
              </a:r>
              <a:endParaRPr sz="1200">
                <a:solidFill>
                  <a:schemeClr val="dk1"/>
                </a:solidFill>
                <a:highlight>
                  <a:schemeClr val="lt1"/>
                </a:highlight>
                <a:latin typeface="Roboto"/>
                <a:ea typeface="Roboto"/>
                <a:cs typeface="Roboto"/>
                <a:sym typeface="Roboto"/>
              </a:endParaRPr>
            </a:p>
          </p:txBody>
        </p:sp>
      </p:grpSp>
      <p:grpSp>
        <p:nvGrpSpPr>
          <p:cNvPr id="116" name="Google Shape;116;p18"/>
          <p:cNvGrpSpPr/>
          <p:nvPr/>
        </p:nvGrpSpPr>
        <p:grpSpPr>
          <a:xfrm>
            <a:off x="3150179" y="753250"/>
            <a:ext cx="3305700" cy="3483050"/>
            <a:chOff x="2944204" y="1189775"/>
            <a:chExt cx="3305700" cy="3483050"/>
          </a:xfrm>
        </p:grpSpPr>
        <p:sp>
          <p:nvSpPr>
            <p:cNvPr id="117" name="Google Shape;117;p18"/>
            <p:cNvSpPr/>
            <p:nvPr/>
          </p:nvSpPr>
          <p:spPr>
            <a:xfrm>
              <a:off x="2944204" y="1189775"/>
              <a:ext cx="3305700" cy="669000"/>
            </a:xfrm>
            <a:prstGeom prst="chevron">
              <a:avLst>
                <a:gd name="adj" fmla="val 50000"/>
              </a:avLst>
            </a:prstGeom>
            <a:solidFill>
              <a:srgbClr val="B02B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Data Cleaning</a:t>
              </a:r>
              <a:endParaRPr>
                <a:solidFill>
                  <a:srgbClr val="FFFFFF"/>
                </a:solidFill>
                <a:latin typeface="Roboto"/>
                <a:ea typeface="Roboto"/>
                <a:cs typeface="Roboto"/>
                <a:sym typeface="Roboto"/>
              </a:endParaRPr>
            </a:p>
          </p:txBody>
        </p:sp>
        <p:sp>
          <p:nvSpPr>
            <p:cNvPr id="118" name="Google Shape;118;p18"/>
            <p:cNvSpPr txBox="1"/>
            <p:nvPr/>
          </p:nvSpPr>
          <p:spPr>
            <a:xfrm>
              <a:off x="3274475" y="2057125"/>
              <a:ext cx="2754600" cy="2615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200">
                  <a:solidFill>
                    <a:schemeClr val="dk1"/>
                  </a:solidFill>
                  <a:highlight>
                    <a:schemeClr val="lt1"/>
                  </a:highlight>
                  <a:latin typeface="Roboto"/>
                  <a:ea typeface="Roboto"/>
                  <a:cs typeface="Roboto"/>
                  <a:sym typeface="Roboto"/>
                </a:rPr>
                <a:t>In the data cleaning phase, our primary aim is to refine the acquired dataset systematically. We focus on addressing discrepancies, handling missing values, and standardizing formats to ensure a polished and reliable foundation. By eliminating noise and inconsistencies, we optimize the dataset for our RNN-GRU model, enhancing its reliability and contributing to the overall robustness of our analytical framework.</a:t>
              </a:r>
              <a:endParaRPr sz="1200">
                <a:solidFill>
                  <a:schemeClr val="dk1"/>
                </a:solidFill>
                <a:highlight>
                  <a:schemeClr val="lt1"/>
                </a:highlight>
                <a:latin typeface="Roboto"/>
                <a:ea typeface="Roboto"/>
                <a:cs typeface="Roboto"/>
                <a:sym typeface="Roboto"/>
              </a:endParaRPr>
            </a:p>
          </p:txBody>
        </p:sp>
      </p:grpSp>
      <p:sp>
        <p:nvSpPr>
          <p:cNvPr id="119" name="Google Shape;119;p18"/>
          <p:cNvSpPr txBox="1"/>
          <p:nvPr/>
        </p:nvSpPr>
        <p:spPr>
          <a:xfrm>
            <a:off x="587750" y="4783275"/>
            <a:ext cx="6443700" cy="25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2"/>
                </a:solidFill>
              </a:rPr>
              <a:t>Ref: </a:t>
            </a:r>
            <a:r>
              <a:rPr lang="en" sz="1100" u="sng">
                <a:solidFill>
                  <a:schemeClr val="hlink"/>
                </a:solidFill>
                <a:hlinkClick r:id="rId3"/>
              </a:rPr>
              <a:t>Alpha Vantage documentation</a:t>
            </a:r>
            <a:endParaRPr sz="1100">
              <a:solidFill>
                <a:schemeClr val="dk2"/>
              </a:solidFill>
            </a:endParaRPr>
          </a:p>
        </p:txBody>
      </p:sp>
      <p:pic>
        <p:nvPicPr>
          <p:cNvPr id="120" name="Google Shape;120;p18"/>
          <p:cNvPicPr preferRelativeResize="0"/>
          <p:nvPr/>
        </p:nvPicPr>
        <p:blipFill>
          <a:blip r:embed="rId4">
            <a:alphaModFix/>
          </a:blip>
          <a:stretch>
            <a:fillRect/>
          </a:stretch>
        </p:blipFill>
        <p:spPr>
          <a:xfrm>
            <a:off x="8159425" y="5225"/>
            <a:ext cx="744050" cy="748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00" y="956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320" b="1"/>
              <a:t>Objectives:</a:t>
            </a:r>
            <a:endParaRPr sz="2320" b="1"/>
          </a:p>
        </p:txBody>
      </p:sp>
      <p:sp>
        <p:nvSpPr>
          <p:cNvPr id="126" name="Google Shape;126;p19"/>
          <p:cNvSpPr txBox="1">
            <a:spLocks noGrp="1"/>
          </p:cNvSpPr>
          <p:nvPr>
            <p:ph type="body" idx="1"/>
          </p:nvPr>
        </p:nvSpPr>
        <p:spPr>
          <a:xfrm>
            <a:off x="40200" y="725200"/>
            <a:ext cx="8905500" cy="4146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pSp>
        <p:nvGrpSpPr>
          <p:cNvPr id="127" name="Google Shape;127;p19"/>
          <p:cNvGrpSpPr/>
          <p:nvPr/>
        </p:nvGrpSpPr>
        <p:grpSpPr>
          <a:xfrm>
            <a:off x="5956967" y="762500"/>
            <a:ext cx="3034633" cy="3670950"/>
            <a:chOff x="5632317" y="1189775"/>
            <a:chExt cx="3305700" cy="3670950"/>
          </a:xfrm>
        </p:grpSpPr>
        <p:sp>
          <p:nvSpPr>
            <p:cNvPr id="128" name="Google Shape;128;p19"/>
            <p:cNvSpPr/>
            <p:nvPr/>
          </p:nvSpPr>
          <p:spPr>
            <a:xfrm>
              <a:off x="5632317" y="1189775"/>
              <a:ext cx="3305700" cy="669000"/>
            </a:xfrm>
            <a:prstGeom prst="chevron">
              <a:avLst>
                <a:gd name="adj" fmla="val 50000"/>
              </a:avLst>
            </a:prstGeom>
            <a:solidFill>
              <a:srgbClr val="D837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Comparative Analysis</a:t>
              </a:r>
              <a:endParaRPr>
                <a:solidFill>
                  <a:srgbClr val="FFFFFF"/>
                </a:solidFill>
                <a:latin typeface="Roboto"/>
                <a:ea typeface="Roboto"/>
                <a:cs typeface="Roboto"/>
                <a:sym typeface="Roboto"/>
              </a:endParaRPr>
            </a:p>
          </p:txBody>
        </p:sp>
        <p:sp>
          <p:nvSpPr>
            <p:cNvPr id="129" name="Google Shape;129;p19"/>
            <p:cNvSpPr txBox="1"/>
            <p:nvPr/>
          </p:nvSpPr>
          <p:spPr>
            <a:xfrm>
              <a:off x="6038615" y="2055425"/>
              <a:ext cx="2725800" cy="2805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100">
                  <a:solidFill>
                    <a:schemeClr val="dk1"/>
                  </a:solidFill>
                  <a:highlight>
                    <a:schemeClr val="lt1"/>
                  </a:highlight>
                  <a:latin typeface="Roboto"/>
                  <a:ea typeface="Roboto"/>
                  <a:cs typeface="Roboto"/>
                  <a:sym typeface="Roboto"/>
                </a:rPr>
                <a:t>In the comparative analysis phase, we aim to evaluate our RNN-GRU model against traditional stock market prediction methods. This involves highlighting the unique strengths of our deep learning approach and understanding how it stands out in providing a more accurate perspective on stock market dynamics. The goal is to offer insights that guide stakeholders towards informed decision-making in the dynamic financial landscape.</a:t>
              </a:r>
              <a:endParaRPr sz="1100">
                <a:solidFill>
                  <a:schemeClr val="dk1"/>
                </a:solidFill>
                <a:highlight>
                  <a:schemeClr val="lt1"/>
                </a:highlight>
                <a:latin typeface="Roboto"/>
                <a:ea typeface="Roboto"/>
                <a:cs typeface="Roboto"/>
                <a:sym typeface="Roboto"/>
              </a:endParaRPr>
            </a:p>
          </p:txBody>
        </p:sp>
      </p:grpSp>
      <p:grpSp>
        <p:nvGrpSpPr>
          <p:cNvPr id="130" name="Google Shape;130;p19"/>
          <p:cNvGrpSpPr/>
          <p:nvPr/>
        </p:nvGrpSpPr>
        <p:grpSpPr>
          <a:xfrm>
            <a:off x="113450" y="762852"/>
            <a:ext cx="3546900" cy="3970050"/>
            <a:chOff x="0" y="1189989"/>
            <a:chExt cx="3546900" cy="3998841"/>
          </a:xfrm>
        </p:grpSpPr>
        <p:sp>
          <p:nvSpPr>
            <p:cNvPr id="131" name="Google Shape;131;p19"/>
            <p:cNvSpPr/>
            <p:nvPr/>
          </p:nvSpPr>
          <p:spPr>
            <a:xfrm>
              <a:off x="0" y="1189989"/>
              <a:ext cx="3546900" cy="669000"/>
            </a:xfrm>
            <a:prstGeom prst="homePlate">
              <a:avLst>
                <a:gd name="adj" fmla="val 50000"/>
              </a:avLst>
            </a:prstGeom>
            <a:solidFill>
              <a:srgbClr val="801F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Model Training</a:t>
              </a:r>
              <a:endParaRPr>
                <a:solidFill>
                  <a:srgbClr val="FFFFFF"/>
                </a:solidFill>
                <a:latin typeface="Roboto"/>
                <a:ea typeface="Roboto"/>
                <a:cs typeface="Roboto"/>
                <a:sym typeface="Roboto"/>
              </a:endParaRPr>
            </a:p>
          </p:txBody>
        </p:sp>
        <p:sp>
          <p:nvSpPr>
            <p:cNvPr id="132" name="Google Shape;132;p19"/>
            <p:cNvSpPr txBox="1"/>
            <p:nvPr/>
          </p:nvSpPr>
          <p:spPr>
            <a:xfrm>
              <a:off x="145575" y="2057131"/>
              <a:ext cx="2895300" cy="3131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100">
                  <a:solidFill>
                    <a:schemeClr val="dk1"/>
                  </a:solidFill>
                  <a:highlight>
                    <a:schemeClr val="lt1"/>
                  </a:highlight>
                  <a:latin typeface="Roboto"/>
                  <a:ea typeface="Roboto"/>
                  <a:cs typeface="Roboto"/>
                  <a:sym typeface="Roboto"/>
                </a:rPr>
                <a:t>In the model training phase, our primary goal is to empower the RNN-GRU model for effective stock market trend comprehension and forecasting. Through comprehensive training sessions, we utilize GRU's memory-enhanced features to capture temporal dependencies within market dynamics. Our focus is on cultivating a model that adeptly recognizes historical patterns and dynamically adapts to evolving market conditions. This trained model becomes a robust tool for accurate stock market forecasting, offering valuable insights for well-informed investment decisions in the dynamic financial landscape.</a:t>
              </a:r>
              <a:endParaRPr sz="1100">
                <a:solidFill>
                  <a:schemeClr val="dk1"/>
                </a:solidFill>
                <a:highlight>
                  <a:schemeClr val="lt1"/>
                </a:highlight>
                <a:latin typeface="Roboto"/>
                <a:ea typeface="Roboto"/>
                <a:cs typeface="Roboto"/>
                <a:sym typeface="Roboto"/>
              </a:endParaRPr>
            </a:p>
          </p:txBody>
        </p:sp>
      </p:grpSp>
      <p:grpSp>
        <p:nvGrpSpPr>
          <p:cNvPr id="133" name="Google Shape;133;p19"/>
          <p:cNvGrpSpPr/>
          <p:nvPr/>
        </p:nvGrpSpPr>
        <p:grpSpPr>
          <a:xfrm>
            <a:off x="3057654" y="762500"/>
            <a:ext cx="3305700" cy="3970525"/>
            <a:chOff x="2944204" y="1189775"/>
            <a:chExt cx="3305700" cy="3970525"/>
          </a:xfrm>
        </p:grpSpPr>
        <p:sp>
          <p:nvSpPr>
            <p:cNvPr id="134" name="Google Shape;134;p19"/>
            <p:cNvSpPr/>
            <p:nvPr/>
          </p:nvSpPr>
          <p:spPr>
            <a:xfrm>
              <a:off x="2944204" y="1189775"/>
              <a:ext cx="3305700" cy="669000"/>
            </a:xfrm>
            <a:prstGeom prst="chevron">
              <a:avLst>
                <a:gd name="adj" fmla="val 50000"/>
              </a:avLst>
            </a:prstGeom>
            <a:solidFill>
              <a:srgbClr val="B02B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Forecasting Accuracy</a:t>
              </a:r>
              <a:endParaRPr>
                <a:solidFill>
                  <a:srgbClr val="FFFFFF"/>
                </a:solidFill>
                <a:latin typeface="Roboto"/>
                <a:ea typeface="Roboto"/>
                <a:cs typeface="Roboto"/>
                <a:sym typeface="Roboto"/>
              </a:endParaRPr>
            </a:p>
          </p:txBody>
        </p:sp>
        <p:sp>
          <p:nvSpPr>
            <p:cNvPr id="135" name="Google Shape;135;p19"/>
            <p:cNvSpPr txBox="1"/>
            <p:nvPr/>
          </p:nvSpPr>
          <p:spPr>
            <a:xfrm>
              <a:off x="3177900" y="2065200"/>
              <a:ext cx="2962200" cy="3095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100">
                  <a:solidFill>
                    <a:schemeClr val="dk1"/>
                  </a:solidFill>
                  <a:highlight>
                    <a:schemeClr val="lt1"/>
                  </a:highlight>
                  <a:latin typeface="Roboto"/>
                  <a:ea typeface="Roboto"/>
                  <a:cs typeface="Roboto"/>
                  <a:sym typeface="Roboto"/>
                </a:rPr>
                <a:t>In the forecasting accuracy phase, our primary goal is to ensure precise predictions from our RNN-GRU model regarding stock market trends. By applying the trained model to anticipate future market movements, we provide stakeholders with valuable insights for well-informed investment decisions. We focus on refining the model's ability to capture complex patterns, enhancing its accuracy in navigating the dynamic landscape of the stock market. This objective aims to deliver a reliable tool for investors, contributing to strategic decision-making in the ever-changing realm of the financial market.</a:t>
              </a:r>
              <a:endParaRPr sz="1000">
                <a:solidFill>
                  <a:schemeClr val="dk1"/>
                </a:solidFill>
                <a:highlight>
                  <a:schemeClr val="lt1"/>
                </a:highlight>
                <a:latin typeface="Roboto"/>
                <a:ea typeface="Roboto"/>
                <a:cs typeface="Roboto"/>
                <a:sym typeface="Roboto"/>
              </a:endParaRPr>
            </a:p>
          </p:txBody>
        </p:sp>
      </p:grpSp>
      <p:sp>
        <p:nvSpPr>
          <p:cNvPr id="136" name="Google Shape;136;p19"/>
          <p:cNvSpPr txBox="1"/>
          <p:nvPr/>
        </p:nvSpPr>
        <p:spPr>
          <a:xfrm>
            <a:off x="393500" y="4810475"/>
            <a:ext cx="64614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2"/>
                </a:solidFill>
              </a:rPr>
              <a:t>Ref: </a:t>
            </a:r>
            <a:r>
              <a:rPr lang="en" sz="1100" u="sng">
                <a:solidFill>
                  <a:schemeClr val="hlink"/>
                </a:solidFill>
                <a:hlinkClick r:id="rId3"/>
              </a:rPr>
              <a:t>Alpha Vantage documentation</a:t>
            </a:r>
            <a:endParaRPr sz="1100">
              <a:solidFill>
                <a:schemeClr val="dk2"/>
              </a:solidFill>
            </a:endParaRPr>
          </a:p>
        </p:txBody>
      </p:sp>
      <p:pic>
        <p:nvPicPr>
          <p:cNvPr id="137" name="Google Shape;137;p19"/>
          <p:cNvPicPr preferRelativeResize="0"/>
          <p:nvPr/>
        </p:nvPicPr>
        <p:blipFill>
          <a:blip r:embed="rId4">
            <a:alphaModFix/>
          </a:blip>
          <a:stretch>
            <a:fillRect/>
          </a:stretch>
        </p:blipFill>
        <p:spPr>
          <a:xfrm>
            <a:off x="8266275" y="47213"/>
            <a:ext cx="679425" cy="688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Data Samples:</a:t>
            </a:r>
            <a:endParaRPr b="1"/>
          </a:p>
        </p:txBody>
      </p:sp>
      <p:sp>
        <p:nvSpPr>
          <p:cNvPr id="143" name="Google Shape;14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4" name="Google Shape;144;p20"/>
          <p:cNvPicPr preferRelativeResize="0"/>
          <p:nvPr/>
        </p:nvPicPr>
        <p:blipFill>
          <a:blip r:embed="rId3">
            <a:alphaModFix/>
          </a:blip>
          <a:stretch>
            <a:fillRect/>
          </a:stretch>
        </p:blipFill>
        <p:spPr>
          <a:xfrm>
            <a:off x="197950" y="1152475"/>
            <a:ext cx="4192850" cy="3513500"/>
          </a:xfrm>
          <a:prstGeom prst="rect">
            <a:avLst/>
          </a:prstGeom>
          <a:noFill/>
          <a:ln>
            <a:noFill/>
          </a:ln>
        </p:spPr>
      </p:pic>
      <p:pic>
        <p:nvPicPr>
          <p:cNvPr id="145" name="Google Shape;145;p20"/>
          <p:cNvPicPr preferRelativeResize="0"/>
          <p:nvPr/>
        </p:nvPicPr>
        <p:blipFill rotWithShape="1">
          <a:blip r:embed="rId4">
            <a:alphaModFix/>
          </a:blip>
          <a:srcRect t="3605"/>
          <a:stretch/>
        </p:blipFill>
        <p:spPr>
          <a:xfrm>
            <a:off x="4748100" y="1152475"/>
            <a:ext cx="3794600" cy="3603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311700" y="157400"/>
            <a:ext cx="7153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highlight>
                  <a:schemeClr val="lt1"/>
                </a:highlight>
              </a:rPr>
              <a:t>Literature Survey</a:t>
            </a:r>
            <a:endParaRPr b="1">
              <a:highlight>
                <a:schemeClr val="lt1"/>
              </a:highlight>
            </a:endParaRPr>
          </a:p>
        </p:txBody>
      </p:sp>
      <p:pic>
        <p:nvPicPr>
          <p:cNvPr id="151" name="Google Shape;151;p21"/>
          <p:cNvPicPr preferRelativeResize="0"/>
          <p:nvPr/>
        </p:nvPicPr>
        <p:blipFill>
          <a:blip r:embed="rId3">
            <a:alphaModFix/>
          </a:blip>
          <a:stretch>
            <a:fillRect/>
          </a:stretch>
        </p:blipFill>
        <p:spPr>
          <a:xfrm>
            <a:off x="8294425" y="13575"/>
            <a:ext cx="849575" cy="860325"/>
          </a:xfrm>
          <a:prstGeom prst="rect">
            <a:avLst/>
          </a:prstGeom>
          <a:noFill/>
          <a:ln>
            <a:noFill/>
          </a:ln>
        </p:spPr>
      </p:pic>
      <p:graphicFrame>
        <p:nvGraphicFramePr>
          <p:cNvPr id="152" name="Google Shape;152;p21"/>
          <p:cNvGraphicFramePr/>
          <p:nvPr/>
        </p:nvGraphicFramePr>
        <p:xfrm>
          <a:off x="429900" y="730100"/>
          <a:ext cx="7914900" cy="4135783"/>
        </p:xfrm>
        <a:graphic>
          <a:graphicData uri="http://schemas.openxmlformats.org/drawingml/2006/table">
            <a:tbl>
              <a:tblPr>
                <a:noFill/>
                <a:tableStyleId>{4639031D-BAAC-4C69-8F54-3D6927574D0C}</a:tableStyleId>
              </a:tblPr>
              <a:tblGrid>
                <a:gridCol w="2326725">
                  <a:extLst>
                    <a:ext uri="{9D8B030D-6E8A-4147-A177-3AD203B41FA5}">
                      <a16:colId xmlns:a16="http://schemas.microsoft.com/office/drawing/2014/main" val="20000"/>
                    </a:ext>
                  </a:extLst>
                </a:gridCol>
                <a:gridCol w="5588175">
                  <a:extLst>
                    <a:ext uri="{9D8B030D-6E8A-4147-A177-3AD203B41FA5}">
                      <a16:colId xmlns:a16="http://schemas.microsoft.com/office/drawing/2014/main" val="20001"/>
                    </a:ext>
                  </a:extLst>
                </a:gridCol>
              </a:tblGrid>
              <a:tr h="480175">
                <a:tc>
                  <a:txBody>
                    <a:bodyPr/>
                    <a:lstStyle/>
                    <a:p>
                      <a:pPr marL="0" lvl="0" indent="0" algn="ctr" rtl="0">
                        <a:lnSpc>
                          <a:spcPct val="115000"/>
                        </a:lnSpc>
                        <a:spcBef>
                          <a:spcPts val="0"/>
                        </a:spcBef>
                        <a:spcAft>
                          <a:spcPts val="0"/>
                        </a:spcAft>
                        <a:buNone/>
                      </a:pPr>
                      <a:r>
                        <a:rPr lang="en" sz="1800" b="1">
                          <a:solidFill>
                            <a:srgbClr val="FFFFFF"/>
                          </a:solidFill>
                        </a:rPr>
                        <a:t>IEEE Papers </a:t>
                      </a:r>
                      <a:endParaRPr sz="1800" b="1">
                        <a:solidFill>
                          <a:srgbClr val="FFFFFF"/>
                        </a:solidFill>
                      </a:endParaRPr>
                    </a:p>
                  </a:txBody>
                  <a:tcPr marL="34300" marR="34300" marT="34300"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000000"/>
                    </a:solidFill>
                  </a:tcPr>
                </a:tc>
                <a:tc>
                  <a:txBody>
                    <a:bodyPr/>
                    <a:lstStyle/>
                    <a:p>
                      <a:pPr marL="0" lvl="0" indent="0" algn="ctr" rtl="0">
                        <a:lnSpc>
                          <a:spcPct val="115000"/>
                        </a:lnSpc>
                        <a:spcBef>
                          <a:spcPts val="0"/>
                        </a:spcBef>
                        <a:spcAft>
                          <a:spcPts val="0"/>
                        </a:spcAft>
                        <a:buNone/>
                      </a:pPr>
                      <a:r>
                        <a:rPr lang="en" sz="1800" b="1">
                          <a:solidFill>
                            <a:srgbClr val="FFFFFF"/>
                          </a:solidFill>
                        </a:rPr>
                        <a:t>Brief Overview</a:t>
                      </a:r>
                      <a:endParaRPr sz="1800" b="1">
                        <a:solidFill>
                          <a:srgbClr val="FFFFFF"/>
                        </a:solidFill>
                      </a:endParaRPr>
                    </a:p>
                  </a:txBody>
                  <a:tcPr marL="34300" marR="34300" marT="34300"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000000"/>
                    </a:solidFill>
                  </a:tcPr>
                </a:tc>
                <a:extLst>
                  <a:ext uri="{0D108BD9-81ED-4DB2-BD59-A6C34878D82A}">
                    <a16:rowId xmlns:a16="http://schemas.microsoft.com/office/drawing/2014/main" val="10000"/>
                  </a:ext>
                </a:extLst>
              </a:tr>
              <a:tr h="1863300">
                <a:tc>
                  <a:txBody>
                    <a:bodyPr/>
                    <a:lstStyle/>
                    <a:p>
                      <a:pPr marL="0" lvl="0" indent="0" algn="l" rtl="0">
                        <a:lnSpc>
                          <a:spcPct val="115000"/>
                        </a:lnSpc>
                        <a:spcBef>
                          <a:spcPts val="0"/>
                        </a:spcBef>
                        <a:spcAft>
                          <a:spcPts val="0"/>
                        </a:spcAft>
                        <a:buNone/>
                      </a:pPr>
                      <a:r>
                        <a:rPr lang="en" sz="1450"/>
                        <a:t>[1]</a:t>
                      </a:r>
                      <a:r>
                        <a:rPr lang="en" sz="1300" b="1">
                          <a:solidFill>
                            <a:schemeClr val="dk1"/>
                          </a:solidFill>
                        </a:rPr>
                        <a:t>Achmad Fauzan</a:t>
                      </a:r>
                      <a:r>
                        <a:rPr lang="en" sz="1450"/>
                        <a:t>,</a:t>
                      </a:r>
                      <a:endParaRPr sz="1450"/>
                    </a:p>
                    <a:p>
                      <a:pPr marL="0" lvl="0" indent="0" algn="l" rtl="0">
                        <a:lnSpc>
                          <a:spcPct val="115000"/>
                        </a:lnSpc>
                        <a:spcBef>
                          <a:spcPts val="0"/>
                        </a:spcBef>
                        <a:spcAft>
                          <a:spcPts val="0"/>
                        </a:spcAft>
                        <a:buNone/>
                      </a:pPr>
                      <a:r>
                        <a:rPr lang="en" sz="1450"/>
                        <a:t>"</a:t>
                      </a:r>
                      <a:r>
                        <a:rPr lang="en">
                          <a:solidFill>
                            <a:schemeClr val="dk1"/>
                          </a:solidFill>
                        </a:rPr>
                        <a:t>Predicting Stock Market Movements Using Long Short-Term Memory (LSTM)</a:t>
                      </a:r>
                      <a:r>
                        <a:rPr lang="en" sz="1450"/>
                        <a:t>”</a:t>
                      </a:r>
                      <a:endParaRPr sz="1450"/>
                    </a:p>
                  </a:txBody>
                  <a:tcPr marL="34300" marR="34300" marT="34300"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FBFBF"/>
                    </a:solidFill>
                  </a:tcPr>
                </a:tc>
                <a:tc>
                  <a:txBody>
                    <a:bodyPr/>
                    <a:lstStyle/>
                    <a:p>
                      <a:pPr marL="0" lvl="0" indent="0" algn="just" rtl="0">
                        <a:lnSpc>
                          <a:spcPct val="115000"/>
                        </a:lnSpc>
                        <a:spcBef>
                          <a:spcPts val="0"/>
                        </a:spcBef>
                        <a:spcAft>
                          <a:spcPts val="0"/>
                        </a:spcAft>
                        <a:buNone/>
                      </a:pPr>
                      <a:r>
                        <a:rPr lang="en" sz="1000">
                          <a:solidFill>
                            <a:srgbClr val="0D0D0D"/>
                          </a:solidFill>
                          <a:highlight>
                            <a:srgbClr val="BFBFBF"/>
                          </a:highlight>
                          <a:latin typeface="Roboto"/>
                          <a:ea typeface="Roboto"/>
                          <a:cs typeface="Roboto"/>
                          <a:sym typeface="Roboto"/>
                        </a:rPr>
                        <a:t>This research paper delves into leveraging artificial intelligence (AI) techniques, specifically Gated Recurrent Units (GRU), to forecast stock market movements and construct optimal investment portfolios. The study employs GRU networks to anticipate stock performance, aiming to amalgamate AI capabilities with human expertise for crafting an intelligent trading framework. The findings underscore the significance of selecting suitable AI methodologies for precise predictions and efficient portfolio management. The outcomes of this investigation reveal that GRU models exhibit a high degree of accuracy in predicting stock prices, with an average prediction accuracy of approximately 97.2938%. The mean error rate observed with GRU-based predictions stands at 2.3223%, highlighting the efficacy of GRU networks in stock market forecasting.</a:t>
                      </a:r>
                      <a:r>
                        <a:rPr lang="en" sz="900">
                          <a:solidFill>
                            <a:schemeClr val="dk1"/>
                          </a:solidFill>
                          <a:highlight>
                            <a:srgbClr val="BFBFBF"/>
                          </a:highlight>
                        </a:rPr>
                        <a:t> </a:t>
                      </a:r>
                      <a:endParaRPr sz="1450">
                        <a:highlight>
                          <a:srgbClr val="BFBFBF"/>
                        </a:highlight>
                      </a:endParaRPr>
                    </a:p>
                  </a:txBody>
                  <a:tcPr marL="34300" marR="34300" marT="34300"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FBFBF"/>
                    </a:solidFill>
                  </a:tcPr>
                </a:tc>
                <a:extLst>
                  <a:ext uri="{0D108BD9-81ED-4DB2-BD59-A6C34878D82A}">
                    <a16:rowId xmlns:a16="http://schemas.microsoft.com/office/drawing/2014/main" val="10001"/>
                  </a:ext>
                </a:extLst>
              </a:tr>
              <a:tr h="1698500">
                <a:tc>
                  <a:txBody>
                    <a:bodyPr/>
                    <a:lstStyle/>
                    <a:p>
                      <a:pPr marL="0" lvl="0" indent="0" algn="l" rtl="0">
                        <a:lnSpc>
                          <a:spcPct val="115000"/>
                        </a:lnSpc>
                        <a:spcBef>
                          <a:spcPts val="0"/>
                        </a:spcBef>
                        <a:spcAft>
                          <a:spcPts val="0"/>
                        </a:spcAft>
                        <a:buNone/>
                      </a:pPr>
                      <a:r>
                        <a:rPr lang="en" sz="1450"/>
                        <a:t>[2]</a:t>
                      </a:r>
                      <a:r>
                        <a:rPr lang="en" sz="1300" b="1">
                          <a:solidFill>
                            <a:schemeClr val="dk1"/>
                          </a:solidFill>
                        </a:rPr>
                        <a:t>Nilima Zade</a:t>
                      </a:r>
                      <a:r>
                        <a:rPr lang="en" sz="1450"/>
                        <a:t>,</a:t>
                      </a:r>
                      <a:endParaRPr sz="1450"/>
                    </a:p>
                    <a:p>
                      <a:pPr marL="0" lvl="0" indent="0" algn="l" rtl="0">
                        <a:lnSpc>
                          <a:spcPct val="115000"/>
                        </a:lnSpc>
                        <a:spcBef>
                          <a:spcPts val="0"/>
                        </a:spcBef>
                        <a:spcAft>
                          <a:spcPts val="0"/>
                        </a:spcAft>
                        <a:buNone/>
                      </a:pPr>
                      <a:r>
                        <a:rPr lang="en" sz="1450"/>
                        <a:t>"</a:t>
                      </a:r>
                      <a:r>
                        <a:rPr lang="en">
                          <a:solidFill>
                            <a:schemeClr val="dk1"/>
                          </a:solidFill>
                        </a:rPr>
                        <a:t>Technical Analysis of Stock Market Trends using LSTM for Price Prognosis</a:t>
                      </a:r>
                      <a:r>
                        <a:rPr lang="en" sz="1450"/>
                        <a:t>"</a:t>
                      </a:r>
                      <a:endParaRPr sz="1450"/>
                    </a:p>
                  </a:txBody>
                  <a:tcPr marL="34300" marR="34300" marT="34300"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0E0E0"/>
                    </a:solidFill>
                  </a:tcPr>
                </a:tc>
                <a:tc>
                  <a:txBody>
                    <a:bodyPr/>
                    <a:lstStyle/>
                    <a:p>
                      <a:pPr marL="0" lvl="0" indent="0" algn="just" rtl="0">
                        <a:lnSpc>
                          <a:spcPct val="115000"/>
                        </a:lnSpc>
                        <a:spcBef>
                          <a:spcPts val="0"/>
                        </a:spcBef>
                        <a:spcAft>
                          <a:spcPts val="0"/>
                        </a:spcAft>
                        <a:buNone/>
                      </a:pPr>
                      <a:r>
                        <a:rPr lang="en" sz="900">
                          <a:solidFill>
                            <a:srgbClr val="0D0D0D"/>
                          </a:solidFill>
                          <a:highlight>
                            <a:srgbClr val="E0E0E0"/>
                          </a:highlight>
                          <a:latin typeface="Roboto"/>
                          <a:ea typeface="Roboto"/>
                          <a:cs typeface="Roboto"/>
                          <a:sym typeface="Roboto"/>
                        </a:rPr>
                        <a:t>This study proposes the application of Gated Recurrent Units (GRU) neural networks for in-depth analysis of stock market patterns and trends to forecast future stock prices. A comparative analysis is conducted with three other machine learning techniques to demonstrate the superiority of GRU implementations. The GRU model is trained on historical stock market data, encompassing prices and trading volumes, to grasp intricate patterns and correlations with stock price movements. The model's predictive accuracy in forecasting future stock prices is assessed, revealing that GRU offers superior performance compared to conventional time-series forecasting methods. GRU's capability to capture long-term dependencies and intricate relationships within the dataset renders it a valuable tool for traders and investors aiming to make informed decisions based on technical analysis of stock market trends. The study showcases the potential of GRU in stock market prediction, enhancing investment decision-making processes with precise price forecasts.</a:t>
                      </a:r>
                      <a:endParaRPr sz="1150">
                        <a:highlight>
                          <a:srgbClr val="E0E0E0"/>
                        </a:highlight>
                      </a:endParaRPr>
                    </a:p>
                  </a:txBody>
                  <a:tcPr marL="34300" marR="34300" marT="34300"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0E0E0"/>
                    </a:solidFill>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1563</Words>
  <Application>Microsoft Office PowerPoint</Application>
  <PresentationFormat>On-screen Show (16:9)</PresentationFormat>
  <Paragraphs>110</Paragraphs>
  <Slides>25</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Courier New</vt:lpstr>
      <vt:lpstr>Roboto</vt:lpstr>
      <vt:lpstr>Arial</vt:lpstr>
      <vt:lpstr>Simple Light</vt:lpstr>
      <vt:lpstr>STOCK MARKET ANALYSIS AND FORECASTING</vt:lpstr>
      <vt:lpstr>TABLE OF CONTENTS : </vt:lpstr>
      <vt:lpstr>Aim</vt:lpstr>
      <vt:lpstr>PowerPoint Presentation</vt:lpstr>
      <vt:lpstr>Introduction:</vt:lpstr>
      <vt:lpstr>Objectives:</vt:lpstr>
      <vt:lpstr>Objectives:</vt:lpstr>
      <vt:lpstr>Data Samples:</vt:lpstr>
      <vt:lpstr>Literature Survey</vt:lpstr>
      <vt:lpstr>PowerPoint Presentation</vt:lpstr>
      <vt:lpstr>PowerPoint Presentation</vt:lpstr>
      <vt:lpstr>PowerPoint Presentation</vt:lpstr>
      <vt:lpstr>Structure of GRU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AND FORECASTING</dc:title>
  <dc:creator>Karthik</dc:creator>
  <cp:lastModifiedBy>mohith adari</cp:lastModifiedBy>
  <cp:revision>2</cp:revision>
  <dcterms:modified xsi:type="dcterms:W3CDTF">2024-04-21T10:33:39Z</dcterms:modified>
</cp:coreProperties>
</file>