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62" r:id="rId2"/>
    <p:sldId id="263" r:id="rId3"/>
    <p:sldId id="256" r:id="rId4"/>
    <p:sldId id="257" r:id="rId5"/>
    <p:sldId id="260" r:id="rId6"/>
    <p:sldId id="259" r:id="rId7"/>
    <p:sldId id="268" r:id="rId8"/>
    <p:sldId id="270" r:id="rId9"/>
    <p:sldId id="273" r:id="rId10"/>
    <p:sldId id="272" r:id="rId11"/>
    <p:sldId id="274" r:id="rId12"/>
    <p:sldId id="275" r:id="rId13"/>
    <p:sldId id="276" r:id="rId14"/>
    <p:sldId id="27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7" autoAdjust="0"/>
    <p:restoredTop sz="94660"/>
  </p:normalViewPr>
  <p:slideViewPr>
    <p:cSldViewPr snapToGrid="0">
      <p:cViewPr varScale="1">
        <p:scale>
          <a:sx n="72" d="100"/>
          <a:sy n="72" d="100"/>
        </p:scale>
        <p:origin x="91"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i vardhan Polu" userId="d9a7078a70c3f14b" providerId="LiveId" clId="{8CDCF382-66F2-426A-BDF1-4B4E4E371F03}"/>
    <pc:docChg chg="custSel modSld sldOrd">
      <pc:chgData name="Nandi vardhan Polu" userId="d9a7078a70c3f14b" providerId="LiveId" clId="{8CDCF382-66F2-426A-BDF1-4B4E4E371F03}" dt="2024-04-21T13:01:18.703" v="86"/>
      <pc:docMkLst>
        <pc:docMk/>
      </pc:docMkLst>
      <pc:sldChg chg="ord">
        <pc:chgData name="Nandi vardhan Polu" userId="d9a7078a70c3f14b" providerId="LiveId" clId="{8CDCF382-66F2-426A-BDF1-4B4E4E371F03}" dt="2024-04-21T13:01:18.703" v="86"/>
        <pc:sldMkLst>
          <pc:docMk/>
          <pc:sldMk cId="2582386849" sldId="256"/>
        </pc:sldMkLst>
      </pc:sldChg>
      <pc:sldChg chg="modSp mod">
        <pc:chgData name="Nandi vardhan Polu" userId="d9a7078a70c3f14b" providerId="LiveId" clId="{8CDCF382-66F2-426A-BDF1-4B4E4E371F03}" dt="2024-04-20T18:32:26.922" v="84" actId="14100"/>
        <pc:sldMkLst>
          <pc:docMk/>
          <pc:sldMk cId="4072110292" sldId="262"/>
        </pc:sldMkLst>
        <pc:spChg chg="mod">
          <ac:chgData name="Nandi vardhan Polu" userId="d9a7078a70c3f14b" providerId="LiveId" clId="{8CDCF382-66F2-426A-BDF1-4B4E4E371F03}" dt="2024-04-20T18:32:26.922" v="84" actId="14100"/>
          <ac:spMkLst>
            <pc:docMk/>
            <pc:sldMk cId="4072110292" sldId="262"/>
            <ac:spMk id="3" creationId="{87688939-3DE2-2B0D-3428-FD68E686F61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8C3B42-8CF2-43FB-83E9-22229CD88FC5}"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E8C33-7A1E-4888-9ABA-747E2524B01C}" type="slidenum">
              <a:rPr lang="en-IN" smtClean="0"/>
              <a:t>‹#›</a:t>
            </a:fld>
            <a:endParaRPr lang="en-IN"/>
          </a:p>
        </p:txBody>
      </p:sp>
    </p:spTree>
    <p:extLst>
      <p:ext uri="{BB962C8B-B14F-4D97-AF65-F5344CB8AC3E}">
        <p14:creationId xmlns:p14="http://schemas.microsoft.com/office/powerpoint/2010/main" val="40174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C3B42-8CF2-43FB-83E9-22229CD88FC5}"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E8C33-7A1E-4888-9ABA-747E2524B01C}" type="slidenum">
              <a:rPr lang="en-IN" smtClean="0"/>
              <a:t>‹#›</a:t>
            </a:fld>
            <a:endParaRPr lang="en-IN"/>
          </a:p>
        </p:txBody>
      </p:sp>
    </p:spTree>
    <p:extLst>
      <p:ext uri="{BB962C8B-B14F-4D97-AF65-F5344CB8AC3E}">
        <p14:creationId xmlns:p14="http://schemas.microsoft.com/office/powerpoint/2010/main" val="1342812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C3B42-8CF2-43FB-83E9-22229CD88FC5}"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E8C33-7A1E-4888-9ABA-747E2524B01C}" type="slidenum">
              <a:rPr lang="en-IN" smtClean="0"/>
              <a:t>‹#›</a:t>
            </a:fld>
            <a:endParaRPr lang="en-IN"/>
          </a:p>
        </p:txBody>
      </p:sp>
    </p:spTree>
    <p:extLst>
      <p:ext uri="{BB962C8B-B14F-4D97-AF65-F5344CB8AC3E}">
        <p14:creationId xmlns:p14="http://schemas.microsoft.com/office/powerpoint/2010/main" val="2296002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8C3B42-8CF2-43FB-83E9-22229CD88FC5}"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E8C33-7A1E-4888-9ABA-747E2524B01C}" type="slidenum">
              <a:rPr lang="en-IN" smtClean="0"/>
              <a:t>‹#›</a:t>
            </a:fld>
            <a:endParaRPr lang="en-IN"/>
          </a:p>
        </p:txBody>
      </p:sp>
    </p:spTree>
    <p:extLst>
      <p:ext uri="{BB962C8B-B14F-4D97-AF65-F5344CB8AC3E}">
        <p14:creationId xmlns:p14="http://schemas.microsoft.com/office/powerpoint/2010/main" val="2222184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8C3B42-8CF2-43FB-83E9-22229CD88FC5}" type="datetimeFigureOut">
              <a:rPr lang="en-IN" smtClean="0"/>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EE8C33-7A1E-4888-9ABA-747E2524B01C}" type="slidenum">
              <a:rPr lang="en-IN" smtClean="0"/>
              <a:t>‹#›</a:t>
            </a:fld>
            <a:endParaRPr lang="en-IN"/>
          </a:p>
        </p:txBody>
      </p:sp>
    </p:spTree>
    <p:extLst>
      <p:ext uri="{BB962C8B-B14F-4D97-AF65-F5344CB8AC3E}">
        <p14:creationId xmlns:p14="http://schemas.microsoft.com/office/powerpoint/2010/main" val="2080012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8C3B42-8CF2-43FB-83E9-22229CD88FC5}"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EE8C33-7A1E-4888-9ABA-747E2524B01C}" type="slidenum">
              <a:rPr lang="en-IN" smtClean="0"/>
              <a:t>‹#›</a:t>
            </a:fld>
            <a:endParaRPr lang="en-IN"/>
          </a:p>
        </p:txBody>
      </p:sp>
    </p:spTree>
    <p:extLst>
      <p:ext uri="{BB962C8B-B14F-4D97-AF65-F5344CB8AC3E}">
        <p14:creationId xmlns:p14="http://schemas.microsoft.com/office/powerpoint/2010/main" val="2648564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8C3B42-8CF2-43FB-83E9-22229CD88FC5}" type="datetimeFigureOut">
              <a:rPr lang="en-IN" smtClean="0"/>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EE8C33-7A1E-4888-9ABA-747E2524B01C}" type="slidenum">
              <a:rPr lang="en-IN" smtClean="0"/>
              <a:t>‹#›</a:t>
            </a:fld>
            <a:endParaRPr lang="en-IN"/>
          </a:p>
        </p:txBody>
      </p:sp>
    </p:spTree>
    <p:extLst>
      <p:ext uri="{BB962C8B-B14F-4D97-AF65-F5344CB8AC3E}">
        <p14:creationId xmlns:p14="http://schemas.microsoft.com/office/powerpoint/2010/main" val="3636265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8C3B42-8CF2-43FB-83E9-22229CD88FC5}" type="datetimeFigureOut">
              <a:rPr lang="en-IN" smtClean="0"/>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EE8C33-7A1E-4888-9ABA-747E2524B01C}" type="slidenum">
              <a:rPr lang="en-IN" smtClean="0"/>
              <a:t>‹#›</a:t>
            </a:fld>
            <a:endParaRPr lang="en-IN"/>
          </a:p>
        </p:txBody>
      </p:sp>
    </p:spTree>
    <p:extLst>
      <p:ext uri="{BB962C8B-B14F-4D97-AF65-F5344CB8AC3E}">
        <p14:creationId xmlns:p14="http://schemas.microsoft.com/office/powerpoint/2010/main" val="103901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8C3B42-8CF2-43FB-83E9-22229CD88FC5}" type="datetimeFigureOut">
              <a:rPr lang="en-IN" smtClean="0"/>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EE8C33-7A1E-4888-9ABA-747E2524B01C}" type="slidenum">
              <a:rPr lang="en-IN" smtClean="0"/>
              <a:t>‹#›</a:t>
            </a:fld>
            <a:endParaRPr lang="en-IN"/>
          </a:p>
        </p:txBody>
      </p:sp>
    </p:spTree>
    <p:extLst>
      <p:ext uri="{BB962C8B-B14F-4D97-AF65-F5344CB8AC3E}">
        <p14:creationId xmlns:p14="http://schemas.microsoft.com/office/powerpoint/2010/main" val="2192624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8C3B42-8CF2-43FB-83E9-22229CD88FC5}"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EE8C33-7A1E-4888-9ABA-747E2524B01C}" type="slidenum">
              <a:rPr lang="en-IN" smtClean="0"/>
              <a:t>‹#›</a:t>
            </a:fld>
            <a:endParaRPr lang="en-IN"/>
          </a:p>
        </p:txBody>
      </p:sp>
    </p:spTree>
    <p:extLst>
      <p:ext uri="{BB962C8B-B14F-4D97-AF65-F5344CB8AC3E}">
        <p14:creationId xmlns:p14="http://schemas.microsoft.com/office/powerpoint/2010/main" val="136254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8C3B42-8CF2-43FB-83E9-22229CD88FC5}" type="datetimeFigureOut">
              <a:rPr lang="en-IN" smtClean="0"/>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EE8C33-7A1E-4888-9ABA-747E2524B01C}" type="slidenum">
              <a:rPr lang="en-IN" smtClean="0"/>
              <a:t>‹#›</a:t>
            </a:fld>
            <a:endParaRPr lang="en-IN"/>
          </a:p>
        </p:txBody>
      </p:sp>
    </p:spTree>
    <p:extLst>
      <p:ext uri="{BB962C8B-B14F-4D97-AF65-F5344CB8AC3E}">
        <p14:creationId xmlns:p14="http://schemas.microsoft.com/office/powerpoint/2010/main" val="375681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C3B42-8CF2-43FB-83E9-22229CD88FC5}" type="datetimeFigureOut">
              <a:rPr lang="en-IN" smtClean="0"/>
              <a:t>21-04-2024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EE8C33-7A1E-4888-9ABA-747E2524B01C}" type="slidenum">
              <a:rPr lang="en-IN" smtClean="0"/>
              <a:t>‹#›</a:t>
            </a:fld>
            <a:endParaRPr lang="en-IN"/>
          </a:p>
        </p:txBody>
      </p:sp>
    </p:spTree>
    <p:extLst>
      <p:ext uri="{BB962C8B-B14F-4D97-AF65-F5344CB8AC3E}">
        <p14:creationId xmlns:p14="http://schemas.microsoft.com/office/powerpoint/2010/main" val="230778706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E08E-9D2F-22E1-8CA1-86629E74E4ED}"/>
              </a:ext>
            </a:extLst>
          </p:cNvPr>
          <p:cNvSpPr>
            <a:spLocks noGrp="1"/>
          </p:cNvSpPr>
          <p:nvPr>
            <p:ph type="ctrTitle"/>
          </p:nvPr>
        </p:nvSpPr>
        <p:spPr>
          <a:xfrm>
            <a:off x="1731334" y="0"/>
            <a:ext cx="8941981" cy="552893"/>
          </a:xfrm>
        </p:spPr>
        <p:txBody>
          <a:bodyPr>
            <a:normAutofit fontScale="90000"/>
          </a:bodyPr>
          <a:lstStyle/>
          <a:p>
            <a:r>
              <a:rPr lang="en-IN" sz="3200" dirty="0">
                <a:solidFill>
                  <a:schemeClr val="bg1"/>
                </a:solidFill>
                <a:highlight>
                  <a:srgbClr val="000000"/>
                </a:highlight>
              </a:rPr>
              <a:t>NATIONAL INSTITUTE OF TECHNOLOGY , ANDHRAPRADESH</a:t>
            </a:r>
          </a:p>
        </p:txBody>
      </p:sp>
      <p:sp>
        <p:nvSpPr>
          <p:cNvPr id="3" name="Subtitle 2">
            <a:extLst>
              <a:ext uri="{FF2B5EF4-FFF2-40B4-BE49-F238E27FC236}">
                <a16:creationId xmlns:a16="http://schemas.microsoft.com/office/drawing/2014/main" id="{87688939-3DE2-2B0D-3428-FD68E686F610}"/>
              </a:ext>
            </a:extLst>
          </p:cNvPr>
          <p:cNvSpPr>
            <a:spLocks noGrp="1"/>
          </p:cNvSpPr>
          <p:nvPr>
            <p:ph type="subTitle" idx="1"/>
          </p:nvPr>
        </p:nvSpPr>
        <p:spPr>
          <a:xfrm>
            <a:off x="1630323" y="3072810"/>
            <a:ext cx="9144000" cy="1924492"/>
          </a:xfrm>
        </p:spPr>
        <p:txBody>
          <a:bodyPr>
            <a:normAutofit fontScale="92500"/>
          </a:bodyPr>
          <a:lstStyle/>
          <a:p>
            <a:r>
              <a:rPr lang="en-IN" dirty="0">
                <a:latin typeface="Arial Rounded MT Bold" panose="020F0704030504030204" pitchFamily="34" charset="0"/>
              </a:rPr>
              <a:t>ELECTRICAL LOAD FORECASTING USING MACHINE LEARNING</a:t>
            </a:r>
          </a:p>
          <a:p>
            <a:r>
              <a:rPr lang="en-IN" dirty="0">
                <a:latin typeface="Arial Rounded MT Bold" panose="020F0704030504030204" pitchFamily="34" charset="0"/>
              </a:rPr>
              <a:t>SUPERVISOR</a:t>
            </a:r>
          </a:p>
          <a:p>
            <a:r>
              <a:rPr lang="en-IN" dirty="0" err="1">
                <a:latin typeface="Arial Rounded MT Bold" panose="020F0704030504030204" pitchFamily="34" charset="0"/>
              </a:rPr>
              <a:t>DR.K.Sri</a:t>
            </a:r>
            <a:r>
              <a:rPr lang="en-IN" dirty="0">
                <a:latin typeface="Arial Rounded MT Bold" panose="020F0704030504030204" pitchFamily="34" charset="0"/>
              </a:rPr>
              <a:t> </a:t>
            </a:r>
            <a:r>
              <a:rPr lang="en-IN" dirty="0" err="1">
                <a:latin typeface="Arial Rounded MT Bold" panose="020F0704030504030204" pitchFamily="34" charset="0"/>
              </a:rPr>
              <a:t>Phani</a:t>
            </a:r>
            <a:r>
              <a:rPr lang="en-IN" dirty="0">
                <a:latin typeface="Arial Rounded MT Bold" panose="020F0704030504030204" pitchFamily="34" charset="0"/>
              </a:rPr>
              <a:t> Krishna</a:t>
            </a:r>
          </a:p>
          <a:p>
            <a:r>
              <a:rPr lang="en-IN" dirty="0">
                <a:latin typeface="Arial Rounded MT Bold" panose="020F0704030504030204" pitchFamily="34" charset="0"/>
              </a:rPr>
              <a:t>Department of EEE</a:t>
            </a:r>
          </a:p>
          <a:p>
            <a:endParaRPr lang="en-IN" dirty="0">
              <a:latin typeface="Arial Rounded MT Bold" panose="020F0704030504030204" pitchFamily="34" charset="0"/>
            </a:endParaRPr>
          </a:p>
          <a:p>
            <a:endParaRPr lang="en-IN" dirty="0">
              <a:latin typeface="Arial Rounded MT Bold" panose="020F0704030504030204" pitchFamily="34" charset="0"/>
            </a:endParaRPr>
          </a:p>
        </p:txBody>
      </p:sp>
      <p:pic>
        <p:nvPicPr>
          <p:cNvPr id="4" name="Picture 3" descr="A logo with a pot and a book&#10;&#10;Description automatically generated">
            <a:extLst>
              <a:ext uri="{FF2B5EF4-FFF2-40B4-BE49-F238E27FC236}">
                <a16:creationId xmlns:a16="http://schemas.microsoft.com/office/drawing/2014/main" id="{CFAD922C-D6C5-BACC-5094-45ED0610C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4142" y="637953"/>
            <a:ext cx="2796363" cy="2349796"/>
          </a:xfrm>
          <a:prstGeom prst="rect">
            <a:avLst/>
          </a:prstGeom>
        </p:spPr>
      </p:pic>
      <p:sp>
        <p:nvSpPr>
          <p:cNvPr id="6" name="TextBox 5">
            <a:extLst>
              <a:ext uri="{FF2B5EF4-FFF2-40B4-BE49-F238E27FC236}">
                <a16:creationId xmlns:a16="http://schemas.microsoft.com/office/drawing/2014/main" id="{B7BFC5E3-7F4B-D4A5-DC50-6ABBD5EA50DA}"/>
              </a:ext>
            </a:extLst>
          </p:cNvPr>
          <p:cNvSpPr txBox="1"/>
          <p:nvPr/>
        </p:nvSpPr>
        <p:spPr>
          <a:xfrm>
            <a:off x="4533014" y="5082361"/>
            <a:ext cx="3175591" cy="923330"/>
          </a:xfrm>
          <a:prstGeom prst="rect">
            <a:avLst/>
          </a:prstGeom>
          <a:noFill/>
        </p:spPr>
        <p:txBody>
          <a:bodyPr wrap="square" rtlCol="0">
            <a:spAutoFit/>
          </a:bodyPr>
          <a:lstStyle/>
          <a:p>
            <a:r>
              <a:rPr lang="en-IN" dirty="0"/>
              <a:t>Team Members:</a:t>
            </a:r>
          </a:p>
          <a:p>
            <a:r>
              <a:rPr lang="en-IN" dirty="0" err="1"/>
              <a:t>Doodam</a:t>
            </a:r>
            <a:r>
              <a:rPr lang="en-IN" dirty="0"/>
              <a:t> Vardhan-521131</a:t>
            </a:r>
          </a:p>
          <a:p>
            <a:r>
              <a:rPr lang="en-IN" dirty="0" err="1"/>
              <a:t>Chappa</a:t>
            </a:r>
            <a:r>
              <a:rPr lang="en-IN" dirty="0"/>
              <a:t> Meghana-521161</a:t>
            </a:r>
          </a:p>
        </p:txBody>
      </p:sp>
    </p:spTree>
    <p:extLst>
      <p:ext uri="{BB962C8B-B14F-4D97-AF65-F5344CB8AC3E}">
        <p14:creationId xmlns:p14="http://schemas.microsoft.com/office/powerpoint/2010/main" val="4072110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A32D-10BD-F4FD-5D95-D98FB34C383F}"/>
              </a:ext>
            </a:extLst>
          </p:cNvPr>
          <p:cNvSpPr>
            <a:spLocks noGrp="1"/>
          </p:cNvSpPr>
          <p:nvPr>
            <p:ph type="title"/>
          </p:nvPr>
        </p:nvSpPr>
        <p:spPr>
          <a:xfrm>
            <a:off x="838200" y="365126"/>
            <a:ext cx="10515600" cy="723446"/>
          </a:xfrm>
        </p:spPr>
        <p:txBody>
          <a:bodyPr/>
          <a:lstStyle/>
          <a:p>
            <a:endParaRPr lang="en-IN" dirty="0"/>
          </a:p>
        </p:txBody>
      </p:sp>
      <p:pic>
        <p:nvPicPr>
          <p:cNvPr id="4" name="Picture 3">
            <a:extLst>
              <a:ext uri="{FF2B5EF4-FFF2-40B4-BE49-F238E27FC236}">
                <a16:creationId xmlns:a16="http://schemas.microsoft.com/office/drawing/2014/main" id="{798B63AE-EF5C-96B6-A8D9-31351C792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3373"/>
            <a:ext cx="9301162" cy="5304744"/>
          </a:xfrm>
          <a:prstGeom prst="rect">
            <a:avLst/>
          </a:prstGeom>
        </p:spPr>
      </p:pic>
    </p:spTree>
    <p:extLst>
      <p:ext uri="{BB962C8B-B14F-4D97-AF65-F5344CB8AC3E}">
        <p14:creationId xmlns:p14="http://schemas.microsoft.com/office/powerpoint/2010/main" val="3736453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523D-1140-858E-74FC-F06B8112A9D2}"/>
              </a:ext>
            </a:extLst>
          </p:cNvPr>
          <p:cNvSpPr>
            <a:spLocks noGrp="1"/>
          </p:cNvSpPr>
          <p:nvPr>
            <p:ph type="title"/>
          </p:nvPr>
        </p:nvSpPr>
        <p:spPr>
          <a:xfrm>
            <a:off x="838200" y="365125"/>
            <a:ext cx="10515600" cy="690789"/>
          </a:xfrm>
        </p:spPr>
        <p:txBody>
          <a:bodyPr>
            <a:normAutofit fontScale="90000"/>
          </a:bodyPr>
          <a:lstStyle/>
          <a:p>
            <a:r>
              <a:rPr lang="en-IN" dirty="0"/>
              <a:t>GRU model</a:t>
            </a:r>
          </a:p>
        </p:txBody>
      </p:sp>
      <p:pic>
        <p:nvPicPr>
          <p:cNvPr id="4" name="Picture 3">
            <a:extLst>
              <a:ext uri="{FF2B5EF4-FFF2-40B4-BE49-F238E27FC236}">
                <a16:creationId xmlns:a16="http://schemas.microsoft.com/office/drawing/2014/main" id="{FC7BFD70-6606-0172-073E-A5F049457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306285"/>
            <a:ext cx="10390064" cy="5355771"/>
          </a:xfrm>
          <a:prstGeom prst="rect">
            <a:avLst/>
          </a:prstGeom>
        </p:spPr>
      </p:pic>
    </p:spTree>
    <p:extLst>
      <p:ext uri="{BB962C8B-B14F-4D97-AF65-F5344CB8AC3E}">
        <p14:creationId xmlns:p14="http://schemas.microsoft.com/office/powerpoint/2010/main" val="35487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AA03D-8542-3491-22CD-3A3163407128}"/>
              </a:ext>
            </a:extLst>
          </p:cNvPr>
          <p:cNvSpPr>
            <a:spLocks noGrp="1"/>
          </p:cNvSpPr>
          <p:nvPr>
            <p:ph type="title"/>
          </p:nvPr>
        </p:nvSpPr>
        <p:spPr>
          <a:xfrm>
            <a:off x="838200" y="365126"/>
            <a:ext cx="10515600" cy="679904"/>
          </a:xfrm>
        </p:spPr>
        <p:txBody>
          <a:bodyPr>
            <a:normAutofit fontScale="90000"/>
          </a:bodyPr>
          <a:lstStyle/>
          <a:p>
            <a:endParaRPr lang="en-IN" dirty="0"/>
          </a:p>
        </p:txBody>
      </p:sp>
      <p:pic>
        <p:nvPicPr>
          <p:cNvPr id="4" name="Picture 3">
            <a:extLst>
              <a:ext uri="{FF2B5EF4-FFF2-40B4-BE49-F238E27FC236}">
                <a16:creationId xmlns:a16="http://schemas.microsoft.com/office/drawing/2014/main" id="{6E8B9DB1-B7BB-8815-029B-887192A6AA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177698"/>
            <a:ext cx="10829925" cy="5591175"/>
          </a:xfrm>
          <a:prstGeom prst="rect">
            <a:avLst/>
          </a:prstGeom>
        </p:spPr>
      </p:pic>
    </p:spTree>
    <p:extLst>
      <p:ext uri="{BB962C8B-B14F-4D97-AF65-F5344CB8AC3E}">
        <p14:creationId xmlns:p14="http://schemas.microsoft.com/office/powerpoint/2010/main" val="199214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BCB4B-6DC7-A769-07CD-EC5B76059DBB}"/>
              </a:ext>
            </a:extLst>
          </p:cNvPr>
          <p:cNvSpPr>
            <a:spLocks noGrp="1"/>
          </p:cNvSpPr>
          <p:nvPr>
            <p:ph type="title"/>
          </p:nvPr>
        </p:nvSpPr>
        <p:spPr>
          <a:xfrm>
            <a:off x="561975" y="833211"/>
            <a:ext cx="10515600" cy="701674"/>
          </a:xfrm>
        </p:spPr>
        <p:txBody>
          <a:bodyPr/>
          <a:lstStyle/>
          <a:p>
            <a:pPr algn="ctr"/>
            <a:r>
              <a:rPr lang="en-IN" dirty="0"/>
              <a:t>Comparison between LSTM and GRU</a:t>
            </a:r>
          </a:p>
        </p:txBody>
      </p:sp>
      <p:pic>
        <p:nvPicPr>
          <p:cNvPr id="4" name="Picture 3">
            <a:extLst>
              <a:ext uri="{FF2B5EF4-FFF2-40B4-BE49-F238E27FC236}">
                <a16:creationId xmlns:a16="http://schemas.microsoft.com/office/drawing/2014/main" id="{796A94EF-076E-BB06-FA5C-9A97A03E9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71687"/>
            <a:ext cx="4981575" cy="2867025"/>
          </a:xfrm>
          <a:prstGeom prst="rect">
            <a:avLst/>
          </a:prstGeom>
        </p:spPr>
      </p:pic>
      <p:pic>
        <p:nvPicPr>
          <p:cNvPr id="6" name="Picture 5">
            <a:extLst>
              <a:ext uri="{FF2B5EF4-FFF2-40B4-BE49-F238E27FC236}">
                <a16:creationId xmlns:a16="http://schemas.microsoft.com/office/drawing/2014/main" id="{EE9358B2-58B1-5745-E96C-27AF8D2171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012" y="2071687"/>
            <a:ext cx="4676775" cy="2819400"/>
          </a:xfrm>
          <a:prstGeom prst="rect">
            <a:avLst/>
          </a:prstGeom>
        </p:spPr>
      </p:pic>
    </p:spTree>
    <p:extLst>
      <p:ext uri="{BB962C8B-B14F-4D97-AF65-F5344CB8AC3E}">
        <p14:creationId xmlns:p14="http://schemas.microsoft.com/office/powerpoint/2010/main" val="421839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ABB3-AE3A-5824-B294-140622BFE7E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A405664B-F652-0B78-2B70-02337C6181A3}"/>
              </a:ext>
            </a:extLst>
          </p:cNvPr>
          <p:cNvSpPr>
            <a:spLocks noGrp="1"/>
          </p:cNvSpPr>
          <p:nvPr>
            <p:ph idx="1"/>
          </p:nvPr>
        </p:nvSpPr>
        <p:spPr/>
        <p:txBody>
          <a:bodyPr>
            <a:normAutofit/>
          </a:bodyPr>
          <a:lstStyle/>
          <a:p>
            <a:pPr marL="0" indent="0">
              <a:buNone/>
            </a:pPr>
            <a:endParaRPr lang="en-IN" dirty="0"/>
          </a:p>
          <a:p>
            <a:pPr marL="0" indent="0">
              <a:buNone/>
            </a:pPr>
            <a:r>
              <a:rPr lang="en-IN" dirty="0">
                <a:latin typeface="Söhne"/>
              </a:rPr>
              <a:t>	</a:t>
            </a:r>
            <a:r>
              <a:rPr lang="en-US" sz="2400" dirty="0"/>
              <a:t>In conclusion, this project aimed to forecast electric load using machine learning techniques, specifically LSTM and GRU models. Through evaluation, it was observed that the GRU model outperformed the LSTM model in terms of evaluation metrics. This superiority is attributed to the GRU's simpler architecture and fewer training parameters compared to the LSTM. Hence, for this particular task of electric load forecasting, the GRU model emerges as the optimal choice.</a:t>
            </a:r>
          </a:p>
        </p:txBody>
      </p:sp>
    </p:spTree>
    <p:extLst>
      <p:ext uri="{BB962C8B-B14F-4D97-AF65-F5344CB8AC3E}">
        <p14:creationId xmlns:p14="http://schemas.microsoft.com/office/powerpoint/2010/main" val="707285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CE762-2645-FE7B-8281-B151996D46B3}"/>
              </a:ext>
            </a:extLst>
          </p:cNvPr>
          <p:cNvSpPr>
            <a:spLocks noGrp="1"/>
          </p:cNvSpPr>
          <p:nvPr>
            <p:ph type="title"/>
          </p:nvPr>
        </p:nvSpPr>
        <p:spPr/>
        <p:txBody>
          <a:bodyPr/>
          <a:lstStyle/>
          <a:p>
            <a:r>
              <a:rPr lang="en-IN" dirty="0"/>
              <a:t>				Future work</a:t>
            </a:r>
          </a:p>
        </p:txBody>
      </p:sp>
      <p:sp>
        <p:nvSpPr>
          <p:cNvPr id="3" name="TextBox 2">
            <a:extLst>
              <a:ext uri="{FF2B5EF4-FFF2-40B4-BE49-F238E27FC236}">
                <a16:creationId xmlns:a16="http://schemas.microsoft.com/office/drawing/2014/main" id="{B62D2F48-19F4-872B-3B07-71240096D195}"/>
              </a:ext>
            </a:extLst>
          </p:cNvPr>
          <p:cNvSpPr txBox="1"/>
          <p:nvPr/>
        </p:nvSpPr>
        <p:spPr>
          <a:xfrm>
            <a:off x="1913860" y="2647507"/>
            <a:ext cx="8580475" cy="3046988"/>
          </a:xfrm>
          <a:prstGeom prst="rect">
            <a:avLst/>
          </a:prstGeom>
          <a:noFill/>
        </p:spPr>
        <p:txBody>
          <a:bodyPr wrap="square" rtlCol="0">
            <a:spAutoFit/>
          </a:bodyPr>
          <a:lstStyle/>
          <a:p>
            <a:r>
              <a:rPr lang="en-IN" sz="2400" dirty="0"/>
              <a:t>Use of transformers:</a:t>
            </a:r>
          </a:p>
          <a:p>
            <a:endParaRPr lang="en-IN" sz="2400" dirty="0"/>
          </a:p>
          <a:p>
            <a:r>
              <a:rPr lang="en-US" sz="2400" i="0" dirty="0">
                <a:solidFill>
                  <a:srgbClr val="111111"/>
                </a:solidFill>
                <a:effectLst/>
              </a:rPr>
              <a:t>One key advantage of Transformers over LSTMs is their more effective handling of long-range dependencies, due to the self-attention mechanism. This allows them to weigh the importance of various positions in the input sequence, whereas LSTMs might struggle with retaining information from distant positions in longer sequences.</a:t>
            </a:r>
            <a:endParaRPr lang="en-IN" sz="2400" dirty="0"/>
          </a:p>
        </p:txBody>
      </p:sp>
    </p:spTree>
    <p:extLst>
      <p:ext uri="{BB962C8B-B14F-4D97-AF65-F5344CB8AC3E}">
        <p14:creationId xmlns:p14="http://schemas.microsoft.com/office/powerpoint/2010/main" val="2621208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E0EF066-9158-625D-C7B5-89F03609BF73}"/>
              </a:ext>
            </a:extLst>
          </p:cNvPr>
          <p:cNvSpPr txBox="1">
            <a:spLocks noGrp="1"/>
          </p:cNvSpPr>
          <p:nvPr/>
        </p:nvSpPr>
        <p:spPr>
          <a:xfrm>
            <a:off x="543516" y="1226398"/>
            <a:ext cx="4044950" cy="452120"/>
          </a:xfrm>
          <a:prstGeom prst="rect">
            <a:avLst/>
          </a:prstGeom>
        </p:spPr>
        <p:txBody>
          <a:bodyPr vert="horz" wrap="square" lIns="0" tIns="12700" rIns="0" bIns="0" rtlCol="0">
            <a:spAutoFit/>
          </a:bodyPr>
          <a:lstStyle>
            <a:lvl1pPr>
              <a:defRPr sz="3000" b="1" i="0">
                <a:solidFill>
                  <a:schemeClr val="tx1"/>
                </a:solidFill>
                <a:latin typeface="Arial"/>
                <a:ea typeface="+mj-ea"/>
                <a:cs typeface="Arial"/>
              </a:defRPr>
            </a:lvl1pPr>
          </a:lstStyle>
          <a:p>
            <a:pPr marL="12700">
              <a:lnSpc>
                <a:spcPct val="100000"/>
              </a:lnSpc>
              <a:spcBef>
                <a:spcPts val="100"/>
              </a:spcBef>
            </a:pPr>
            <a:r>
              <a:rPr sz="2800" spc="-45" dirty="0"/>
              <a:t>TABLE</a:t>
            </a:r>
            <a:r>
              <a:rPr sz="2800" spc="-35" dirty="0"/>
              <a:t> </a:t>
            </a:r>
            <a:r>
              <a:rPr sz="2800" spc="-5" dirty="0"/>
              <a:t>OF</a:t>
            </a:r>
            <a:r>
              <a:rPr sz="2800" spc="-40" dirty="0"/>
              <a:t> </a:t>
            </a:r>
            <a:r>
              <a:rPr sz="2800" spc="-5" dirty="0"/>
              <a:t>CONTENTS</a:t>
            </a:r>
            <a:r>
              <a:rPr sz="2800" spc="-30" dirty="0"/>
              <a:t> </a:t>
            </a:r>
            <a:r>
              <a:rPr sz="2800" dirty="0"/>
              <a:t>:</a:t>
            </a:r>
          </a:p>
        </p:txBody>
      </p:sp>
      <p:sp>
        <p:nvSpPr>
          <p:cNvPr id="3" name="object 3">
            <a:extLst>
              <a:ext uri="{FF2B5EF4-FFF2-40B4-BE49-F238E27FC236}">
                <a16:creationId xmlns:a16="http://schemas.microsoft.com/office/drawing/2014/main" id="{004DF5AA-D934-3C5B-A315-2488460CDCB6}"/>
              </a:ext>
            </a:extLst>
          </p:cNvPr>
          <p:cNvSpPr txBox="1"/>
          <p:nvPr/>
        </p:nvSpPr>
        <p:spPr>
          <a:xfrm>
            <a:off x="1608913" y="2167673"/>
            <a:ext cx="5959105" cy="3720249"/>
          </a:xfrm>
          <a:prstGeom prst="rect">
            <a:avLst/>
          </a:prstGeom>
        </p:spPr>
        <p:txBody>
          <a:bodyPr vert="horz" wrap="square" lIns="0" tIns="1397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14020" indent="-401955">
              <a:lnSpc>
                <a:spcPts val="2640"/>
              </a:lnSpc>
              <a:spcBef>
                <a:spcPts val="110"/>
              </a:spcBef>
              <a:buChar char="●"/>
              <a:tabLst>
                <a:tab pos="414020" algn="l"/>
                <a:tab pos="414655" algn="l"/>
              </a:tabLst>
            </a:pPr>
            <a:r>
              <a:rPr lang="en-IN" sz="2250" dirty="0">
                <a:latin typeface="Arial"/>
                <a:cs typeface="Arial"/>
              </a:rPr>
              <a:t>Introduction</a:t>
            </a:r>
          </a:p>
          <a:p>
            <a:pPr marL="414020" indent="-401955">
              <a:lnSpc>
                <a:spcPts val="2640"/>
              </a:lnSpc>
              <a:spcBef>
                <a:spcPts val="110"/>
              </a:spcBef>
              <a:buChar char="●"/>
              <a:tabLst>
                <a:tab pos="414020" algn="l"/>
                <a:tab pos="414655" algn="l"/>
              </a:tabLst>
            </a:pPr>
            <a:r>
              <a:rPr lang="en-IN" sz="2250" dirty="0">
                <a:latin typeface="Arial"/>
                <a:cs typeface="Arial"/>
              </a:rPr>
              <a:t>So what exactly is load forecasting?</a:t>
            </a:r>
          </a:p>
          <a:p>
            <a:pPr marL="414020" indent="-401955">
              <a:lnSpc>
                <a:spcPts val="2640"/>
              </a:lnSpc>
              <a:spcBef>
                <a:spcPts val="110"/>
              </a:spcBef>
              <a:buChar char="●"/>
              <a:tabLst>
                <a:tab pos="414020" algn="l"/>
                <a:tab pos="414655" algn="l"/>
              </a:tabLst>
            </a:pPr>
            <a:r>
              <a:rPr lang="en-IN" sz="2250" dirty="0">
                <a:latin typeface="Arial"/>
                <a:cs typeface="Arial"/>
              </a:rPr>
              <a:t>Factors affecting the electric load</a:t>
            </a:r>
          </a:p>
          <a:p>
            <a:pPr marL="414020" indent="-401955">
              <a:lnSpc>
                <a:spcPts val="2640"/>
              </a:lnSpc>
              <a:spcBef>
                <a:spcPts val="110"/>
              </a:spcBef>
              <a:buChar char="●"/>
              <a:tabLst>
                <a:tab pos="414020" algn="l"/>
                <a:tab pos="414655" algn="l"/>
              </a:tabLst>
            </a:pPr>
            <a:r>
              <a:rPr lang="en-IN" sz="2250" dirty="0">
                <a:latin typeface="Arial"/>
                <a:cs typeface="Arial"/>
              </a:rPr>
              <a:t>Flow of the project</a:t>
            </a:r>
            <a:endParaRPr sz="2250" dirty="0">
              <a:latin typeface="Arial"/>
              <a:cs typeface="Arial"/>
            </a:endParaRPr>
          </a:p>
          <a:p>
            <a:pPr marL="414020" indent="-401955">
              <a:lnSpc>
                <a:spcPts val="2575"/>
              </a:lnSpc>
              <a:buChar char="●"/>
              <a:tabLst>
                <a:tab pos="414020" algn="l"/>
                <a:tab pos="414655" algn="l"/>
              </a:tabLst>
            </a:pPr>
            <a:r>
              <a:rPr sz="2250" dirty="0">
                <a:latin typeface="Arial"/>
                <a:cs typeface="Arial"/>
              </a:rPr>
              <a:t>Dataset</a:t>
            </a:r>
            <a:r>
              <a:rPr sz="2250" spc="-95" dirty="0">
                <a:latin typeface="Arial"/>
                <a:cs typeface="Arial"/>
              </a:rPr>
              <a:t> </a:t>
            </a:r>
            <a:endParaRPr lang="en-IN" sz="2250" spc="-95" dirty="0">
              <a:latin typeface="Arial"/>
              <a:cs typeface="Arial"/>
            </a:endParaRPr>
          </a:p>
          <a:p>
            <a:pPr marL="414020" indent="-401955">
              <a:lnSpc>
                <a:spcPts val="2575"/>
              </a:lnSpc>
              <a:buChar char="●"/>
              <a:tabLst>
                <a:tab pos="414020" algn="l"/>
                <a:tab pos="414655" algn="l"/>
              </a:tabLst>
            </a:pPr>
            <a:r>
              <a:rPr lang="en-IN" sz="2250" spc="-95" dirty="0">
                <a:latin typeface="Arial"/>
                <a:cs typeface="Arial"/>
              </a:rPr>
              <a:t>Pre-processing of the data</a:t>
            </a:r>
          </a:p>
          <a:p>
            <a:pPr marL="414020" indent="-401955">
              <a:lnSpc>
                <a:spcPts val="2575"/>
              </a:lnSpc>
              <a:buChar char="●"/>
              <a:tabLst>
                <a:tab pos="414020" algn="l"/>
                <a:tab pos="414655" algn="l"/>
              </a:tabLst>
            </a:pPr>
            <a:r>
              <a:rPr lang="en-IN" sz="2250" spc="-95" dirty="0">
                <a:latin typeface="Arial"/>
                <a:cs typeface="Arial"/>
              </a:rPr>
              <a:t>LSTM model</a:t>
            </a:r>
          </a:p>
          <a:p>
            <a:pPr marL="414020" indent="-401955">
              <a:lnSpc>
                <a:spcPts val="2575"/>
              </a:lnSpc>
              <a:buChar char="●"/>
              <a:tabLst>
                <a:tab pos="414020" algn="l"/>
                <a:tab pos="414655" algn="l"/>
              </a:tabLst>
            </a:pPr>
            <a:r>
              <a:rPr lang="en-IN" sz="2250" spc="-95" dirty="0">
                <a:latin typeface="Arial"/>
                <a:cs typeface="Arial"/>
              </a:rPr>
              <a:t>GRU model</a:t>
            </a:r>
          </a:p>
          <a:p>
            <a:pPr marL="414020" indent="-401955">
              <a:lnSpc>
                <a:spcPts val="2575"/>
              </a:lnSpc>
              <a:buChar char="●"/>
              <a:tabLst>
                <a:tab pos="414020" algn="l"/>
                <a:tab pos="414655" algn="l"/>
              </a:tabLst>
            </a:pPr>
            <a:r>
              <a:rPr lang="en-IN" sz="2250" spc="-95" dirty="0">
                <a:latin typeface="Arial"/>
                <a:cs typeface="Arial"/>
              </a:rPr>
              <a:t>Comparison between LSTM and GRU</a:t>
            </a:r>
          </a:p>
          <a:p>
            <a:pPr marL="414020" indent="-401955">
              <a:lnSpc>
                <a:spcPts val="2575"/>
              </a:lnSpc>
              <a:buChar char="●"/>
              <a:tabLst>
                <a:tab pos="414020" algn="l"/>
                <a:tab pos="414655" algn="l"/>
              </a:tabLst>
            </a:pPr>
            <a:r>
              <a:rPr lang="en-IN" sz="2250" spc="-95" dirty="0">
                <a:latin typeface="Arial"/>
                <a:cs typeface="Arial"/>
              </a:rPr>
              <a:t>Conclusion</a:t>
            </a:r>
          </a:p>
          <a:p>
            <a:pPr marL="414020" indent="-401955">
              <a:lnSpc>
                <a:spcPts val="2575"/>
              </a:lnSpc>
              <a:buChar char="●"/>
              <a:tabLst>
                <a:tab pos="414020" algn="l"/>
                <a:tab pos="414655" algn="l"/>
              </a:tabLst>
            </a:pPr>
            <a:r>
              <a:rPr sz="2250" dirty="0">
                <a:latin typeface="Arial"/>
                <a:cs typeface="Arial"/>
              </a:rPr>
              <a:t>Future</a:t>
            </a:r>
            <a:r>
              <a:rPr sz="2250" spc="-50" dirty="0">
                <a:latin typeface="Arial"/>
                <a:cs typeface="Arial"/>
              </a:rPr>
              <a:t> </a:t>
            </a:r>
            <a:r>
              <a:rPr sz="2250" dirty="0">
                <a:latin typeface="Arial"/>
                <a:cs typeface="Arial"/>
              </a:rPr>
              <a:t>work</a:t>
            </a:r>
          </a:p>
        </p:txBody>
      </p:sp>
      <p:pic>
        <p:nvPicPr>
          <p:cNvPr id="4" name="Picture 3" descr="A logo with a pot and a book&#10;&#10;Description automatically generated">
            <a:extLst>
              <a:ext uri="{FF2B5EF4-FFF2-40B4-BE49-F238E27FC236}">
                <a16:creationId xmlns:a16="http://schemas.microsoft.com/office/drawing/2014/main" id="{8E866960-C2B0-6E63-C322-E2E5CBEF1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3088" y="161260"/>
            <a:ext cx="1046642" cy="1046642"/>
          </a:xfrm>
          <a:prstGeom prst="rect">
            <a:avLst/>
          </a:prstGeom>
        </p:spPr>
      </p:pic>
    </p:spTree>
    <p:extLst>
      <p:ext uri="{BB962C8B-B14F-4D97-AF65-F5344CB8AC3E}">
        <p14:creationId xmlns:p14="http://schemas.microsoft.com/office/powerpoint/2010/main" val="191439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49C7-F163-C06C-304E-1BE5A3A48B96}"/>
              </a:ext>
            </a:extLst>
          </p:cNvPr>
          <p:cNvSpPr>
            <a:spLocks noGrp="1"/>
          </p:cNvSpPr>
          <p:nvPr>
            <p:ph type="ctrTitle"/>
          </p:nvPr>
        </p:nvSpPr>
        <p:spPr>
          <a:xfrm>
            <a:off x="1398181" y="785080"/>
            <a:ext cx="8490098" cy="831069"/>
          </a:xfrm>
        </p:spPr>
        <p:txBody>
          <a:bodyPr>
            <a:normAutofit fontScale="90000"/>
          </a:bodyPr>
          <a:lstStyle/>
          <a:p>
            <a:r>
              <a:rPr lang="en-IN" dirty="0"/>
              <a:t>INTRODUCTION</a:t>
            </a:r>
          </a:p>
        </p:txBody>
      </p:sp>
      <p:sp>
        <p:nvSpPr>
          <p:cNvPr id="3" name="Subtitle 2">
            <a:extLst>
              <a:ext uri="{FF2B5EF4-FFF2-40B4-BE49-F238E27FC236}">
                <a16:creationId xmlns:a16="http://schemas.microsoft.com/office/drawing/2014/main" id="{E3ADA60D-6CF3-3998-9441-05949CE9DD36}"/>
              </a:ext>
            </a:extLst>
          </p:cNvPr>
          <p:cNvSpPr>
            <a:spLocks noGrp="1"/>
          </p:cNvSpPr>
          <p:nvPr>
            <p:ph type="subTitle" idx="1"/>
          </p:nvPr>
        </p:nvSpPr>
        <p:spPr>
          <a:xfrm>
            <a:off x="1398181" y="2109073"/>
            <a:ext cx="8991600" cy="3387959"/>
          </a:xfrm>
        </p:spPr>
        <p:txBody>
          <a:bodyPr>
            <a:normAutofit fontScale="92500" lnSpcReduction="10000"/>
          </a:bodyPr>
          <a:lstStyle/>
          <a:p>
            <a:r>
              <a:rPr lang="en-US" dirty="0"/>
              <a:t>For optimal power operation, electrical generation must follow electrical load demand. Load varies very frequently on a daily basis. If the generation is not able to cope up with the demand, there is a change in frequency. If the frequency exceeds the limits, there is a loss of synchronism which affects the power system on a great scale. Practically, the change in frequency should not exceed 0.5 Hz. In order to cope up with the demand, generation needs to predict values of the load, and this requires the need of load forecasting. The generation, transmission, and distribution utilities require some means to forecast the electrical load so they can utilize their electrical infrastructure efficiently, securely, and economically. Generation utilities use electrical, load forecasting techniques to optimize the power flow on the transmission network to reduce congestion and overloads.</a:t>
            </a:r>
            <a:endParaRPr lang="en-IN" dirty="0"/>
          </a:p>
        </p:txBody>
      </p:sp>
      <p:pic>
        <p:nvPicPr>
          <p:cNvPr id="4" name="Picture 3" descr="A logo with a pot and a book&#10;&#10;Description automatically generated">
            <a:extLst>
              <a:ext uri="{FF2B5EF4-FFF2-40B4-BE49-F238E27FC236}">
                <a16:creationId xmlns:a16="http://schemas.microsoft.com/office/drawing/2014/main" id="{2D5C1207-F26F-843E-010A-6DA81D9E1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3088" y="161260"/>
            <a:ext cx="1046642" cy="1046642"/>
          </a:xfrm>
          <a:prstGeom prst="rect">
            <a:avLst/>
          </a:prstGeom>
        </p:spPr>
      </p:pic>
    </p:spTree>
    <p:extLst>
      <p:ext uri="{BB962C8B-B14F-4D97-AF65-F5344CB8AC3E}">
        <p14:creationId xmlns:p14="http://schemas.microsoft.com/office/powerpoint/2010/main" val="2582386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8C7D3-20C4-5707-FFB7-37C266F4C710}"/>
              </a:ext>
            </a:extLst>
          </p:cNvPr>
          <p:cNvSpPr>
            <a:spLocks noGrp="1"/>
          </p:cNvSpPr>
          <p:nvPr>
            <p:ph type="ctrTitle"/>
          </p:nvPr>
        </p:nvSpPr>
        <p:spPr>
          <a:xfrm>
            <a:off x="1493874" y="750947"/>
            <a:ext cx="8991600" cy="1645920"/>
          </a:xfrm>
        </p:spPr>
        <p:txBody>
          <a:bodyPr>
            <a:normAutofit fontScale="90000"/>
          </a:bodyPr>
          <a:lstStyle/>
          <a:p>
            <a:r>
              <a:rPr lang="en-IN" dirty="0"/>
              <a:t>SO WHAT EXACTLY IS LOAD FORECASTING?</a:t>
            </a:r>
          </a:p>
        </p:txBody>
      </p:sp>
      <p:sp>
        <p:nvSpPr>
          <p:cNvPr id="3" name="Subtitle 2">
            <a:extLst>
              <a:ext uri="{FF2B5EF4-FFF2-40B4-BE49-F238E27FC236}">
                <a16:creationId xmlns:a16="http://schemas.microsoft.com/office/drawing/2014/main" id="{F5F53672-8AA5-04CF-81D8-54EDA0F659CD}"/>
              </a:ext>
            </a:extLst>
          </p:cNvPr>
          <p:cNvSpPr>
            <a:spLocks noGrp="1"/>
          </p:cNvSpPr>
          <p:nvPr>
            <p:ph type="subTitle" idx="1"/>
          </p:nvPr>
        </p:nvSpPr>
        <p:spPr>
          <a:xfrm>
            <a:off x="1600200" y="2704498"/>
            <a:ext cx="8991600" cy="2186480"/>
          </a:xfrm>
        </p:spPr>
        <p:txBody>
          <a:bodyPr>
            <a:normAutofit lnSpcReduction="10000"/>
          </a:bodyPr>
          <a:lstStyle/>
          <a:p>
            <a:r>
              <a:rPr lang="en-US" dirty="0"/>
              <a:t>Load Forecasting is a technique by which the future load demand can be predicted based on the physical factors like temperature, pressure, loading on lines, losses, weather conditions etc. With the help of load forecasting, it is desirable to meet the load demands in the future so that the electrical can be obviated to happen. Electrical failures like blackout, faults due to unnecessary loading can be avoided if proper take care can be taken to the load demands.</a:t>
            </a:r>
            <a:endParaRPr lang="en-IN" dirty="0"/>
          </a:p>
        </p:txBody>
      </p:sp>
      <p:pic>
        <p:nvPicPr>
          <p:cNvPr id="4" name="Picture 3" descr="A logo with a pot and a book&#10;&#10;Description automatically generated">
            <a:extLst>
              <a:ext uri="{FF2B5EF4-FFF2-40B4-BE49-F238E27FC236}">
                <a16:creationId xmlns:a16="http://schemas.microsoft.com/office/drawing/2014/main" id="{02888EDC-77DB-E6ED-129D-9B1573AD1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3088" y="161260"/>
            <a:ext cx="1046642" cy="1046642"/>
          </a:xfrm>
          <a:prstGeom prst="rect">
            <a:avLst/>
          </a:prstGeom>
        </p:spPr>
      </p:pic>
    </p:spTree>
    <p:extLst>
      <p:ext uri="{BB962C8B-B14F-4D97-AF65-F5344CB8AC3E}">
        <p14:creationId xmlns:p14="http://schemas.microsoft.com/office/powerpoint/2010/main" val="176980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A410-DEC2-8B0F-5668-7CF01558FE8A}"/>
              </a:ext>
            </a:extLst>
          </p:cNvPr>
          <p:cNvSpPr>
            <a:spLocks noGrp="1"/>
          </p:cNvSpPr>
          <p:nvPr>
            <p:ph type="ctrTitle"/>
          </p:nvPr>
        </p:nvSpPr>
        <p:spPr>
          <a:xfrm>
            <a:off x="1524000" y="1031358"/>
            <a:ext cx="9144000" cy="936884"/>
          </a:xfrm>
        </p:spPr>
        <p:txBody>
          <a:bodyPr/>
          <a:lstStyle/>
          <a:p>
            <a:r>
              <a:rPr lang="en-IN" dirty="0"/>
              <a:t>Factors affecting electric load </a:t>
            </a:r>
          </a:p>
        </p:txBody>
      </p:sp>
      <p:sp>
        <p:nvSpPr>
          <p:cNvPr id="3" name="Subtitle 2">
            <a:extLst>
              <a:ext uri="{FF2B5EF4-FFF2-40B4-BE49-F238E27FC236}">
                <a16:creationId xmlns:a16="http://schemas.microsoft.com/office/drawing/2014/main" id="{3DBEBBA5-B56B-9777-682F-9E6969B1B9CB}"/>
              </a:ext>
            </a:extLst>
          </p:cNvPr>
          <p:cNvSpPr>
            <a:spLocks noGrp="1"/>
          </p:cNvSpPr>
          <p:nvPr>
            <p:ph type="subTitle" idx="1"/>
          </p:nvPr>
        </p:nvSpPr>
        <p:spPr>
          <a:xfrm>
            <a:off x="1609060" y="2251702"/>
            <a:ext cx="9144000" cy="2734968"/>
          </a:xfrm>
        </p:spPr>
        <p:txBody>
          <a:bodyPr/>
          <a:lstStyle/>
          <a:p>
            <a:pPr marL="342900" indent="-342900" algn="l">
              <a:buFont typeface="Arial" panose="020B0604020202020204" pitchFamily="34" charset="0"/>
              <a:buChar char="•"/>
            </a:pPr>
            <a:r>
              <a:rPr lang="en-IN" dirty="0"/>
              <a:t>Time of the day</a:t>
            </a:r>
          </a:p>
          <a:p>
            <a:pPr marL="342900" indent="-342900" algn="l">
              <a:buFont typeface="Arial" panose="020B0604020202020204" pitchFamily="34" charset="0"/>
              <a:buChar char="•"/>
            </a:pPr>
            <a:r>
              <a:rPr lang="en-IN" dirty="0"/>
              <a:t>Weather</a:t>
            </a:r>
          </a:p>
          <a:p>
            <a:pPr marL="342900" indent="-342900" algn="l">
              <a:buFont typeface="Arial" panose="020B0604020202020204" pitchFamily="34" charset="0"/>
              <a:buChar char="•"/>
            </a:pPr>
            <a:r>
              <a:rPr lang="en-IN" dirty="0"/>
              <a:t>Humidity</a:t>
            </a:r>
          </a:p>
          <a:p>
            <a:pPr marL="342900" indent="-342900" algn="l">
              <a:buFont typeface="Arial" panose="020B0604020202020204" pitchFamily="34" charset="0"/>
              <a:buChar char="•"/>
            </a:pPr>
            <a:r>
              <a:rPr lang="en-IN" dirty="0"/>
              <a:t>Electricity price</a:t>
            </a:r>
          </a:p>
          <a:p>
            <a:pPr marL="342900" indent="-342900" algn="l">
              <a:buFont typeface="Arial" panose="020B0604020202020204" pitchFamily="34" charset="0"/>
              <a:buChar char="•"/>
            </a:pPr>
            <a:r>
              <a:rPr lang="en-IN" dirty="0"/>
              <a:t>Previous electricity demand trends</a:t>
            </a:r>
          </a:p>
        </p:txBody>
      </p:sp>
      <p:pic>
        <p:nvPicPr>
          <p:cNvPr id="4" name="Picture 3" descr="A logo with a pot and a book&#10;&#10;Description automatically generated">
            <a:extLst>
              <a:ext uri="{FF2B5EF4-FFF2-40B4-BE49-F238E27FC236}">
                <a16:creationId xmlns:a16="http://schemas.microsoft.com/office/drawing/2014/main" id="{FFC8F1C3-7247-9888-DE77-9F3CAD023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3088" y="161260"/>
            <a:ext cx="1046642" cy="1046642"/>
          </a:xfrm>
          <a:prstGeom prst="rect">
            <a:avLst/>
          </a:prstGeom>
        </p:spPr>
      </p:pic>
    </p:spTree>
    <p:extLst>
      <p:ext uri="{BB962C8B-B14F-4D97-AF65-F5344CB8AC3E}">
        <p14:creationId xmlns:p14="http://schemas.microsoft.com/office/powerpoint/2010/main" val="61858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13BD5E7-432B-D811-4E1A-8621206BE3B5}"/>
              </a:ext>
            </a:extLst>
          </p:cNvPr>
          <p:cNvSpPr/>
          <p:nvPr/>
        </p:nvSpPr>
        <p:spPr>
          <a:xfrm>
            <a:off x="5117804" y="2046765"/>
            <a:ext cx="1977656" cy="1201479"/>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cleaning of the data</a:t>
            </a:r>
            <a:endParaRPr lang="en-IN" dirty="0">
              <a:solidFill>
                <a:schemeClr val="bg1"/>
              </a:solidFill>
            </a:endParaRPr>
          </a:p>
        </p:txBody>
      </p:sp>
      <p:sp>
        <p:nvSpPr>
          <p:cNvPr id="5" name="Rectangle: Rounded Corners 4">
            <a:extLst>
              <a:ext uri="{FF2B5EF4-FFF2-40B4-BE49-F238E27FC236}">
                <a16:creationId xmlns:a16="http://schemas.microsoft.com/office/drawing/2014/main" id="{61C782A7-E89C-507E-EBDA-19D812B03202}"/>
              </a:ext>
            </a:extLst>
          </p:cNvPr>
          <p:cNvSpPr/>
          <p:nvPr/>
        </p:nvSpPr>
        <p:spPr>
          <a:xfrm>
            <a:off x="8300484" y="4344952"/>
            <a:ext cx="1977656" cy="1201479"/>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Choosing the appropriate algorithm</a:t>
            </a:r>
            <a:endParaRPr lang="en-IN" dirty="0">
              <a:solidFill>
                <a:schemeClr val="bg1"/>
              </a:solidFill>
            </a:endParaRPr>
          </a:p>
        </p:txBody>
      </p:sp>
      <p:sp>
        <p:nvSpPr>
          <p:cNvPr id="7" name="Rectangle: Rounded Corners 6">
            <a:extLst>
              <a:ext uri="{FF2B5EF4-FFF2-40B4-BE49-F238E27FC236}">
                <a16:creationId xmlns:a16="http://schemas.microsoft.com/office/drawing/2014/main" id="{E1613076-5D39-5CA1-7F7A-E0C18A4363E3}"/>
              </a:ext>
            </a:extLst>
          </p:cNvPr>
          <p:cNvSpPr/>
          <p:nvPr/>
        </p:nvSpPr>
        <p:spPr>
          <a:xfrm>
            <a:off x="8300484" y="2046763"/>
            <a:ext cx="1977656" cy="1201479"/>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Analysis of the data</a:t>
            </a:r>
            <a:endParaRPr lang="en-IN" dirty="0">
              <a:solidFill>
                <a:schemeClr val="bg1"/>
              </a:solidFill>
            </a:endParaRPr>
          </a:p>
        </p:txBody>
      </p:sp>
      <p:sp>
        <p:nvSpPr>
          <p:cNvPr id="9" name="Rectangle: Rounded Corners 8">
            <a:extLst>
              <a:ext uri="{FF2B5EF4-FFF2-40B4-BE49-F238E27FC236}">
                <a16:creationId xmlns:a16="http://schemas.microsoft.com/office/drawing/2014/main" id="{4C457907-BDB8-3275-5F2C-0FF7BC5A0BE5}"/>
              </a:ext>
            </a:extLst>
          </p:cNvPr>
          <p:cNvSpPr/>
          <p:nvPr/>
        </p:nvSpPr>
        <p:spPr>
          <a:xfrm>
            <a:off x="5117804" y="4344951"/>
            <a:ext cx="1977656" cy="1201479"/>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Training the model</a:t>
            </a:r>
            <a:endParaRPr lang="en-IN" dirty="0">
              <a:solidFill>
                <a:schemeClr val="bg1"/>
              </a:solidFill>
            </a:endParaRPr>
          </a:p>
        </p:txBody>
      </p:sp>
      <p:sp>
        <p:nvSpPr>
          <p:cNvPr id="10" name="Rectangle: Rounded Corners 9">
            <a:extLst>
              <a:ext uri="{FF2B5EF4-FFF2-40B4-BE49-F238E27FC236}">
                <a16:creationId xmlns:a16="http://schemas.microsoft.com/office/drawing/2014/main" id="{4E77AAC8-C4C9-B80C-817A-37924B9705DA}"/>
              </a:ext>
            </a:extLst>
          </p:cNvPr>
          <p:cNvSpPr/>
          <p:nvPr/>
        </p:nvSpPr>
        <p:spPr>
          <a:xfrm>
            <a:off x="1775636" y="4344951"/>
            <a:ext cx="1977656" cy="1201479"/>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Forecasting</a:t>
            </a:r>
            <a:endParaRPr lang="en-IN" dirty="0">
              <a:solidFill>
                <a:schemeClr val="bg1"/>
              </a:solidFill>
            </a:endParaRPr>
          </a:p>
        </p:txBody>
      </p:sp>
      <p:sp>
        <p:nvSpPr>
          <p:cNvPr id="11" name="Rectangle: Rounded Corners 10">
            <a:extLst>
              <a:ext uri="{FF2B5EF4-FFF2-40B4-BE49-F238E27FC236}">
                <a16:creationId xmlns:a16="http://schemas.microsoft.com/office/drawing/2014/main" id="{233A3B20-A6F4-B267-C0FA-F68D74299A40}"/>
              </a:ext>
            </a:extLst>
          </p:cNvPr>
          <p:cNvSpPr/>
          <p:nvPr/>
        </p:nvSpPr>
        <p:spPr>
          <a:xfrm>
            <a:off x="1690575" y="2046763"/>
            <a:ext cx="1977656" cy="1201479"/>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Collection of data</a:t>
            </a:r>
            <a:endParaRPr lang="en-IN" dirty="0">
              <a:solidFill>
                <a:schemeClr val="bg1"/>
              </a:solidFill>
            </a:endParaRPr>
          </a:p>
        </p:txBody>
      </p:sp>
      <p:sp>
        <p:nvSpPr>
          <p:cNvPr id="12" name="Arrow: Right 11">
            <a:extLst>
              <a:ext uri="{FF2B5EF4-FFF2-40B4-BE49-F238E27FC236}">
                <a16:creationId xmlns:a16="http://schemas.microsoft.com/office/drawing/2014/main" id="{6361A3C6-8748-BF4C-9401-A560B6330BDE}"/>
              </a:ext>
            </a:extLst>
          </p:cNvPr>
          <p:cNvSpPr/>
          <p:nvPr/>
        </p:nvSpPr>
        <p:spPr>
          <a:xfrm>
            <a:off x="3978348" y="2530544"/>
            <a:ext cx="914400" cy="4253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C667A970-D5E6-F77D-FCE2-180AB7657255}"/>
              </a:ext>
            </a:extLst>
          </p:cNvPr>
          <p:cNvSpPr/>
          <p:nvPr/>
        </p:nvSpPr>
        <p:spPr>
          <a:xfrm rot="10800000">
            <a:off x="3978348" y="4754302"/>
            <a:ext cx="914400" cy="4253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834F7B40-387E-C3EA-DB5C-328E64A2542F}"/>
              </a:ext>
            </a:extLst>
          </p:cNvPr>
          <p:cNvSpPr/>
          <p:nvPr/>
        </p:nvSpPr>
        <p:spPr>
          <a:xfrm rot="10800000">
            <a:off x="7240772" y="4733037"/>
            <a:ext cx="914400" cy="4253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781029C6-2400-7334-4380-D15D98F6E280}"/>
              </a:ext>
            </a:extLst>
          </p:cNvPr>
          <p:cNvSpPr/>
          <p:nvPr/>
        </p:nvSpPr>
        <p:spPr>
          <a:xfrm rot="5400000">
            <a:off x="8832113" y="3583943"/>
            <a:ext cx="914400" cy="4253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C5BEE221-2031-9A75-1E51-60065C7C90F3}"/>
              </a:ext>
            </a:extLst>
          </p:cNvPr>
          <p:cNvSpPr/>
          <p:nvPr/>
        </p:nvSpPr>
        <p:spPr>
          <a:xfrm>
            <a:off x="7240772" y="2530544"/>
            <a:ext cx="914400" cy="4253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7F6E3A63-1C6B-AC4A-2334-D3A336F8904C}"/>
              </a:ext>
            </a:extLst>
          </p:cNvPr>
          <p:cNvSpPr txBox="1"/>
          <p:nvPr/>
        </p:nvSpPr>
        <p:spPr>
          <a:xfrm>
            <a:off x="1690575" y="805911"/>
            <a:ext cx="8587565" cy="923330"/>
          </a:xfrm>
          <a:prstGeom prst="rect">
            <a:avLst/>
          </a:prstGeom>
          <a:noFill/>
        </p:spPr>
        <p:txBody>
          <a:bodyPr wrap="square" rtlCol="0">
            <a:spAutoFit/>
          </a:bodyPr>
          <a:lstStyle/>
          <a:p>
            <a:r>
              <a:rPr lang="en-IN" sz="5400" dirty="0">
                <a:latin typeface="+mj-lt"/>
              </a:rPr>
              <a:t> Flow of the project </a:t>
            </a:r>
          </a:p>
        </p:txBody>
      </p:sp>
      <p:pic>
        <p:nvPicPr>
          <p:cNvPr id="19" name="Picture 18" descr="A logo with a pot and a book&#10;&#10;Description automatically generated">
            <a:extLst>
              <a:ext uri="{FF2B5EF4-FFF2-40B4-BE49-F238E27FC236}">
                <a16:creationId xmlns:a16="http://schemas.microsoft.com/office/drawing/2014/main" id="{61F78A66-76F5-FE9B-41F8-CD82CC602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3088" y="161260"/>
            <a:ext cx="1046642" cy="1046642"/>
          </a:xfrm>
          <a:prstGeom prst="rect">
            <a:avLst/>
          </a:prstGeom>
        </p:spPr>
      </p:pic>
    </p:spTree>
    <p:extLst>
      <p:ext uri="{BB962C8B-B14F-4D97-AF65-F5344CB8AC3E}">
        <p14:creationId xmlns:p14="http://schemas.microsoft.com/office/powerpoint/2010/main" val="402413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D4CCF-327B-7D28-019B-6FF8571D29AE}"/>
              </a:ext>
            </a:extLst>
          </p:cNvPr>
          <p:cNvSpPr>
            <a:spLocks noGrp="1"/>
          </p:cNvSpPr>
          <p:nvPr>
            <p:ph type="title"/>
          </p:nvPr>
        </p:nvSpPr>
        <p:spPr/>
        <p:txBody>
          <a:bodyPr/>
          <a:lstStyle/>
          <a:p>
            <a:r>
              <a:rPr lang="en-IN" dirty="0"/>
              <a:t>DATASET – Electric Load Forecasting</a:t>
            </a:r>
          </a:p>
        </p:txBody>
      </p:sp>
      <p:pic>
        <p:nvPicPr>
          <p:cNvPr id="4" name="Picture 3">
            <a:extLst>
              <a:ext uri="{FF2B5EF4-FFF2-40B4-BE49-F238E27FC236}">
                <a16:creationId xmlns:a16="http://schemas.microsoft.com/office/drawing/2014/main" id="{6CA05532-39C0-3D6F-A8E9-41F60FB8E7F9}"/>
              </a:ext>
            </a:extLst>
          </p:cNvPr>
          <p:cNvPicPr>
            <a:picLocks noChangeAspect="1"/>
          </p:cNvPicPr>
          <p:nvPr/>
        </p:nvPicPr>
        <p:blipFill>
          <a:blip r:embed="rId2"/>
          <a:stretch>
            <a:fillRect/>
          </a:stretch>
        </p:blipFill>
        <p:spPr>
          <a:xfrm>
            <a:off x="1595312" y="1690688"/>
            <a:ext cx="8512278" cy="4938188"/>
          </a:xfrm>
          <a:prstGeom prst="rect">
            <a:avLst/>
          </a:prstGeom>
        </p:spPr>
      </p:pic>
    </p:spTree>
    <p:extLst>
      <p:ext uri="{BB962C8B-B14F-4D97-AF65-F5344CB8AC3E}">
        <p14:creationId xmlns:p14="http://schemas.microsoft.com/office/powerpoint/2010/main" val="309514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71720-C1F0-6EB0-BBBE-E429B117A042}"/>
              </a:ext>
            </a:extLst>
          </p:cNvPr>
          <p:cNvSpPr>
            <a:spLocks noGrp="1"/>
          </p:cNvSpPr>
          <p:nvPr>
            <p:ph type="ctrTitle"/>
          </p:nvPr>
        </p:nvSpPr>
        <p:spPr>
          <a:xfrm>
            <a:off x="1524000" y="337456"/>
            <a:ext cx="9144000" cy="1049792"/>
          </a:xfrm>
        </p:spPr>
        <p:txBody>
          <a:bodyPr/>
          <a:lstStyle/>
          <a:p>
            <a:r>
              <a:rPr lang="en-IN" dirty="0"/>
              <a:t>Preprocessing of data</a:t>
            </a:r>
          </a:p>
        </p:txBody>
      </p:sp>
      <p:sp>
        <p:nvSpPr>
          <p:cNvPr id="3" name="Subtitle 2">
            <a:extLst>
              <a:ext uri="{FF2B5EF4-FFF2-40B4-BE49-F238E27FC236}">
                <a16:creationId xmlns:a16="http://schemas.microsoft.com/office/drawing/2014/main" id="{D78A0D3E-AD22-6BF7-6B1D-37707D32B84E}"/>
              </a:ext>
            </a:extLst>
          </p:cNvPr>
          <p:cNvSpPr>
            <a:spLocks noGrp="1"/>
          </p:cNvSpPr>
          <p:nvPr>
            <p:ph type="subTitle" idx="1"/>
          </p:nvPr>
        </p:nvSpPr>
        <p:spPr>
          <a:xfrm>
            <a:off x="1524000" y="1387248"/>
            <a:ext cx="9144000" cy="3609295"/>
          </a:xfrm>
        </p:spPr>
        <p:txBody>
          <a:bodyPr/>
          <a:lstStyle/>
          <a:p>
            <a:endParaRPr lang="en-US" dirty="0"/>
          </a:p>
          <a:p>
            <a:r>
              <a:rPr lang="en-US" dirty="0"/>
              <a:t>Loads data from a CSV file containing electricity load forecasting data.</a:t>
            </a:r>
          </a:p>
          <a:p>
            <a:r>
              <a:rPr lang="en-US" dirty="0"/>
              <a:t>Performs data pre-processing including creating lag features, scaling numerical features, and applying one-hot encoding to categorical columns.</a:t>
            </a:r>
          </a:p>
          <a:p>
            <a:r>
              <a:rPr lang="en-US" dirty="0"/>
              <a:t>Splits the data into train and test sets.</a:t>
            </a:r>
          </a:p>
          <a:p>
            <a:r>
              <a:rPr lang="en-US" dirty="0"/>
              <a:t>Prepares the data using </a:t>
            </a:r>
            <a:r>
              <a:rPr lang="en-US" dirty="0" err="1"/>
              <a:t>TimeseriesGenerator</a:t>
            </a:r>
            <a:r>
              <a:rPr lang="en-US" dirty="0"/>
              <a:t> for feeding into the LSTM model.</a:t>
            </a:r>
            <a:endParaRPr lang="en-IN" dirty="0"/>
          </a:p>
        </p:txBody>
      </p:sp>
    </p:spTree>
    <p:extLst>
      <p:ext uri="{BB962C8B-B14F-4D97-AF65-F5344CB8AC3E}">
        <p14:creationId xmlns:p14="http://schemas.microsoft.com/office/powerpoint/2010/main" val="1474829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9A8F-67A1-978A-777A-E8871FF86A22}"/>
              </a:ext>
            </a:extLst>
          </p:cNvPr>
          <p:cNvSpPr>
            <a:spLocks noGrp="1"/>
          </p:cNvSpPr>
          <p:nvPr>
            <p:ph type="title"/>
          </p:nvPr>
        </p:nvSpPr>
        <p:spPr>
          <a:xfrm>
            <a:off x="838200" y="365125"/>
            <a:ext cx="10515600" cy="712561"/>
          </a:xfrm>
        </p:spPr>
        <p:txBody>
          <a:bodyPr/>
          <a:lstStyle/>
          <a:p>
            <a:r>
              <a:rPr lang="en-IN" dirty="0"/>
              <a:t>LSTM model</a:t>
            </a:r>
          </a:p>
        </p:txBody>
      </p:sp>
      <p:pic>
        <p:nvPicPr>
          <p:cNvPr id="4" name="Picture 3">
            <a:extLst>
              <a:ext uri="{FF2B5EF4-FFF2-40B4-BE49-F238E27FC236}">
                <a16:creationId xmlns:a16="http://schemas.microsoft.com/office/drawing/2014/main" id="{160F3CA9-2DE0-5E4C-7677-91ED111D3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62743"/>
            <a:ext cx="10121645" cy="5312228"/>
          </a:xfrm>
          <a:prstGeom prst="rect">
            <a:avLst/>
          </a:prstGeom>
        </p:spPr>
      </p:pic>
    </p:spTree>
    <p:extLst>
      <p:ext uri="{BB962C8B-B14F-4D97-AF65-F5344CB8AC3E}">
        <p14:creationId xmlns:p14="http://schemas.microsoft.com/office/powerpoint/2010/main" val="329054610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409</TotalTime>
  <Words>572</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Rounded MT Bold</vt:lpstr>
      <vt:lpstr>Calibri</vt:lpstr>
      <vt:lpstr>Calibri Light</vt:lpstr>
      <vt:lpstr>Söhne</vt:lpstr>
      <vt:lpstr>Office 2013 - 2022 Theme</vt:lpstr>
      <vt:lpstr>NATIONAL INSTITUTE OF TECHNOLOGY , ANDHRAPRADESH</vt:lpstr>
      <vt:lpstr>PowerPoint Presentation</vt:lpstr>
      <vt:lpstr>INTRODUCTION</vt:lpstr>
      <vt:lpstr>SO WHAT EXACTLY IS LOAD FORECASTING?</vt:lpstr>
      <vt:lpstr>Factors affecting electric load </vt:lpstr>
      <vt:lpstr>PowerPoint Presentation</vt:lpstr>
      <vt:lpstr>DATASET – Electric Load Forecasting</vt:lpstr>
      <vt:lpstr>Preprocessing of data</vt:lpstr>
      <vt:lpstr>LSTM model</vt:lpstr>
      <vt:lpstr>PowerPoint Presentation</vt:lpstr>
      <vt:lpstr>GRU model</vt:lpstr>
      <vt:lpstr>PowerPoint Presentation</vt:lpstr>
      <vt:lpstr>Comparison between LSTM and GRU</vt:lpstr>
      <vt:lpstr>Conclusion</vt:lpstr>
      <vt:lpstr>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INSTITUTE OF TECHNOLOGY , ANP</dc:title>
  <dc:creator>Nandi vardhan Polu</dc:creator>
  <cp:lastModifiedBy>Nandi vardhan Polu</cp:lastModifiedBy>
  <cp:revision>4</cp:revision>
  <dcterms:created xsi:type="dcterms:W3CDTF">2024-04-03T10:51:08Z</dcterms:created>
  <dcterms:modified xsi:type="dcterms:W3CDTF">2024-04-21T13:01:20Z</dcterms:modified>
</cp:coreProperties>
</file>