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3" r:id="rId4"/>
    <p:sldId id="274" r:id="rId5"/>
    <p:sldId id="259" r:id="rId6"/>
    <p:sldId id="271" r:id="rId7"/>
    <p:sldId id="260" r:id="rId8"/>
    <p:sldId id="261" r:id="rId9"/>
    <p:sldId id="262" r:id="rId10"/>
    <p:sldId id="267" r:id="rId11"/>
    <p:sldId id="268" r:id="rId12"/>
    <p:sldId id="265" r:id="rId13"/>
    <p:sldId id="275" r:id="rId14"/>
    <p:sldId id="269" r:id="rId15"/>
    <p:sldId id="270" r:id="rId16"/>
    <p:sldId id="276" r:id="rId17"/>
    <p:sldId id="277" r:id="rId18"/>
    <p:sldId id="278" r:id="rId19"/>
  </p:sldIdLst>
  <p:sldSz cx="18288000" cy="10287000"/>
  <p:notesSz cx="6858000" cy="9144000"/>
  <p:embeddedFontLst>
    <p:embeddedFont>
      <p:font typeface="Bahnschrift" panose="020B0502040204020203" pitchFamily="34" charset="0"/>
      <p:regular r:id="rId20"/>
      <p:bold r:id="rId21"/>
    </p:embeddedFont>
    <p:embeddedFont>
      <p:font typeface="Be Vietnam" panose="020B0604020202020204" charset="0"/>
      <p:regular r:id="rId22"/>
    </p:embeddedFont>
    <p:embeddedFont>
      <p:font typeface="Be Vietnam Ultra-Bold" panose="020B0604020202020204" charset="0"/>
      <p:bold r:id="rId23"/>
    </p:embeddedFont>
    <p:embeddedFont>
      <p:font typeface="IBM Plex Sans" panose="020B0503050203000203" pitchFamily="34" charset="0"/>
      <p:regular r:id="rId24"/>
      <p:bold r:id="rId25"/>
      <p:italic r:id="rId26"/>
      <p:boldItalic r:id="rId27"/>
    </p:embeddedFont>
    <p:embeddedFont>
      <p:font typeface="IBM Plex Sans Bold" panose="020B0803050203000203" charset="0"/>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2" autoAdjust="0"/>
  </p:normalViewPr>
  <p:slideViewPr>
    <p:cSldViewPr showGuides="1">
      <p:cViewPr varScale="1">
        <p:scale>
          <a:sx n="60" d="100"/>
          <a:sy n="60" d="100"/>
        </p:scale>
        <p:origin x="3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fALbTEyUBc4ZjYmCyRxmCx9eEWstqWgF/view?usp=drive_link"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4291073"/>
            <a:ext cx="11078006" cy="1572996"/>
          </a:xfrm>
          <a:prstGeom prst="rect">
            <a:avLst/>
          </a:prstGeom>
        </p:spPr>
        <p:txBody>
          <a:bodyPr lIns="0" tIns="0" rIns="0" bIns="0" rtlCol="0" anchor="t">
            <a:spAutoFit/>
          </a:bodyPr>
          <a:lstStyle/>
          <a:p>
            <a:pPr>
              <a:lnSpc>
                <a:spcPts val="11880"/>
              </a:lnSpc>
            </a:pPr>
            <a:endParaRPr/>
          </a:p>
        </p:txBody>
      </p:sp>
      <p:sp>
        <p:nvSpPr>
          <p:cNvPr id="5" name="TextBox 5"/>
          <p:cNvSpPr txBox="1"/>
          <p:nvPr/>
        </p:nvSpPr>
        <p:spPr>
          <a:xfrm>
            <a:off x="10932795" y="7453630"/>
            <a:ext cx="6417945" cy="2044065"/>
          </a:xfrm>
          <a:prstGeom prst="rect">
            <a:avLst/>
          </a:prstGeom>
        </p:spPr>
        <p:txBody>
          <a:bodyPr wrap="square" lIns="0" tIns="0" rIns="0" bIns="0" rtlCol="0" anchor="t">
            <a:noAutofit/>
          </a:bodyPr>
          <a:lstStyle/>
          <a:p>
            <a:pPr algn="r">
              <a:lnSpc>
                <a:spcPts val="6580"/>
              </a:lnSpc>
            </a:pPr>
            <a:r>
              <a:rPr lang="en-IN" altLang="en-US" sz="4700" u="none">
                <a:solidFill>
                  <a:srgbClr val="F8F8F8"/>
                </a:solidFill>
                <a:latin typeface="IBM Plex Sans" panose="020B0503050203000203"/>
              </a:rPr>
              <a:t>G Vasudha 521134   </a:t>
            </a:r>
            <a:r>
              <a:rPr lang="en-US" sz="4700" u="none">
                <a:solidFill>
                  <a:srgbClr val="F8F8F8"/>
                </a:solidFill>
                <a:latin typeface="IBM Plex Sans" panose="020B0503050203000203"/>
              </a:rPr>
              <a:t> </a:t>
            </a:r>
          </a:p>
          <a:p>
            <a:pPr algn="r">
              <a:lnSpc>
                <a:spcPts val="6580"/>
              </a:lnSpc>
            </a:pPr>
            <a:r>
              <a:rPr lang="en-IN" altLang="en-US" sz="4700" u="none">
                <a:solidFill>
                  <a:srgbClr val="F8F8F8"/>
                </a:solidFill>
                <a:latin typeface="IBM Plex Sans" panose="020B0503050203000203"/>
              </a:rPr>
              <a:t>AR Bhavana  521108</a:t>
            </a:r>
          </a:p>
        </p:txBody>
      </p:sp>
      <p:sp>
        <p:nvSpPr>
          <p:cNvPr id="6" name="TextBox 6"/>
          <p:cNvSpPr txBox="1"/>
          <p:nvPr/>
        </p:nvSpPr>
        <p:spPr>
          <a:xfrm>
            <a:off x="1981200" y="1714500"/>
            <a:ext cx="12412345" cy="5352415"/>
          </a:xfrm>
          <a:prstGeom prst="rect">
            <a:avLst/>
          </a:prstGeom>
        </p:spPr>
        <p:txBody>
          <a:bodyPr lIns="0" tIns="0" rIns="0" bIns="0" rtlCol="0" anchor="t">
            <a:noAutofit/>
          </a:bodyPr>
          <a:lstStyle/>
          <a:p>
            <a:pPr algn="ctr">
              <a:lnSpc>
                <a:spcPts val="10250"/>
              </a:lnSpc>
              <a:spcBef>
                <a:spcPct val="0"/>
              </a:spcBef>
            </a:pPr>
            <a:r>
              <a:rPr lang="en-US" sz="7325" b="1" dirty="0">
                <a:solidFill>
                  <a:srgbClr val="F8F8F8"/>
                </a:solidFill>
                <a:latin typeface="Bahnschrift" panose="020B0502040204020203" charset="0"/>
                <a:cs typeface="Bahnschrift" panose="020B0502040204020203" charset="0"/>
              </a:rPr>
              <a:t>Sentiment Analysis </a:t>
            </a:r>
            <a:r>
              <a:rPr lang="en-IN" altLang="en-US" sz="7325" b="1" dirty="0">
                <a:solidFill>
                  <a:srgbClr val="F8F8F8"/>
                </a:solidFill>
                <a:latin typeface="Bahnschrift" panose="020B0502040204020203" charset="0"/>
                <a:cs typeface="Bahnschrift" panose="020B0502040204020203" charset="0"/>
              </a:rPr>
              <a:t>in</a:t>
            </a:r>
            <a:r>
              <a:rPr lang="en-US" sz="7325" b="1" dirty="0">
                <a:solidFill>
                  <a:srgbClr val="F8F8F8"/>
                </a:solidFill>
                <a:latin typeface="Bahnschrift" panose="020B0502040204020203" charset="0"/>
                <a:cs typeface="Bahnschrift" panose="020B0502040204020203" charset="0"/>
              </a:rPr>
              <a:t> </a:t>
            </a:r>
            <a:r>
              <a:rPr lang="en-IN" altLang="en-US" sz="7325" b="1" dirty="0">
                <a:solidFill>
                  <a:srgbClr val="F8F8F8"/>
                </a:solidFill>
                <a:latin typeface="Bahnschrift" panose="020B0502040204020203" charset="0"/>
                <a:cs typeface="Bahnschrift" panose="020B0502040204020203" charset="0"/>
              </a:rPr>
              <a:t>Code-Mixed Telugu-English Text with Unsupervised Data Normalization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27394" y="495300"/>
            <a:ext cx="16931906" cy="7324249"/>
          </a:xfrm>
          <a:prstGeom prst="rect">
            <a:avLst/>
          </a:prstGeom>
        </p:spPr>
        <p:txBody>
          <a:bodyPr wrap="square" lIns="0" tIns="0" rIns="0" bIns="0" rtlCol="0" anchor="t">
            <a:spAutoFit/>
          </a:bodyPr>
          <a:lstStyle/>
          <a:p>
            <a:pPr>
              <a:lnSpc>
                <a:spcPts val="5790"/>
              </a:lnSpc>
              <a:spcBef>
                <a:spcPct val="0"/>
              </a:spcBef>
            </a:pPr>
            <a:r>
              <a:rPr lang="en-US" sz="4135" dirty="0">
                <a:solidFill>
                  <a:srgbClr val="FFFFFF"/>
                </a:solidFill>
                <a:latin typeface="IBM Plex Sans Bold" panose="020B0803050203000203"/>
              </a:rPr>
              <a:t>Recurrent Neural Network  (RNN)</a:t>
            </a:r>
          </a:p>
          <a:p>
            <a:pPr>
              <a:lnSpc>
                <a:spcPts val="4345"/>
              </a:lnSpc>
              <a:spcBef>
                <a:spcPct val="0"/>
              </a:spcBef>
            </a:pPr>
            <a:endParaRPr lang="en-US" sz="4135" dirty="0">
              <a:solidFill>
                <a:srgbClr val="FFFFFF"/>
              </a:solidFill>
              <a:latin typeface="IBM Plex Sans Bold" panose="020B0803050203000203"/>
            </a:endParaRPr>
          </a:p>
          <a:p>
            <a:pPr marL="457200" indent="-457200">
              <a:lnSpc>
                <a:spcPts val="4345"/>
              </a:lnSpc>
              <a:spcBef>
                <a:spcPct val="0"/>
              </a:spcBef>
              <a:buFont typeface="Arial" panose="020B0604020202020204" pitchFamily="34" charset="0"/>
              <a:buChar char="•"/>
            </a:pPr>
            <a:r>
              <a:rPr lang="en-US" sz="3200" dirty="0">
                <a:solidFill>
                  <a:schemeClr val="bg1"/>
                </a:solidFill>
                <a:effectLst/>
              </a:rPr>
              <a:t>A Recurrent Neural Network (RNN) is a type of artificial neural network designed to efficiently process and analyze sequential data.</a:t>
            </a:r>
          </a:p>
          <a:p>
            <a:pPr marL="457200" indent="-457200">
              <a:lnSpc>
                <a:spcPts val="4345"/>
              </a:lnSpc>
              <a:spcBef>
                <a:spcPct val="0"/>
              </a:spcBef>
              <a:buFont typeface="Arial" panose="020B0604020202020204" pitchFamily="34" charset="0"/>
              <a:buChar char="•"/>
            </a:pPr>
            <a:endParaRPr lang="en-US" sz="3200" dirty="0">
              <a:solidFill>
                <a:schemeClr val="bg1"/>
              </a:solidFill>
              <a:effectLst/>
            </a:endParaRPr>
          </a:p>
          <a:p>
            <a:pPr marL="457200" indent="-457200">
              <a:lnSpc>
                <a:spcPts val="4345"/>
              </a:lnSpc>
              <a:spcBef>
                <a:spcPct val="0"/>
              </a:spcBef>
              <a:buFont typeface="Arial" panose="020B0604020202020204" pitchFamily="34" charset="0"/>
              <a:buChar char="•"/>
            </a:pPr>
            <a:r>
              <a:rPr lang="en-US" sz="3200" dirty="0">
                <a:solidFill>
                  <a:schemeClr val="bg1"/>
                </a:solidFill>
                <a:effectLst/>
              </a:rPr>
              <a:t>RNNs have loops within their architecture that allow them to persistently maintain and update internal state information.</a:t>
            </a:r>
            <a:endParaRPr lang="en-US" sz="3105" dirty="0">
              <a:solidFill>
                <a:schemeClr val="bg1"/>
              </a:solidFill>
              <a:latin typeface="IBM Plex Sans" panose="020B0503050203000203"/>
            </a:endParaRPr>
          </a:p>
          <a:p>
            <a:pPr>
              <a:lnSpc>
                <a:spcPts val="4345"/>
              </a:lnSpc>
              <a:spcBef>
                <a:spcPct val="0"/>
              </a:spcBef>
            </a:pPr>
            <a:endParaRPr lang="en-US" sz="3105" dirty="0">
              <a:solidFill>
                <a:srgbClr val="FFFFFF"/>
              </a:solidFill>
              <a:latin typeface="IBM Plex Sans" panose="020B0503050203000203"/>
            </a:endParaRPr>
          </a:p>
          <a:p>
            <a:pPr>
              <a:lnSpc>
                <a:spcPts val="4345"/>
              </a:lnSpc>
              <a:spcBef>
                <a:spcPct val="0"/>
              </a:spcBef>
            </a:pPr>
            <a:endParaRPr lang="en-US" sz="3105" dirty="0">
              <a:solidFill>
                <a:srgbClr val="FFFFFF"/>
              </a:solidFill>
              <a:latin typeface="IBM Plex Sans" panose="020B0503050203000203"/>
            </a:endParaRPr>
          </a:p>
          <a:p>
            <a:pPr>
              <a:lnSpc>
                <a:spcPts val="4345"/>
              </a:lnSpc>
              <a:spcBef>
                <a:spcPct val="0"/>
              </a:spcBef>
            </a:pPr>
            <a:endParaRPr lang="en-US" sz="3105" dirty="0">
              <a:solidFill>
                <a:srgbClr val="FFFFFF"/>
              </a:solidFill>
              <a:latin typeface="IBM Plex Sans" panose="020B0503050203000203"/>
            </a:endParaRPr>
          </a:p>
          <a:p>
            <a:pPr>
              <a:lnSpc>
                <a:spcPts val="4345"/>
              </a:lnSpc>
              <a:spcBef>
                <a:spcPct val="0"/>
              </a:spcBef>
            </a:pPr>
            <a:endParaRPr lang="en-US" sz="3105" dirty="0">
              <a:solidFill>
                <a:srgbClr val="FFFFFF"/>
              </a:solidFill>
              <a:latin typeface="IBM Plex Sans" panose="020B0503050203000203"/>
            </a:endParaRPr>
          </a:p>
          <a:p>
            <a:pPr>
              <a:lnSpc>
                <a:spcPts val="4345"/>
              </a:lnSpc>
              <a:spcBef>
                <a:spcPct val="0"/>
              </a:spcBef>
            </a:pPr>
            <a:endParaRPr lang="en-US" sz="3105" dirty="0">
              <a:solidFill>
                <a:srgbClr val="FFFFFF"/>
              </a:solidFill>
              <a:latin typeface="IBM Plex Sans" panose="020B0503050203000203"/>
            </a:endParaRPr>
          </a:p>
          <a:p>
            <a:pPr>
              <a:lnSpc>
                <a:spcPts val="4345"/>
              </a:lnSpc>
              <a:spcBef>
                <a:spcPct val="0"/>
              </a:spcBef>
            </a:pPr>
            <a:endParaRPr lang="en-US" sz="3105" dirty="0">
              <a:solidFill>
                <a:srgbClr val="FFFFFF"/>
              </a:solidFill>
              <a:latin typeface="IBM Plex Sans" panose="020B0503050203000203"/>
            </a:endParaRPr>
          </a:p>
        </p:txBody>
      </p:sp>
      <p:pic>
        <p:nvPicPr>
          <p:cNvPr id="1026" name="Picture 2" descr="Structure of simple recurrent neural network (RNN) and unfolded RNN ...">
            <a:extLst>
              <a:ext uri="{FF2B5EF4-FFF2-40B4-BE49-F238E27FC236}">
                <a16:creationId xmlns:a16="http://schemas.microsoft.com/office/drawing/2014/main" id="{247DC58C-D45C-26C5-231F-89FA82C86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221" y="4838700"/>
            <a:ext cx="9247579" cy="470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296387" y="1436471"/>
            <a:ext cx="16321883" cy="4411464"/>
          </a:xfrm>
          <a:prstGeom prst="rect">
            <a:avLst/>
          </a:prstGeom>
        </p:spPr>
        <p:txBody>
          <a:bodyPr lIns="0" tIns="0" rIns="0" bIns="0" rtlCol="0" anchor="t">
            <a:spAutoFit/>
          </a:bodyPr>
          <a:lstStyle/>
          <a:p>
            <a:pPr>
              <a:lnSpc>
                <a:spcPts val="5100"/>
              </a:lnSpc>
            </a:pPr>
            <a:r>
              <a:rPr lang="en-US" sz="3640" dirty="0">
                <a:solidFill>
                  <a:srgbClr val="FFFFFF"/>
                </a:solidFill>
                <a:latin typeface="IBM Plex Sans" panose="020B0503050203000203"/>
              </a:rPr>
              <a:t>• The key feature of RNNs is their hidden state, which remembers information  about the sequence. This hidden state allows RNNs to capture sequential dependencies by considering previous inputs during processing.</a:t>
            </a:r>
          </a:p>
          <a:p>
            <a:pPr>
              <a:lnSpc>
                <a:spcPts val="5100"/>
              </a:lnSpc>
            </a:pPr>
            <a:endParaRPr lang="en-US" sz="3640" dirty="0">
              <a:solidFill>
                <a:srgbClr val="FFFFFF"/>
              </a:solidFill>
              <a:latin typeface="IBM Plex Sans" panose="020B0503050203000203"/>
            </a:endParaRPr>
          </a:p>
          <a:p>
            <a:pPr>
              <a:lnSpc>
                <a:spcPts val="5100"/>
              </a:lnSpc>
            </a:pPr>
            <a:endParaRPr lang="en-US" sz="3640" dirty="0">
              <a:solidFill>
                <a:srgbClr val="FFFFFF"/>
              </a:solidFill>
              <a:latin typeface="IBM Plex Sans" panose="020B0503050203000203"/>
            </a:endParaRPr>
          </a:p>
          <a:p>
            <a:pPr>
              <a:lnSpc>
                <a:spcPts val="5100"/>
              </a:lnSpc>
            </a:pPr>
            <a:endParaRPr lang="en-US" sz="3640" dirty="0">
              <a:solidFill>
                <a:srgbClr val="FFFFFF"/>
              </a:solidFill>
              <a:latin typeface="IBM Plex Sans" panose="020B0503050203000203"/>
            </a:endParaRPr>
          </a:p>
          <a:p>
            <a:pPr>
              <a:lnSpc>
                <a:spcPts val="3825"/>
              </a:lnSpc>
              <a:spcBef>
                <a:spcPct val="0"/>
              </a:spcBef>
            </a:pPr>
            <a:endParaRPr lang="en-US" sz="3640" dirty="0">
              <a:solidFill>
                <a:srgbClr val="FFFFFF"/>
              </a:solidFill>
              <a:latin typeface="IBM Plex Sans" panose="020B0503050203000203"/>
            </a:endParaRPr>
          </a:p>
        </p:txBody>
      </p:sp>
      <p:pic>
        <p:nvPicPr>
          <p:cNvPr id="1028" name="Picture 4" descr="Diagram of the four recurrent neural network (RNN) architectures ...">
            <a:extLst>
              <a:ext uri="{FF2B5EF4-FFF2-40B4-BE49-F238E27FC236}">
                <a16:creationId xmlns:a16="http://schemas.microsoft.com/office/drawing/2014/main" id="{9462276E-81FD-7726-2165-227B52400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52901"/>
            <a:ext cx="13182600" cy="5327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4" name="TextBox 4"/>
          <p:cNvSpPr txBox="1"/>
          <p:nvPr/>
        </p:nvSpPr>
        <p:spPr>
          <a:xfrm>
            <a:off x="734019" y="942975"/>
            <a:ext cx="17553981" cy="8308341"/>
          </a:xfrm>
          <a:prstGeom prst="rect">
            <a:avLst/>
          </a:prstGeom>
        </p:spPr>
        <p:txBody>
          <a:bodyPr lIns="0" tIns="0" rIns="0" bIns="0" rtlCol="0" anchor="t">
            <a:spAutoFit/>
          </a:bodyPr>
          <a:lstStyle/>
          <a:p>
            <a:pPr>
              <a:lnSpc>
                <a:spcPts val="6860"/>
              </a:lnSpc>
              <a:spcBef>
                <a:spcPct val="0"/>
              </a:spcBef>
            </a:pPr>
            <a:r>
              <a:rPr lang="en-US" sz="4900" dirty="0">
                <a:solidFill>
                  <a:srgbClr val="F8F8F8"/>
                </a:solidFill>
                <a:latin typeface="IBM Plex Sans Bold" panose="020B0803050203000203"/>
              </a:rPr>
              <a:t>Activation Functions:</a:t>
            </a:r>
          </a:p>
          <a:p>
            <a:pPr>
              <a:lnSpc>
                <a:spcPts val="4900"/>
              </a:lnSpc>
              <a:spcBef>
                <a:spcPct val="0"/>
              </a:spcBef>
            </a:pPr>
            <a:r>
              <a:rPr lang="en-US" sz="3500" dirty="0">
                <a:solidFill>
                  <a:srgbClr val="F8F8F8"/>
                </a:solidFill>
                <a:latin typeface="IBM Plex Sans Bold" panose="020B0803050203000203"/>
              </a:rPr>
              <a:t>RELU</a:t>
            </a:r>
          </a:p>
          <a:p>
            <a:pPr>
              <a:lnSpc>
                <a:spcPts val="4760"/>
              </a:lnSpc>
              <a:spcBef>
                <a:spcPct val="0"/>
              </a:spcBef>
            </a:pPr>
            <a:r>
              <a:rPr lang="en-US" sz="3400" dirty="0">
                <a:solidFill>
                  <a:srgbClr val="F8F8F8"/>
                </a:solidFill>
                <a:latin typeface="IBM Plex Sans" panose="020B0503050203000203"/>
              </a:rPr>
              <a:t>     f(x)=max(0,x)</a:t>
            </a:r>
          </a:p>
          <a:p>
            <a:pPr>
              <a:lnSpc>
                <a:spcPts val="3640"/>
              </a:lnSpc>
              <a:spcBef>
                <a:spcPct val="0"/>
              </a:spcBef>
            </a:pPr>
            <a:r>
              <a:rPr lang="en-US" sz="2600" dirty="0">
                <a:solidFill>
                  <a:srgbClr val="F8F8F8"/>
                </a:solidFill>
                <a:latin typeface="IBM Plex Sans" panose="020B0503050203000203"/>
              </a:rPr>
              <a:t>Widely used in hidden layers due to its simplicity and computational efficiency.</a:t>
            </a:r>
          </a:p>
          <a:p>
            <a:pPr>
              <a:lnSpc>
                <a:spcPts val="5460"/>
              </a:lnSpc>
              <a:spcBef>
                <a:spcPct val="0"/>
              </a:spcBef>
            </a:pPr>
            <a:r>
              <a:rPr lang="en-US" sz="3900" dirty="0">
                <a:solidFill>
                  <a:srgbClr val="F8F8F8"/>
                </a:solidFill>
                <a:latin typeface="IBM Plex Sans Bold" panose="020B0803050203000203"/>
              </a:rPr>
              <a:t>Tanh</a:t>
            </a:r>
          </a:p>
          <a:p>
            <a:pPr>
              <a:lnSpc>
                <a:spcPts val="4480"/>
              </a:lnSpc>
              <a:spcBef>
                <a:spcPct val="0"/>
              </a:spcBef>
            </a:pPr>
            <a:r>
              <a:rPr lang="en-US" sz="3200" dirty="0">
                <a:solidFill>
                  <a:srgbClr val="F8F8F8"/>
                </a:solidFill>
                <a:latin typeface="IBM Plex Sans" panose="020B0503050203000203"/>
              </a:rPr>
              <a:t>      f(x)=</a:t>
            </a:r>
            <a:r>
              <a:rPr lang="en-US" sz="3200" dirty="0" err="1">
                <a:solidFill>
                  <a:srgbClr val="F8F8F8"/>
                </a:solidFill>
                <a:latin typeface="IBM Plex Sans" panose="020B0503050203000203"/>
              </a:rPr>
              <a:t>e^x+e</a:t>
            </a:r>
            <a:r>
              <a:rPr lang="en-US" sz="3200" dirty="0">
                <a:solidFill>
                  <a:srgbClr val="F8F8F8"/>
                </a:solidFill>
                <a:latin typeface="IBM Plex Sans" panose="020B0503050203000203"/>
              </a:rPr>
              <a:t>^−x / </a:t>
            </a:r>
            <a:r>
              <a:rPr lang="en-US" sz="3200" dirty="0" err="1">
                <a:solidFill>
                  <a:srgbClr val="F8F8F8"/>
                </a:solidFill>
                <a:latin typeface="IBM Plex Sans" panose="020B0503050203000203"/>
              </a:rPr>
              <a:t>e^x−e</a:t>
            </a:r>
            <a:r>
              <a:rPr lang="en-US" sz="3200" dirty="0">
                <a:solidFill>
                  <a:srgbClr val="F8F8F8"/>
                </a:solidFill>
                <a:latin typeface="IBM Plex Sans" panose="020B0503050203000203"/>
              </a:rPr>
              <a:t>^−x​</a:t>
            </a:r>
          </a:p>
          <a:p>
            <a:pPr>
              <a:lnSpc>
                <a:spcPts val="3640"/>
              </a:lnSpc>
              <a:spcBef>
                <a:spcPct val="0"/>
              </a:spcBef>
            </a:pPr>
            <a:r>
              <a:rPr lang="en-US" sz="2600" dirty="0">
                <a:solidFill>
                  <a:srgbClr val="F8F8F8"/>
                </a:solidFill>
                <a:latin typeface="IBM Plex Sans" panose="020B0503050203000203"/>
              </a:rPr>
              <a:t>tanh squashes input values to the range [-1, 1]. It is zero-centered, meaning it outputs values centered around zero.</a:t>
            </a:r>
          </a:p>
          <a:p>
            <a:pPr>
              <a:lnSpc>
                <a:spcPts val="5040"/>
              </a:lnSpc>
              <a:spcBef>
                <a:spcPct val="0"/>
              </a:spcBef>
            </a:pPr>
            <a:r>
              <a:rPr lang="en-US" sz="3600" dirty="0" err="1">
                <a:solidFill>
                  <a:srgbClr val="F8F8F8"/>
                </a:solidFill>
                <a:latin typeface="IBM Plex Sans Bold" panose="020B0803050203000203"/>
              </a:rPr>
              <a:t>Softmax</a:t>
            </a:r>
            <a:endParaRPr lang="en-US" sz="3600" dirty="0">
              <a:solidFill>
                <a:srgbClr val="F8F8F8"/>
              </a:solidFill>
              <a:latin typeface="IBM Plex Sans Bold" panose="020B0803050203000203"/>
            </a:endParaRPr>
          </a:p>
          <a:p>
            <a:pPr>
              <a:lnSpc>
                <a:spcPts val="3640"/>
              </a:lnSpc>
              <a:spcBef>
                <a:spcPct val="0"/>
              </a:spcBef>
            </a:pPr>
            <a:r>
              <a:rPr lang="en-US" sz="2600" dirty="0" err="1">
                <a:solidFill>
                  <a:srgbClr val="F8F8F8"/>
                </a:solidFill>
                <a:latin typeface="IBM Plex Sans" panose="020B0503050203000203"/>
              </a:rPr>
              <a:t>Softmax</a:t>
            </a:r>
            <a:r>
              <a:rPr lang="en-US" sz="2600" dirty="0">
                <a:solidFill>
                  <a:srgbClr val="F8F8F8"/>
                </a:solidFill>
                <a:latin typeface="IBM Plex Sans" panose="020B0503050203000203"/>
              </a:rPr>
              <a:t> is an activation function commonly used in the output layer of a neural network for multi-class classification problems</a:t>
            </a:r>
          </a:p>
          <a:p>
            <a:pPr>
              <a:lnSpc>
                <a:spcPts val="3360"/>
              </a:lnSpc>
              <a:spcBef>
                <a:spcPct val="0"/>
              </a:spcBef>
            </a:pPr>
            <a:endParaRPr lang="en-US" sz="2600" dirty="0">
              <a:solidFill>
                <a:srgbClr val="F8F8F8"/>
              </a:solidFill>
              <a:latin typeface="IBM Plex Sans" panose="020B0503050203000203"/>
            </a:endParaRPr>
          </a:p>
          <a:p>
            <a:pPr>
              <a:lnSpc>
                <a:spcPts val="3360"/>
              </a:lnSpc>
              <a:spcBef>
                <a:spcPct val="0"/>
              </a:spcBef>
            </a:pPr>
            <a:endParaRPr lang="en-US" sz="2600" dirty="0">
              <a:solidFill>
                <a:srgbClr val="F8F8F8"/>
              </a:solidFill>
              <a:latin typeface="IBM Plex Sans" panose="020B0503050203000203"/>
            </a:endParaRPr>
          </a:p>
          <a:p>
            <a:pPr>
              <a:lnSpc>
                <a:spcPts val="3360"/>
              </a:lnSpc>
              <a:spcBef>
                <a:spcPct val="0"/>
              </a:spcBef>
            </a:pPr>
            <a:r>
              <a:rPr lang="en-US" sz="2400" dirty="0">
                <a:solidFill>
                  <a:srgbClr val="F8F8F8"/>
                </a:solidFill>
                <a:latin typeface="IBM Plex Sans" panose="020B0503050203000203"/>
              </a:rPr>
              <a:t>  </a:t>
            </a:r>
          </a:p>
          <a:p>
            <a:pPr>
              <a:lnSpc>
                <a:spcPts val="3360"/>
              </a:lnSpc>
              <a:spcBef>
                <a:spcPct val="0"/>
              </a:spcBef>
            </a:pPr>
            <a:endParaRPr lang="en-US" sz="2400" dirty="0">
              <a:solidFill>
                <a:srgbClr val="F8F8F8"/>
              </a:solidFill>
              <a:latin typeface="IBM Plex Sans" panose="020B0503050203000203"/>
            </a:endParaRPr>
          </a:p>
          <a:p>
            <a:pPr>
              <a:lnSpc>
                <a:spcPts val="3360"/>
              </a:lnSpc>
              <a:spcBef>
                <a:spcPct val="0"/>
              </a:spcBef>
            </a:pPr>
            <a:endParaRPr lang="en-US" sz="2400" dirty="0">
              <a:solidFill>
                <a:srgbClr val="F8F8F8"/>
              </a:solidFill>
              <a:latin typeface="IBM Plex Sans" panose="020B0503050203000203"/>
            </a:endParaRPr>
          </a:p>
          <a:p>
            <a:pPr>
              <a:lnSpc>
                <a:spcPts val="3360"/>
              </a:lnSpc>
              <a:spcBef>
                <a:spcPct val="0"/>
              </a:spcBef>
            </a:pPr>
            <a:endParaRPr lang="en-US" sz="2400" dirty="0">
              <a:solidFill>
                <a:srgbClr val="F8F8F8"/>
              </a:solidFill>
              <a:latin typeface="IBM Plex Sans" panose="020B0503050203000203"/>
            </a:endParaRPr>
          </a:p>
        </p:txBody>
      </p:sp>
      <p:sp>
        <p:nvSpPr>
          <p:cNvPr id="5" name="Freeform 5"/>
          <p:cNvSpPr/>
          <p:nvPr/>
        </p:nvSpPr>
        <p:spPr>
          <a:xfrm>
            <a:off x="2792757" y="6874052"/>
            <a:ext cx="3185714" cy="1805764"/>
          </a:xfrm>
          <a:custGeom>
            <a:avLst/>
            <a:gdLst/>
            <a:ahLst/>
            <a:cxnLst/>
            <a:rect l="l" t="t" r="r" b="b"/>
            <a:pathLst>
              <a:path w="3185714" h="1805764">
                <a:moveTo>
                  <a:pt x="0" y="0"/>
                </a:moveTo>
                <a:lnTo>
                  <a:pt x="3185714" y="0"/>
                </a:lnTo>
                <a:lnTo>
                  <a:pt x="3185714" y="1805764"/>
                </a:lnTo>
                <a:lnTo>
                  <a:pt x="0" y="1805764"/>
                </a:lnTo>
                <a:lnTo>
                  <a:pt x="0" y="0"/>
                </a:lnTo>
                <a:close/>
              </a:path>
            </a:pathLst>
          </a:custGeom>
          <a:blipFill>
            <a:blip r:embed="rId3"/>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296387" y="1436471"/>
            <a:ext cx="16321883" cy="8989640"/>
          </a:xfrm>
          <a:prstGeom prst="rect">
            <a:avLst/>
          </a:prstGeom>
        </p:spPr>
        <p:txBody>
          <a:bodyPr lIns="0" tIns="0" rIns="0" bIns="0" rtlCol="0" anchor="t">
            <a:spAutoFit/>
          </a:bodyPr>
          <a:lstStyle/>
          <a:p>
            <a:pPr>
              <a:lnSpc>
                <a:spcPts val="5100"/>
              </a:lnSpc>
            </a:pPr>
            <a:r>
              <a:rPr lang="en-US" sz="4800" b="1" dirty="0">
                <a:solidFill>
                  <a:srgbClr val="FFFFFF"/>
                </a:solidFill>
                <a:latin typeface="IBM Plex Sans" panose="020B0503050203000203"/>
              </a:rPr>
              <a:t>Disadvantages of RNN</a:t>
            </a:r>
          </a:p>
          <a:p>
            <a:pPr>
              <a:lnSpc>
                <a:spcPts val="5100"/>
              </a:lnSpc>
            </a:pPr>
            <a:endParaRPr lang="en-US" sz="3640" dirty="0">
              <a:solidFill>
                <a:srgbClr val="FFFFFF"/>
              </a:solidFill>
              <a:latin typeface="IBM Plex Sans" panose="020B0503050203000203"/>
            </a:endParaRPr>
          </a:p>
          <a:p>
            <a:pPr>
              <a:lnSpc>
                <a:spcPts val="5100"/>
              </a:lnSpc>
            </a:pPr>
            <a:r>
              <a:rPr lang="en-US" sz="3640" dirty="0">
                <a:solidFill>
                  <a:srgbClr val="FFFFFF"/>
                </a:solidFill>
                <a:latin typeface="IBM Plex Sans" panose="020B0503050203000203"/>
              </a:rPr>
              <a:t>• </a:t>
            </a:r>
            <a:r>
              <a:rPr lang="en-US" sz="3640" b="1" dirty="0">
                <a:solidFill>
                  <a:srgbClr val="FFFFFF"/>
                </a:solidFill>
                <a:latin typeface="IBM Plex Sans" panose="020B0503050203000203"/>
              </a:rPr>
              <a:t>Exploding Gradients</a:t>
            </a:r>
            <a:r>
              <a:rPr lang="en-US" sz="3640" dirty="0">
                <a:solidFill>
                  <a:srgbClr val="FFFFFF"/>
                </a:solidFill>
                <a:latin typeface="IBM Plex Sans" panose="020B0503050203000203"/>
              </a:rPr>
              <a:t>: Exploding gradients occur when the algorithm   gives the weights an absurdly high priority for no apparent reason. Fortunately, truncating or squashing the gradients is a simple solution to this problem.</a:t>
            </a:r>
          </a:p>
          <a:p>
            <a:pPr>
              <a:lnSpc>
                <a:spcPts val="5100"/>
              </a:lnSpc>
            </a:pPr>
            <a:endParaRPr lang="en-US" sz="3640" dirty="0">
              <a:solidFill>
                <a:srgbClr val="FFFFFF"/>
              </a:solidFill>
              <a:latin typeface="IBM Plex Sans" panose="020B0503050203000203"/>
            </a:endParaRPr>
          </a:p>
          <a:p>
            <a:pPr>
              <a:lnSpc>
                <a:spcPts val="5100"/>
              </a:lnSpc>
            </a:pPr>
            <a:r>
              <a:rPr lang="en-US" sz="3640" dirty="0">
                <a:solidFill>
                  <a:srgbClr val="FFFFFF"/>
                </a:solidFill>
                <a:latin typeface="IBM Plex Sans" panose="020B0503050203000203"/>
              </a:rPr>
              <a:t>• </a:t>
            </a:r>
            <a:r>
              <a:rPr lang="en-US" sz="3640" b="1" dirty="0">
                <a:solidFill>
                  <a:srgbClr val="FFFFFF"/>
                </a:solidFill>
                <a:latin typeface="IBM Plex Sans" panose="020B0503050203000203"/>
              </a:rPr>
              <a:t>Vanishing Gradients</a:t>
            </a:r>
            <a:r>
              <a:rPr lang="en-US" sz="3640" dirty="0">
                <a:solidFill>
                  <a:srgbClr val="FFFFFF"/>
                </a:solidFill>
                <a:latin typeface="IBM Plex Sans" panose="020B0503050203000203"/>
              </a:rPr>
              <a:t>: Vanishing gradients occur when the gradient values are too small, causing the model to stop learning or take far too long. Fortunately, LSTM concept solved the problem.</a:t>
            </a:r>
          </a:p>
          <a:p>
            <a:pPr>
              <a:lnSpc>
                <a:spcPts val="5100"/>
              </a:lnSpc>
            </a:pPr>
            <a:endParaRPr lang="en-US" sz="3640" dirty="0">
              <a:solidFill>
                <a:srgbClr val="FFFFFF"/>
              </a:solidFill>
              <a:latin typeface="IBM Plex Sans" panose="020B0503050203000203"/>
            </a:endParaRPr>
          </a:p>
          <a:p>
            <a:pPr>
              <a:lnSpc>
                <a:spcPts val="5100"/>
              </a:lnSpc>
            </a:pPr>
            <a:endParaRPr lang="en-US" sz="3640" dirty="0">
              <a:solidFill>
                <a:srgbClr val="FFFFFF"/>
              </a:solidFill>
              <a:latin typeface="IBM Plex Sans" panose="020B0503050203000203"/>
            </a:endParaRPr>
          </a:p>
          <a:p>
            <a:pPr>
              <a:lnSpc>
                <a:spcPts val="5100"/>
              </a:lnSpc>
            </a:pPr>
            <a:endParaRPr lang="en-US" sz="3640" dirty="0">
              <a:solidFill>
                <a:srgbClr val="FFFFFF"/>
              </a:solidFill>
              <a:latin typeface="IBM Plex Sans" panose="020B0503050203000203"/>
            </a:endParaRPr>
          </a:p>
          <a:p>
            <a:pPr>
              <a:lnSpc>
                <a:spcPts val="5100"/>
              </a:lnSpc>
            </a:pPr>
            <a:endParaRPr lang="en-US" sz="3640" dirty="0">
              <a:solidFill>
                <a:srgbClr val="FFFFFF"/>
              </a:solidFill>
              <a:latin typeface="IBM Plex Sans" panose="020B0503050203000203"/>
            </a:endParaRPr>
          </a:p>
          <a:p>
            <a:pPr>
              <a:lnSpc>
                <a:spcPts val="3825"/>
              </a:lnSpc>
              <a:spcBef>
                <a:spcPct val="0"/>
              </a:spcBef>
            </a:pPr>
            <a:endParaRPr lang="en-US" sz="3640" dirty="0">
              <a:solidFill>
                <a:srgbClr val="FFFFFF"/>
              </a:solidFill>
              <a:latin typeface="IBM Plex Sans" panose="020B0503050203000203"/>
            </a:endParaRPr>
          </a:p>
        </p:txBody>
      </p:sp>
    </p:spTree>
    <p:extLst>
      <p:ext uri="{BB962C8B-B14F-4D97-AF65-F5344CB8AC3E}">
        <p14:creationId xmlns:p14="http://schemas.microsoft.com/office/powerpoint/2010/main" val="387587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5" name="TextBox 5"/>
          <p:cNvSpPr txBox="1"/>
          <p:nvPr/>
        </p:nvSpPr>
        <p:spPr>
          <a:xfrm>
            <a:off x="514350" y="420294"/>
            <a:ext cx="15685414" cy="7644657"/>
          </a:xfrm>
          <a:prstGeom prst="rect">
            <a:avLst/>
          </a:prstGeom>
        </p:spPr>
        <p:txBody>
          <a:bodyPr lIns="0" tIns="0" rIns="0" bIns="0" rtlCol="0" anchor="t">
            <a:spAutoFit/>
          </a:bodyPr>
          <a:lstStyle/>
          <a:p>
            <a:pPr>
              <a:lnSpc>
                <a:spcPts val="6300"/>
              </a:lnSpc>
              <a:spcBef>
                <a:spcPct val="0"/>
              </a:spcBef>
            </a:pPr>
            <a:endParaRPr dirty="0"/>
          </a:p>
          <a:p>
            <a:pPr>
              <a:lnSpc>
                <a:spcPts val="6300"/>
              </a:lnSpc>
              <a:spcBef>
                <a:spcPct val="0"/>
              </a:spcBef>
            </a:pPr>
            <a:r>
              <a:rPr lang="en-US" sz="4500" dirty="0">
                <a:solidFill>
                  <a:srgbClr val="F8F8F8"/>
                </a:solidFill>
                <a:latin typeface="IBM Plex Sans Bold" panose="020B0803050203000203"/>
              </a:rPr>
              <a:t>Long Short-Term Memory (LSTM)</a:t>
            </a:r>
            <a:r>
              <a:rPr lang="en-US" sz="4500" dirty="0">
                <a:solidFill>
                  <a:srgbClr val="F8F8F8"/>
                </a:solidFill>
                <a:latin typeface="IBM Plex Sans" panose="020B0503050203000203"/>
              </a:rPr>
              <a:t> </a:t>
            </a:r>
          </a:p>
          <a:p>
            <a:pPr>
              <a:lnSpc>
                <a:spcPts val="4340"/>
              </a:lnSpc>
              <a:spcBef>
                <a:spcPct val="0"/>
              </a:spcBef>
            </a:pPr>
            <a:endParaRPr lang="en-US" sz="4500" dirty="0">
              <a:solidFill>
                <a:srgbClr val="F8F8F8"/>
              </a:solidFill>
              <a:latin typeface="IBM Plex Sans" panose="020B0503050203000203"/>
            </a:endParaRPr>
          </a:p>
          <a:p>
            <a:pPr>
              <a:lnSpc>
                <a:spcPts val="4340"/>
              </a:lnSpc>
              <a:spcBef>
                <a:spcPct val="0"/>
              </a:spcBef>
            </a:pPr>
            <a:r>
              <a:rPr lang="en-US" sz="3100" dirty="0">
                <a:solidFill>
                  <a:srgbClr val="F8F8F8"/>
                </a:solidFill>
                <a:latin typeface="IBM Plex Sans" panose="020B0503050203000203"/>
              </a:rPr>
              <a:t>LSTM (Long Short-Term Memory) is a recurrent neural network (RNN) architecture widely used in Deep Learning. It excels at capturing long-term dependencies, making it ideal for sequence prediction tasks.</a:t>
            </a:r>
          </a:p>
          <a:p>
            <a:pPr>
              <a:lnSpc>
                <a:spcPts val="4340"/>
              </a:lnSpc>
              <a:spcBef>
                <a:spcPct val="0"/>
              </a:spcBef>
            </a:pPr>
            <a:endParaRPr lang="en-US" sz="3100" dirty="0">
              <a:solidFill>
                <a:srgbClr val="F8F8F8"/>
              </a:solidFill>
              <a:latin typeface="IBM Plex Sans" panose="020B0503050203000203"/>
            </a:endParaRPr>
          </a:p>
          <a:p>
            <a:pPr>
              <a:lnSpc>
                <a:spcPts val="4340"/>
              </a:lnSpc>
              <a:spcBef>
                <a:spcPct val="0"/>
              </a:spcBef>
            </a:pPr>
            <a:endParaRPr lang="en-US" sz="3100" dirty="0">
              <a:solidFill>
                <a:srgbClr val="F8F8F8"/>
              </a:solidFill>
              <a:latin typeface="IBM Plex Sans" panose="020B0503050203000203"/>
            </a:endParaRPr>
          </a:p>
          <a:p>
            <a:pPr>
              <a:lnSpc>
                <a:spcPts val="4340"/>
              </a:lnSpc>
              <a:spcBef>
                <a:spcPct val="0"/>
              </a:spcBef>
            </a:pPr>
            <a:endParaRPr lang="en-US" sz="3100" dirty="0">
              <a:solidFill>
                <a:srgbClr val="F8F8F8"/>
              </a:solidFill>
              <a:latin typeface="IBM Plex Sans" panose="020B0503050203000203"/>
            </a:endParaRPr>
          </a:p>
          <a:p>
            <a:pPr>
              <a:lnSpc>
                <a:spcPts val="4340"/>
              </a:lnSpc>
              <a:spcBef>
                <a:spcPct val="0"/>
              </a:spcBef>
            </a:pPr>
            <a:endParaRPr lang="en-US" sz="3100" dirty="0">
              <a:solidFill>
                <a:srgbClr val="F8F8F8"/>
              </a:solidFill>
              <a:latin typeface="IBM Plex Sans" panose="020B0503050203000203"/>
            </a:endParaRPr>
          </a:p>
          <a:p>
            <a:pPr>
              <a:lnSpc>
                <a:spcPts val="4340"/>
              </a:lnSpc>
              <a:spcBef>
                <a:spcPct val="0"/>
              </a:spcBef>
            </a:pPr>
            <a:endParaRPr lang="en-US" sz="3100" dirty="0">
              <a:solidFill>
                <a:srgbClr val="F8F8F8"/>
              </a:solidFill>
              <a:latin typeface="IBM Plex Sans" panose="020B0503050203000203"/>
            </a:endParaRPr>
          </a:p>
          <a:p>
            <a:pPr>
              <a:lnSpc>
                <a:spcPts val="4340"/>
              </a:lnSpc>
              <a:spcBef>
                <a:spcPct val="0"/>
              </a:spcBef>
            </a:pPr>
            <a:endParaRPr lang="en-US" sz="3100" dirty="0">
              <a:solidFill>
                <a:srgbClr val="F8F8F8"/>
              </a:solidFill>
              <a:latin typeface="IBM Plex Sans" panose="020B0503050203000203"/>
            </a:endParaRPr>
          </a:p>
          <a:p>
            <a:pPr>
              <a:lnSpc>
                <a:spcPts val="4340"/>
              </a:lnSpc>
              <a:spcBef>
                <a:spcPct val="0"/>
              </a:spcBef>
            </a:pPr>
            <a:r>
              <a:rPr lang="en-US" sz="3100" dirty="0">
                <a:solidFill>
                  <a:srgbClr val="F8F8F8"/>
                </a:solidFill>
                <a:latin typeface="IBM Plex Sans" panose="020B0503050203000203"/>
              </a:rPr>
              <a:t>?</a:t>
            </a:r>
          </a:p>
        </p:txBody>
      </p:sp>
      <p:sp>
        <p:nvSpPr>
          <p:cNvPr id="6" name="Freeform 6"/>
          <p:cNvSpPr/>
          <p:nvPr/>
        </p:nvSpPr>
        <p:spPr>
          <a:xfrm>
            <a:off x="2940395" y="4773403"/>
            <a:ext cx="12225397" cy="5086554"/>
          </a:xfrm>
          <a:custGeom>
            <a:avLst/>
            <a:gdLst/>
            <a:ahLst/>
            <a:cxnLst/>
            <a:rect l="l" t="t" r="r" b="b"/>
            <a:pathLst>
              <a:path w="12225397" h="5086554">
                <a:moveTo>
                  <a:pt x="0" y="0"/>
                </a:moveTo>
                <a:lnTo>
                  <a:pt x="12225397" y="0"/>
                </a:lnTo>
                <a:lnTo>
                  <a:pt x="12225397" y="5086555"/>
                </a:lnTo>
                <a:lnTo>
                  <a:pt x="0" y="5086555"/>
                </a:lnTo>
                <a:lnTo>
                  <a:pt x="0" y="0"/>
                </a:lnTo>
                <a:close/>
              </a:path>
            </a:pathLst>
          </a:custGeom>
          <a:blipFill>
            <a:blip r:embed="rId3"/>
            <a:stretch>
              <a:fillRect t="-4282" b="-4282"/>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pic>
        <p:nvPicPr>
          <p:cNvPr id="2050" name="Picture 2" descr="The structure of the Long Short-Term Memory (LSTM) neural network ...">
            <a:extLst>
              <a:ext uri="{FF2B5EF4-FFF2-40B4-BE49-F238E27FC236}">
                <a16:creationId xmlns:a16="http://schemas.microsoft.com/office/drawing/2014/main" id="{5C17E407-D33C-0278-63C0-30BC4DBAB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28700"/>
            <a:ext cx="13868400" cy="8700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304800" y="-342900"/>
            <a:ext cx="17602200" cy="4888646"/>
          </a:xfrm>
          <a:prstGeom prst="rect">
            <a:avLst/>
          </a:prstGeom>
        </p:spPr>
        <p:txBody>
          <a:bodyPr wrap="square" lIns="0" tIns="0" rIns="0" bIns="0" rtlCol="0" anchor="t">
            <a:spAutoFit/>
          </a:bodyPr>
          <a:lstStyle/>
          <a:p>
            <a:pPr algn="ctr">
              <a:lnSpc>
                <a:spcPts val="20995"/>
              </a:lnSpc>
              <a:spcBef>
                <a:spcPct val="0"/>
              </a:spcBef>
            </a:pPr>
            <a:r>
              <a:rPr lang="en-US" sz="5400" dirty="0">
                <a:solidFill>
                  <a:srgbClr val="F8F8F8"/>
                </a:solidFill>
                <a:latin typeface="IBM Plex Sans Bold" panose="020B0803050203000203"/>
              </a:rPr>
              <a:t>Bidirectional Long Short-Term Memory (</a:t>
            </a:r>
            <a:r>
              <a:rPr lang="en-US" sz="5400" dirty="0" err="1">
                <a:solidFill>
                  <a:srgbClr val="F8F8F8"/>
                </a:solidFill>
                <a:latin typeface="IBM Plex Sans Bold" panose="020B0803050203000203"/>
              </a:rPr>
              <a:t>BiLSTM</a:t>
            </a:r>
            <a:r>
              <a:rPr lang="en-US" sz="5400" dirty="0">
                <a:solidFill>
                  <a:srgbClr val="F8F8F8"/>
                </a:solidFill>
                <a:latin typeface="IBM Plex Sans Bold" panose="020B0803050203000203"/>
              </a:rPr>
              <a:t>)</a:t>
            </a:r>
            <a:r>
              <a:rPr lang="en-US" sz="5400" dirty="0">
                <a:solidFill>
                  <a:srgbClr val="F8F8F8"/>
                </a:solidFill>
                <a:latin typeface="IBM Plex Sans" panose="020B0503050203000203"/>
              </a:rPr>
              <a:t> </a:t>
            </a:r>
          </a:p>
          <a:p>
            <a:pPr algn="ctr">
              <a:lnSpc>
                <a:spcPts val="20995"/>
              </a:lnSpc>
              <a:spcBef>
                <a:spcPct val="0"/>
              </a:spcBef>
            </a:pPr>
            <a:endParaRPr lang="en-US" sz="5400" dirty="0">
              <a:solidFill>
                <a:srgbClr val="FFFFFF"/>
              </a:solidFill>
              <a:latin typeface="IBM Plex Sans" panose="020B0503050203000203"/>
            </a:endParaRPr>
          </a:p>
        </p:txBody>
      </p:sp>
      <p:sp>
        <p:nvSpPr>
          <p:cNvPr id="3" name="AutoShape 2">
            <a:extLst>
              <a:ext uri="{FF2B5EF4-FFF2-40B4-BE49-F238E27FC236}">
                <a16:creationId xmlns:a16="http://schemas.microsoft.com/office/drawing/2014/main" id="{DE1E8171-32E5-DA93-F1F0-1D2FBC5752C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C730C49B-BBE3-4284-C58B-D91E8ABDDBBC}"/>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CBCB8EF5-B95C-9497-A1BE-C34023665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0" y="2628900"/>
            <a:ext cx="8991600" cy="6572250"/>
          </a:xfrm>
          <a:prstGeom prst="rect">
            <a:avLst/>
          </a:prstGeom>
        </p:spPr>
      </p:pic>
      <p:sp>
        <p:nvSpPr>
          <p:cNvPr id="9" name="TextBox 8">
            <a:extLst>
              <a:ext uri="{FF2B5EF4-FFF2-40B4-BE49-F238E27FC236}">
                <a16:creationId xmlns:a16="http://schemas.microsoft.com/office/drawing/2014/main" id="{1BAC4A80-70CD-45FA-4863-AAED52B17DAE}"/>
              </a:ext>
            </a:extLst>
          </p:cNvPr>
          <p:cNvSpPr txBox="1"/>
          <p:nvPr/>
        </p:nvSpPr>
        <p:spPr>
          <a:xfrm>
            <a:off x="704850" y="2628900"/>
            <a:ext cx="7886700" cy="6494085"/>
          </a:xfrm>
          <a:prstGeom prst="rect">
            <a:avLst/>
          </a:prstGeom>
          <a:noFill/>
        </p:spPr>
        <p:txBody>
          <a:bodyPr wrap="square" rtlCol="0">
            <a:spAutoFit/>
          </a:bodyPr>
          <a:lstStyle/>
          <a:p>
            <a:r>
              <a:rPr lang="en-US" sz="3200" dirty="0">
                <a:solidFill>
                  <a:schemeClr val="bg1"/>
                </a:solidFill>
              </a:rPr>
              <a:t>Bi-directional LSTM has the ability to analyze inputs from both directions, namely, the past and the future timestamps. It is a much more powerful tool than the standard or unidirectional LSTM since it has the capability of utilizing information flowing from the past as well as future timestamps. the future timestamp essentially means the additional LSTM layer which works in the reversed direction. With respect to the past timestamp values, these reversed values which flow in the opposite direction are called future timestamp values.</a:t>
            </a:r>
            <a:endParaRPr lang="en-IN" sz="3200" dirty="0">
              <a:solidFill>
                <a:schemeClr val="bg1"/>
              </a:solidFill>
            </a:endParaRPr>
          </a:p>
        </p:txBody>
      </p:sp>
    </p:spTree>
    <p:extLst>
      <p:ext uri="{BB962C8B-B14F-4D97-AF65-F5344CB8AC3E}">
        <p14:creationId xmlns:p14="http://schemas.microsoft.com/office/powerpoint/2010/main" val="185299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600200" y="2400301"/>
            <a:ext cx="14477999" cy="2954655"/>
          </a:xfrm>
          <a:prstGeom prst="rect">
            <a:avLst/>
          </a:prstGeom>
        </p:spPr>
        <p:txBody>
          <a:bodyPr wrap="square" lIns="0" tIns="0" rIns="0" bIns="0" rtlCol="0" anchor="t">
            <a:spAutoFit/>
          </a:bodyPr>
          <a:lstStyle/>
          <a:p>
            <a:r>
              <a:rPr lang="en-IN" sz="3200" dirty="0">
                <a:solidFill>
                  <a:schemeClr val="bg1"/>
                </a:solidFill>
              </a:rPr>
              <a:t>Video link (as it is not uploading in </a:t>
            </a:r>
            <a:r>
              <a:rPr lang="en-IN" sz="3200" dirty="0" err="1">
                <a:solidFill>
                  <a:schemeClr val="bg1"/>
                </a:solidFill>
              </a:rPr>
              <a:t>youtube</a:t>
            </a:r>
            <a:r>
              <a:rPr lang="en-IN" sz="3200" dirty="0">
                <a:solidFill>
                  <a:schemeClr val="bg1"/>
                </a:solidFill>
              </a:rPr>
              <a:t> , we uploaded it in drive) </a:t>
            </a:r>
          </a:p>
          <a:p>
            <a:endParaRPr lang="en-IN" sz="3200" dirty="0">
              <a:solidFill>
                <a:schemeClr val="bg1"/>
              </a:solidFill>
            </a:endParaRPr>
          </a:p>
          <a:p>
            <a:endParaRPr lang="en-IN" sz="3200" dirty="0">
              <a:solidFill>
                <a:schemeClr val="bg1"/>
              </a:solidFill>
            </a:endParaRPr>
          </a:p>
          <a:p>
            <a:r>
              <a:rPr lang="en-IN" sz="3200" dirty="0">
                <a:solidFill>
                  <a:schemeClr val="bg1"/>
                </a:solidFill>
                <a:hlinkClick r:id="rId2"/>
              </a:rPr>
              <a:t>https://drive.google.com/file/d/1fALbTEyUBc4ZjYmCyRxmCx9eEWstqWgF/view?usp=drive_link</a:t>
            </a:r>
            <a:endParaRPr lang="en-IN" sz="3200" dirty="0">
              <a:solidFill>
                <a:schemeClr val="bg1"/>
              </a:solidFill>
            </a:endParaRPr>
          </a:p>
          <a:p>
            <a:endParaRPr lang="en-IN" sz="3200" dirty="0">
              <a:solidFill>
                <a:schemeClr val="bg1"/>
              </a:solidFill>
            </a:endParaRPr>
          </a:p>
        </p:txBody>
      </p:sp>
    </p:spTree>
    <p:extLst>
      <p:ext uri="{BB962C8B-B14F-4D97-AF65-F5344CB8AC3E}">
        <p14:creationId xmlns:p14="http://schemas.microsoft.com/office/powerpoint/2010/main" val="397331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3928704" y="3729017"/>
            <a:ext cx="12073295" cy="2508059"/>
          </a:xfrm>
          <a:prstGeom prst="rect">
            <a:avLst/>
          </a:prstGeom>
        </p:spPr>
        <p:txBody>
          <a:bodyPr wrap="square" lIns="0" tIns="0" rIns="0" bIns="0" rtlCol="0" anchor="t">
            <a:spAutoFit/>
          </a:bodyPr>
          <a:lstStyle/>
          <a:p>
            <a:pPr algn="ctr">
              <a:lnSpc>
                <a:spcPts val="20995"/>
              </a:lnSpc>
              <a:spcBef>
                <a:spcPct val="0"/>
              </a:spcBef>
            </a:pPr>
            <a:r>
              <a:rPr lang="en-US" sz="15000" dirty="0">
                <a:solidFill>
                  <a:srgbClr val="FFFFFF"/>
                </a:solidFill>
                <a:latin typeface="IBM Plex Sans" panose="020B0503050203000203"/>
              </a:rPr>
              <a:t>THANK YOU</a:t>
            </a:r>
          </a:p>
        </p:txBody>
      </p:sp>
    </p:spTree>
    <p:extLst>
      <p:ext uri="{BB962C8B-B14F-4D97-AF65-F5344CB8AC3E}">
        <p14:creationId xmlns:p14="http://schemas.microsoft.com/office/powerpoint/2010/main" val="23121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4" name="Group 4"/>
          <p:cNvGrpSpPr/>
          <p:nvPr/>
        </p:nvGrpSpPr>
        <p:grpSpPr>
          <a:xfrm>
            <a:off x="4827346" y="536588"/>
            <a:ext cx="8201092" cy="2024380"/>
            <a:chOff x="0" y="0"/>
            <a:chExt cx="10934789" cy="2699173"/>
          </a:xfrm>
        </p:grpSpPr>
        <p:sp>
          <p:nvSpPr>
            <p:cNvPr id="5" name="TextBox 5"/>
            <p:cNvSpPr txBox="1"/>
            <p:nvPr/>
          </p:nvSpPr>
          <p:spPr>
            <a:xfrm>
              <a:off x="0" y="-9525"/>
              <a:ext cx="10934789" cy="1431925"/>
            </a:xfrm>
            <a:prstGeom prst="rect">
              <a:avLst/>
            </a:prstGeom>
          </p:spPr>
          <p:txBody>
            <a:bodyPr lIns="0" tIns="0" rIns="0" bIns="0" rtlCol="0" anchor="t">
              <a:spAutoFit/>
            </a:bodyPr>
            <a:lstStyle/>
            <a:p>
              <a:pPr>
                <a:lnSpc>
                  <a:spcPts val="8400"/>
                </a:lnSpc>
              </a:pPr>
              <a:endParaRPr lang="en-US" sz="7000" dirty="0">
                <a:solidFill>
                  <a:srgbClr val="F8F8F8"/>
                </a:solidFill>
                <a:latin typeface="Be Vietnam Ultra-Bold" panose="00000900000000000000"/>
              </a:endParaRPr>
            </a:p>
          </p:txBody>
        </p:sp>
        <p:sp>
          <p:nvSpPr>
            <p:cNvPr id="6" name="TextBox 6"/>
            <p:cNvSpPr txBox="1"/>
            <p:nvPr/>
          </p:nvSpPr>
          <p:spPr>
            <a:xfrm>
              <a:off x="0" y="2076450"/>
              <a:ext cx="8587484" cy="622723"/>
            </a:xfrm>
            <a:prstGeom prst="rect">
              <a:avLst/>
            </a:prstGeom>
          </p:spPr>
          <p:txBody>
            <a:bodyPr lIns="0" tIns="0" rIns="0" bIns="0" rtlCol="0" anchor="t">
              <a:spAutoFit/>
            </a:bodyPr>
            <a:lstStyle/>
            <a:p>
              <a:pPr algn="l">
                <a:lnSpc>
                  <a:spcPts val="3920"/>
                </a:lnSpc>
              </a:pPr>
              <a:endParaRPr/>
            </a:p>
          </p:txBody>
        </p:sp>
      </p:grpSp>
      <p:grpSp>
        <p:nvGrpSpPr>
          <p:cNvPr id="8" name="Group 8"/>
          <p:cNvGrpSpPr/>
          <p:nvPr/>
        </p:nvGrpSpPr>
        <p:grpSpPr>
          <a:xfrm>
            <a:off x="16757007" y="8985885"/>
            <a:ext cx="502293" cy="502293"/>
            <a:chOff x="0" y="0"/>
            <a:chExt cx="669724" cy="669724"/>
          </a:xfrm>
        </p:grpSpPr>
        <p:sp>
          <p:nvSpPr>
            <p:cNvPr id="9" name="Freeform 9"/>
            <p:cNvSpPr/>
            <p:nvPr/>
          </p:nvSpPr>
          <p:spPr>
            <a:xfrm>
              <a:off x="0" y="0"/>
              <a:ext cx="669724" cy="669724"/>
            </a:xfrm>
            <a:custGeom>
              <a:avLst/>
              <a:gdLst/>
              <a:ahLst/>
              <a:cxnLst/>
              <a:rect l="l" t="t" r="r" b="b"/>
              <a:pathLst>
                <a:path w="669724" h="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267928" y="185060"/>
              <a:ext cx="180511" cy="299604"/>
            </a:xfrm>
            <a:custGeom>
              <a:avLst/>
              <a:gdLst/>
              <a:ahLst/>
              <a:cxnLst/>
              <a:rect l="l" t="t" r="r" b="b"/>
              <a:pathLst>
                <a:path w="180511" h="299604">
                  <a:moveTo>
                    <a:pt x="180511" y="0"/>
                  </a:moveTo>
                  <a:lnTo>
                    <a:pt x="0" y="0"/>
                  </a:lnTo>
                  <a:lnTo>
                    <a:pt x="0" y="299604"/>
                  </a:lnTo>
                  <a:lnTo>
                    <a:pt x="180511" y="299604"/>
                  </a:lnTo>
                  <a:lnTo>
                    <a:pt x="180511"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734538" y="4388484"/>
            <a:ext cx="15203922" cy="4359276"/>
            <a:chOff x="0" y="2433664"/>
            <a:chExt cx="20271896" cy="5812368"/>
          </a:xfrm>
        </p:grpSpPr>
        <p:sp>
          <p:nvSpPr>
            <p:cNvPr id="12" name="TextBox 12"/>
            <p:cNvSpPr txBox="1"/>
            <p:nvPr/>
          </p:nvSpPr>
          <p:spPr>
            <a:xfrm>
              <a:off x="241937" y="2433664"/>
              <a:ext cx="20029959" cy="4548253"/>
            </a:xfrm>
            <a:prstGeom prst="rect">
              <a:avLst/>
            </a:prstGeom>
          </p:spPr>
          <p:txBody>
            <a:bodyPr lIns="0" tIns="0" rIns="0" bIns="0" rtlCol="0" anchor="t">
              <a:spAutoFit/>
            </a:bodyPr>
            <a:lstStyle/>
            <a:p>
              <a:pPr>
                <a:lnSpc>
                  <a:spcPts val="3785"/>
                </a:lnSpc>
              </a:pPr>
              <a:r>
                <a:rPr lang="en-US" sz="3200" dirty="0">
                  <a:solidFill>
                    <a:schemeClr val="bg1"/>
                  </a:solidFill>
                  <a:effectLst/>
                </a:rPr>
                <a:t>In today's globalized world, multilingual communication has become increasingly prevalent. However, existing sentiment analysis models often struggle to accurately classify sentiment in code-mixed text due to the complexity introduced by language variations and structures. Therefore, the objective of this project is to develop a sentiment analysis model specifically tailored for code-mixed Telugu-English text. By incorporating unsupervised data normalization techniques, we aim to preprocess the text data effectively, without relying on labeled sentiment information.</a:t>
              </a:r>
              <a:endParaRPr lang="en-US" sz="3150" dirty="0">
                <a:solidFill>
                  <a:schemeClr val="bg1"/>
                </a:solidFill>
                <a:latin typeface="Be Vietnam" panose="00000500000000000000"/>
              </a:endParaRPr>
            </a:p>
          </p:txBody>
        </p:sp>
        <p:sp>
          <p:nvSpPr>
            <p:cNvPr id="13" name="TextBox 13"/>
            <p:cNvSpPr txBox="1"/>
            <p:nvPr/>
          </p:nvSpPr>
          <p:spPr>
            <a:xfrm>
              <a:off x="0" y="7639807"/>
              <a:ext cx="15730250" cy="606225"/>
            </a:xfrm>
            <a:prstGeom prst="rect">
              <a:avLst/>
            </a:prstGeom>
          </p:spPr>
          <p:txBody>
            <a:bodyPr lIns="0" tIns="0" rIns="0" bIns="0" rtlCol="0" anchor="t">
              <a:spAutoFit/>
            </a:bodyPr>
            <a:lstStyle/>
            <a:p>
              <a:pPr algn="l">
                <a:lnSpc>
                  <a:spcPts val="3870"/>
                </a:lnSpc>
              </a:pPr>
              <a:endParaRPr/>
            </a:p>
          </p:txBody>
        </p:sp>
      </p:grpSp>
      <p:sp>
        <p:nvSpPr>
          <p:cNvPr id="7" name="TextBox 6">
            <a:extLst>
              <a:ext uri="{FF2B5EF4-FFF2-40B4-BE49-F238E27FC236}">
                <a16:creationId xmlns:a16="http://schemas.microsoft.com/office/drawing/2014/main" id="{817B49C8-D18F-F893-C11A-28419AFB8239}"/>
              </a:ext>
            </a:extLst>
          </p:cNvPr>
          <p:cNvSpPr txBox="1"/>
          <p:nvPr/>
        </p:nvSpPr>
        <p:spPr>
          <a:xfrm>
            <a:off x="4229100" y="1304901"/>
            <a:ext cx="9829800" cy="1446550"/>
          </a:xfrm>
          <a:prstGeom prst="rect">
            <a:avLst/>
          </a:prstGeom>
          <a:noFill/>
        </p:spPr>
        <p:txBody>
          <a:bodyPr wrap="square" rtlCol="0">
            <a:spAutoFit/>
          </a:bodyPr>
          <a:lstStyle/>
          <a:p>
            <a:r>
              <a:rPr lang="en-IN" sz="8800" dirty="0">
                <a:solidFill>
                  <a:schemeClr val="bg1"/>
                </a:solidFill>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4" name="Group 4"/>
          <p:cNvGrpSpPr/>
          <p:nvPr/>
        </p:nvGrpSpPr>
        <p:grpSpPr>
          <a:xfrm>
            <a:off x="4827346" y="536588"/>
            <a:ext cx="8201092" cy="2024380"/>
            <a:chOff x="0" y="0"/>
            <a:chExt cx="10934789" cy="2699173"/>
          </a:xfrm>
        </p:grpSpPr>
        <p:sp>
          <p:nvSpPr>
            <p:cNvPr id="5" name="TextBox 5"/>
            <p:cNvSpPr txBox="1"/>
            <p:nvPr/>
          </p:nvSpPr>
          <p:spPr>
            <a:xfrm>
              <a:off x="0" y="-9525"/>
              <a:ext cx="10934789" cy="1431925"/>
            </a:xfrm>
            <a:prstGeom prst="rect">
              <a:avLst/>
            </a:prstGeom>
          </p:spPr>
          <p:txBody>
            <a:bodyPr lIns="0" tIns="0" rIns="0" bIns="0" rtlCol="0" anchor="t">
              <a:spAutoFit/>
            </a:bodyPr>
            <a:lstStyle/>
            <a:p>
              <a:pPr>
                <a:lnSpc>
                  <a:spcPts val="8400"/>
                </a:lnSpc>
              </a:pPr>
              <a:endParaRPr lang="en-US" sz="7000" dirty="0">
                <a:solidFill>
                  <a:srgbClr val="F8F8F8"/>
                </a:solidFill>
                <a:latin typeface="Be Vietnam Ultra-Bold" panose="00000900000000000000"/>
              </a:endParaRPr>
            </a:p>
          </p:txBody>
        </p:sp>
        <p:sp>
          <p:nvSpPr>
            <p:cNvPr id="6" name="TextBox 6"/>
            <p:cNvSpPr txBox="1"/>
            <p:nvPr/>
          </p:nvSpPr>
          <p:spPr>
            <a:xfrm>
              <a:off x="0" y="2076450"/>
              <a:ext cx="8587484" cy="622723"/>
            </a:xfrm>
            <a:prstGeom prst="rect">
              <a:avLst/>
            </a:prstGeom>
          </p:spPr>
          <p:txBody>
            <a:bodyPr lIns="0" tIns="0" rIns="0" bIns="0" rtlCol="0" anchor="t">
              <a:spAutoFit/>
            </a:bodyPr>
            <a:lstStyle/>
            <a:p>
              <a:pPr algn="l">
                <a:lnSpc>
                  <a:spcPts val="3920"/>
                </a:lnSpc>
              </a:pPr>
              <a:endParaRPr/>
            </a:p>
          </p:txBody>
        </p:sp>
      </p:grpSp>
      <p:grpSp>
        <p:nvGrpSpPr>
          <p:cNvPr id="8" name="Group 8"/>
          <p:cNvGrpSpPr/>
          <p:nvPr/>
        </p:nvGrpSpPr>
        <p:grpSpPr>
          <a:xfrm>
            <a:off x="16757007" y="8985885"/>
            <a:ext cx="502293" cy="502293"/>
            <a:chOff x="0" y="0"/>
            <a:chExt cx="669724" cy="669724"/>
          </a:xfrm>
        </p:grpSpPr>
        <p:sp>
          <p:nvSpPr>
            <p:cNvPr id="9" name="Freeform 9"/>
            <p:cNvSpPr/>
            <p:nvPr/>
          </p:nvSpPr>
          <p:spPr>
            <a:xfrm>
              <a:off x="0" y="0"/>
              <a:ext cx="669724" cy="669724"/>
            </a:xfrm>
            <a:custGeom>
              <a:avLst/>
              <a:gdLst/>
              <a:ahLst/>
              <a:cxnLst/>
              <a:rect l="l" t="t" r="r" b="b"/>
              <a:pathLst>
                <a:path w="669724" h="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267928" y="185060"/>
              <a:ext cx="180511" cy="299604"/>
            </a:xfrm>
            <a:custGeom>
              <a:avLst/>
              <a:gdLst/>
              <a:ahLst/>
              <a:cxnLst/>
              <a:rect l="l" t="t" r="r" b="b"/>
              <a:pathLst>
                <a:path w="180511" h="299604">
                  <a:moveTo>
                    <a:pt x="180511" y="0"/>
                  </a:moveTo>
                  <a:lnTo>
                    <a:pt x="0" y="0"/>
                  </a:lnTo>
                  <a:lnTo>
                    <a:pt x="0" y="299604"/>
                  </a:lnTo>
                  <a:lnTo>
                    <a:pt x="180511" y="299604"/>
                  </a:lnTo>
                  <a:lnTo>
                    <a:pt x="180511"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734538" y="4388484"/>
            <a:ext cx="15524762" cy="4359276"/>
            <a:chOff x="0" y="2433664"/>
            <a:chExt cx="20699682" cy="5812368"/>
          </a:xfrm>
        </p:grpSpPr>
        <p:sp>
          <p:nvSpPr>
            <p:cNvPr id="12" name="TextBox 12"/>
            <p:cNvSpPr txBox="1"/>
            <p:nvPr/>
          </p:nvSpPr>
          <p:spPr>
            <a:xfrm>
              <a:off x="241937" y="2433664"/>
              <a:ext cx="20457745" cy="4566379"/>
            </a:xfrm>
            <a:prstGeom prst="rect">
              <a:avLst/>
            </a:prstGeom>
          </p:spPr>
          <p:txBody>
            <a:bodyPr wrap="square" lIns="0" tIns="0" rIns="0" bIns="0" rtlCol="0" anchor="t">
              <a:spAutoFit/>
            </a:bodyPr>
            <a:lstStyle/>
            <a:p>
              <a:pPr>
                <a:lnSpc>
                  <a:spcPts val="3785"/>
                </a:lnSpc>
              </a:pPr>
              <a:r>
                <a:rPr lang="en-US" sz="4000" dirty="0">
                  <a:solidFill>
                    <a:srgbClr val="F8F8F8"/>
                  </a:solidFill>
                  <a:latin typeface="+mj-lt"/>
                </a:rPr>
                <a:t>This study addresses sentiment analysis challenges in Code-Mixed Telugu-English Text (CMTET). </a:t>
              </a:r>
              <a:r>
                <a:rPr lang="en-US" sz="4000" dirty="0">
                  <a:solidFill>
                    <a:schemeClr val="bg1"/>
                  </a:solidFill>
                  <a:latin typeface="+mj-lt"/>
                </a:rPr>
                <a:t>The reason for choosing English as our secondary language for the Code-Mixed data is that we observed that most of the Telugu data available on social media is very often Code-Mixed with English.</a:t>
              </a:r>
              <a:r>
                <a:rPr lang="en-US" sz="4000" dirty="0">
                  <a:latin typeface="+mj-lt"/>
                </a:rPr>
                <a:t> </a:t>
              </a:r>
              <a:r>
                <a:rPr lang="en-US" sz="4000" dirty="0">
                  <a:solidFill>
                    <a:srgbClr val="F8F8F8"/>
                  </a:solidFill>
                  <a:latin typeface="+mj-lt"/>
                </a:rPr>
                <a:t>We introduced a new annotated data and </a:t>
              </a:r>
              <a:r>
                <a:rPr lang="en-US" sz="4000" b="1" dirty="0">
                  <a:solidFill>
                    <a:srgbClr val="F8F8F8"/>
                  </a:solidFill>
                  <a:latin typeface="+mj-lt"/>
                </a:rPr>
                <a:t>Bi-LSTM </a:t>
              </a:r>
              <a:r>
                <a:rPr lang="en-US" sz="4000" dirty="0">
                  <a:solidFill>
                    <a:srgbClr val="F8F8F8"/>
                  </a:solidFill>
                  <a:latin typeface="+mj-lt"/>
                </a:rPr>
                <a:t>set and applied a Recurrent Neural Network</a:t>
              </a:r>
              <a:r>
                <a:rPr lang="en-US" sz="4000" b="1" dirty="0">
                  <a:solidFill>
                    <a:srgbClr val="F8F8F8"/>
                  </a:solidFill>
                  <a:latin typeface="+mj-lt"/>
                </a:rPr>
                <a:t>(RNN</a:t>
              </a:r>
              <a:r>
                <a:rPr lang="en-US" sz="4000" dirty="0">
                  <a:solidFill>
                    <a:srgbClr val="F8F8F8"/>
                  </a:solidFill>
                  <a:latin typeface="+mj-lt"/>
                </a:rPr>
                <a:t>) model with a novel unsupervised data normalization technique, achieving 79.70% accuracy.</a:t>
              </a:r>
            </a:p>
          </p:txBody>
        </p:sp>
        <p:sp>
          <p:nvSpPr>
            <p:cNvPr id="13" name="TextBox 13"/>
            <p:cNvSpPr txBox="1"/>
            <p:nvPr/>
          </p:nvSpPr>
          <p:spPr>
            <a:xfrm>
              <a:off x="0" y="7639807"/>
              <a:ext cx="15730250" cy="606225"/>
            </a:xfrm>
            <a:prstGeom prst="rect">
              <a:avLst/>
            </a:prstGeom>
          </p:spPr>
          <p:txBody>
            <a:bodyPr lIns="0" tIns="0" rIns="0" bIns="0" rtlCol="0" anchor="t">
              <a:spAutoFit/>
            </a:bodyPr>
            <a:lstStyle/>
            <a:p>
              <a:pPr algn="l">
                <a:lnSpc>
                  <a:spcPts val="3870"/>
                </a:lnSpc>
              </a:pPr>
              <a:endParaRPr/>
            </a:p>
          </p:txBody>
        </p:sp>
      </p:grpSp>
      <p:sp>
        <p:nvSpPr>
          <p:cNvPr id="7" name="TextBox 6">
            <a:extLst>
              <a:ext uri="{FF2B5EF4-FFF2-40B4-BE49-F238E27FC236}">
                <a16:creationId xmlns:a16="http://schemas.microsoft.com/office/drawing/2014/main" id="{817B49C8-D18F-F893-C11A-28419AFB8239}"/>
              </a:ext>
            </a:extLst>
          </p:cNvPr>
          <p:cNvSpPr txBox="1"/>
          <p:nvPr/>
        </p:nvSpPr>
        <p:spPr>
          <a:xfrm>
            <a:off x="6927207" y="1649733"/>
            <a:ext cx="9829800" cy="1446550"/>
          </a:xfrm>
          <a:prstGeom prst="rect">
            <a:avLst/>
          </a:prstGeom>
          <a:noFill/>
        </p:spPr>
        <p:txBody>
          <a:bodyPr wrap="square" rtlCol="0">
            <a:spAutoFit/>
          </a:bodyPr>
          <a:lstStyle/>
          <a:p>
            <a:r>
              <a:rPr lang="en-IN" sz="8800" dirty="0">
                <a:solidFill>
                  <a:schemeClr val="bg1"/>
                </a:solidFill>
              </a:rPr>
              <a:t>Abstract</a:t>
            </a:r>
          </a:p>
        </p:txBody>
      </p:sp>
    </p:spTree>
    <p:extLst>
      <p:ext uri="{BB962C8B-B14F-4D97-AF65-F5344CB8AC3E}">
        <p14:creationId xmlns:p14="http://schemas.microsoft.com/office/powerpoint/2010/main" val="128232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4" name="Group 4"/>
          <p:cNvGrpSpPr/>
          <p:nvPr/>
        </p:nvGrpSpPr>
        <p:grpSpPr>
          <a:xfrm>
            <a:off x="4827346" y="536588"/>
            <a:ext cx="8201092" cy="2024380"/>
            <a:chOff x="0" y="0"/>
            <a:chExt cx="10934789" cy="2699173"/>
          </a:xfrm>
        </p:grpSpPr>
        <p:sp>
          <p:nvSpPr>
            <p:cNvPr id="5" name="TextBox 5"/>
            <p:cNvSpPr txBox="1"/>
            <p:nvPr/>
          </p:nvSpPr>
          <p:spPr>
            <a:xfrm>
              <a:off x="0" y="-9525"/>
              <a:ext cx="10934789" cy="1431925"/>
            </a:xfrm>
            <a:prstGeom prst="rect">
              <a:avLst/>
            </a:prstGeom>
          </p:spPr>
          <p:txBody>
            <a:bodyPr lIns="0" tIns="0" rIns="0" bIns="0" rtlCol="0" anchor="t">
              <a:spAutoFit/>
            </a:bodyPr>
            <a:lstStyle/>
            <a:p>
              <a:pPr>
                <a:lnSpc>
                  <a:spcPts val="8400"/>
                </a:lnSpc>
              </a:pPr>
              <a:endParaRPr lang="en-US" sz="7000" dirty="0">
                <a:solidFill>
                  <a:srgbClr val="F8F8F8"/>
                </a:solidFill>
                <a:latin typeface="Be Vietnam Ultra-Bold" panose="00000900000000000000"/>
              </a:endParaRPr>
            </a:p>
          </p:txBody>
        </p:sp>
        <p:sp>
          <p:nvSpPr>
            <p:cNvPr id="6" name="TextBox 6"/>
            <p:cNvSpPr txBox="1"/>
            <p:nvPr/>
          </p:nvSpPr>
          <p:spPr>
            <a:xfrm>
              <a:off x="0" y="2076450"/>
              <a:ext cx="8587484" cy="622723"/>
            </a:xfrm>
            <a:prstGeom prst="rect">
              <a:avLst/>
            </a:prstGeom>
          </p:spPr>
          <p:txBody>
            <a:bodyPr lIns="0" tIns="0" rIns="0" bIns="0" rtlCol="0" anchor="t">
              <a:spAutoFit/>
            </a:bodyPr>
            <a:lstStyle/>
            <a:p>
              <a:pPr algn="l">
                <a:lnSpc>
                  <a:spcPts val="3920"/>
                </a:lnSpc>
              </a:pPr>
              <a:endParaRPr/>
            </a:p>
          </p:txBody>
        </p:sp>
      </p:grpSp>
      <p:grpSp>
        <p:nvGrpSpPr>
          <p:cNvPr id="8" name="Group 8"/>
          <p:cNvGrpSpPr/>
          <p:nvPr/>
        </p:nvGrpSpPr>
        <p:grpSpPr>
          <a:xfrm>
            <a:off x="16757007" y="8985885"/>
            <a:ext cx="502293" cy="502293"/>
            <a:chOff x="0" y="0"/>
            <a:chExt cx="669724" cy="669724"/>
          </a:xfrm>
        </p:grpSpPr>
        <p:sp>
          <p:nvSpPr>
            <p:cNvPr id="9" name="Freeform 9"/>
            <p:cNvSpPr/>
            <p:nvPr/>
          </p:nvSpPr>
          <p:spPr>
            <a:xfrm>
              <a:off x="0" y="0"/>
              <a:ext cx="669724" cy="669724"/>
            </a:xfrm>
            <a:custGeom>
              <a:avLst/>
              <a:gdLst/>
              <a:ahLst/>
              <a:cxnLst/>
              <a:rect l="l" t="t" r="r" b="b"/>
              <a:pathLst>
                <a:path w="669724" h="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267928" y="185060"/>
              <a:ext cx="180511" cy="299604"/>
            </a:xfrm>
            <a:custGeom>
              <a:avLst/>
              <a:gdLst/>
              <a:ahLst/>
              <a:cxnLst/>
              <a:rect l="l" t="t" r="r" b="b"/>
              <a:pathLst>
                <a:path w="180511" h="299604">
                  <a:moveTo>
                    <a:pt x="180511" y="0"/>
                  </a:moveTo>
                  <a:lnTo>
                    <a:pt x="0" y="0"/>
                  </a:lnTo>
                  <a:lnTo>
                    <a:pt x="0" y="299604"/>
                  </a:lnTo>
                  <a:lnTo>
                    <a:pt x="180511" y="299604"/>
                  </a:lnTo>
                  <a:lnTo>
                    <a:pt x="180511"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734538" y="2563236"/>
            <a:ext cx="15022469" cy="6184524"/>
            <a:chOff x="0" y="0"/>
            <a:chExt cx="20029959" cy="8246032"/>
          </a:xfrm>
        </p:grpSpPr>
        <p:sp>
          <p:nvSpPr>
            <p:cNvPr id="12" name="TextBox 12"/>
            <p:cNvSpPr txBox="1"/>
            <p:nvPr/>
          </p:nvSpPr>
          <p:spPr>
            <a:xfrm>
              <a:off x="0" y="0"/>
              <a:ext cx="20029959" cy="604609"/>
            </a:xfrm>
            <a:prstGeom prst="rect">
              <a:avLst/>
            </a:prstGeom>
          </p:spPr>
          <p:txBody>
            <a:bodyPr lIns="0" tIns="0" rIns="0" bIns="0" rtlCol="0" anchor="t">
              <a:spAutoFit/>
            </a:bodyPr>
            <a:lstStyle/>
            <a:p>
              <a:pPr>
                <a:lnSpc>
                  <a:spcPts val="3785"/>
                </a:lnSpc>
              </a:pPr>
              <a:endParaRPr lang="en-US" sz="3150" dirty="0">
                <a:solidFill>
                  <a:srgbClr val="F8F8F8"/>
                </a:solidFill>
                <a:latin typeface="Be Vietnam" panose="00000500000000000000"/>
              </a:endParaRPr>
            </a:p>
          </p:txBody>
        </p:sp>
        <p:sp>
          <p:nvSpPr>
            <p:cNvPr id="13" name="TextBox 13"/>
            <p:cNvSpPr txBox="1"/>
            <p:nvPr/>
          </p:nvSpPr>
          <p:spPr>
            <a:xfrm>
              <a:off x="0" y="7639807"/>
              <a:ext cx="15730250" cy="606225"/>
            </a:xfrm>
            <a:prstGeom prst="rect">
              <a:avLst/>
            </a:prstGeom>
          </p:spPr>
          <p:txBody>
            <a:bodyPr lIns="0" tIns="0" rIns="0" bIns="0" rtlCol="0" anchor="t">
              <a:spAutoFit/>
            </a:bodyPr>
            <a:lstStyle/>
            <a:p>
              <a:pPr algn="l">
                <a:lnSpc>
                  <a:spcPts val="3870"/>
                </a:lnSpc>
              </a:pPr>
              <a:endParaRPr/>
            </a:p>
          </p:txBody>
        </p:sp>
      </p:grpSp>
      <p:sp>
        <p:nvSpPr>
          <p:cNvPr id="14" name="TextBox 13">
            <a:extLst>
              <a:ext uri="{FF2B5EF4-FFF2-40B4-BE49-F238E27FC236}">
                <a16:creationId xmlns:a16="http://schemas.microsoft.com/office/drawing/2014/main" id="{A531A1CA-9F81-ADAB-10CF-9B91C2C5EBA4}"/>
              </a:ext>
            </a:extLst>
          </p:cNvPr>
          <p:cNvSpPr txBox="1"/>
          <p:nvPr/>
        </p:nvSpPr>
        <p:spPr>
          <a:xfrm>
            <a:off x="4038600" y="1908014"/>
            <a:ext cx="11963400" cy="1200329"/>
          </a:xfrm>
          <a:prstGeom prst="rect">
            <a:avLst/>
          </a:prstGeom>
          <a:noFill/>
        </p:spPr>
        <p:txBody>
          <a:bodyPr wrap="square" rtlCol="0">
            <a:spAutoFit/>
          </a:bodyPr>
          <a:lstStyle/>
          <a:p>
            <a:r>
              <a:rPr lang="en-IN" sz="7200" dirty="0">
                <a:solidFill>
                  <a:schemeClr val="bg1"/>
                </a:solidFill>
                <a:latin typeface="Aptos Display" panose="020B0004020202020204" pitchFamily="34" charset="0"/>
              </a:rPr>
              <a:t>Pipe line for Proposed Model</a:t>
            </a:r>
          </a:p>
        </p:txBody>
      </p:sp>
      <p:sp>
        <p:nvSpPr>
          <p:cNvPr id="15" name="Rectangle 14">
            <a:extLst>
              <a:ext uri="{FF2B5EF4-FFF2-40B4-BE49-F238E27FC236}">
                <a16:creationId xmlns:a16="http://schemas.microsoft.com/office/drawing/2014/main" id="{44E7E0BC-6690-3C37-90DF-D89239746BB9}"/>
              </a:ext>
            </a:extLst>
          </p:cNvPr>
          <p:cNvSpPr/>
          <p:nvPr/>
        </p:nvSpPr>
        <p:spPr>
          <a:xfrm>
            <a:off x="609600" y="4556666"/>
            <a:ext cx="17411700" cy="3934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FA7869DE-1BB6-F122-737D-066BE7CAC3DC}"/>
              </a:ext>
            </a:extLst>
          </p:cNvPr>
          <p:cNvSpPr/>
          <p:nvPr/>
        </p:nvSpPr>
        <p:spPr>
          <a:xfrm>
            <a:off x="1844045" y="5841852"/>
            <a:ext cx="1905000" cy="1109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sp>
        <p:nvSpPr>
          <p:cNvPr id="17" name="Rectangle 16">
            <a:extLst>
              <a:ext uri="{FF2B5EF4-FFF2-40B4-BE49-F238E27FC236}">
                <a16:creationId xmlns:a16="http://schemas.microsoft.com/office/drawing/2014/main" id="{A5A846C3-DD1F-5A8F-ED61-93C5CDE29641}"/>
              </a:ext>
            </a:extLst>
          </p:cNvPr>
          <p:cNvSpPr/>
          <p:nvPr/>
        </p:nvSpPr>
        <p:spPr>
          <a:xfrm>
            <a:off x="5385352" y="5878201"/>
            <a:ext cx="1905000" cy="1109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18" name="Rectangle 17">
            <a:extLst>
              <a:ext uri="{FF2B5EF4-FFF2-40B4-BE49-F238E27FC236}">
                <a16:creationId xmlns:a16="http://schemas.microsoft.com/office/drawing/2014/main" id="{36F9A203-0573-5259-F36F-D4EBB7449F7F}"/>
              </a:ext>
            </a:extLst>
          </p:cNvPr>
          <p:cNvSpPr/>
          <p:nvPr/>
        </p:nvSpPr>
        <p:spPr>
          <a:xfrm>
            <a:off x="8780493" y="5878201"/>
            <a:ext cx="1905000" cy="1109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VECTOR CONSTRUCTION</a:t>
            </a:r>
            <a:endParaRPr lang="en-IN" dirty="0"/>
          </a:p>
        </p:txBody>
      </p:sp>
      <p:sp>
        <p:nvSpPr>
          <p:cNvPr id="19" name="Rectangle 18">
            <a:extLst>
              <a:ext uri="{FF2B5EF4-FFF2-40B4-BE49-F238E27FC236}">
                <a16:creationId xmlns:a16="http://schemas.microsoft.com/office/drawing/2014/main" id="{E288B30E-0AF4-BF95-D04F-99798010F556}"/>
              </a:ext>
            </a:extLst>
          </p:cNvPr>
          <p:cNvSpPr/>
          <p:nvPr/>
        </p:nvSpPr>
        <p:spPr>
          <a:xfrm>
            <a:off x="12317318" y="5859093"/>
            <a:ext cx="1905000" cy="1109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IMPLEMENTATION FOR SENTIMENT IDENTIFICATION</a:t>
            </a:r>
            <a:endParaRPr lang="en-IN" dirty="0"/>
          </a:p>
        </p:txBody>
      </p:sp>
      <p:sp>
        <p:nvSpPr>
          <p:cNvPr id="20" name="Rectangle 19">
            <a:extLst>
              <a:ext uri="{FF2B5EF4-FFF2-40B4-BE49-F238E27FC236}">
                <a16:creationId xmlns:a16="http://schemas.microsoft.com/office/drawing/2014/main" id="{25757E4B-432A-E872-B3A6-A01371CD0775}"/>
              </a:ext>
            </a:extLst>
          </p:cNvPr>
          <p:cNvSpPr/>
          <p:nvPr/>
        </p:nvSpPr>
        <p:spPr>
          <a:xfrm>
            <a:off x="15531076" y="5841853"/>
            <a:ext cx="1905000" cy="1109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ANALYSIS AND EVALUATION OF MODEL</a:t>
            </a:r>
            <a:endParaRPr lang="en-IN" dirty="0"/>
          </a:p>
        </p:txBody>
      </p:sp>
      <p:sp>
        <p:nvSpPr>
          <p:cNvPr id="25" name="Arrow: Right 24">
            <a:extLst>
              <a:ext uri="{FF2B5EF4-FFF2-40B4-BE49-F238E27FC236}">
                <a16:creationId xmlns:a16="http://schemas.microsoft.com/office/drawing/2014/main" id="{555F75AD-385F-F672-0117-0454FF4B9F20}"/>
              </a:ext>
            </a:extLst>
          </p:cNvPr>
          <p:cNvSpPr/>
          <p:nvPr/>
        </p:nvSpPr>
        <p:spPr>
          <a:xfrm>
            <a:off x="3749045" y="6281600"/>
            <a:ext cx="1631825" cy="484632"/>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0BF5E242-529A-3F49-9678-109D51F3868A}"/>
              </a:ext>
            </a:extLst>
          </p:cNvPr>
          <p:cNvSpPr/>
          <p:nvPr/>
        </p:nvSpPr>
        <p:spPr>
          <a:xfrm>
            <a:off x="7310201" y="6254942"/>
            <a:ext cx="1445960" cy="484632"/>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60F6F9BC-5D11-112A-3C6E-02113EB72AE2}"/>
              </a:ext>
            </a:extLst>
          </p:cNvPr>
          <p:cNvSpPr/>
          <p:nvPr/>
        </p:nvSpPr>
        <p:spPr>
          <a:xfrm>
            <a:off x="10697221" y="6190555"/>
            <a:ext cx="1631825" cy="484632"/>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75833907-F649-233B-2CAD-CC70A853FAED}"/>
              </a:ext>
            </a:extLst>
          </p:cNvPr>
          <p:cNvSpPr/>
          <p:nvPr/>
        </p:nvSpPr>
        <p:spPr>
          <a:xfrm>
            <a:off x="14238608" y="6190555"/>
            <a:ext cx="1310734" cy="484632"/>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445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493922" y="3229458"/>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97098" y="3332633"/>
            <a:ext cx="798234" cy="79823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a:solidFill>
                    <a:srgbClr val="01003B"/>
                  </a:solidFill>
                  <a:latin typeface="IBM Plex Sans Bold" panose="020B0803050203000203"/>
                </a:rPr>
                <a:t>1</a:t>
              </a:r>
            </a:p>
          </p:txBody>
        </p:sp>
      </p:grpSp>
      <p:sp>
        <p:nvSpPr>
          <p:cNvPr id="6" name="Freeform 6"/>
          <p:cNvSpPr/>
          <p:nvPr/>
        </p:nvSpPr>
        <p:spPr>
          <a:xfrm>
            <a:off x="6493922" y="4794727"/>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6597098" y="4897902"/>
            <a:ext cx="798234" cy="79823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a:solidFill>
                    <a:srgbClr val="01003B"/>
                  </a:solidFill>
                  <a:latin typeface="IBM Plex Sans Bold" panose="020B0803050203000203"/>
                </a:rPr>
                <a:t>2</a:t>
              </a:r>
            </a:p>
          </p:txBody>
        </p:sp>
      </p:grpSp>
      <p:sp>
        <p:nvSpPr>
          <p:cNvPr id="10" name="Freeform 10"/>
          <p:cNvSpPr/>
          <p:nvPr/>
        </p:nvSpPr>
        <p:spPr>
          <a:xfrm>
            <a:off x="6493922" y="6359995"/>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6597098" y="6463171"/>
            <a:ext cx="798234" cy="79823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a:solidFill>
                    <a:srgbClr val="01003B"/>
                  </a:solidFill>
                  <a:latin typeface="IBM Plex Sans Bold" panose="020B0803050203000203"/>
                </a:rPr>
                <a:t>3</a:t>
              </a:r>
            </a:p>
          </p:txBody>
        </p:sp>
      </p:grpSp>
      <p:sp>
        <p:nvSpPr>
          <p:cNvPr id="14" name="Freeform 14"/>
          <p:cNvSpPr/>
          <p:nvPr/>
        </p:nvSpPr>
        <p:spPr>
          <a:xfrm>
            <a:off x="6493922" y="7925264"/>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6597098" y="8028440"/>
            <a:ext cx="798234" cy="79823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a:solidFill>
                    <a:srgbClr val="01003B"/>
                  </a:solidFill>
                  <a:latin typeface="IBM Plex Sans Bold" panose="020B0803050203000203"/>
                </a:rPr>
                <a:t>4</a:t>
              </a:r>
            </a:p>
          </p:txBody>
        </p:sp>
      </p:grpSp>
      <p:sp>
        <p:nvSpPr>
          <p:cNvPr id="18" name="Freeform 18"/>
          <p:cNvSpPr/>
          <p:nvPr/>
        </p:nvSpPr>
        <p:spPr>
          <a:xfrm>
            <a:off x="12148074" y="3229458"/>
            <a:ext cx="1004586" cy="1004586"/>
          </a:xfrm>
          <a:custGeom>
            <a:avLst/>
            <a:gdLst/>
            <a:ahLst/>
            <a:cxnLst/>
            <a:rect l="l" t="t" r="r" b="b"/>
            <a:pathLst>
              <a:path w="1004586" h="1004586">
                <a:moveTo>
                  <a:pt x="0" y="0"/>
                </a:moveTo>
                <a:lnTo>
                  <a:pt x="1004585" y="0"/>
                </a:lnTo>
                <a:lnTo>
                  <a:pt x="1004585"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12251249" y="3332633"/>
            <a:ext cx="798234" cy="79823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a:solidFill>
                    <a:srgbClr val="01003B"/>
                  </a:solidFill>
                  <a:latin typeface="IBM Plex Sans Bold" panose="020B0803050203000203"/>
                </a:rPr>
                <a:t>5</a:t>
              </a:r>
            </a:p>
          </p:txBody>
        </p:sp>
      </p:grpSp>
      <p:sp>
        <p:nvSpPr>
          <p:cNvPr id="22" name="Freeform 22"/>
          <p:cNvSpPr/>
          <p:nvPr/>
        </p:nvSpPr>
        <p:spPr>
          <a:xfrm>
            <a:off x="12148074" y="4794727"/>
            <a:ext cx="1004586" cy="1004586"/>
          </a:xfrm>
          <a:custGeom>
            <a:avLst/>
            <a:gdLst/>
            <a:ahLst/>
            <a:cxnLst/>
            <a:rect l="l" t="t" r="r" b="b"/>
            <a:pathLst>
              <a:path w="1004586" h="1004586">
                <a:moveTo>
                  <a:pt x="0" y="0"/>
                </a:moveTo>
                <a:lnTo>
                  <a:pt x="1004585" y="0"/>
                </a:lnTo>
                <a:lnTo>
                  <a:pt x="1004585"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12251249" y="4897902"/>
            <a:ext cx="798234" cy="79823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a:solidFill>
                    <a:srgbClr val="01003B"/>
                  </a:solidFill>
                  <a:latin typeface="IBM Plex Sans Bold" panose="020B0803050203000203"/>
                </a:rPr>
                <a:t>6</a:t>
              </a:r>
            </a:p>
          </p:txBody>
        </p:sp>
      </p:grpSp>
      <p:sp>
        <p:nvSpPr>
          <p:cNvPr id="26" name="Freeform 26"/>
          <p:cNvSpPr/>
          <p:nvPr/>
        </p:nvSpPr>
        <p:spPr>
          <a:xfrm>
            <a:off x="12148074" y="6359995"/>
            <a:ext cx="1004586" cy="1004586"/>
          </a:xfrm>
          <a:custGeom>
            <a:avLst/>
            <a:gdLst/>
            <a:ahLst/>
            <a:cxnLst/>
            <a:rect l="l" t="t" r="r" b="b"/>
            <a:pathLst>
              <a:path w="1004586" h="1004586">
                <a:moveTo>
                  <a:pt x="0" y="0"/>
                </a:moveTo>
                <a:lnTo>
                  <a:pt x="1004585" y="0"/>
                </a:lnTo>
                <a:lnTo>
                  <a:pt x="1004585"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a:off x="12225074" y="6500012"/>
            <a:ext cx="798234" cy="798234"/>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29" name="TextBox 29"/>
            <p:cNvSpPr txBox="1"/>
            <p:nvPr/>
          </p:nvSpPr>
          <p:spPr>
            <a:xfrm>
              <a:off x="76200" y="28575"/>
              <a:ext cx="660400" cy="708025"/>
            </a:xfrm>
            <a:prstGeom prst="rect">
              <a:avLst/>
            </a:prstGeom>
          </p:spPr>
          <p:txBody>
            <a:bodyPr lIns="50800" tIns="50800" rIns="50800" bIns="50800" rtlCol="0" anchor="ctr"/>
            <a:lstStyle/>
            <a:p>
              <a:pPr algn="ctr">
                <a:lnSpc>
                  <a:spcPts val="3640"/>
                </a:lnSpc>
              </a:pPr>
              <a:r>
                <a:rPr lang="en-US" sz="2600" dirty="0">
                  <a:solidFill>
                    <a:srgbClr val="01003B"/>
                  </a:solidFill>
                  <a:latin typeface="IBM Plex Sans Bold" panose="020B0803050203000203"/>
                </a:rPr>
                <a:t>7</a:t>
              </a:r>
            </a:p>
          </p:txBody>
        </p:sp>
      </p:grpSp>
      <p:sp>
        <p:nvSpPr>
          <p:cNvPr id="34" name="TextBox 34"/>
          <p:cNvSpPr txBox="1"/>
          <p:nvPr/>
        </p:nvSpPr>
        <p:spPr>
          <a:xfrm>
            <a:off x="1028700" y="3323125"/>
            <a:ext cx="3903162" cy="1076325"/>
          </a:xfrm>
          <a:prstGeom prst="rect">
            <a:avLst/>
          </a:prstGeom>
        </p:spPr>
        <p:txBody>
          <a:bodyPr lIns="0" tIns="0" rIns="0" bIns="0" rtlCol="0" anchor="t">
            <a:spAutoFit/>
          </a:bodyPr>
          <a:lstStyle/>
          <a:p>
            <a:pPr>
              <a:lnSpc>
                <a:spcPts val="8400"/>
              </a:lnSpc>
            </a:pPr>
            <a:r>
              <a:rPr lang="en-US" sz="7000">
                <a:solidFill>
                  <a:srgbClr val="01003B"/>
                </a:solidFill>
                <a:latin typeface="Be Vietnam Ultra-Bold" panose="00000900000000000000"/>
              </a:rPr>
              <a:t>Libraries</a:t>
            </a:r>
          </a:p>
        </p:txBody>
      </p:sp>
      <p:sp>
        <p:nvSpPr>
          <p:cNvPr id="35" name="TextBox 35"/>
          <p:cNvSpPr txBox="1"/>
          <p:nvPr/>
        </p:nvSpPr>
        <p:spPr>
          <a:xfrm>
            <a:off x="8042795" y="3488545"/>
            <a:ext cx="3562353" cy="405765"/>
          </a:xfrm>
          <a:prstGeom prst="rect">
            <a:avLst/>
          </a:prstGeom>
        </p:spPr>
        <p:txBody>
          <a:bodyPr lIns="0" tIns="0" rIns="0" bIns="0" rtlCol="0" anchor="t">
            <a:spAutoFit/>
          </a:bodyPr>
          <a:lstStyle/>
          <a:p>
            <a:pPr>
              <a:lnSpc>
                <a:spcPts val="3360"/>
              </a:lnSpc>
            </a:pPr>
            <a:r>
              <a:rPr lang="en-US" sz="2400">
                <a:solidFill>
                  <a:srgbClr val="01003B"/>
                </a:solidFill>
                <a:latin typeface="IBM Plex Sans" panose="020B0503050203000203"/>
              </a:rPr>
              <a:t>Symspellpy</a:t>
            </a:r>
          </a:p>
        </p:txBody>
      </p:sp>
      <p:sp>
        <p:nvSpPr>
          <p:cNvPr id="36" name="TextBox 36"/>
          <p:cNvSpPr txBox="1"/>
          <p:nvPr/>
        </p:nvSpPr>
        <p:spPr>
          <a:xfrm>
            <a:off x="8042795" y="5053814"/>
            <a:ext cx="3562353" cy="405765"/>
          </a:xfrm>
          <a:prstGeom prst="rect">
            <a:avLst/>
          </a:prstGeom>
        </p:spPr>
        <p:txBody>
          <a:bodyPr lIns="0" tIns="0" rIns="0" bIns="0" rtlCol="0" anchor="t">
            <a:spAutoFit/>
          </a:bodyPr>
          <a:lstStyle/>
          <a:p>
            <a:pPr>
              <a:lnSpc>
                <a:spcPts val="3360"/>
              </a:lnSpc>
            </a:pPr>
            <a:r>
              <a:rPr lang="en-US" sz="2400">
                <a:solidFill>
                  <a:srgbClr val="01003B"/>
                </a:solidFill>
                <a:latin typeface="IBM Plex Sans" panose="020B0503050203000203"/>
              </a:rPr>
              <a:t>Regular Expressions</a:t>
            </a:r>
          </a:p>
        </p:txBody>
      </p:sp>
      <p:sp>
        <p:nvSpPr>
          <p:cNvPr id="37" name="TextBox 37"/>
          <p:cNvSpPr txBox="1"/>
          <p:nvPr/>
        </p:nvSpPr>
        <p:spPr>
          <a:xfrm>
            <a:off x="8042795" y="6619083"/>
            <a:ext cx="3562353" cy="405765"/>
          </a:xfrm>
          <a:prstGeom prst="rect">
            <a:avLst/>
          </a:prstGeom>
        </p:spPr>
        <p:txBody>
          <a:bodyPr lIns="0" tIns="0" rIns="0" bIns="0" rtlCol="0" anchor="t">
            <a:spAutoFit/>
          </a:bodyPr>
          <a:lstStyle/>
          <a:p>
            <a:pPr>
              <a:lnSpc>
                <a:spcPts val="3360"/>
              </a:lnSpc>
            </a:pPr>
            <a:r>
              <a:rPr lang="en-US" sz="2400" dirty="0" err="1">
                <a:solidFill>
                  <a:srgbClr val="01003B"/>
                </a:solidFill>
                <a:latin typeface="IBM Plex Sans" panose="020B0503050203000203"/>
              </a:rPr>
              <a:t>Numpy</a:t>
            </a:r>
            <a:endParaRPr lang="en-US" sz="2400" dirty="0">
              <a:solidFill>
                <a:srgbClr val="01003B"/>
              </a:solidFill>
              <a:latin typeface="IBM Plex Sans" panose="020B0503050203000203"/>
            </a:endParaRPr>
          </a:p>
        </p:txBody>
      </p:sp>
      <p:sp>
        <p:nvSpPr>
          <p:cNvPr id="38" name="TextBox 38"/>
          <p:cNvSpPr txBox="1"/>
          <p:nvPr/>
        </p:nvSpPr>
        <p:spPr>
          <a:xfrm>
            <a:off x="8042795" y="8184352"/>
            <a:ext cx="3562353" cy="405765"/>
          </a:xfrm>
          <a:prstGeom prst="rect">
            <a:avLst/>
          </a:prstGeom>
        </p:spPr>
        <p:txBody>
          <a:bodyPr lIns="0" tIns="0" rIns="0" bIns="0" rtlCol="0" anchor="t">
            <a:spAutoFit/>
          </a:bodyPr>
          <a:lstStyle/>
          <a:p>
            <a:pPr>
              <a:lnSpc>
                <a:spcPts val="3360"/>
              </a:lnSpc>
            </a:pPr>
            <a:r>
              <a:rPr lang="en-US" sz="2400" dirty="0">
                <a:solidFill>
                  <a:srgbClr val="01003B"/>
                </a:solidFill>
                <a:latin typeface="IBM Plex Sans" panose="020B0503050203000203"/>
              </a:rPr>
              <a:t>Pandas</a:t>
            </a:r>
          </a:p>
        </p:txBody>
      </p:sp>
      <p:sp>
        <p:nvSpPr>
          <p:cNvPr id="39" name="TextBox 39"/>
          <p:cNvSpPr txBox="1"/>
          <p:nvPr/>
        </p:nvSpPr>
        <p:spPr>
          <a:xfrm>
            <a:off x="13696947" y="3488545"/>
            <a:ext cx="3562353" cy="405765"/>
          </a:xfrm>
          <a:prstGeom prst="rect">
            <a:avLst/>
          </a:prstGeom>
        </p:spPr>
        <p:txBody>
          <a:bodyPr lIns="0" tIns="0" rIns="0" bIns="0" rtlCol="0" anchor="t">
            <a:spAutoFit/>
          </a:bodyPr>
          <a:lstStyle/>
          <a:p>
            <a:pPr>
              <a:lnSpc>
                <a:spcPts val="3360"/>
              </a:lnSpc>
            </a:pPr>
            <a:r>
              <a:rPr lang="en-US" sz="2400" dirty="0">
                <a:solidFill>
                  <a:srgbClr val="01003B"/>
                </a:solidFill>
                <a:latin typeface="IBM Plex Sans" panose="020B0503050203000203"/>
              </a:rPr>
              <a:t>NLTK</a:t>
            </a:r>
          </a:p>
        </p:txBody>
      </p:sp>
      <p:sp>
        <p:nvSpPr>
          <p:cNvPr id="41" name="TextBox 41"/>
          <p:cNvSpPr txBox="1"/>
          <p:nvPr/>
        </p:nvSpPr>
        <p:spPr>
          <a:xfrm>
            <a:off x="13696947" y="6619083"/>
            <a:ext cx="3562353" cy="405765"/>
          </a:xfrm>
          <a:prstGeom prst="rect">
            <a:avLst/>
          </a:prstGeom>
        </p:spPr>
        <p:txBody>
          <a:bodyPr lIns="0" tIns="0" rIns="0" bIns="0" rtlCol="0" anchor="t">
            <a:spAutoFit/>
          </a:bodyPr>
          <a:lstStyle/>
          <a:p>
            <a:pPr>
              <a:lnSpc>
                <a:spcPts val="3360"/>
              </a:lnSpc>
            </a:pPr>
            <a:r>
              <a:rPr lang="en-US" sz="2400" dirty="0">
                <a:solidFill>
                  <a:srgbClr val="01003B"/>
                </a:solidFill>
                <a:latin typeface="IBM Plex Sans" panose="020B0503050203000203"/>
              </a:rPr>
              <a:t>Matplotlib</a:t>
            </a:r>
          </a:p>
        </p:txBody>
      </p:sp>
      <p:sp>
        <p:nvSpPr>
          <p:cNvPr id="42" name="TextBox 42"/>
          <p:cNvSpPr txBox="1"/>
          <p:nvPr/>
        </p:nvSpPr>
        <p:spPr>
          <a:xfrm>
            <a:off x="13695586" y="5072361"/>
            <a:ext cx="3562353" cy="405765"/>
          </a:xfrm>
          <a:prstGeom prst="rect">
            <a:avLst/>
          </a:prstGeom>
        </p:spPr>
        <p:txBody>
          <a:bodyPr lIns="0" tIns="0" rIns="0" bIns="0" rtlCol="0" anchor="t">
            <a:spAutoFit/>
          </a:bodyPr>
          <a:lstStyle/>
          <a:p>
            <a:pPr>
              <a:lnSpc>
                <a:spcPts val="3360"/>
              </a:lnSpc>
            </a:pPr>
            <a:r>
              <a:rPr lang="en-US" sz="2400" u="sng" dirty="0" err="1">
                <a:solidFill>
                  <a:srgbClr val="01003B"/>
                </a:solidFill>
                <a:latin typeface="IBM Plex Sans" panose="020B0503050203000203"/>
              </a:rPr>
              <a:t>Tensorflow</a:t>
            </a:r>
            <a:endParaRPr lang="en-US" sz="2400" u="sng" dirty="0">
              <a:solidFill>
                <a:srgbClr val="01003B"/>
              </a:solidFill>
              <a:latin typeface="IBM Plex Sans" panose="020B0503050203000203"/>
            </a:endParaRPr>
          </a:p>
        </p:txBody>
      </p:sp>
      <p:sp>
        <p:nvSpPr>
          <p:cNvPr id="43" name="Freeform 14">
            <a:extLst>
              <a:ext uri="{FF2B5EF4-FFF2-40B4-BE49-F238E27FC236}">
                <a16:creationId xmlns:a16="http://schemas.microsoft.com/office/drawing/2014/main" id="{C2B700B4-60A9-D5C6-2DF8-3E9E4FC6B58E}"/>
              </a:ext>
            </a:extLst>
          </p:cNvPr>
          <p:cNvSpPr/>
          <p:nvPr/>
        </p:nvSpPr>
        <p:spPr>
          <a:xfrm>
            <a:off x="12148074" y="7901878"/>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4" name="Freeform 16">
            <a:extLst>
              <a:ext uri="{FF2B5EF4-FFF2-40B4-BE49-F238E27FC236}">
                <a16:creationId xmlns:a16="http://schemas.microsoft.com/office/drawing/2014/main" id="{9D1B7E5E-5466-E555-D4AC-82B855895512}"/>
              </a:ext>
            </a:extLst>
          </p:cNvPr>
          <p:cNvSpPr/>
          <p:nvPr/>
        </p:nvSpPr>
        <p:spPr>
          <a:xfrm>
            <a:off x="12251249" y="8028440"/>
            <a:ext cx="798234" cy="79823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pPr algn="ctr">
              <a:lnSpc>
                <a:spcPts val="3640"/>
              </a:lnSpc>
            </a:pPr>
            <a:r>
              <a:rPr lang="en-US" sz="2800" dirty="0">
                <a:solidFill>
                  <a:srgbClr val="01003B"/>
                </a:solidFill>
                <a:latin typeface="IBM Plex Sans Bold" panose="020B0803050203000203"/>
              </a:rPr>
              <a:t>8</a:t>
            </a:r>
          </a:p>
        </p:txBody>
      </p:sp>
      <p:sp>
        <p:nvSpPr>
          <p:cNvPr id="45" name="TextBox 41">
            <a:extLst>
              <a:ext uri="{FF2B5EF4-FFF2-40B4-BE49-F238E27FC236}">
                <a16:creationId xmlns:a16="http://schemas.microsoft.com/office/drawing/2014/main" id="{E42CF343-372E-02FA-A5C2-25ADA89542B8}"/>
              </a:ext>
            </a:extLst>
          </p:cNvPr>
          <p:cNvSpPr txBox="1"/>
          <p:nvPr/>
        </p:nvSpPr>
        <p:spPr>
          <a:xfrm>
            <a:off x="13695586" y="8167728"/>
            <a:ext cx="3562353" cy="405765"/>
          </a:xfrm>
          <a:prstGeom prst="rect">
            <a:avLst/>
          </a:prstGeom>
        </p:spPr>
        <p:txBody>
          <a:bodyPr lIns="0" tIns="0" rIns="0" bIns="0" rtlCol="0" anchor="t">
            <a:spAutoFit/>
          </a:bodyPr>
          <a:lstStyle/>
          <a:p>
            <a:pPr>
              <a:lnSpc>
                <a:spcPts val="3360"/>
              </a:lnSpc>
            </a:pPr>
            <a:r>
              <a:rPr lang="en-US" sz="2400" dirty="0">
                <a:solidFill>
                  <a:srgbClr val="01003B"/>
                </a:solidFill>
                <a:latin typeface="IBM Plex Sans" panose="020B0503050203000203"/>
              </a:rPr>
              <a:t>Seaborn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33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IN" dirty="0"/>
          </a:p>
        </p:txBody>
      </p:sp>
      <p:grpSp>
        <p:nvGrpSpPr>
          <p:cNvPr id="4" name="Group 4"/>
          <p:cNvGrpSpPr/>
          <p:nvPr/>
        </p:nvGrpSpPr>
        <p:grpSpPr>
          <a:xfrm>
            <a:off x="4827346" y="2093926"/>
            <a:ext cx="9708530" cy="1073944"/>
            <a:chOff x="0" y="2076450"/>
            <a:chExt cx="12944706" cy="1431925"/>
          </a:xfrm>
        </p:grpSpPr>
        <p:sp>
          <p:nvSpPr>
            <p:cNvPr id="5" name="TextBox 5"/>
            <p:cNvSpPr txBox="1"/>
            <p:nvPr/>
          </p:nvSpPr>
          <p:spPr>
            <a:xfrm>
              <a:off x="2009917" y="2076450"/>
              <a:ext cx="10934789" cy="1431925"/>
            </a:xfrm>
            <a:prstGeom prst="rect">
              <a:avLst/>
            </a:prstGeom>
          </p:spPr>
          <p:txBody>
            <a:bodyPr lIns="0" tIns="0" rIns="0" bIns="0" rtlCol="0" anchor="t">
              <a:spAutoFit/>
            </a:bodyPr>
            <a:lstStyle/>
            <a:p>
              <a:pPr>
                <a:lnSpc>
                  <a:spcPts val="8400"/>
                </a:lnSpc>
              </a:pPr>
              <a:r>
                <a:rPr lang="en-US" sz="7000" dirty="0">
                  <a:solidFill>
                    <a:srgbClr val="F8F8F8"/>
                  </a:solidFill>
                  <a:latin typeface="Be Vietnam Ultra-Bold" panose="00000900000000000000"/>
                </a:rPr>
                <a:t>Dataset </a:t>
              </a:r>
            </a:p>
          </p:txBody>
        </p:sp>
        <p:sp>
          <p:nvSpPr>
            <p:cNvPr id="6" name="TextBox 6"/>
            <p:cNvSpPr txBox="1"/>
            <p:nvPr/>
          </p:nvSpPr>
          <p:spPr>
            <a:xfrm>
              <a:off x="0" y="2076450"/>
              <a:ext cx="8587484" cy="622723"/>
            </a:xfrm>
            <a:prstGeom prst="rect">
              <a:avLst/>
            </a:prstGeom>
          </p:spPr>
          <p:txBody>
            <a:bodyPr lIns="0" tIns="0" rIns="0" bIns="0" rtlCol="0" anchor="t">
              <a:spAutoFit/>
            </a:bodyPr>
            <a:lstStyle/>
            <a:p>
              <a:pPr algn="l">
                <a:lnSpc>
                  <a:spcPts val="3920"/>
                </a:lnSpc>
              </a:pPr>
              <a:endParaRPr/>
            </a:p>
          </p:txBody>
        </p:sp>
      </p:grpSp>
      <p:grpSp>
        <p:nvGrpSpPr>
          <p:cNvPr id="8" name="Group 8"/>
          <p:cNvGrpSpPr/>
          <p:nvPr/>
        </p:nvGrpSpPr>
        <p:grpSpPr>
          <a:xfrm>
            <a:off x="16757007" y="8985885"/>
            <a:ext cx="502293" cy="502293"/>
            <a:chOff x="0" y="0"/>
            <a:chExt cx="669724" cy="669724"/>
          </a:xfrm>
        </p:grpSpPr>
        <p:sp>
          <p:nvSpPr>
            <p:cNvPr id="9" name="Freeform 9"/>
            <p:cNvSpPr/>
            <p:nvPr/>
          </p:nvSpPr>
          <p:spPr>
            <a:xfrm>
              <a:off x="0" y="0"/>
              <a:ext cx="669724" cy="669724"/>
            </a:xfrm>
            <a:custGeom>
              <a:avLst/>
              <a:gdLst/>
              <a:ahLst/>
              <a:cxnLst/>
              <a:rect l="l" t="t" r="r" b="b"/>
              <a:pathLst>
                <a:path w="669724" h="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267928" y="185060"/>
              <a:ext cx="180511" cy="299604"/>
            </a:xfrm>
            <a:custGeom>
              <a:avLst/>
              <a:gdLst/>
              <a:ahLst/>
              <a:cxnLst/>
              <a:rect l="l" t="t" r="r" b="b"/>
              <a:pathLst>
                <a:path w="180511" h="299604">
                  <a:moveTo>
                    <a:pt x="180511" y="0"/>
                  </a:moveTo>
                  <a:lnTo>
                    <a:pt x="0" y="0"/>
                  </a:lnTo>
                  <a:lnTo>
                    <a:pt x="0" y="299604"/>
                  </a:lnTo>
                  <a:lnTo>
                    <a:pt x="180511" y="299604"/>
                  </a:lnTo>
                  <a:lnTo>
                    <a:pt x="180511"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734538" y="4671942"/>
            <a:ext cx="15142079" cy="4075818"/>
            <a:chOff x="0" y="2811608"/>
            <a:chExt cx="20189439" cy="5434424"/>
          </a:xfrm>
        </p:grpSpPr>
        <p:sp>
          <p:nvSpPr>
            <p:cNvPr id="12" name="TextBox 12"/>
            <p:cNvSpPr txBox="1"/>
            <p:nvPr/>
          </p:nvSpPr>
          <p:spPr>
            <a:xfrm>
              <a:off x="159480" y="2811608"/>
              <a:ext cx="20029959" cy="5152864"/>
            </a:xfrm>
            <a:prstGeom prst="rect">
              <a:avLst/>
            </a:prstGeom>
          </p:spPr>
          <p:txBody>
            <a:bodyPr lIns="0" tIns="0" rIns="0" bIns="0" rtlCol="0" anchor="t">
              <a:spAutoFit/>
            </a:bodyPr>
            <a:lstStyle/>
            <a:p>
              <a:pPr marL="514350" indent="-514350">
                <a:lnSpc>
                  <a:spcPts val="3785"/>
                </a:lnSpc>
                <a:buAutoNum type="arabicParenR"/>
              </a:pPr>
              <a:r>
                <a:rPr lang="en-US" altLang="ko-KR" sz="3200" b="1" dirty="0">
                  <a:solidFill>
                    <a:schemeClr val="bg1"/>
                  </a:solidFill>
                  <a:cs typeface="Arial" panose="020B0604020202020204" pitchFamily="34" charset="0"/>
                </a:rPr>
                <a:t>This dataset consists of data taken from the comments of social media platforms like </a:t>
              </a:r>
              <a:r>
                <a:rPr lang="en-US" altLang="ko-KR" sz="3200" b="1" dirty="0" err="1">
                  <a:solidFill>
                    <a:schemeClr val="bg1"/>
                  </a:solidFill>
                  <a:cs typeface="Arial" panose="020B0604020202020204" pitchFamily="34" charset="0"/>
                </a:rPr>
                <a:t>Youtube</a:t>
              </a:r>
              <a:r>
                <a:rPr lang="en-US" altLang="ko-KR" sz="3200" b="1" dirty="0">
                  <a:solidFill>
                    <a:schemeClr val="bg1"/>
                  </a:solidFill>
                  <a:cs typeface="Arial" panose="020B0604020202020204" pitchFamily="34" charset="0"/>
                </a:rPr>
                <a:t> and Twitter(formerly known as X).</a:t>
              </a:r>
            </a:p>
            <a:p>
              <a:pPr marL="514350" indent="-514350">
                <a:lnSpc>
                  <a:spcPts val="3785"/>
                </a:lnSpc>
                <a:buAutoNum type="arabicParenR"/>
              </a:pPr>
              <a:endParaRPr lang="en-US" altLang="ko-KR" sz="3200" b="1" dirty="0">
                <a:solidFill>
                  <a:schemeClr val="bg1"/>
                </a:solidFill>
                <a:cs typeface="Arial" panose="020B0604020202020204" pitchFamily="34" charset="0"/>
              </a:endParaRPr>
            </a:p>
            <a:p>
              <a:pPr marL="514350" indent="-514350">
                <a:lnSpc>
                  <a:spcPts val="3785"/>
                </a:lnSpc>
                <a:buAutoNum type="arabicParenR"/>
              </a:pPr>
              <a:r>
                <a:rPr lang="en-US" altLang="ko-KR" sz="3200" b="1" dirty="0">
                  <a:solidFill>
                    <a:schemeClr val="bg1"/>
                  </a:solidFill>
                  <a:cs typeface="Arial" panose="020B0604020202020204" pitchFamily="34" charset="0"/>
                </a:rPr>
                <a:t>This data is unstructured in nature and preprocessing has to be employed.</a:t>
              </a:r>
            </a:p>
            <a:p>
              <a:pPr marL="514350" indent="-514350">
                <a:lnSpc>
                  <a:spcPts val="3785"/>
                </a:lnSpc>
                <a:buAutoNum type="arabicParenR"/>
              </a:pPr>
              <a:endParaRPr lang="en-US" altLang="ko-KR" sz="3200" b="1" dirty="0">
                <a:solidFill>
                  <a:schemeClr val="bg1"/>
                </a:solidFill>
                <a:cs typeface="Arial" panose="020B0604020202020204" pitchFamily="34" charset="0"/>
              </a:endParaRPr>
            </a:p>
            <a:p>
              <a:pPr>
                <a:lnSpc>
                  <a:spcPts val="3785"/>
                </a:lnSpc>
              </a:pPr>
              <a:endParaRPr lang="en-US" altLang="ko-KR" sz="3200" b="1" dirty="0">
                <a:solidFill>
                  <a:schemeClr val="bg1"/>
                </a:solidFill>
                <a:cs typeface="Arial" panose="020B0604020202020204" pitchFamily="34" charset="0"/>
              </a:endParaRPr>
            </a:p>
            <a:p>
              <a:pPr marL="514350" indent="-514350">
                <a:lnSpc>
                  <a:spcPts val="3785"/>
                </a:lnSpc>
                <a:buAutoNum type="arabicParenR"/>
              </a:pPr>
              <a:endParaRPr lang="ko-KR" altLang="en-US" sz="3200" b="1" dirty="0">
                <a:solidFill>
                  <a:schemeClr val="bg1"/>
                </a:solidFill>
                <a:cs typeface="Arial" panose="020B0604020202020204" pitchFamily="34" charset="0"/>
              </a:endParaRPr>
            </a:p>
            <a:p>
              <a:pPr>
                <a:lnSpc>
                  <a:spcPts val="3785"/>
                </a:lnSpc>
              </a:pPr>
              <a:endParaRPr lang="en-US" sz="3150" dirty="0">
                <a:solidFill>
                  <a:srgbClr val="F8F8F8"/>
                </a:solidFill>
                <a:latin typeface="Be Vietnam" panose="00000500000000000000"/>
              </a:endParaRPr>
            </a:p>
          </p:txBody>
        </p:sp>
        <p:sp>
          <p:nvSpPr>
            <p:cNvPr id="13" name="TextBox 13"/>
            <p:cNvSpPr txBox="1"/>
            <p:nvPr/>
          </p:nvSpPr>
          <p:spPr>
            <a:xfrm>
              <a:off x="0" y="7639807"/>
              <a:ext cx="15730250" cy="606225"/>
            </a:xfrm>
            <a:prstGeom prst="rect">
              <a:avLst/>
            </a:prstGeom>
          </p:spPr>
          <p:txBody>
            <a:bodyPr lIns="0" tIns="0" rIns="0" bIns="0" rtlCol="0" anchor="t">
              <a:spAutoFit/>
            </a:bodyPr>
            <a:lstStyle/>
            <a:p>
              <a:pPr algn="l">
                <a:lnSpc>
                  <a:spcPts val="3870"/>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3" name="Freeform 3"/>
          <p:cNvSpPr/>
          <p:nvPr/>
        </p:nvSpPr>
        <p:spPr>
          <a:xfrm>
            <a:off x="1520825" y="1820363"/>
            <a:ext cx="15246350" cy="5106831"/>
          </a:xfrm>
          <a:custGeom>
            <a:avLst/>
            <a:gdLst/>
            <a:ahLst/>
            <a:cxnLst/>
            <a:rect l="l" t="t" r="r" b="b"/>
            <a:pathLst>
              <a:path w="15246350" h="5106831">
                <a:moveTo>
                  <a:pt x="0" y="0"/>
                </a:moveTo>
                <a:lnTo>
                  <a:pt x="15246350" y="0"/>
                </a:lnTo>
                <a:lnTo>
                  <a:pt x="15246350" y="5106831"/>
                </a:lnTo>
                <a:lnTo>
                  <a:pt x="0" y="5106831"/>
                </a:lnTo>
                <a:lnTo>
                  <a:pt x="0" y="0"/>
                </a:lnTo>
                <a:close/>
              </a:path>
            </a:pathLst>
          </a:custGeom>
          <a:blipFill>
            <a:blip r:embed="rId2"/>
            <a:stretch>
              <a:fillRect l="-10189" r="-10189"/>
            </a:stretch>
          </a:blipFill>
        </p:spPr>
      </p:sp>
      <p:sp>
        <p:nvSpPr>
          <p:cNvPr id="4" name="TextBox 4"/>
          <p:cNvSpPr txBox="1"/>
          <p:nvPr/>
        </p:nvSpPr>
        <p:spPr>
          <a:xfrm>
            <a:off x="0" y="202341"/>
            <a:ext cx="16715851" cy="1075056"/>
          </a:xfrm>
          <a:prstGeom prst="rect">
            <a:avLst/>
          </a:prstGeom>
        </p:spPr>
        <p:txBody>
          <a:bodyPr lIns="0" tIns="0" rIns="0" bIns="0" rtlCol="0" anchor="t">
            <a:spAutoFit/>
          </a:bodyPr>
          <a:lstStyle/>
          <a:p>
            <a:pPr algn="ctr">
              <a:lnSpc>
                <a:spcPts val="8925"/>
              </a:lnSpc>
              <a:spcBef>
                <a:spcPct val="0"/>
              </a:spcBef>
            </a:pPr>
            <a:r>
              <a:rPr lang="en-US" sz="6375">
                <a:solidFill>
                  <a:srgbClr val="F8F8F8"/>
                </a:solidFill>
                <a:latin typeface="IBM Plex Sans" panose="020B0503050203000203"/>
              </a:rPr>
              <a:t>Challenges in CMTET</a:t>
            </a:r>
          </a:p>
        </p:txBody>
      </p:sp>
      <p:sp>
        <p:nvSpPr>
          <p:cNvPr id="5" name="TextBox 5"/>
          <p:cNvSpPr txBox="1"/>
          <p:nvPr/>
        </p:nvSpPr>
        <p:spPr>
          <a:xfrm>
            <a:off x="1028700" y="7422535"/>
            <a:ext cx="4790111" cy="1606629"/>
          </a:xfrm>
          <a:prstGeom prst="rect">
            <a:avLst/>
          </a:prstGeom>
        </p:spPr>
        <p:txBody>
          <a:bodyPr lIns="0" tIns="0" rIns="0" bIns="0" rtlCol="0" anchor="t">
            <a:spAutoFit/>
          </a:bodyPr>
          <a:lstStyle/>
          <a:p>
            <a:pPr algn="ctr">
              <a:lnSpc>
                <a:spcPts val="3240"/>
              </a:lnSpc>
              <a:spcBef>
                <a:spcPct val="0"/>
              </a:spcBef>
            </a:pPr>
            <a:r>
              <a:rPr lang="en-US" sz="2315">
                <a:solidFill>
                  <a:srgbClr val="F8F8F8"/>
                </a:solidFill>
                <a:latin typeface="IBM Plex Sans" panose="020B0503050203000203"/>
              </a:rPr>
              <a:t>Examples: </a:t>
            </a:r>
          </a:p>
          <a:p>
            <a:pPr algn="ctr">
              <a:lnSpc>
                <a:spcPts val="3240"/>
              </a:lnSpc>
              <a:spcBef>
                <a:spcPct val="0"/>
              </a:spcBef>
            </a:pPr>
            <a:r>
              <a:rPr lang="en-US" sz="2315">
                <a:solidFill>
                  <a:srgbClr val="F8F8F8"/>
                </a:solidFill>
                <a:latin typeface="IBM Plex Sans" panose="020B0503050203000203"/>
              </a:rPr>
              <a:t>”tinnnavaaa”,</a:t>
            </a:r>
          </a:p>
          <a:p>
            <a:pPr algn="ctr">
              <a:lnSpc>
                <a:spcPts val="3240"/>
              </a:lnSpc>
              <a:spcBef>
                <a:spcPct val="0"/>
              </a:spcBef>
            </a:pPr>
            <a:r>
              <a:rPr lang="en-US" sz="2315">
                <a:solidFill>
                  <a:srgbClr val="F8F8F8"/>
                </a:solidFill>
                <a:latin typeface="IBM Plex Sans" panose="020B0503050203000203"/>
              </a:rPr>
              <a:t> ”baguuundhiiii”,</a:t>
            </a:r>
          </a:p>
          <a:p>
            <a:pPr algn="ctr">
              <a:lnSpc>
                <a:spcPts val="3240"/>
              </a:lnSpc>
              <a:spcBef>
                <a:spcPct val="0"/>
              </a:spcBef>
            </a:pPr>
            <a:r>
              <a:rPr lang="en-US" sz="2315">
                <a:solidFill>
                  <a:srgbClr val="F8F8F8"/>
                </a:solidFill>
                <a:latin typeface="IBM Plex Sans" panose="020B0503050203000203"/>
              </a:rPr>
              <a:t>”gooooood”, ”hellllllllo”</a:t>
            </a:r>
          </a:p>
        </p:txBody>
      </p:sp>
      <p:sp>
        <p:nvSpPr>
          <p:cNvPr id="6" name="TextBox 6"/>
          <p:cNvSpPr txBox="1"/>
          <p:nvPr/>
        </p:nvSpPr>
        <p:spPr>
          <a:xfrm>
            <a:off x="6714095" y="7750809"/>
            <a:ext cx="3944613" cy="940556"/>
          </a:xfrm>
          <a:prstGeom prst="rect">
            <a:avLst/>
          </a:prstGeom>
        </p:spPr>
        <p:txBody>
          <a:bodyPr lIns="0" tIns="0" rIns="0" bIns="0" rtlCol="0" anchor="t">
            <a:spAutoFit/>
          </a:bodyPr>
          <a:lstStyle/>
          <a:p>
            <a:pPr algn="ctr">
              <a:lnSpc>
                <a:spcPts val="3820"/>
              </a:lnSpc>
              <a:spcBef>
                <a:spcPct val="0"/>
              </a:spcBef>
            </a:pPr>
            <a:r>
              <a:rPr lang="en-US" sz="2725" dirty="0">
                <a:solidFill>
                  <a:srgbClr val="F8F8F8"/>
                </a:solidFill>
                <a:latin typeface="IBM Plex Sans" panose="020B0503050203000203"/>
              </a:rPr>
              <a:t>Examples: </a:t>
            </a:r>
          </a:p>
          <a:p>
            <a:pPr algn="ctr">
              <a:lnSpc>
                <a:spcPts val="3820"/>
              </a:lnSpc>
              <a:spcBef>
                <a:spcPct val="0"/>
              </a:spcBef>
            </a:pPr>
            <a:r>
              <a:rPr lang="en-US" sz="2725" dirty="0">
                <a:solidFill>
                  <a:srgbClr val="F8F8F8"/>
                </a:solidFill>
                <a:latin typeface="IBM Plex Sans" panose="020B0503050203000203"/>
              </a:rPr>
              <a:t>“Dhara </a:t>
            </a:r>
            <a:r>
              <a:rPr lang="en-US" sz="2725" dirty="0" err="1">
                <a:solidFill>
                  <a:srgbClr val="F8F8F8"/>
                </a:solidFill>
                <a:latin typeface="IBM Plex Sans" panose="020B0503050203000203"/>
              </a:rPr>
              <a:t>entha</a:t>
            </a:r>
            <a:r>
              <a:rPr lang="en-US" sz="2725" dirty="0">
                <a:solidFill>
                  <a:srgbClr val="F8F8F8"/>
                </a:solidFill>
                <a:latin typeface="IBM Plex Sans" panose="020B0503050203000203"/>
              </a:rPr>
              <a:t>”</a:t>
            </a:r>
          </a:p>
        </p:txBody>
      </p:sp>
      <p:sp>
        <p:nvSpPr>
          <p:cNvPr id="7" name="TextBox 7"/>
          <p:cNvSpPr txBox="1"/>
          <p:nvPr/>
        </p:nvSpPr>
        <p:spPr>
          <a:xfrm>
            <a:off x="13180162" y="7497347"/>
            <a:ext cx="3346421" cy="945951"/>
          </a:xfrm>
          <a:prstGeom prst="rect">
            <a:avLst/>
          </a:prstGeom>
        </p:spPr>
        <p:txBody>
          <a:bodyPr lIns="0" tIns="0" rIns="0" bIns="0" rtlCol="0" anchor="t">
            <a:spAutoFit/>
          </a:bodyPr>
          <a:lstStyle/>
          <a:p>
            <a:pPr algn="ctr">
              <a:lnSpc>
                <a:spcPts val="3885"/>
              </a:lnSpc>
              <a:spcBef>
                <a:spcPct val="0"/>
              </a:spcBef>
            </a:pPr>
            <a:r>
              <a:rPr lang="en-US" sz="2775">
                <a:solidFill>
                  <a:srgbClr val="F8F8F8"/>
                </a:solidFill>
                <a:latin typeface="IBM Plex Sans" panose="020B0503050203000203"/>
              </a:rPr>
              <a:t>Examples: </a:t>
            </a:r>
          </a:p>
          <a:p>
            <a:pPr algn="ctr">
              <a:lnSpc>
                <a:spcPts val="3885"/>
              </a:lnSpc>
              <a:spcBef>
                <a:spcPct val="0"/>
              </a:spcBef>
            </a:pPr>
            <a:r>
              <a:rPr lang="en-US" sz="2775">
                <a:solidFill>
                  <a:srgbClr val="F8F8F8"/>
                </a:solidFill>
                <a:latin typeface="IBM Plex Sans" panose="020B0503050203000203"/>
              </a:rPr>
              <a:t>Sariggga, tinnava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3" name="Freeform 3"/>
          <p:cNvSpPr/>
          <p:nvPr/>
        </p:nvSpPr>
        <p:spPr>
          <a:xfrm rot="-1100055">
            <a:off x="3601433" y="2357020"/>
            <a:ext cx="5424944" cy="4132287"/>
          </a:xfrm>
          <a:custGeom>
            <a:avLst/>
            <a:gdLst/>
            <a:ahLst/>
            <a:cxnLst/>
            <a:rect l="l" t="t" r="r" b="b"/>
            <a:pathLst>
              <a:path w="5424944" h="4132287">
                <a:moveTo>
                  <a:pt x="0" y="0"/>
                </a:moveTo>
                <a:lnTo>
                  <a:pt x="5424944" y="0"/>
                </a:lnTo>
                <a:lnTo>
                  <a:pt x="5424944" y="4132286"/>
                </a:lnTo>
                <a:lnTo>
                  <a:pt x="0" y="4132286"/>
                </a:lnTo>
                <a:lnTo>
                  <a:pt x="0" y="0"/>
                </a:lnTo>
                <a:close/>
              </a:path>
            </a:pathLst>
          </a:custGeom>
          <a:blipFill>
            <a:blip r:embed="rId2"/>
            <a:stretch>
              <a:fillRect r="-17985"/>
            </a:stretch>
          </a:blipFill>
        </p:spPr>
      </p:sp>
      <p:sp>
        <p:nvSpPr>
          <p:cNvPr id="4" name="Freeform 4"/>
          <p:cNvSpPr/>
          <p:nvPr/>
        </p:nvSpPr>
        <p:spPr>
          <a:xfrm>
            <a:off x="8853024" y="2443866"/>
            <a:ext cx="5942869" cy="3437299"/>
          </a:xfrm>
          <a:custGeom>
            <a:avLst/>
            <a:gdLst/>
            <a:ahLst/>
            <a:cxnLst/>
            <a:rect l="l" t="t" r="r" b="b"/>
            <a:pathLst>
              <a:path w="5942869" h="3437299">
                <a:moveTo>
                  <a:pt x="0" y="0"/>
                </a:moveTo>
                <a:lnTo>
                  <a:pt x="5942869" y="0"/>
                </a:lnTo>
                <a:lnTo>
                  <a:pt x="5942869" y="3437299"/>
                </a:lnTo>
                <a:lnTo>
                  <a:pt x="0" y="3437299"/>
                </a:lnTo>
                <a:lnTo>
                  <a:pt x="0" y="0"/>
                </a:lnTo>
                <a:close/>
              </a:path>
            </a:pathLst>
          </a:custGeom>
          <a:blipFill>
            <a:blip r:embed="rId3"/>
            <a:stretch>
              <a:fillRect r="-28302"/>
            </a:stretch>
          </a:blipFill>
        </p:spPr>
      </p:sp>
      <p:sp>
        <p:nvSpPr>
          <p:cNvPr id="5" name="Freeform 5"/>
          <p:cNvSpPr/>
          <p:nvPr/>
        </p:nvSpPr>
        <p:spPr>
          <a:xfrm>
            <a:off x="6761300" y="5459422"/>
            <a:ext cx="6286699" cy="3556474"/>
          </a:xfrm>
          <a:custGeom>
            <a:avLst/>
            <a:gdLst/>
            <a:ahLst/>
            <a:cxnLst/>
            <a:rect l="l" t="t" r="r" b="b"/>
            <a:pathLst>
              <a:path w="6286699" h="3556474">
                <a:moveTo>
                  <a:pt x="0" y="0"/>
                </a:moveTo>
                <a:lnTo>
                  <a:pt x="6286700" y="0"/>
                </a:lnTo>
                <a:lnTo>
                  <a:pt x="6286700" y="3556474"/>
                </a:lnTo>
                <a:lnTo>
                  <a:pt x="0" y="3556474"/>
                </a:lnTo>
                <a:lnTo>
                  <a:pt x="0" y="0"/>
                </a:lnTo>
                <a:close/>
              </a:path>
            </a:pathLst>
          </a:custGeom>
          <a:blipFill>
            <a:blip r:embed="rId4"/>
            <a:stretch>
              <a:fillRect r="-26419"/>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93"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4" name="Freeform 4"/>
          <p:cNvSpPr/>
          <p:nvPr/>
        </p:nvSpPr>
        <p:spPr>
          <a:xfrm>
            <a:off x="3430122" y="4000499"/>
            <a:ext cx="12190878" cy="5362575"/>
          </a:xfrm>
          <a:custGeom>
            <a:avLst/>
            <a:gdLst/>
            <a:ahLst/>
            <a:cxnLst/>
            <a:rect l="l" t="t" r="r" b="b"/>
            <a:pathLst>
              <a:path w="10841878" h="4106826">
                <a:moveTo>
                  <a:pt x="0" y="0"/>
                </a:moveTo>
                <a:lnTo>
                  <a:pt x="10841878" y="0"/>
                </a:lnTo>
                <a:lnTo>
                  <a:pt x="10841878" y="4106826"/>
                </a:lnTo>
                <a:lnTo>
                  <a:pt x="0" y="4106826"/>
                </a:lnTo>
                <a:lnTo>
                  <a:pt x="0" y="0"/>
                </a:lnTo>
                <a:close/>
              </a:path>
            </a:pathLst>
          </a:custGeom>
          <a:blipFill>
            <a:blip r:embed="rId3"/>
            <a:stretch>
              <a:fillRect l="-5683" r="-7165"/>
            </a:stretch>
          </a:blipFill>
        </p:spPr>
      </p:sp>
      <p:sp>
        <p:nvSpPr>
          <p:cNvPr id="6" name="TextBox 6"/>
          <p:cNvSpPr txBox="1"/>
          <p:nvPr/>
        </p:nvSpPr>
        <p:spPr>
          <a:xfrm>
            <a:off x="3574212" y="1657980"/>
            <a:ext cx="10553700" cy="948978"/>
          </a:xfrm>
          <a:prstGeom prst="rect">
            <a:avLst/>
          </a:prstGeom>
        </p:spPr>
        <p:txBody>
          <a:bodyPr wrap="square" lIns="0" tIns="0" rIns="0" bIns="0" rtlCol="0" anchor="t">
            <a:spAutoFit/>
          </a:bodyPr>
          <a:lstStyle/>
          <a:p>
            <a:pPr algn="ctr">
              <a:lnSpc>
                <a:spcPts val="7420"/>
              </a:lnSpc>
              <a:spcBef>
                <a:spcPct val="0"/>
              </a:spcBef>
            </a:pPr>
            <a:r>
              <a:rPr lang="en-US" sz="7200" b="1" dirty="0">
                <a:solidFill>
                  <a:srgbClr val="F8F8F8"/>
                </a:solidFill>
                <a:latin typeface="IBM Plex Sans" panose="020B0503050203000203"/>
              </a:rPr>
              <a:t>Data Normalization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722</Words>
  <Application>Microsoft Office PowerPoint</Application>
  <PresentationFormat>Custom</PresentationFormat>
  <Paragraphs>97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IBM Plex Sans</vt:lpstr>
      <vt:lpstr>Be Vietnam Ultra-Bold</vt:lpstr>
      <vt:lpstr>Be Vietnam</vt:lpstr>
      <vt:lpstr>Bahnschrift</vt:lpstr>
      <vt:lpstr>Aptos Display</vt:lpstr>
      <vt:lpstr>IBM Plex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Business Presentation in Dark Blue Pink Abstract Tech Style</dc:title>
  <dc:creator>Bhavana AR</dc:creator>
  <cp:lastModifiedBy>malyadri 6183</cp:lastModifiedBy>
  <cp:revision>8</cp:revision>
  <dcterms:created xsi:type="dcterms:W3CDTF">2006-08-16T00:00:00Z</dcterms:created>
  <dcterms:modified xsi:type="dcterms:W3CDTF">2024-04-21T11:44:14Z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33D3869C884D4D52A607F72F76D2AE15_12</vt:lpwstr>
  </property>
  <property fmtid="{D5CDD505-2E9C-101B-9397-08002B2CF9AE}" pid="3" name="KSOProductBuildVer">
    <vt:lpwstr>1033-12.2.0.16731</vt:lpwstr>
  </property>
</Properties>
</file>