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9037A4-AFEB-4ABC-B1D0-0DF78F86AA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9037A4-AFEB-4ABC-B1D0-0DF78F86AA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9037A4-AFEB-4ABC-B1D0-0DF78F86AA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9037A4-AFEB-4ABC-B1D0-0DF78F86AA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9037A4-AFEB-4ABC-B1D0-0DF78F86AA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69037A4-AFEB-4ABC-B1D0-0DF78F86AA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69037A4-AFEB-4ABC-B1D0-0DF78F86AA1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9037A4-AFEB-4ABC-B1D0-0DF78F86AA1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037A4-AFEB-4ABC-B1D0-0DF78F86AA1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C241A-09F5-4408-A292-B82C8BB913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9037A4-AFEB-4ABC-B1D0-0DF78F86AA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C241A-09F5-4408-A292-B82C8BB913F9}" type="slidenum">
              <a:rPr lang="en-US" smtClean="0"/>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769037A4-AFEB-4ABC-B1D0-0DF78F86AA1D}" type="datetimeFigureOut">
              <a:rPr lang="en-US" smtClean="0"/>
            </a:fld>
            <a:endParaRPr lang="en-US"/>
          </a:p>
        </p:txBody>
      </p:sp>
      <p:sp>
        <p:nvSpPr>
          <p:cNvPr id="9" name="Slide Number Placeholder 8"/>
          <p:cNvSpPr>
            <a:spLocks noGrp="1"/>
          </p:cNvSpPr>
          <p:nvPr>
            <p:ph type="sldNum" sz="quarter" idx="11"/>
          </p:nvPr>
        </p:nvSpPr>
        <p:spPr/>
        <p:txBody>
          <a:bodyPr/>
          <a:lstStyle/>
          <a:p>
            <a:fld id="{74FC241A-09F5-4408-A292-B82C8BB913F9}" type="slidenum">
              <a:rPr lang="en-US" smtClean="0"/>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4FC241A-09F5-4408-A292-B82C8BB913F9}" type="slidenum">
              <a:rPr lang="en-US" smtClean="0"/>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69037A4-AFEB-4ABC-B1D0-0DF78F86AA1D}"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olab.research.google.com/drive/1tzrbzk1Vjv2BAJ1hcNz48jIkubudFuuO?usp=sharing&amp;authuser=1#scrollTo=0RBVMWiHNCY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066800"/>
            <a:ext cx="7772400" cy="3679825"/>
          </a:xfrm>
        </p:spPr>
        <p:txBody>
          <a:bodyPr>
            <a:normAutofit/>
          </a:bodyPr>
          <a:lstStyle/>
          <a:p>
            <a:pPr algn="ctr"/>
            <a:br>
              <a:rPr lang="en-US" sz="4400" b="1" dirty="0" smtClean="0">
                <a:latin typeface="Algerian" panose="04020705040A02060702" pitchFamily="82" charset="0"/>
              </a:rPr>
            </a:br>
            <a:br>
              <a:rPr lang="en-US" sz="4400" b="1" dirty="0">
                <a:latin typeface="Algerian" panose="04020705040A02060702" pitchFamily="82" charset="0"/>
              </a:rPr>
            </a:br>
            <a:r>
              <a:rPr lang="en-US" sz="4400" b="1" dirty="0" smtClean="0">
                <a:latin typeface="Algerian" panose="04020705040A02060702" pitchFamily="82" charset="0"/>
              </a:rPr>
              <a:t>DISTRIBUTION TRANSFORMER </a:t>
            </a:r>
            <a:br>
              <a:rPr lang="en-US" sz="4400" b="1" dirty="0" smtClean="0">
                <a:latin typeface="Algerian" panose="04020705040A02060702" pitchFamily="82" charset="0"/>
              </a:rPr>
            </a:br>
            <a:r>
              <a:rPr lang="en-US" sz="4400" b="1" dirty="0" smtClean="0">
                <a:latin typeface="Algerian" panose="04020705040A02060702" pitchFamily="82" charset="0"/>
              </a:rPr>
              <a:t>MAGNETIC OIL FAULT MONITORING </a:t>
            </a:r>
            <a:endParaRPr lang="en-US" sz="4400" b="1" dirty="0">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a:t>In conclusion, our study assessed machine learning algorithms for predicting magnetic faults in distribution transformers' oil gauges. The Random Forest model yielded the highest accuracy at 98.85%, offering reliable fault detection. This underscores its suitability for proactive maintenance, ensuring uninterrupted power distribution. Our findings highlight the significance of advanced algorithms in infrastructure management. Future endeavors could refine models and integrate real-time monitoring. Overall, our research enhances predictive maintenance strategies, fostering resilience and efficiency in electrical power distribution systems</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09800" y="3123883"/>
            <a:ext cx="7620000" cy="1143000"/>
          </a:xfrm>
        </p:spPr>
        <p:txBody>
          <a:bodyPr/>
          <a:p>
            <a:r>
              <a:rPr lang="en-IN" altLang="en-US"/>
              <a:t>THANK YOU</a:t>
            </a:r>
            <a:endParaRPr lang="en-IN" altLang="en-US"/>
          </a:p>
        </p:txBody>
      </p:sp>
      <p:sp>
        <p:nvSpPr>
          <p:cNvPr id="3" name="Content Placeholder 2"/>
          <p:cNvSpPr>
            <a:spLocks noGrp="1"/>
          </p:cNvSpPr>
          <p:nvPr>
            <p:ph idx="1"/>
          </p:nvPr>
        </p:nvSpPr>
        <p:spPr/>
        <p:txBody>
          <a:bodyPr/>
          <a:p>
            <a:r>
              <a:rPr lang="en-IN" altLang="en-US"/>
              <a:t>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Overview</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Distribution transformers are a critical component of electrical power distribution systems, responsible for stepping down high-voltage transmission-level electricity to the lower voltages used in residential and commercial applications. These transformers often operate in harsh environments and are subject to various faults and failures that can disrupt power delivery.</a:t>
            </a:r>
            <a:endParaRPr lang="en-US" sz="2400" dirty="0" smtClean="0"/>
          </a:p>
          <a:p>
            <a:r>
              <a:rPr lang="en-US" sz="2400" dirty="0"/>
              <a:t>One common fault in distribution transformers is the magnetic fault in the oil gauge. The oil gauge is a vital component that monitors the level and condition of the transformer's insulating oil, which is crucial for the transformer's proper functioning and longevity. Magnetic faults in the oil gauge can lead to inaccurate readings, potentially causing issues with transformer maintenance and operation.</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Statement </a:t>
            </a:r>
            <a:endParaRPr lang="en-US" dirty="0"/>
          </a:p>
        </p:txBody>
      </p:sp>
      <p:sp>
        <p:nvSpPr>
          <p:cNvPr id="3" name="Content Placeholder 2"/>
          <p:cNvSpPr>
            <a:spLocks noGrp="1"/>
          </p:cNvSpPr>
          <p:nvPr>
            <p:ph idx="1"/>
          </p:nvPr>
        </p:nvSpPr>
        <p:spPr/>
        <p:txBody>
          <a:bodyPr/>
          <a:lstStyle/>
          <a:p>
            <a:endParaRPr lang="en-US" dirty="0" smtClean="0"/>
          </a:p>
          <a:p>
            <a:r>
              <a:rPr lang="en-US" dirty="0" smtClean="0"/>
              <a:t>Utilizing </a:t>
            </a:r>
            <a:r>
              <a:rPr lang="en-US" dirty="0"/>
              <a:t>machine learning techniques, this project aims to develop predictive models for detecting magnetic faults in oil gauges of distribution transformers. Leveraging data collected from </a:t>
            </a:r>
            <a:r>
              <a:rPr lang="en-US" dirty="0" err="1"/>
              <a:t>IoT</a:t>
            </a:r>
            <a:r>
              <a:rPr lang="en-US" dirty="0"/>
              <a:t> devices between June 25th, 2019, and April 14th, 2020, with readings every 15 minutes, the objective is to anticipate potential issues in advance, enabling proactive maintenance strategies and ensuring the reliable operation of electrical power distribution systems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ethodology</a:t>
            </a:r>
            <a:endParaRPr lang="en-US" dirty="0"/>
          </a:p>
        </p:txBody>
      </p:sp>
      <p:sp>
        <p:nvSpPr>
          <p:cNvPr id="3" name="Content Placeholder 2"/>
          <p:cNvSpPr>
            <a:spLocks noGrp="1"/>
          </p:cNvSpPr>
          <p:nvPr>
            <p:ph idx="1"/>
          </p:nvPr>
        </p:nvSpPr>
        <p:spPr/>
        <p:txBody>
          <a:bodyPr>
            <a:normAutofit lnSpcReduction="10000"/>
          </a:bodyPr>
          <a:lstStyle/>
          <a:p>
            <a:r>
              <a:rPr lang="en-US" dirty="0"/>
              <a:t>Our proposed methodology involves exploring various machine learning algorithms to develop predictive models for detecting magnetic faults in distribution transformers' oil gauges. Initially, we experiment with different methods, including but not limited to decision trees, random forests, support vector machines, </a:t>
            </a:r>
            <a:r>
              <a:rPr lang="en-US" dirty="0" smtClean="0"/>
              <a:t>and </a:t>
            </a:r>
            <a:r>
              <a:rPr lang="en-US" dirty="0" err="1" smtClean="0"/>
              <a:t>adaboost</a:t>
            </a:r>
            <a:r>
              <a:rPr lang="en-US" dirty="0" smtClean="0"/>
              <a:t> classifier . </a:t>
            </a:r>
            <a:r>
              <a:rPr lang="en-US" dirty="0"/>
              <a:t>Each method is evaluated based on its accuracy in predicting faults using the collected </a:t>
            </a:r>
            <a:r>
              <a:rPr lang="en-US" dirty="0" err="1"/>
              <a:t>IoT</a:t>
            </a:r>
            <a:r>
              <a:rPr lang="en-US" dirty="0"/>
              <a:t> data.</a:t>
            </a:r>
            <a:endParaRPr lang="en-US" dirty="0"/>
          </a:p>
          <a:p>
            <a:r>
              <a:rPr lang="en-US" dirty="0"/>
              <a:t>Following extensive experimentation and evaluation, we select the model with the highest accuracy for further refinement and optimization. This model demonstrates superior performance in identifying the onset of magnetic faults in oil gauges, offering promising results for proactive maintenance strategies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a:t>The data was collected from June 25th, 2019 to April 14th, 2020 via </a:t>
            </a:r>
            <a:r>
              <a:rPr lang="en-US" dirty="0" err="1"/>
              <a:t>IoT</a:t>
            </a:r>
            <a:r>
              <a:rPr lang="en-US" dirty="0"/>
              <a:t> devices, with readings taken every 15 minutes. The data is contained in two CSV files: "Overview.csv" and "CurrentVoltage.csv". The two </a:t>
            </a:r>
            <a:r>
              <a:rPr lang="en-US" dirty="0" err="1"/>
              <a:t>dataframes</a:t>
            </a:r>
            <a:r>
              <a:rPr lang="en-US" dirty="0"/>
              <a:t> were merged on the "</a:t>
            </a:r>
            <a:r>
              <a:rPr lang="en-US" dirty="0" err="1"/>
              <a:t>DeviceTimeStamp</a:t>
            </a:r>
            <a:r>
              <a:rPr lang="en-US" dirty="0"/>
              <a:t>" column</a:t>
            </a:r>
            <a:r>
              <a:rPr lang="en-US" dirty="0" smtClean="0"/>
              <a:t>.</a:t>
            </a:r>
            <a:endParaRPr lang="en-US" dirty="0" smtClean="0"/>
          </a:p>
          <a:p>
            <a:endParaRPr lang="en-US" dirty="0"/>
          </a:p>
          <a:p>
            <a:pPr marL="114300" indent="0">
              <a:buNone/>
            </a:pPr>
            <a:endParaRPr lang="en-US" dirty="0" smtClean="0"/>
          </a:p>
          <a:p>
            <a:r>
              <a:rPr lang="en-US" dirty="0"/>
              <a:t>This dataset was originally collected from </a:t>
            </a:r>
            <a:r>
              <a:rPr lang="en-US" dirty="0" err="1"/>
              <a:t>Kaggle</a:t>
            </a:r>
            <a:r>
              <a:rPr lang="en-US" dirty="0"/>
              <a:t> at the following URL: https://www.kaggle.com/datasets/sreshta140/ai-transformer-monitoring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a:t>
            </a:r>
            <a:endParaRPr lang="en-US" dirty="0"/>
          </a:p>
        </p:txBody>
      </p:sp>
      <p:sp>
        <p:nvSpPr>
          <p:cNvPr id="3" name="Content Placeholder 2"/>
          <p:cNvSpPr>
            <a:spLocks noGrp="1"/>
          </p:cNvSpPr>
          <p:nvPr>
            <p:ph idx="1"/>
          </p:nvPr>
        </p:nvSpPr>
        <p:spPr/>
        <p:txBody>
          <a:bodyPr>
            <a:normAutofit/>
          </a:bodyPr>
          <a:lstStyle/>
          <a:p>
            <a:r>
              <a:rPr lang="en-US" dirty="0"/>
              <a:t>The features in the data include:- </a:t>
            </a:r>
            <a:endParaRPr lang="en-US" dirty="0" smtClean="0"/>
          </a:p>
          <a:p>
            <a:pPr marL="114300" indent="0">
              <a:buNone/>
            </a:pPr>
            <a:r>
              <a:rPr lang="en-US" dirty="0"/>
              <a:t> </a:t>
            </a:r>
            <a:r>
              <a:rPr lang="en-US" dirty="0" smtClean="0"/>
              <a:t>1. OTI </a:t>
            </a:r>
            <a:r>
              <a:rPr lang="en-US" dirty="0"/>
              <a:t>- Oil Temperature </a:t>
            </a:r>
            <a:r>
              <a:rPr lang="en-US" dirty="0" smtClean="0"/>
              <a:t>Indicator</a:t>
            </a:r>
            <a:endParaRPr lang="en-US" dirty="0" smtClean="0"/>
          </a:p>
          <a:p>
            <a:pPr marL="114300" indent="0">
              <a:buNone/>
            </a:pPr>
            <a:r>
              <a:rPr lang="en-US" dirty="0"/>
              <a:t> </a:t>
            </a:r>
            <a:r>
              <a:rPr lang="en-US" dirty="0" smtClean="0"/>
              <a:t>2.  </a:t>
            </a:r>
            <a:r>
              <a:rPr lang="en-US" dirty="0"/>
              <a:t>WTI - Winding Temperature </a:t>
            </a:r>
            <a:r>
              <a:rPr lang="en-US" dirty="0" smtClean="0"/>
              <a:t>Indicator </a:t>
            </a:r>
            <a:endParaRPr lang="en-US" dirty="0" smtClean="0"/>
          </a:p>
          <a:p>
            <a:pPr marL="114300" indent="0">
              <a:buNone/>
            </a:pPr>
            <a:r>
              <a:rPr lang="en-US" dirty="0"/>
              <a:t> </a:t>
            </a:r>
            <a:r>
              <a:rPr lang="en-US" dirty="0" smtClean="0"/>
              <a:t>3. ATI </a:t>
            </a:r>
            <a:r>
              <a:rPr lang="en-US" dirty="0"/>
              <a:t>- Ambient Temperature Indicator  </a:t>
            </a:r>
            <a:endParaRPr lang="en-US" dirty="0" smtClean="0"/>
          </a:p>
          <a:p>
            <a:pPr marL="114300" indent="0">
              <a:buNone/>
            </a:pPr>
            <a:r>
              <a:rPr lang="en-US" dirty="0" smtClean="0"/>
              <a:t> 4. OLI - </a:t>
            </a:r>
            <a:r>
              <a:rPr lang="en-US" dirty="0"/>
              <a:t>Oil Level </a:t>
            </a:r>
            <a:r>
              <a:rPr lang="en-US" dirty="0" smtClean="0"/>
              <a:t>Indicator </a:t>
            </a:r>
            <a:endParaRPr lang="en-US" dirty="0" smtClean="0"/>
          </a:p>
          <a:p>
            <a:pPr marL="114300" indent="0">
              <a:buNone/>
            </a:pPr>
            <a:r>
              <a:rPr lang="en-US" dirty="0"/>
              <a:t> </a:t>
            </a:r>
            <a:r>
              <a:rPr lang="en-US" dirty="0" smtClean="0"/>
              <a:t>5. OIT - Oil </a:t>
            </a:r>
            <a:r>
              <a:rPr lang="en-US" dirty="0"/>
              <a:t>Temperature Indicator </a:t>
            </a:r>
            <a:r>
              <a:rPr lang="en-US" dirty="0" smtClean="0"/>
              <a:t>Trip</a:t>
            </a:r>
            <a:endParaRPr lang="en-US" dirty="0" smtClean="0"/>
          </a:p>
          <a:p>
            <a:pPr marL="114300" indent="0">
              <a:buNone/>
            </a:pPr>
            <a:r>
              <a:rPr lang="en-US" dirty="0"/>
              <a:t> </a:t>
            </a:r>
            <a:r>
              <a:rPr lang="en-US" dirty="0" smtClean="0"/>
              <a:t>7.VL1, VL2, VL3  </a:t>
            </a:r>
            <a:r>
              <a:rPr lang="en-US" dirty="0"/>
              <a:t>- Phase Line </a:t>
            </a:r>
            <a:r>
              <a:rPr lang="en-US" dirty="0" smtClean="0"/>
              <a:t>1,2,3 voltages </a:t>
            </a:r>
            <a:endParaRPr lang="en-US" dirty="0" smtClean="0"/>
          </a:p>
          <a:p>
            <a:pPr marL="114300" indent="0">
              <a:buNone/>
            </a:pPr>
            <a:r>
              <a:rPr lang="en-US" dirty="0" smtClean="0"/>
              <a:t> 8. IL1, IL2, IL3 </a:t>
            </a:r>
            <a:r>
              <a:rPr lang="en-US" dirty="0"/>
              <a:t>- Current Line </a:t>
            </a:r>
            <a:r>
              <a:rPr lang="en-US" dirty="0" smtClean="0"/>
              <a:t>1,2,3</a:t>
            </a:r>
            <a:endParaRPr lang="en-US" dirty="0" smtClean="0"/>
          </a:p>
          <a:p>
            <a:pPr marL="114300" indent="0">
              <a:buNone/>
            </a:pPr>
            <a:r>
              <a:rPr lang="en-US" dirty="0"/>
              <a:t> </a:t>
            </a:r>
            <a:r>
              <a:rPr lang="en-US" dirty="0" smtClean="0"/>
              <a:t>9. VL12, VL23, VL31 </a:t>
            </a:r>
            <a:r>
              <a:rPr lang="en-US" dirty="0"/>
              <a:t>- Voltage Line 1 to </a:t>
            </a:r>
            <a:r>
              <a:rPr lang="en-US" dirty="0" smtClean="0"/>
              <a:t>2, 2 to 3, 3 to 1 phases 10. INUT </a:t>
            </a:r>
            <a:r>
              <a:rPr lang="en-US" dirty="0"/>
              <a:t>- Neutral </a:t>
            </a:r>
            <a:r>
              <a:rPr lang="en-US" dirty="0" smtClean="0"/>
              <a:t>Current</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part</a:t>
            </a:r>
            <a:endParaRPr lang="en-US" dirty="0"/>
          </a:p>
        </p:txBody>
      </p:sp>
      <p:sp>
        <p:nvSpPr>
          <p:cNvPr id="3" name="Content Placeholder 2"/>
          <p:cNvSpPr>
            <a:spLocks noGrp="1"/>
          </p:cNvSpPr>
          <p:nvPr>
            <p:ph idx="1"/>
          </p:nvPr>
        </p:nvSpPr>
        <p:spPr/>
        <p:txBody>
          <a:bodyPr/>
          <a:lstStyle/>
          <a:p>
            <a:r>
              <a:rPr lang="en-US" dirty="0"/>
              <a:t>We use the MOG_A feature as the output variable. The data was split into 80% training and 20% testing sets for building a machine learning model</a:t>
            </a:r>
            <a:r>
              <a:rPr lang="en-US" dirty="0" smtClean="0"/>
              <a:t>.</a:t>
            </a:r>
            <a:endParaRPr lang="en-US" dirty="0" smtClean="0"/>
          </a:p>
          <a:p>
            <a:endParaRPr lang="en-US" dirty="0"/>
          </a:p>
          <a:p>
            <a:r>
              <a:rPr lang="en-US" dirty="0" smtClean="0"/>
              <a:t>Google </a:t>
            </a:r>
            <a:r>
              <a:rPr lang="en-US" dirty="0" err="1" smtClean="0"/>
              <a:t>colab</a:t>
            </a:r>
            <a:r>
              <a:rPr lang="en-US" dirty="0" smtClean="0"/>
              <a:t> link:</a:t>
            </a:r>
            <a:endParaRPr lang="en-US" dirty="0" smtClean="0"/>
          </a:p>
          <a:p>
            <a:pPr marL="114300" indent="0">
              <a:buNone/>
            </a:pPr>
            <a:r>
              <a:rPr lang="en-US" dirty="0"/>
              <a:t> </a:t>
            </a:r>
            <a:r>
              <a:rPr lang="en-US" dirty="0" err="1">
                <a:hlinkClick r:id="rId1"/>
              </a:rPr>
              <a:t>mlproject.ipynb</a:t>
            </a:r>
            <a:r>
              <a:rPr lang="en-US" dirty="0">
                <a:hlinkClick r:id="rId1"/>
              </a:rPr>
              <a:t> - </a:t>
            </a:r>
            <a:r>
              <a:rPr lang="en-US" dirty="0" err="1">
                <a:hlinkClick r:id="rId1"/>
              </a:rPr>
              <a:t>Colab</a:t>
            </a:r>
            <a:r>
              <a:rPr lang="en-US" dirty="0">
                <a:hlinkClick r:id="rId1"/>
              </a:rPr>
              <a:t> (google.com)</a:t>
            </a: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sp>
        <p:nvSpPr>
          <p:cNvPr id="6" name="Content Placeholder 5"/>
          <p:cNvSpPr>
            <a:spLocks noGrp="1"/>
          </p:cNvSpPr>
          <p:nvPr>
            <p:ph idx="1"/>
          </p:nvPr>
        </p:nvSpPr>
        <p:spPr/>
        <p:txBody>
          <a:bodyPr/>
          <a:lstStyle/>
          <a:p>
            <a:r>
              <a:rPr lang="en-US" dirty="0"/>
              <a:t>After conducting experiments using various machine learning </a:t>
            </a:r>
            <a:r>
              <a:rPr lang="en-US" dirty="0" smtClean="0"/>
              <a:t>algorithms on </a:t>
            </a:r>
            <a:r>
              <a:rPr lang="en-US" dirty="0"/>
              <a:t>the dataset collected from </a:t>
            </a:r>
            <a:r>
              <a:rPr lang="en-US" dirty="0" err="1"/>
              <a:t>IoT</a:t>
            </a:r>
            <a:r>
              <a:rPr lang="en-US" dirty="0"/>
              <a:t> devices, we obtained the following </a:t>
            </a:r>
            <a:r>
              <a:rPr lang="en-US" dirty="0" smtClean="0"/>
              <a:t>accuracies for </a:t>
            </a:r>
            <a:r>
              <a:rPr lang="en-US" dirty="0"/>
              <a:t>predicting magnetic faults in distribution transformers' oil gauges:</a:t>
            </a:r>
            <a:endParaRPr lang="en-US" dirty="0"/>
          </a:p>
          <a:p>
            <a:r>
              <a:rPr lang="en-US" dirty="0"/>
              <a:t>Decision Tree: 98.44%</a:t>
            </a:r>
            <a:endParaRPr lang="en-US" dirty="0"/>
          </a:p>
          <a:p>
            <a:r>
              <a:rPr lang="en-US" dirty="0" err="1"/>
              <a:t>AdaBoost</a:t>
            </a:r>
            <a:r>
              <a:rPr lang="en-US" dirty="0"/>
              <a:t> Classifier: 97.83%</a:t>
            </a:r>
            <a:endParaRPr lang="en-US" dirty="0"/>
          </a:p>
          <a:p>
            <a:r>
              <a:rPr lang="en-US" dirty="0"/>
              <a:t>Random Forest: 98.85%</a:t>
            </a:r>
            <a:endParaRPr lang="en-US" dirty="0"/>
          </a:p>
          <a:p>
            <a:r>
              <a:rPr lang="en-US" dirty="0"/>
              <a:t>Support Vector Machine (SVM): 95.77%</a:t>
            </a:r>
            <a:endParaRPr lang="en-US" dirty="0"/>
          </a:p>
          <a:p>
            <a:r>
              <a:rPr lang="en-US" dirty="0"/>
              <a:t>Logistic Regression: 94.28%</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sz="3200" dirty="0"/>
          </a:p>
        </p:txBody>
      </p:sp>
      <p:sp>
        <p:nvSpPr>
          <p:cNvPr id="3" name="Content Placeholder 2"/>
          <p:cNvSpPr>
            <a:spLocks noGrp="1"/>
          </p:cNvSpPr>
          <p:nvPr>
            <p:ph idx="1"/>
          </p:nvPr>
        </p:nvSpPr>
        <p:spPr>
          <a:xfrm>
            <a:off x="228600" y="762000"/>
            <a:ext cx="7620000" cy="4800600"/>
          </a:xfrm>
        </p:spPr>
        <p:txBody>
          <a:bodyPr/>
          <a:lstStyle/>
          <a:p>
            <a:r>
              <a:rPr lang="en-US" dirty="0"/>
              <a:t>Among these models, the Random Forest algorithm demonstrated the highest accuracy of 98.85%. Consequently, we selected the Random Forest model as the most effective approach for predicting magnetic faults in oil gauges. This high accuracy suggests that the Random Forest model is well-suited for identifying potential issues in distribution transformers and enabling proactive maintenance strategies</a:t>
            </a:r>
            <a:r>
              <a:rPr lang="en-US" dirty="0" smtClean="0"/>
              <a: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3319971"/>
            <a:ext cx="6324600" cy="350046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4613</Words>
  <Application>WPS Presentation</Application>
  <PresentationFormat>On-screen Show (4:3)</PresentationFormat>
  <Paragraphs>66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Algerian</vt:lpstr>
      <vt:lpstr>Calibri</vt:lpstr>
      <vt:lpstr>Microsoft YaHei</vt:lpstr>
      <vt:lpstr>Arial Unicode MS</vt:lpstr>
      <vt:lpstr>Cambria</vt:lpstr>
      <vt:lpstr>Adjacency</vt:lpstr>
      <vt:lpstr>  DISTRIBUTION TRANSFORMER  MAGNETIC OIL FAULT MONITORING </vt:lpstr>
      <vt:lpstr>Introduction &amp; Overview</vt:lpstr>
      <vt:lpstr>Project Statement </vt:lpstr>
      <vt:lpstr>Methodology</vt:lpstr>
      <vt:lpstr>Data Collection</vt:lpstr>
      <vt:lpstr>Data Analysis </vt:lpstr>
      <vt:lpstr>Code part</vt:lpstr>
      <vt:lpstr>Result </vt:lpstr>
      <vt:lpstr>                                        </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 TRANSFORMER  MAGNETIC OIL FAULT MONITORING</dc:title>
  <dc:creator>admin</dc:creator>
  <cp:lastModifiedBy>SAROJINI DEVI</cp:lastModifiedBy>
  <cp:revision>8</cp:revision>
  <dcterms:created xsi:type="dcterms:W3CDTF">2024-04-14T05:39:00Z</dcterms:created>
  <dcterms:modified xsi:type="dcterms:W3CDTF">2024-04-20T17:55:42Z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28C14A629D5A4DA2AF71B367FA320CF4_13</vt:lpwstr>
  </property>
  <property fmtid="{D5CDD505-2E9C-101B-9397-08002B2CF9AE}" pid="3" name="KSOProductBuildVer">
    <vt:lpwstr>1033-12.2.0.13489</vt:lpwstr>
  </property>
</Properties>
</file>