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9" r:id="rId1"/>
  </p:sldMasterIdLst>
  <p:notesMasterIdLst>
    <p:notesMasterId r:id="rId19"/>
  </p:notesMasterIdLst>
  <p:sldIdLst>
    <p:sldId id="256" r:id="rId2"/>
    <p:sldId id="261" r:id="rId3"/>
    <p:sldId id="257" r:id="rId4"/>
    <p:sldId id="272" r:id="rId5"/>
    <p:sldId id="264" r:id="rId6"/>
    <p:sldId id="273" r:id="rId7"/>
    <p:sldId id="274" r:id="rId8"/>
    <p:sldId id="275" r:id="rId9"/>
    <p:sldId id="279" r:id="rId10"/>
    <p:sldId id="278" r:id="rId11"/>
    <p:sldId id="265" r:id="rId12"/>
    <p:sldId id="260" r:id="rId13"/>
    <p:sldId id="276" r:id="rId14"/>
    <p:sldId id="277" r:id="rId15"/>
    <p:sldId id="266"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9647A-C17E-41BD-B607-765BB1309BBD}" v="990" dt="2024-03-06T08:43:39.023"/>
    <p1510:client id="{233CDF09-D989-414C-809F-C6E252DFECDE}" v="3" dt="2024-03-06T06:45:59.052"/>
    <p1510:client id="{29776409-CD96-4E2B-B4C2-90C1159FE6EF}" v="2832" dt="2024-03-06T04:02:31.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77D64-C618-4439-A4C1-7D3C5207D8B5}"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200CF-1A02-4CA4-97F7-7F7A6799E6C5}" type="slidenum">
              <a:rPr lang="en-IN" smtClean="0"/>
              <a:t>‹#›</a:t>
            </a:fld>
            <a:endParaRPr lang="en-IN"/>
          </a:p>
        </p:txBody>
      </p:sp>
    </p:spTree>
    <p:extLst>
      <p:ext uri="{BB962C8B-B14F-4D97-AF65-F5344CB8AC3E}">
        <p14:creationId xmlns:p14="http://schemas.microsoft.com/office/powerpoint/2010/main" val="403864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C2B07E4-CDF9-4C88-A2F3-04620E58224D}" type="datetimeFigureOut">
              <a:rPr lang="en-US" smtClean="0"/>
              <a:t>4/21/2024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6384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92879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60049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FE71E98-A417-4ECC-ACEB-C0490C20DB04}"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381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7792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68607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6817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473957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2B07E4-CDF9-4C88-A2F3-04620E58224D}" type="datetimeFigureOut">
              <a:rPr lang="en-US" smtClean="0"/>
              <a:pPr/>
              <a:t>4/21/2024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17435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64486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C2B07E4-CDF9-4C88-A2F3-04620E58224D}" type="datetimeFigureOut">
              <a:rPr lang="en-US" smtClean="0"/>
              <a:t>4/21/2024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9993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50386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91579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3910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2201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37310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48686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2B07E4-CDF9-4C88-A2F3-04620E58224D}" type="datetimeFigureOut">
              <a:rPr lang="en-US" smtClean="0"/>
              <a:pPr/>
              <a:t>4/21/2024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322899618"/>
      </p:ext>
    </p:extLst>
  </p:cSld>
  <p:clrMap bg1="dk1" tx1="lt1" bg2="dk2" tx2="lt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 id="2147484395" r:id="rId6"/>
    <p:sldLayoutId id="2147484396" r:id="rId7"/>
    <p:sldLayoutId id="2147484397" r:id="rId8"/>
    <p:sldLayoutId id="2147484398" r:id="rId9"/>
    <p:sldLayoutId id="2147484399" r:id="rId10"/>
    <p:sldLayoutId id="2147484400" r:id="rId11"/>
    <p:sldLayoutId id="2147484401" r:id="rId12"/>
    <p:sldLayoutId id="2147484402" r:id="rId13"/>
    <p:sldLayoutId id="2147484403" r:id="rId14"/>
    <p:sldLayoutId id="2147484404" r:id="rId15"/>
    <p:sldLayoutId id="2147484405" r:id="rId16"/>
    <p:sldLayoutId id="21474844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lask.palletsprojects.com/en/2.1.x/" TargetMode="External"/><Relationship Id="rId2" Type="http://schemas.openxmlformats.org/officeDocument/2006/relationships/hyperlink" Target="https://youtu.be/qhRqzS1UpBc" TargetMode="External"/><Relationship Id="rId1" Type="http://schemas.openxmlformats.org/officeDocument/2006/relationships/slideLayout" Target="../slideLayouts/slideLayout2.xml"/><Relationship Id="rId4" Type="http://schemas.openxmlformats.org/officeDocument/2006/relationships/hyperlink" Target="https://kera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01469" y="843858"/>
            <a:ext cx="8104096" cy="2393110"/>
          </a:xfrm>
        </p:spPr>
        <p:txBody>
          <a:bodyPr anchor="t">
            <a:normAutofit fontScale="90000"/>
          </a:bodyPr>
          <a:lstStyle/>
          <a:p>
            <a:r>
              <a:rPr lang="en-US" dirty="0"/>
              <a:t>Leveraging ml for movie review sentimental analysis</a:t>
            </a:r>
          </a:p>
        </p:txBody>
      </p:sp>
      <p:sp>
        <p:nvSpPr>
          <p:cNvPr id="3" name="Subtitle 2"/>
          <p:cNvSpPr>
            <a:spLocks noGrp="1"/>
          </p:cNvSpPr>
          <p:nvPr>
            <p:ph type="subTitle" idx="1"/>
          </p:nvPr>
        </p:nvSpPr>
        <p:spPr>
          <a:xfrm>
            <a:off x="1017127" y="3977023"/>
            <a:ext cx="4572000" cy="958633"/>
          </a:xfrm>
        </p:spPr>
        <p:txBody>
          <a:bodyPr vert="horz" lIns="91440" tIns="45720" rIns="91440" bIns="45720" rtlCol="0" anchor="t">
            <a:noAutofit/>
          </a:bodyPr>
          <a:lstStyle/>
          <a:p>
            <a:r>
              <a:rPr lang="en-US" sz="1600" b="1" dirty="0"/>
              <a:t>MINI PROJECT </a:t>
            </a:r>
          </a:p>
          <a:p>
            <a:r>
              <a:rPr lang="en-US" sz="1600" b="1" dirty="0"/>
              <a:t>ADVISOR : DR. SRI PHANI KRISHNA</a:t>
            </a:r>
          </a:p>
        </p:txBody>
      </p:sp>
      <p:sp>
        <p:nvSpPr>
          <p:cNvPr id="13" name="TextBox 12">
            <a:extLst>
              <a:ext uri="{FF2B5EF4-FFF2-40B4-BE49-F238E27FC236}">
                <a16:creationId xmlns:a16="http://schemas.microsoft.com/office/drawing/2014/main" id="{92BF0C7B-6304-9B59-45B4-E9CAE4C721BD}"/>
              </a:ext>
            </a:extLst>
          </p:cNvPr>
          <p:cNvSpPr txBox="1"/>
          <p:nvPr/>
        </p:nvSpPr>
        <p:spPr>
          <a:xfrm>
            <a:off x="5712346" y="3621033"/>
            <a:ext cx="45750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rade Gothic Next Light"/>
                <a:ea typeface="Calibri"/>
                <a:cs typeface="Calibri"/>
              </a:rPr>
              <a:t>PALLA LAKSHMI NARASIMHA        - 521208</a:t>
            </a:r>
          </a:p>
          <a:p>
            <a:r>
              <a:rPr lang="en-US" b="1" dirty="0">
                <a:latin typeface="Trade Gothic Next Light"/>
                <a:ea typeface="Calibri"/>
                <a:cs typeface="Calibri"/>
              </a:rPr>
              <a:t>RAMAVATH SIDDHARTHA                - 521223</a:t>
            </a:r>
          </a:p>
          <a:p>
            <a:r>
              <a:rPr lang="en-US" b="1" dirty="0">
                <a:latin typeface="Trade Gothic Next Light"/>
                <a:ea typeface="Calibri"/>
                <a:cs typeface="Calibri"/>
              </a:rPr>
              <a:t>RAPOLU SAI SANDEEP REDDY       - 521224</a:t>
            </a:r>
          </a:p>
          <a:p>
            <a:r>
              <a:rPr lang="en-US" b="1" dirty="0">
                <a:latin typeface="Trade Gothic Next Light"/>
                <a:ea typeface="Calibri"/>
                <a:cs typeface="Calibri"/>
              </a:rPr>
              <a:t>SANGANI ABHINAV KARTHIKEYA  - 521231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4FB-E920-9893-7488-1F3EE054CEEB}"/>
              </a:ext>
            </a:extLst>
          </p:cNvPr>
          <p:cNvSpPr>
            <a:spLocks noGrp="1"/>
          </p:cNvSpPr>
          <p:nvPr>
            <p:ph type="title"/>
          </p:nvPr>
        </p:nvSpPr>
        <p:spPr>
          <a:xfrm>
            <a:off x="2124636" y="1063263"/>
            <a:ext cx="6589059" cy="612086"/>
          </a:xfrm>
        </p:spPr>
        <p:txBody>
          <a:bodyPr>
            <a:normAutofit/>
          </a:bodyPr>
          <a:lstStyle/>
          <a:p>
            <a:pPr algn="ctr"/>
            <a:r>
              <a:rPr lang="en-US" sz="3600" dirty="0"/>
              <a:t>Website functionality</a:t>
            </a:r>
          </a:p>
        </p:txBody>
      </p:sp>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1039602" y="1829746"/>
            <a:ext cx="9166716" cy="4436583"/>
          </a:xfrm>
        </p:spPr>
        <p:txBody>
          <a:bodyPr vert="horz" lIns="91440" tIns="45720" rIns="91440" bIns="45720" rtlCol="0" anchor="t">
            <a:noAutofit/>
          </a:bodyPr>
          <a:lstStyle/>
          <a:p>
            <a:pPr marL="0" indent="0">
              <a:buNone/>
            </a:pPr>
            <a:r>
              <a:rPr lang="en-US" sz="2000" b="1" dirty="0"/>
              <a:t>Website Input Interface:</a:t>
            </a:r>
          </a:p>
          <a:p>
            <a:r>
              <a:rPr lang="en-US" dirty="0"/>
              <a:t>Users are greeted with a user-friendly interface upon visiting the website.</a:t>
            </a:r>
          </a:p>
          <a:p>
            <a:r>
              <a:rPr lang="en-US" dirty="0"/>
              <a:t>The input interface provides a text box or a form where users can enter their movie reviews.</a:t>
            </a:r>
          </a:p>
          <a:p>
            <a:r>
              <a:rPr lang="en-US" dirty="0"/>
              <a:t>It is designed to be intuitive and easy to use, allowing users to input their reviews effortlessly.</a:t>
            </a:r>
          </a:p>
          <a:p>
            <a:pPr marL="0" indent="0">
              <a:buNone/>
            </a:pPr>
            <a:r>
              <a:rPr lang="en-US" b="1" dirty="0"/>
              <a:t>Output Display for Sentiment Analysis Results</a:t>
            </a:r>
            <a:r>
              <a:rPr lang="en-US" dirty="0"/>
              <a:t>:</a:t>
            </a:r>
          </a:p>
          <a:p>
            <a:r>
              <a:rPr lang="en-US" dirty="0"/>
              <a:t>After users submit their movie reviews, the system performs sentiment analysis in real-time.</a:t>
            </a:r>
          </a:p>
          <a:p>
            <a:r>
              <a:rPr lang="en-US" dirty="0"/>
              <a:t>The sentiment analysis results, indicating whether the review is positive or negative, are displayed to the users.</a:t>
            </a:r>
          </a:p>
        </p:txBody>
      </p:sp>
    </p:spTree>
    <p:extLst>
      <p:ext uri="{BB962C8B-B14F-4D97-AF65-F5344CB8AC3E}">
        <p14:creationId xmlns:p14="http://schemas.microsoft.com/office/powerpoint/2010/main" val="5099067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a:xfrm>
            <a:off x="368400" y="1224308"/>
            <a:ext cx="3295650" cy="1293028"/>
          </a:xfrm>
        </p:spPr>
        <p:txBody>
          <a:bodyPr>
            <a:normAutofit/>
          </a:bodyPr>
          <a:lstStyle/>
          <a:p>
            <a:r>
              <a:rPr lang="en-US" dirty="0"/>
              <a:t>Software</a:t>
            </a:r>
          </a:p>
        </p:txBody>
      </p:sp>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978794" y="2472219"/>
            <a:ext cx="8927206" cy="3680826"/>
          </a:xfrm>
        </p:spPr>
        <p:txBody>
          <a:bodyPr vert="horz" lIns="91440" tIns="45720" rIns="91440" bIns="45720" rtlCol="0" anchor="t">
            <a:normAutofit/>
          </a:bodyPr>
          <a:lstStyle/>
          <a:p>
            <a:r>
              <a:rPr lang="en-US" dirty="0" err="1"/>
              <a:t>Tensorflow</a:t>
            </a:r>
            <a:endParaRPr lang="en-US" dirty="0"/>
          </a:p>
          <a:p>
            <a:r>
              <a:rPr lang="en-US" dirty="0"/>
              <a:t>Python 3.7</a:t>
            </a:r>
          </a:p>
          <a:p>
            <a:r>
              <a:rPr lang="en-US" dirty="0" err="1"/>
              <a:t>Keras</a:t>
            </a:r>
            <a:endParaRPr lang="en-US" dirty="0"/>
          </a:p>
          <a:p>
            <a:r>
              <a:rPr lang="en-US" dirty="0"/>
              <a:t>Flask</a:t>
            </a:r>
          </a:p>
          <a:p>
            <a:r>
              <a:rPr lang="en-US" dirty="0"/>
              <a:t>HTML</a:t>
            </a:r>
          </a:p>
          <a:p>
            <a:r>
              <a:rPr lang="en-US" dirty="0"/>
              <a:t>Tailwind</a:t>
            </a:r>
          </a:p>
          <a:p>
            <a:r>
              <a:rPr lang="en-US" dirty="0"/>
              <a:t>Dataset : IMDB Dataset</a:t>
            </a:r>
          </a:p>
        </p:txBody>
      </p:sp>
      <p:pic>
        <p:nvPicPr>
          <p:cNvPr id="1026" name="Picture 2">
            <a:extLst>
              <a:ext uri="{FF2B5EF4-FFF2-40B4-BE49-F238E27FC236}">
                <a16:creationId xmlns:a16="http://schemas.microsoft.com/office/drawing/2014/main" id="{D5B09659-72E6-6A8E-7304-D2857D90E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998" y="1614969"/>
            <a:ext cx="18192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does the Python logo stand for? - Quora">
            <a:extLst>
              <a:ext uri="{FF2B5EF4-FFF2-40B4-BE49-F238E27FC236}">
                <a16:creationId xmlns:a16="http://schemas.microsoft.com/office/drawing/2014/main" id="{E66EBADD-7CFF-FE2E-BE9E-9F75413D9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2756647"/>
            <a:ext cx="1168774" cy="1100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ask Logo icon PNG and SVG Vector Free Download">
            <a:extLst>
              <a:ext uri="{FF2B5EF4-FFF2-40B4-BE49-F238E27FC236}">
                <a16:creationId xmlns:a16="http://schemas.microsoft.com/office/drawing/2014/main" id="{74D95E32-F2C1-6EC2-7E3E-B2BA7FC4E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784" y="3240805"/>
            <a:ext cx="19431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pload.wikimedia.org/wikipedia/commons/6/61/HTML5_...">
            <a:extLst>
              <a:ext uri="{FF2B5EF4-FFF2-40B4-BE49-F238E27FC236}">
                <a16:creationId xmlns:a16="http://schemas.microsoft.com/office/drawing/2014/main" id="{1220B1A8-03CC-D381-8F19-56CC879716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4298" y="1870822"/>
            <a:ext cx="17716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s Tailwind Really Worth It?. Tailwind ...">
            <a:extLst>
              <a:ext uri="{FF2B5EF4-FFF2-40B4-BE49-F238E27FC236}">
                <a16:creationId xmlns:a16="http://schemas.microsoft.com/office/drawing/2014/main" id="{EED82B91-FA76-03D9-22DE-66C126B9E4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8175" y="3592141"/>
            <a:ext cx="32956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25041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a:xfrm>
            <a:off x="803563" y="1315703"/>
            <a:ext cx="4369071" cy="1293028"/>
          </a:xfrm>
        </p:spPr>
        <p:txBody>
          <a:bodyPr>
            <a:normAutofit/>
          </a:bodyPr>
          <a:lstStyle/>
          <a:p>
            <a:r>
              <a:rPr lang="en-US" sz="2800" b="1" dirty="0"/>
              <a:t> Model Training :</a:t>
            </a:r>
            <a:endParaRPr lang="en-US" dirty="0"/>
          </a:p>
        </p:txBody>
      </p:sp>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1429566" y="2729554"/>
            <a:ext cx="10181862" cy="3522181"/>
          </a:xfrm>
        </p:spPr>
        <p:txBody>
          <a:bodyPr vert="horz" lIns="91440" tIns="45720" rIns="91440" bIns="45720" rtlCol="0" anchor="t">
            <a:noAutofit/>
          </a:bodyPr>
          <a:lstStyle/>
          <a:p>
            <a:pPr marL="0" indent="0">
              <a:buNone/>
            </a:pPr>
            <a:r>
              <a:rPr lang="en-US" sz="2000" b="1" dirty="0"/>
              <a:t>1. Data Preparation:</a:t>
            </a:r>
          </a:p>
          <a:p>
            <a:r>
              <a:rPr lang="en-US" dirty="0"/>
              <a:t>Before training the model, the dataset is prepared by preprocessing the movie review data.</a:t>
            </a:r>
          </a:p>
          <a:p>
            <a:r>
              <a:rPr lang="en-US" dirty="0"/>
              <a:t>Preprocessing steps may include tokenization, padding, and converting sentiment labels to numerical values.</a:t>
            </a:r>
          </a:p>
          <a:p>
            <a:pPr marL="0" indent="0">
              <a:buNone/>
            </a:pPr>
            <a:r>
              <a:rPr lang="en-US" sz="2000" b="1" dirty="0"/>
              <a:t>2. Sequential Model Architecture:</a:t>
            </a:r>
          </a:p>
          <a:p>
            <a:r>
              <a:rPr lang="en-US" dirty="0"/>
              <a:t>Our sentiment analysis model follows a Sequential architecture using TensorFlow/</a:t>
            </a:r>
            <a:r>
              <a:rPr lang="en-US" dirty="0" err="1"/>
              <a:t>Keras</a:t>
            </a:r>
            <a:r>
              <a:rPr lang="en-US" dirty="0"/>
              <a:t>.</a:t>
            </a:r>
          </a:p>
          <a:p>
            <a:r>
              <a:rPr lang="en-US" dirty="0"/>
              <a:t>It consists of an Embedding layer, Flatten layer, and Dense layers.</a:t>
            </a:r>
          </a:p>
          <a:p>
            <a:r>
              <a:rPr lang="en-US" dirty="0"/>
              <a:t>The Embedding layer learns to map words to dense vectors, while Dense layers perform classification based on learned features.</a:t>
            </a:r>
            <a:endParaRPr lang="en-US" sz="2000" b="1" dirty="0"/>
          </a:p>
        </p:txBody>
      </p:sp>
    </p:spTree>
    <p:extLst>
      <p:ext uri="{BB962C8B-B14F-4D97-AF65-F5344CB8AC3E}">
        <p14:creationId xmlns:p14="http://schemas.microsoft.com/office/powerpoint/2010/main" val="279946753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1160625" y="1801707"/>
            <a:ext cx="10181862" cy="3522181"/>
          </a:xfrm>
        </p:spPr>
        <p:txBody>
          <a:bodyPr vert="horz" lIns="91440" tIns="45720" rIns="91440" bIns="45720" rtlCol="0" anchor="t">
            <a:noAutofit/>
          </a:bodyPr>
          <a:lstStyle/>
          <a:p>
            <a:pPr marL="0" indent="0">
              <a:buNone/>
            </a:pPr>
            <a:r>
              <a:rPr lang="en-US" sz="2000" b="1" dirty="0"/>
              <a:t>3. Training Data Split:</a:t>
            </a:r>
          </a:p>
          <a:p>
            <a:r>
              <a:rPr lang="en-US" dirty="0"/>
              <a:t>The dataset is split into training and testing sets to evaluate the model's performance.</a:t>
            </a:r>
          </a:p>
          <a:p>
            <a:r>
              <a:rPr lang="en-US" dirty="0"/>
              <a:t>Typically, a portion of the dataset (e.g., 80%) is used for training, while the remaining portion is reserved for testing. </a:t>
            </a:r>
          </a:p>
          <a:p>
            <a:endParaRPr lang="en-US" dirty="0"/>
          </a:p>
          <a:p>
            <a:endParaRPr lang="en-US" dirty="0"/>
          </a:p>
        </p:txBody>
      </p:sp>
    </p:spTree>
    <p:extLst>
      <p:ext uri="{BB962C8B-B14F-4D97-AF65-F5344CB8AC3E}">
        <p14:creationId xmlns:p14="http://schemas.microsoft.com/office/powerpoint/2010/main" val="182735600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a:xfrm>
            <a:off x="1015251" y="1315702"/>
            <a:ext cx="3619501" cy="1293028"/>
          </a:xfrm>
        </p:spPr>
        <p:txBody>
          <a:bodyPr>
            <a:normAutofit/>
          </a:bodyPr>
          <a:lstStyle/>
          <a:p>
            <a:r>
              <a:rPr lang="en-US" sz="2800" b="1" dirty="0"/>
              <a:t>Sequential model</a:t>
            </a:r>
            <a:endParaRPr lang="en-US" dirty="0"/>
          </a:p>
        </p:txBody>
      </p:sp>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1429566" y="2729554"/>
            <a:ext cx="7048500" cy="3522181"/>
          </a:xfrm>
        </p:spPr>
        <p:txBody>
          <a:bodyPr vert="horz" lIns="91440" tIns="45720" rIns="91440" bIns="45720" rtlCol="0" anchor="t">
            <a:noAutofit/>
          </a:bodyPr>
          <a:lstStyle/>
          <a:p>
            <a:pPr marL="0" indent="0">
              <a:buNone/>
            </a:pPr>
            <a:r>
              <a:rPr lang="en-US" sz="2000" dirty="0"/>
              <a:t>      In </a:t>
            </a:r>
            <a:r>
              <a:rPr lang="en-US" sz="2000" dirty="0" err="1"/>
              <a:t>Keras</a:t>
            </a:r>
            <a:r>
              <a:rPr lang="en-US" sz="2000" dirty="0"/>
              <a:t>, a Sequential model is a linear stack of layers. You can create a Sequential model and add layers to it one by one. This approach is suitable for most deep learning tasks where the data flows sequentially through each layer of the network.</a:t>
            </a:r>
          </a:p>
        </p:txBody>
      </p:sp>
      <p:pic>
        <p:nvPicPr>
          <p:cNvPr id="2050" name="Picture 2" descr="Get started with TensorFlow 2.0 — Introduction to deep learning | by Andrea  D'Agostino | Towards Data Science">
            <a:extLst>
              <a:ext uri="{FF2B5EF4-FFF2-40B4-BE49-F238E27FC236}">
                <a16:creationId xmlns:a16="http://schemas.microsoft.com/office/drawing/2014/main" id="{F096C55F-802D-6BED-6DEE-2F78DA7AE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066" y="593885"/>
            <a:ext cx="3619500"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7056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a:xfrm>
            <a:off x="4276165" y="84137"/>
            <a:ext cx="6683188" cy="785651"/>
          </a:xfrm>
        </p:spPr>
        <p:txBody>
          <a:bodyPr>
            <a:normAutofit/>
          </a:bodyPr>
          <a:lstStyle/>
          <a:p>
            <a:r>
              <a:rPr lang="en-US" sz="3200" dirty="0"/>
              <a:t>Website</a:t>
            </a:r>
            <a:r>
              <a:rPr lang="en-US" dirty="0"/>
              <a:t> </a:t>
            </a:r>
            <a:r>
              <a:rPr lang="en-US" sz="3200" dirty="0"/>
              <a:t>demonstration</a:t>
            </a:r>
          </a:p>
        </p:txBody>
      </p:sp>
      <p:pic>
        <p:nvPicPr>
          <p:cNvPr id="5" name="20240403-1045-47.6108728">
            <a:hlinkClick r:id="" action="ppaction://media"/>
            <a:extLst>
              <a:ext uri="{FF2B5EF4-FFF2-40B4-BE49-F238E27FC236}">
                <a16:creationId xmlns:a16="http://schemas.microsoft.com/office/drawing/2014/main" id="{68BDED3D-8BF3-2DB9-1CE8-B4BE4213591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39700" y="869950"/>
            <a:ext cx="11263313" cy="5903913"/>
          </a:xfrm>
        </p:spPr>
      </p:pic>
    </p:spTree>
    <p:extLst>
      <p:ext uri="{BB962C8B-B14F-4D97-AF65-F5344CB8AC3E}">
        <p14:creationId xmlns:p14="http://schemas.microsoft.com/office/powerpoint/2010/main" val="40339318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a:xfrm>
            <a:off x="6710082" y="235896"/>
            <a:ext cx="3733800" cy="129302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609296" y="1528924"/>
            <a:ext cx="10237998" cy="4925664"/>
          </a:xfrm>
        </p:spPr>
        <p:txBody>
          <a:bodyPr vert="horz" lIns="91440" tIns="45720" rIns="91440" bIns="45720" rtlCol="0" anchor="t">
            <a:normAutofit fontScale="92500" lnSpcReduction="10000"/>
          </a:bodyPr>
          <a:lstStyle/>
          <a:p>
            <a:pPr marL="457200" indent="-457200">
              <a:buAutoNum type="arabicPeriod"/>
            </a:pPr>
            <a:r>
              <a:rPr lang="en-US" sz="2000" b="1" dirty="0"/>
              <a:t>Project Objectives: </a:t>
            </a:r>
          </a:p>
          <a:p>
            <a:pPr marL="0" indent="0">
              <a:buNone/>
            </a:pPr>
            <a:r>
              <a:rPr lang="en-US" sz="2000" b="1" dirty="0"/>
              <a:t>              </a:t>
            </a:r>
            <a:r>
              <a:rPr lang="en-US" sz="2000" dirty="0"/>
              <a:t>We set out to develop a Flask-based website for movie review sentiment analysis, leveraging machine learning techniques. Our goal was to create a user-friendly platform that provides real-time sentiment analysis results to users.</a:t>
            </a:r>
          </a:p>
          <a:p>
            <a:pPr marL="0" indent="0">
              <a:buNone/>
            </a:pPr>
            <a:r>
              <a:rPr lang="en-US" sz="2000" b="1" dirty="0"/>
              <a:t>2. System Architecture</a:t>
            </a:r>
            <a:r>
              <a:rPr lang="en-US" sz="2000" dirty="0"/>
              <a:t>: </a:t>
            </a:r>
          </a:p>
          <a:p>
            <a:pPr marL="0" indent="0">
              <a:buNone/>
            </a:pPr>
            <a:r>
              <a:rPr lang="en-US" sz="2000" dirty="0"/>
              <a:t>              We discussed the architecture of our system, which seamlessly integrates the Flask framework with a machine learning model. Components such as </a:t>
            </a:r>
            <a:r>
              <a:rPr lang="en-US" sz="2000" b="1" dirty="0"/>
              <a:t>routing, views, and </a:t>
            </a:r>
            <a:r>
              <a:rPr lang="en-US" sz="2000" dirty="0"/>
              <a:t>preprocessing</a:t>
            </a:r>
            <a:r>
              <a:rPr lang="en-US" sz="2000" b="1" dirty="0"/>
              <a:t> </a:t>
            </a:r>
            <a:r>
              <a:rPr lang="en-US" sz="2000" dirty="0"/>
              <a:t>techniques like tokenization and padding  were used.</a:t>
            </a:r>
          </a:p>
          <a:p>
            <a:pPr marL="0" indent="0">
              <a:buNone/>
            </a:pPr>
            <a:r>
              <a:rPr lang="en-US" sz="2000" b="1" dirty="0"/>
              <a:t>3. Website Functionality:</a:t>
            </a:r>
          </a:p>
          <a:p>
            <a:pPr marL="0" indent="0">
              <a:buNone/>
            </a:pPr>
            <a:r>
              <a:rPr lang="en-US" sz="2000" dirty="0"/>
              <a:t>              The website offers a user-friendly input interface for submitting movie reviews and displays sentiment analysis results promptly. </a:t>
            </a:r>
          </a:p>
          <a:p>
            <a:pPr marL="0" indent="0">
              <a:buNone/>
            </a:pPr>
            <a:r>
              <a:rPr lang="en-US" sz="2000" b="1" dirty="0"/>
              <a:t>4. Model Training and Evaluation:</a:t>
            </a:r>
          </a:p>
          <a:p>
            <a:pPr marL="0" indent="0">
              <a:buNone/>
            </a:pPr>
            <a:r>
              <a:rPr lang="en-US" sz="2000" dirty="0"/>
              <a:t>             The model training process involves preparing the dataset, defining the Sequential model architecture, and splitting the data for training and testing. Model evaluation measures performance using metrics like loss and accuracy, providing insights into its effectiveness.</a:t>
            </a:r>
          </a:p>
        </p:txBody>
      </p:sp>
    </p:spTree>
    <p:extLst>
      <p:ext uri="{BB962C8B-B14F-4D97-AF65-F5344CB8AC3E}">
        <p14:creationId xmlns:p14="http://schemas.microsoft.com/office/powerpoint/2010/main" val="191310501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p:txBody>
          <a:bodyPr>
            <a:normAutofit/>
          </a:bodyPr>
          <a:lstStyle/>
          <a:p>
            <a:r>
              <a:rPr lang="en-US" dirty="0" err="1"/>
              <a:t>referEnces</a:t>
            </a:r>
            <a:endParaRPr lang="en-US" dirty="0"/>
          </a:p>
        </p:txBody>
      </p:sp>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1429566" y="2402983"/>
            <a:ext cx="9891576" cy="4085334"/>
          </a:xfrm>
        </p:spPr>
        <p:txBody>
          <a:bodyPr vert="horz" lIns="91440" tIns="45720" rIns="91440" bIns="45720" rtlCol="0" anchor="t">
            <a:normAutofit/>
          </a:bodyPr>
          <a:lstStyle/>
          <a:p>
            <a:endParaRPr lang="en-US" dirty="0">
              <a:ea typeface="+mn-lt"/>
              <a:cs typeface="+mn-lt"/>
            </a:endParaRPr>
          </a:p>
          <a:p>
            <a:r>
              <a:rPr lang="en-US" sz="3600" b="1" dirty="0">
                <a:ea typeface="+mn-lt"/>
                <a:cs typeface="+mn-lt"/>
              </a:rPr>
              <a:t>YOUTUBE VIDEO LINK: </a:t>
            </a:r>
            <a:r>
              <a:rPr lang="en-US" sz="2400" dirty="0" err="1">
                <a:ea typeface="+mn-lt"/>
                <a:cs typeface="+mn-lt"/>
                <a:hlinkClick r:id="rId2"/>
              </a:rPr>
              <a:t>ml_project-Video_link</a:t>
            </a:r>
            <a:endParaRPr lang="en-US" sz="2400" dirty="0">
              <a:ea typeface="+mn-lt"/>
              <a:cs typeface="+mn-lt"/>
            </a:endParaRPr>
          </a:p>
          <a:p>
            <a:pPr marL="0" indent="0">
              <a:buNone/>
            </a:pPr>
            <a:endParaRPr lang="en-US" sz="2400" dirty="0">
              <a:ea typeface="+mn-lt"/>
              <a:cs typeface="+mn-lt"/>
            </a:endParaRPr>
          </a:p>
          <a:p>
            <a:r>
              <a:rPr lang="en-US" dirty="0">
                <a:ea typeface="+mn-lt"/>
                <a:cs typeface="+mn-lt"/>
              </a:rPr>
              <a:t>Abadi, Martín, </a:t>
            </a:r>
            <a:r>
              <a:rPr lang="en-US" dirty="0" err="1">
                <a:ea typeface="+mn-lt"/>
                <a:cs typeface="+mn-lt"/>
              </a:rPr>
              <a:t>etjal</a:t>
            </a:r>
            <a:r>
              <a:rPr lang="en-US" dirty="0">
                <a:ea typeface="+mn-lt"/>
                <a:cs typeface="+mn-lt"/>
              </a:rPr>
              <a:t>. "TensorFlow: Large-scale machine learning on heterogeneous systems." </a:t>
            </a:r>
            <a:r>
              <a:rPr lang="en-US" dirty="0" err="1">
                <a:ea typeface="+mn-lt"/>
                <a:cs typeface="+mn-lt"/>
              </a:rPr>
              <a:t>arXiv</a:t>
            </a:r>
            <a:r>
              <a:rPr lang="en-US" dirty="0">
                <a:ea typeface="+mn-lt"/>
                <a:cs typeface="+mn-lt"/>
              </a:rPr>
              <a:t> preprint arXiv:1603.04467 (2016).  </a:t>
            </a:r>
          </a:p>
          <a:p>
            <a:r>
              <a:rPr lang="en-US" dirty="0">
                <a:ea typeface="+mn-lt"/>
                <a:cs typeface="+mn-lt"/>
                <a:hlinkClick r:id="rId3"/>
              </a:rPr>
              <a:t>Flask Documentation</a:t>
            </a:r>
            <a:r>
              <a:rPr lang="en-US" dirty="0">
                <a:ea typeface="+mn-lt"/>
                <a:cs typeface="+mn-lt"/>
              </a:rPr>
              <a:t> </a:t>
            </a:r>
          </a:p>
          <a:p>
            <a:r>
              <a:rPr lang="en-US" dirty="0">
                <a:ea typeface="+mn-lt"/>
                <a:cs typeface="+mn-lt"/>
                <a:hlinkClick r:id="rId4"/>
              </a:rPr>
              <a:t>https://keras.io/</a:t>
            </a:r>
            <a:endParaRPr lang="en-US" dirty="0">
              <a:ea typeface="+mn-lt"/>
              <a:cs typeface="+mn-lt"/>
            </a:endParaRPr>
          </a:p>
          <a:p>
            <a:r>
              <a:rPr lang="en-US" dirty="0" err="1">
                <a:ea typeface="+mn-lt"/>
                <a:cs typeface="+mn-lt"/>
              </a:rPr>
              <a:t>StackOverFlow</a:t>
            </a:r>
            <a:endParaRPr lang="en-US" dirty="0">
              <a:ea typeface="+mn-lt"/>
              <a:cs typeface="+mn-lt"/>
            </a:endParaRPr>
          </a:p>
          <a:p>
            <a:r>
              <a:rPr lang="en-US" dirty="0" err="1">
                <a:ea typeface="+mn-lt"/>
                <a:cs typeface="+mn-lt"/>
              </a:rPr>
              <a:t>kaggle</a:t>
            </a:r>
            <a:endParaRPr lang="en-US"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47203264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a:xfrm>
            <a:off x="1577485" y="654653"/>
            <a:ext cx="9238434" cy="857559"/>
          </a:xfrm>
        </p:spPr>
        <p:txBody>
          <a:bodyPr>
            <a:normAutofit/>
          </a:bodyPr>
          <a:lstStyle/>
          <a:p>
            <a:r>
              <a:rPr lang="en-US" sz="3600" dirty="0"/>
              <a:t>Introduction</a:t>
            </a:r>
          </a:p>
        </p:txBody>
      </p:sp>
      <p:sp>
        <p:nvSpPr>
          <p:cNvPr id="3" name="Content Placeholder 2">
            <a:extLst>
              <a:ext uri="{FF2B5EF4-FFF2-40B4-BE49-F238E27FC236}">
                <a16:creationId xmlns:a16="http://schemas.microsoft.com/office/drawing/2014/main" id="{43643996-6A44-A2F0-47D8-68AC81CB0320}"/>
              </a:ext>
            </a:extLst>
          </p:cNvPr>
          <p:cNvSpPr>
            <a:spLocks noGrp="1"/>
          </p:cNvSpPr>
          <p:nvPr>
            <p:ph idx="1"/>
          </p:nvPr>
        </p:nvSpPr>
        <p:spPr>
          <a:xfrm>
            <a:off x="960914" y="1428441"/>
            <a:ext cx="9539176" cy="2410248"/>
          </a:xfrm>
        </p:spPr>
        <p:txBody>
          <a:bodyPr vert="horz" lIns="91440" tIns="45720" rIns="91440" bIns="45720" rtlCol="0" anchor="t">
            <a:noAutofit/>
          </a:bodyPr>
          <a:lstStyle/>
          <a:p>
            <a:pPr marL="0" indent="0">
              <a:buNone/>
            </a:pPr>
            <a:r>
              <a:rPr lang="en-US" sz="2000" i="1" dirty="0"/>
              <a:t>      </a:t>
            </a:r>
            <a:r>
              <a:rPr lang="en-US" sz="2000" dirty="0"/>
              <a:t>In today's digital age, where opinions are shared at an unprecedented pace, understanding customer sentiment is paramount for businesses. Movie review sentiment analysis serves as a crucial tool in deciphering audience reactions and preferences. Leveraging machine learning techniques, we have developed a robust system capable of analyzing movie reviews and determining whether the sentiment expressed is positive or negative.</a:t>
            </a:r>
          </a:p>
          <a:p>
            <a:endParaRPr lang="en-US" sz="2000" b="1" dirty="0"/>
          </a:p>
          <a:p>
            <a:endParaRPr lang="en-US" sz="2000" b="1" dirty="0"/>
          </a:p>
          <a:p>
            <a:endParaRPr lang="en-US" sz="2000" b="1" dirty="0"/>
          </a:p>
        </p:txBody>
      </p:sp>
      <p:sp>
        <p:nvSpPr>
          <p:cNvPr id="4" name="TextBox 3">
            <a:extLst>
              <a:ext uri="{FF2B5EF4-FFF2-40B4-BE49-F238E27FC236}">
                <a16:creationId xmlns:a16="http://schemas.microsoft.com/office/drawing/2014/main" id="{BF16919D-3B51-DA45-600F-73E0CE53352C}"/>
              </a:ext>
            </a:extLst>
          </p:cNvPr>
          <p:cNvSpPr txBox="1"/>
          <p:nvPr/>
        </p:nvSpPr>
        <p:spPr>
          <a:xfrm>
            <a:off x="488271" y="4054205"/>
            <a:ext cx="7674094" cy="954107"/>
          </a:xfrm>
          <a:prstGeom prst="rect">
            <a:avLst/>
          </a:prstGeom>
          <a:noFill/>
        </p:spPr>
        <p:txBody>
          <a:bodyPr wrap="square" rtlCol="0">
            <a:spAutoFit/>
          </a:bodyPr>
          <a:lstStyle/>
          <a:p>
            <a:r>
              <a:rPr lang="en-US" sz="2800" dirty="0"/>
              <a:t>IMPORTANCE OF SENTIMENTAL  ANALYSIS</a:t>
            </a:r>
          </a:p>
          <a:p>
            <a:r>
              <a:rPr lang="en-US" sz="2800" dirty="0"/>
              <a:t>   </a:t>
            </a:r>
            <a:endParaRPr lang="en-IN" sz="2800" dirty="0"/>
          </a:p>
        </p:txBody>
      </p:sp>
      <p:sp>
        <p:nvSpPr>
          <p:cNvPr id="6" name="Content Placeholder 2">
            <a:extLst>
              <a:ext uri="{FF2B5EF4-FFF2-40B4-BE49-F238E27FC236}">
                <a16:creationId xmlns:a16="http://schemas.microsoft.com/office/drawing/2014/main" id="{7D804BD0-E9AB-5B93-2A9E-C1636A6A8167}"/>
              </a:ext>
            </a:extLst>
          </p:cNvPr>
          <p:cNvSpPr txBox="1">
            <a:spLocks/>
          </p:cNvSpPr>
          <p:nvPr/>
        </p:nvSpPr>
        <p:spPr>
          <a:xfrm>
            <a:off x="853337" y="4612477"/>
            <a:ext cx="10133481" cy="1886084"/>
          </a:xfrm>
          <a:prstGeom prst="rect">
            <a:avLst/>
          </a:prstGeom>
        </p:spPr>
        <p:txBody>
          <a:bodyPr vert="horz" lIns="91440" tIns="45720" rIns="91440" bIns="45720" rtlCol="0" anchor="t">
            <a:no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Informs decision-making processes for movie producers, marketers, and distributors.</a:t>
            </a:r>
          </a:p>
          <a:p>
            <a:r>
              <a:rPr lang="en-US" sz="2000" dirty="0"/>
              <a:t>Provides insights into audience preferences and trends.</a:t>
            </a:r>
          </a:p>
          <a:p>
            <a:r>
              <a:rPr lang="en-US" sz="2000" dirty="0"/>
              <a:t>Helps in improving product quality and customer satisfaction.</a:t>
            </a:r>
          </a:p>
        </p:txBody>
      </p:sp>
    </p:spTree>
    <p:extLst>
      <p:ext uri="{BB962C8B-B14F-4D97-AF65-F5344CB8AC3E}">
        <p14:creationId xmlns:p14="http://schemas.microsoft.com/office/powerpoint/2010/main" val="2179449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4FB-E920-9893-7488-1F3EE054CEEB}"/>
              </a:ext>
            </a:extLst>
          </p:cNvPr>
          <p:cNvSpPr>
            <a:spLocks noGrp="1"/>
          </p:cNvSpPr>
          <p:nvPr>
            <p:ph type="title"/>
          </p:nvPr>
        </p:nvSpPr>
        <p:spPr/>
        <p:txBody>
          <a:bodyPr>
            <a:normAutofit/>
          </a:bodyPr>
          <a:lstStyle/>
          <a:p>
            <a:pPr algn="ctr"/>
            <a:r>
              <a:rPr lang="en-US" sz="3600" dirty="0"/>
              <a:t>objective statement</a:t>
            </a:r>
          </a:p>
        </p:txBody>
      </p:sp>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1429566" y="2556835"/>
            <a:ext cx="8440575" cy="2015166"/>
          </a:xfrm>
        </p:spPr>
        <p:txBody>
          <a:bodyPr vert="horz" lIns="91440" tIns="45720" rIns="91440" bIns="45720" rtlCol="0" anchor="t">
            <a:normAutofit/>
          </a:bodyPr>
          <a:lstStyle/>
          <a:p>
            <a:r>
              <a:rPr lang="en-US" sz="2400" b="1" dirty="0"/>
              <a:t>The primary objective of our project is to create a user-friendly and efficient platform for movie review sentiment analysis using machine learning techniques, with a specific focus on developing a Flask-based website.</a:t>
            </a:r>
          </a:p>
        </p:txBody>
      </p:sp>
    </p:spTree>
    <p:extLst>
      <p:ext uri="{BB962C8B-B14F-4D97-AF65-F5344CB8AC3E}">
        <p14:creationId xmlns:p14="http://schemas.microsoft.com/office/powerpoint/2010/main" val="8449640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4FB-E920-9893-7488-1F3EE054CEEB}"/>
              </a:ext>
            </a:extLst>
          </p:cNvPr>
          <p:cNvSpPr>
            <a:spLocks noGrp="1"/>
          </p:cNvSpPr>
          <p:nvPr>
            <p:ph type="title"/>
          </p:nvPr>
        </p:nvSpPr>
        <p:spPr>
          <a:xfrm>
            <a:off x="1429566" y="1045445"/>
            <a:ext cx="3276905" cy="857559"/>
          </a:xfrm>
        </p:spPr>
        <p:txBody>
          <a:bodyPr>
            <a:normAutofit/>
          </a:bodyPr>
          <a:lstStyle/>
          <a:p>
            <a:pPr algn="ctr"/>
            <a:r>
              <a:rPr lang="en-US" sz="3600" b="1" dirty="0"/>
              <a:t>Key Points</a:t>
            </a:r>
            <a:endParaRPr lang="en-US" sz="3600" dirty="0"/>
          </a:p>
        </p:txBody>
      </p:sp>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1429566" y="2556835"/>
            <a:ext cx="8440575" cy="2015166"/>
          </a:xfrm>
        </p:spPr>
        <p:txBody>
          <a:bodyPr vert="horz" lIns="91440" tIns="45720" rIns="91440" bIns="45720" rtlCol="0" anchor="t">
            <a:noAutofit/>
          </a:bodyPr>
          <a:lstStyle/>
          <a:p>
            <a:pPr marL="0" indent="0">
              <a:buNone/>
            </a:pPr>
            <a:r>
              <a:rPr lang="en-US" sz="1600" b="1" dirty="0"/>
              <a:t>1. Enhancing User Experience: </a:t>
            </a:r>
            <a:r>
              <a:rPr lang="en-US" sz="1600" dirty="0"/>
              <a:t>The project aims to enhance the user experience by providing a seamless and intuitive interface for analyzing movie reviews. Through the website, users can easily input movie reviews and obtain sentiment analysis results in real-time.</a:t>
            </a:r>
          </a:p>
          <a:p>
            <a:pPr marL="0" indent="0">
              <a:buNone/>
            </a:pPr>
            <a:r>
              <a:rPr lang="en-US" sz="1600" b="1" dirty="0"/>
              <a:t>2. Utilizing Machine Learning: </a:t>
            </a:r>
            <a:r>
              <a:rPr lang="en-US" sz="1600" dirty="0"/>
              <a:t>Leveraging the power of machine learning, our objective is to develop a robust sentiment analysis model capable of accurately classifying movie reviews as either positive or negative. The model's training process involves learning from labeled movie review data to achieve high accuracy in sentiment prediction.</a:t>
            </a:r>
          </a:p>
          <a:p>
            <a:pPr marL="0" indent="0">
              <a:buNone/>
            </a:pPr>
            <a:r>
              <a:rPr lang="en-US" sz="1600" b="1" dirty="0"/>
              <a:t>3. Integration with Flask: </a:t>
            </a:r>
            <a:r>
              <a:rPr lang="en-US" sz="1600" dirty="0"/>
              <a:t>A key goal of the project is to integrate the trained machine learning model with the Flask web framework. Flask provides the necessary infrastructure for handling web requests and seamlessly incorporating the sentiment analysis functionality into the website.</a:t>
            </a:r>
          </a:p>
        </p:txBody>
      </p:sp>
    </p:spTree>
    <p:extLst>
      <p:ext uri="{BB962C8B-B14F-4D97-AF65-F5344CB8AC3E}">
        <p14:creationId xmlns:p14="http://schemas.microsoft.com/office/powerpoint/2010/main" val="321553089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EE4-E7AA-9D00-8FE8-830BB2C4C060}"/>
              </a:ext>
            </a:extLst>
          </p:cNvPr>
          <p:cNvSpPr>
            <a:spLocks noGrp="1"/>
          </p:cNvSpPr>
          <p:nvPr>
            <p:ph type="title"/>
          </p:nvPr>
        </p:nvSpPr>
        <p:spPr/>
        <p:txBody>
          <a:bodyPr>
            <a:normAutofit/>
          </a:bodyPr>
          <a:lstStyle/>
          <a:p>
            <a:r>
              <a:rPr lang="en-US" dirty="0"/>
              <a:t>Block diagram/flow chart</a:t>
            </a:r>
          </a:p>
        </p:txBody>
      </p:sp>
      <p:sp>
        <p:nvSpPr>
          <p:cNvPr id="26" name="Rectangle 1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ounded Rectangle 36"/>
          <p:cNvSpPr/>
          <p:nvPr/>
        </p:nvSpPr>
        <p:spPr>
          <a:xfrm>
            <a:off x="37928" y="3205980"/>
            <a:ext cx="1944732" cy="1467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Data collection and preprocessing</a:t>
            </a:r>
          </a:p>
        </p:txBody>
      </p:sp>
      <p:sp>
        <p:nvSpPr>
          <p:cNvPr id="42" name="Right Arrow 41"/>
          <p:cNvSpPr/>
          <p:nvPr/>
        </p:nvSpPr>
        <p:spPr>
          <a:xfrm flipV="1">
            <a:off x="1946062" y="3438938"/>
            <a:ext cx="733424" cy="755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Right Arrow 42"/>
          <p:cNvSpPr/>
          <p:nvPr/>
        </p:nvSpPr>
        <p:spPr>
          <a:xfrm flipV="1">
            <a:off x="4551023" y="3508517"/>
            <a:ext cx="734749" cy="698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Right Arrow 43"/>
          <p:cNvSpPr/>
          <p:nvPr/>
        </p:nvSpPr>
        <p:spPr>
          <a:xfrm flipV="1">
            <a:off x="9784172" y="3540762"/>
            <a:ext cx="670234" cy="755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Right Arrow 44"/>
          <p:cNvSpPr/>
          <p:nvPr/>
        </p:nvSpPr>
        <p:spPr>
          <a:xfrm flipV="1">
            <a:off x="7193075" y="3528896"/>
            <a:ext cx="687685" cy="755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Rectangle 10"/>
          <p:cNvSpPr>
            <a:spLocks noChangeArrowheads="1"/>
          </p:cNvSpPr>
          <p:nvPr/>
        </p:nvSpPr>
        <p:spPr bwMode="auto">
          <a:xfrm>
            <a:off x="1429566" y="23933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8" name="Rounded Rectangle 57"/>
          <p:cNvSpPr/>
          <p:nvPr/>
        </p:nvSpPr>
        <p:spPr>
          <a:xfrm>
            <a:off x="2611040" y="3201191"/>
            <a:ext cx="1944732" cy="1312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dirty="0"/>
              <a:t>Training the model</a:t>
            </a:r>
          </a:p>
        </p:txBody>
      </p:sp>
      <p:sp>
        <p:nvSpPr>
          <p:cNvPr id="59" name="Rounded Rectangle 58"/>
          <p:cNvSpPr/>
          <p:nvPr/>
        </p:nvSpPr>
        <p:spPr>
          <a:xfrm>
            <a:off x="5289663" y="3192765"/>
            <a:ext cx="1944732" cy="1329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dirty="0"/>
              <a:t>Evaluate the model and tune the model</a:t>
            </a:r>
          </a:p>
        </p:txBody>
      </p:sp>
      <p:sp>
        <p:nvSpPr>
          <p:cNvPr id="60" name="Rounded Rectangle 59"/>
          <p:cNvSpPr/>
          <p:nvPr/>
        </p:nvSpPr>
        <p:spPr>
          <a:xfrm>
            <a:off x="7807801" y="3192765"/>
            <a:ext cx="1944732" cy="1312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dirty="0"/>
              <a:t>Deploy the trained model</a:t>
            </a:r>
          </a:p>
        </p:txBody>
      </p:sp>
      <p:sp>
        <p:nvSpPr>
          <p:cNvPr id="61" name="Rounded Rectangle 60"/>
          <p:cNvSpPr/>
          <p:nvPr/>
        </p:nvSpPr>
        <p:spPr>
          <a:xfrm>
            <a:off x="10397111" y="3182700"/>
            <a:ext cx="1623391" cy="1312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dirty="0"/>
              <a:t>Prediction Using the model</a:t>
            </a:r>
          </a:p>
        </p:txBody>
      </p:sp>
    </p:spTree>
    <p:extLst>
      <p:ext uri="{BB962C8B-B14F-4D97-AF65-F5344CB8AC3E}">
        <p14:creationId xmlns:p14="http://schemas.microsoft.com/office/powerpoint/2010/main" val="31623923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4FB-E920-9893-7488-1F3EE054CEEB}"/>
              </a:ext>
            </a:extLst>
          </p:cNvPr>
          <p:cNvSpPr>
            <a:spLocks noGrp="1"/>
          </p:cNvSpPr>
          <p:nvPr>
            <p:ph type="title"/>
          </p:nvPr>
        </p:nvSpPr>
        <p:spPr>
          <a:xfrm>
            <a:off x="1546412" y="416859"/>
            <a:ext cx="10488706" cy="1486145"/>
          </a:xfrm>
        </p:spPr>
        <p:txBody>
          <a:bodyPr>
            <a:normAutofit/>
          </a:bodyPr>
          <a:lstStyle/>
          <a:p>
            <a:pPr algn="ctr"/>
            <a:r>
              <a:rPr lang="en-US" sz="3600" dirty="0"/>
              <a:t>System Architecture : </a:t>
            </a:r>
            <a:br>
              <a:rPr lang="en-US" sz="3600" dirty="0"/>
            </a:br>
            <a:r>
              <a:rPr lang="en-US" sz="2400" dirty="0"/>
              <a:t>Integrating Flask, Machine  Learning, and Preprocessing</a:t>
            </a:r>
          </a:p>
        </p:txBody>
      </p:sp>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1214413" y="2421416"/>
            <a:ext cx="9166716" cy="4436583"/>
          </a:xfrm>
        </p:spPr>
        <p:txBody>
          <a:bodyPr vert="horz" lIns="91440" tIns="45720" rIns="91440" bIns="45720" rtlCol="0" anchor="t">
            <a:noAutofit/>
          </a:bodyPr>
          <a:lstStyle/>
          <a:p>
            <a:pPr marL="0" indent="0">
              <a:buNone/>
            </a:pPr>
            <a:r>
              <a:rPr lang="en-US" sz="2400" b="1" dirty="0"/>
              <a:t>Overview:</a:t>
            </a:r>
          </a:p>
          <a:p>
            <a:pPr marL="0" indent="0">
              <a:buNone/>
            </a:pPr>
            <a:r>
              <a:rPr lang="en-US" sz="1600" i="1" dirty="0"/>
              <a:t>Our system architecture seamlessly combines the Flask web framework with a machine learning model for movie review sentiment analysis. Additionally, preprocessing techniques such as tokenization and padding are employed to ensure optimal input data for the model. </a:t>
            </a:r>
          </a:p>
          <a:p>
            <a:pPr marL="0" indent="0">
              <a:buNone/>
            </a:pPr>
            <a:r>
              <a:rPr lang="en-US" sz="2400" b="1" dirty="0"/>
              <a:t>Components:</a:t>
            </a:r>
          </a:p>
          <a:p>
            <a:pPr marL="342900" indent="-342900">
              <a:buAutoNum type="arabicPeriod"/>
            </a:pPr>
            <a:r>
              <a:rPr lang="en-US" b="1" dirty="0"/>
              <a:t>Flask Framework:</a:t>
            </a:r>
          </a:p>
          <a:p>
            <a:pPr marL="0" indent="0">
              <a:buNone/>
            </a:pPr>
            <a:r>
              <a:rPr lang="en-US" b="1" dirty="0"/>
              <a:t>           </a:t>
            </a:r>
            <a:r>
              <a:rPr lang="en-US" dirty="0"/>
              <a:t>Central component responsible for handling HTTP requests and responses. Provides routing mechanisms to direct incoming requests to appropriate views. Offers a flexible environment for integrating machine learning models with web interfaces.</a:t>
            </a:r>
          </a:p>
        </p:txBody>
      </p:sp>
    </p:spTree>
    <p:extLst>
      <p:ext uri="{BB962C8B-B14F-4D97-AF65-F5344CB8AC3E}">
        <p14:creationId xmlns:p14="http://schemas.microsoft.com/office/powerpoint/2010/main" val="26746859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851342" y="1345652"/>
            <a:ext cx="9744940" cy="4920677"/>
          </a:xfrm>
        </p:spPr>
        <p:txBody>
          <a:bodyPr vert="horz" lIns="91440" tIns="45720" rIns="91440" bIns="45720" rtlCol="0" anchor="t">
            <a:noAutofit/>
          </a:bodyPr>
          <a:lstStyle/>
          <a:p>
            <a:pPr marL="0" indent="0">
              <a:buNone/>
            </a:pPr>
            <a:r>
              <a:rPr lang="en-US" b="1" dirty="0"/>
              <a:t>2.Machine Learning Model:</a:t>
            </a:r>
          </a:p>
          <a:p>
            <a:pPr marL="0" indent="0">
              <a:buNone/>
            </a:pPr>
            <a:r>
              <a:rPr lang="en-US" dirty="0"/>
              <a:t>         Core component for sentiment analysis. Utilizes a Sequential model architecture implemented in TensorFlow/</a:t>
            </a:r>
            <a:r>
              <a:rPr lang="en-US" dirty="0" err="1"/>
              <a:t>Keras.Comprised</a:t>
            </a:r>
            <a:r>
              <a:rPr lang="en-US" dirty="0"/>
              <a:t> of layers including Embedding, Flatten, and Dense layers, trained on labeled movie review data.</a:t>
            </a:r>
          </a:p>
          <a:p>
            <a:pPr marL="0" indent="0">
              <a:buNone/>
            </a:pPr>
            <a:r>
              <a:rPr lang="en-US" b="1" dirty="0"/>
              <a:t>3.Tokenization and Padding:</a:t>
            </a:r>
          </a:p>
          <a:p>
            <a:pPr marL="0" indent="0">
              <a:buNone/>
            </a:pPr>
            <a:r>
              <a:rPr lang="en-US" dirty="0"/>
              <a:t>         Preprocessing steps applied to input text data before feeding it into the model.</a:t>
            </a:r>
          </a:p>
          <a:p>
            <a:pPr marL="0" indent="0">
              <a:buNone/>
            </a:pPr>
            <a:r>
              <a:rPr lang="en-US" dirty="0"/>
              <a:t>         </a:t>
            </a:r>
            <a:r>
              <a:rPr lang="en-US" b="1" dirty="0"/>
              <a:t>Tokenization: </a:t>
            </a:r>
            <a:r>
              <a:rPr lang="en-US" dirty="0"/>
              <a:t>Converts text data into sequences of numerical tokens representing individual words.</a:t>
            </a:r>
          </a:p>
          <a:p>
            <a:pPr marL="0" indent="0">
              <a:buNone/>
            </a:pPr>
            <a:r>
              <a:rPr lang="en-US" dirty="0"/>
              <a:t>         </a:t>
            </a:r>
            <a:r>
              <a:rPr lang="en-US" b="1" dirty="0"/>
              <a:t>Padding: </a:t>
            </a:r>
            <a:r>
              <a:rPr lang="en-US" dirty="0"/>
              <a:t>Ensures uniform input size by adding zeros to sequences shorter than a specified length and truncating longer sequences.</a:t>
            </a:r>
          </a:p>
          <a:p>
            <a:pPr marL="0" indent="0">
              <a:buNone/>
            </a:pPr>
            <a:endParaRPr lang="en-US" sz="2000" b="1" dirty="0"/>
          </a:p>
        </p:txBody>
      </p:sp>
    </p:spTree>
    <p:extLst>
      <p:ext uri="{BB962C8B-B14F-4D97-AF65-F5344CB8AC3E}">
        <p14:creationId xmlns:p14="http://schemas.microsoft.com/office/powerpoint/2010/main" val="23098705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4FB-E920-9893-7488-1F3EE054CEEB}"/>
              </a:ext>
            </a:extLst>
          </p:cNvPr>
          <p:cNvSpPr>
            <a:spLocks noGrp="1"/>
          </p:cNvSpPr>
          <p:nvPr>
            <p:ph type="title"/>
          </p:nvPr>
        </p:nvSpPr>
        <p:spPr>
          <a:xfrm>
            <a:off x="2460813" y="749384"/>
            <a:ext cx="6589059" cy="612086"/>
          </a:xfrm>
        </p:spPr>
        <p:txBody>
          <a:bodyPr>
            <a:normAutofit/>
          </a:bodyPr>
          <a:lstStyle/>
          <a:p>
            <a:pPr algn="ctr"/>
            <a:r>
              <a:rPr lang="en-US" sz="3600" dirty="0"/>
              <a:t>PREPOCESSING</a:t>
            </a:r>
          </a:p>
        </p:txBody>
      </p:sp>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206552" y="1672033"/>
            <a:ext cx="4948518" cy="4436583"/>
          </a:xfrm>
        </p:spPr>
        <p:txBody>
          <a:bodyPr vert="horz" lIns="91440" tIns="45720" rIns="91440" bIns="45720" rtlCol="0" anchor="t">
            <a:noAutofit/>
          </a:bodyPr>
          <a:lstStyle/>
          <a:p>
            <a:pPr marL="0" indent="0">
              <a:buNone/>
            </a:pPr>
            <a:r>
              <a:rPr lang="en-US" sz="2000" b="1" dirty="0"/>
              <a:t>Tokenization:  </a:t>
            </a:r>
            <a:r>
              <a:rPr lang="en-US" sz="2000" dirty="0"/>
              <a:t>Process of convert text sequences to words or tokens.</a:t>
            </a:r>
          </a:p>
          <a:p>
            <a:pPr marL="0" indent="0">
              <a:buNone/>
            </a:pPr>
            <a:endParaRPr lang="en-US" sz="2000" dirty="0"/>
          </a:p>
          <a:p>
            <a:pPr marL="0" indent="0">
              <a:buNone/>
            </a:pPr>
            <a:r>
              <a:rPr lang="en-US" sz="2400" b="1" dirty="0"/>
              <a:t>Stemming: </a:t>
            </a:r>
            <a:r>
              <a:rPr lang="en-US" sz="2000" dirty="0"/>
              <a:t>Process of reducing works to base form.</a:t>
            </a:r>
          </a:p>
          <a:p>
            <a:pPr marL="0" indent="0">
              <a:buNone/>
            </a:pPr>
            <a:endParaRPr lang="en-US" sz="2000" dirty="0"/>
          </a:p>
          <a:p>
            <a:pPr marL="0" indent="0">
              <a:buNone/>
            </a:pPr>
            <a:r>
              <a:rPr lang="en-US" sz="2400" b="1" dirty="0"/>
              <a:t>Lemmatization :</a:t>
            </a:r>
            <a:r>
              <a:rPr lang="en-US" sz="2000" dirty="0"/>
              <a:t> Advanced </a:t>
            </a:r>
            <a:r>
              <a:rPr lang="en-US" sz="2000" dirty="0" err="1"/>
              <a:t>Verion</a:t>
            </a:r>
            <a:r>
              <a:rPr lang="en-US" sz="2000" dirty="0"/>
              <a:t> of Stemming with more </a:t>
            </a:r>
            <a:r>
              <a:rPr lang="en-US" sz="2000" dirty="0" err="1"/>
              <a:t>effcient</a:t>
            </a:r>
            <a:endParaRPr lang="en-US" sz="2000" dirty="0"/>
          </a:p>
        </p:txBody>
      </p:sp>
      <p:pic>
        <p:nvPicPr>
          <p:cNvPr id="5" name="Picture 4">
            <a:extLst>
              <a:ext uri="{FF2B5EF4-FFF2-40B4-BE49-F238E27FC236}">
                <a16:creationId xmlns:a16="http://schemas.microsoft.com/office/drawing/2014/main" id="{22208BBC-D4C7-5E84-8B4C-15F0D2CC9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070" y="1647098"/>
            <a:ext cx="6830378" cy="5210902"/>
          </a:xfrm>
          <a:prstGeom prst="rect">
            <a:avLst/>
          </a:prstGeom>
        </p:spPr>
      </p:pic>
    </p:spTree>
    <p:extLst>
      <p:ext uri="{BB962C8B-B14F-4D97-AF65-F5344CB8AC3E}">
        <p14:creationId xmlns:p14="http://schemas.microsoft.com/office/powerpoint/2010/main" val="23440202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4FB-E920-9893-7488-1F3EE054CEEB}"/>
              </a:ext>
            </a:extLst>
          </p:cNvPr>
          <p:cNvSpPr>
            <a:spLocks noGrp="1"/>
          </p:cNvSpPr>
          <p:nvPr>
            <p:ph type="title"/>
          </p:nvPr>
        </p:nvSpPr>
        <p:spPr>
          <a:xfrm>
            <a:off x="2635625" y="591671"/>
            <a:ext cx="6589059" cy="612086"/>
          </a:xfrm>
        </p:spPr>
        <p:txBody>
          <a:bodyPr>
            <a:normAutofit/>
          </a:bodyPr>
          <a:lstStyle/>
          <a:p>
            <a:pPr algn="ctr"/>
            <a:r>
              <a:rPr lang="en-US" sz="3600" dirty="0"/>
              <a:t>BUILD THE MODEL</a:t>
            </a:r>
          </a:p>
        </p:txBody>
      </p:sp>
      <p:sp>
        <p:nvSpPr>
          <p:cNvPr id="3" name="Content Placeholder 2">
            <a:extLst>
              <a:ext uri="{FF2B5EF4-FFF2-40B4-BE49-F238E27FC236}">
                <a16:creationId xmlns:a16="http://schemas.microsoft.com/office/drawing/2014/main" id="{4FAC52C8-1B75-F4AB-8002-FF2078BFC38F}"/>
              </a:ext>
            </a:extLst>
          </p:cNvPr>
          <p:cNvSpPr>
            <a:spLocks noGrp="1"/>
          </p:cNvSpPr>
          <p:nvPr>
            <p:ph idx="1"/>
          </p:nvPr>
        </p:nvSpPr>
        <p:spPr>
          <a:xfrm>
            <a:off x="1254755" y="1305311"/>
            <a:ext cx="10054222" cy="1491677"/>
          </a:xfrm>
        </p:spPr>
        <p:txBody>
          <a:bodyPr vert="horz" lIns="91440" tIns="45720" rIns="91440" bIns="45720" rtlCol="0" anchor="t">
            <a:noAutofit/>
          </a:bodyPr>
          <a:lstStyle/>
          <a:p>
            <a:pPr marL="0" indent="0">
              <a:buNone/>
            </a:pPr>
            <a:r>
              <a:rPr lang="en-US" sz="2000" b="1" dirty="0"/>
              <a:t>LSTM:</a:t>
            </a:r>
          </a:p>
          <a:p>
            <a:r>
              <a:rPr lang="en-US" sz="1600" dirty="0"/>
              <a:t>Long Short-Term Memory (LSTM) is a type of recurrent neural network (RNN) architecture used in deep learning for tasks that involve sequence data.</a:t>
            </a:r>
          </a:p>
          <a:p>
            <a:r>
              <a:rPr lang="en-US" sz="1600" dirty="0"/>
              <a:t>LSTMs are designed to address the vanishing gradient problem that often affects traditional RNNs, enabling them to learn long-range dependencies in data more effectively. </a:t>
            </a:r>
          </a:p>
          <a:p>
            <a:endParaRPr lang="en-US" sz="1600" dirty="0"/>
          </a:p>
        </p:txBody>
      </p:sp>
      <p:pic>
        <p:nvPicPr>
          <p:cNvPr id="5" name="Picture 4">
            <a:extLst>
              <a:ext uri="{FF2B5EF4-FFF2-40B4-BE49-F238E27FC236}">
                <a16:creationId xmlns:a16="http://schemas.microsoft.com/office/drawing/2014/main" id="{462C7E45-90CB-03DB-8477-258F7F951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572" y="2893973"/>
            <a:ext cx="9354856" cy="3248478"/>
          </a:xfrm>
          <a:prstGeom prst="rect">
            <a:avLst/>
          </a:prstGeom>
        </p:spPr>
      </p:pic>
    </p:spTree>
    <p:extLst>
      <p:ext uri="{BB962C8B-B14F-4D97-AF65-F5344CB8AC3E}">
        <p14:creationId xmlns:p14="http://schemas.microsoft.com/office/powerpoint/2010/main" val="1734645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277</TotalTime>
  <Words>1140</Words>
  <Application>Microsoft Office PowerPoint</Application>
  <PresentationFormat>Widescreen</PresentationFormat>
  <Paragraphs>97</Paragraphs>
  <Slides>17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Trade Gothic Next Light</vt:lpstr>
      <vt:lpstr>Vapor Trail</vt:lpstr>
      <vt:lpstr>Leveraging ml for movie review sentimental analysis</vt:lpstr>
      <vt:lpstr>Introduction</vt:lpstr>
      <vt:lpstr>objective statement</vt:lpstr>
      <vt:lpstr>Key Points</vt:lpstr>
      <vt:lpstr>Block diagram/flow chart</vt:lpstr>
      <vt:lpstr>System Architecture :  Integrating Flask, Machine  Learning, and Preprocessing</vt:lpstr>
      <vt:lpstr>PowerPoint Presentation</vt:lpstr>
      <vt:lpstr>PREPOCESSING</vt:lpstr>
      <vt:lpstr>BUILD THE MODEL</vt:lpstr>
      <vt:lpstr>Website functionality</vt:lpstr>
      <vt:lpstr>Software</vt:lpstr>
      <vt:lpstr> Model Training :</vt:lpstr>
      <vt:lpstr>PowerPoint Presentation</vt:lpstr>
      <vt:lpstr>Sequential model</vt:lpstr>
      <vt:lpstr>Website demonstration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Praneeth</dc:creator>
  <cp:lastModifiedBy>narasimha palla</cp:lastModifiedBy>
  <cp:revision>589</cp:revision>
  <dcterms:created xsi:type="dcterms:W3CDTF">2024-03-06T02:18:59Z</dcterms:created>
  <dcterms:modified xsi:type="dcterms:W3CDTF">2024-04-21T10:30:04Z</dcterms:modified>
</cp:coreProperties>
</file>