
<file path=[Content_Types].xml><?xml version="1.0" encoding="utf-8"?>
<Types xmlns="http://schemas.openxmlformats.org/package/2006/content-types">
  <Default Extension="fntdata" ContentType="application/x-fontdata"/>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8288000" cy="10287000"/>
  <p:notesSz cx="6858000" cy="9144000"/>
  <p:embeddedFontLst>
    <p:embeddedFont>
      <p:font typeface="Calibri" panose="020F0502020204030204" pitchFamily="34" charset="0"/>
      <p:regular r:id="rId14"/>
      <p:bold r:id="rId15"/>
      <p:italic r:id="rId16"/>
      <p:boldItalic r:id="rId17"/>
    </p:embeddedFont>
    <p:embeddedFont>
      <p:font typeface="Canva Sans" panose="020B0604020202020204" charset="0"/>
      <p:regular r:id="rId18"/>
    </p:embeddedFont>
    <p:embeddedFont>
      <p:font typeface="Canva Sans Bold" panose="020B0604020202020204" charset="0"/>
      <p:regular r:id="rId1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54" d="100"/>
          <a:sy n="54" d="100"/>
        </p:scale>
        <p:origin x="754" y="6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rasimha Rao PVL" userId="7317ca9aea4e6f68" providerId="LiveId" clId="{9809713E-19FB-4B5D-8E20-6853E6C8FFB3}"/>
    <pc:docChg chg="undo custSel addSld modSld">
      <pc:chgData name="Narasimha Rao PVL" userId="7317ca9aea4e6f68" providerId="LiveId" clId="{9809713E-19FB-4B5D-8E20-6853E6C8FFB3}" dt="2024-04-21T10:20:55.665" v="44" actId="478"/>
      <pc:docMkLst>
        <pc:docMk/>
      </pc:docMkLst>
      <pc:sldChg chg="modSp mod">
        <pc:chgData name="Narasimha Rao PVL" userId="7317ca9aea4e6f68" providerId="LiveId" clId="{9809713E-19FB-4B5D-8E20-6853E6C8FFB3}" dt="2024-04-19T10:21:43.051" v="1" actId="14100"/>
        <pc:sldMkLst>
          <pc:docMk/>
          <pc:sldMk cId="0" sldId="256"/>
        </pc:sldMkLst>
        <pc:spChg chg="mod">
          <ac:chgData name="Narasimha Rao PVL" userId="7317ca9aea4e6f68" providerId="LiveId" clId="{9809713E-19FB-4B5D-8E20-6853E6C8FFB3}" dt="2024-04-19T10:21:43.051" v="1" actId="14100"/>
          <ac:spMkLst>
            <pc:docMk/>
            <pc:sldMk cId="0" sldId="256"/>
            <ac:spMk id="3" creationId="{00000000-0000-0000-0000-000000000000}"/>
          </ac:spMkLst>
        </pc:spChg>
        <pc:spChg chg="mod">
          <ac:chgData name="Narasimha Rao PVL" userId="7317ca9aea4e6f68" providerId="LiveId" clId="{9809713E-19FB-4B5D-8E20-6853E6C8FFB3}" dt="2024-04-19T10:21:37.336" v="0" actId="14100"/>
          <ac:spMkLst>
            <pc:docMk/>
            <pc:sldMk cId="0" sldId="256"/>
            <ac:spMk id="5" creationId="{00000000-0000-0000-0000-000000000000}"/>
          </ac:spMkLst>
        </pc:spChg>
      </pc:sldChg>
      <pc:sldChg chg="modSp mod">
        <pc:chgData name="Narasimha Rao PVL" userId="7317ca9aea4e6f68" providerId="LiveId" clId="{9809713E-19FB-4B5D-8E20-6853E6C8FFB3}" dt="2024-04-19T10:21:54.444" v="2" actId="14100"/>
        <pc:sldMkLst>
          <pc:docMk/>
          <pc:sldMk cId="0" sldId="258"/>
        </pc:sldMkLst>
        <pc:spChg chg="mod">
          <ac:chgData name="Narasimha Rao PVL" userId="7317ca9aea4e6f68" providerId="LiveId" clId="{9809713E-19FB-4B5D-8E20-6853E6C8FFB3}" dt="2024-04-19T10:21:54.444" v="2" actId="14100"/>
          <ac:spMkLst>
            <pc:docMk/>
            <pc:sldMk cId="0" sldId="258"/>
            <ac:spMk id="2" creationId="{00000000-0000-0000-0000-000000000000}"/>
          </ac:spMkLst>
        </pc:spChg>
      </pc:sldChg>
      <pc:sldChg chg="modSp mod">
        <pc:chgData name="Narasimha Rao PVL" userId="7317ca9aea4e6f68" providerId="LiveId" clId="{9809713E-19FB-4B5D-8E20-6853E6C8FFB3}" dt="2024-04-19T10:22:05.191" v="4" actId="14100"/>
        <pc:sldMkLst>
          <pc:docMk/>
          <pc:sldMk cId="0" sldId="259"/>
        </pc:sldMkLst>
        <pc:spChg chg="mod">
          <ac:chgData name="Narasimha Rao PVL" userId="7317ca9aea4e6f68" providerId="LiveId" clId="{9809713E-19FB-4B5D-8E20-6853E6C8FFB3}" dt="2024-04-19T10:22:00.902" v="3" actId="14100"/>
          <ac:spMkLst>
            <pc:docMk/>
            <pc:sldMk cId="0" sldId="259"/>
            <ac:spMk id="2" creationId="{00000000-0000-0000-0000-000000000000}"/>
          </ac:spMkLst>
        </pc:spChg>
        <pc:spChg chg="mod">
          <ac:chgData name="Narasimha Rao PVL" userId="7317ca9aea4e6f68" providerId="LiveId" clId="{9809713E-19FB-4B5D-8E20-6853E6C8FFB3}" dt="2024-04-19T10:22:05.191" v="4" actId="14100"/>
          <ac:spMkLst>
            <pc:docMk/>
            <pc:sldMk cId="0" sldId="259"/>
            <ac:spMk id="3" creationId="{00000000-0000-0000-0000-000000000000}"/>
          </ac:spMkLst>
        </pc:spChg>
      </pc:sldChg>
      <pc:sldChg chg="modSp mod">
        <pc:chgData name="Narasimha Rao PVL" userId="7317ca9aea4e6f68" providerId="LiveId" clId="{9809713E-19FB-4B5D-8E20-6853E6C8FFB3}" dt="2024-04-19T10:22:14.486" v="5" actId="14100"/>
        <pc:sldMkLst>
          <pc:docMk/>
          <pc:sldMk cId="0" sldId="260"/>
        </pc:sldMkLst>
        <pc:spChg chg="mod">
          <ac:chgData name="Narasimha Rao PVL" userId="7317ca9aea4e6f68" providerId="LiveId" clId="{9809713E-19FB-4B5D-8E20-6853E6C8FFB3}" dt="2024-04-19T10:22:14.486" v="5" actId="14100"/>
          <ac:spMkLst>
            <pc:docMk/>
            <pc:sldMk cId="0" sldId="260"/>
            <ac:spMk id="2" creationId="{00000000-0000-0000-0000-000000000000}"/>
          </ac:spMkLst>
        </pc:spChg>
      </pc:sldChg>
      <pc:sldChg chg="modSp mod">
        <pc:chgData name="Narasimha Rao PVL" userId="7317ca9aea4e6f68" providerId="LiveId" clId="{9809713E-19FB-4B5D-8E20-6853E6C8FFB3}" dt="2024-04-19T10:22:21.379" v="6" actId="14100"/>
        <pc:sldMkLst>
          <pc:docMk/>
          <pc:sldMk cId="0" sldId="261"/>
        </pc:sldMkLst>
        <pc:spChg chg="mod">
          <ac:chgData name="Narasimha Rao PVL" userId="7317ca9aea4e6f68" providerId="LiveId" clId="{9809713E-19FB-4B5D-8E20-6853E6C8FFB3}" dt="2024-04-19T10:22:21.379" v="6" actId="14100"/>
          <ac:spMkLst>
            <pc:docMk/>
            <pc:sldMk cId="0" sldId="261"/>
            <ac:spMk id="2" creationId="{00000000-0000-0000-0000-000000000000}"/>
          </ac:spMkLst>
        </pc:spChg>
      </pc:sldChg>
      <pc:sldChg chg="modSp mod">
        <pc:chgData name="Narasimha Rao PVL" userId="7317ca9aea4e6f68" providerId="LiveId" clId="{9809713E-19FB-4B5D-8E20-6853E6C8FFB3}" dt="2024-04-19T10:23:25.799" v="8" actId="20577"/>
        <pc:sldMkLst>
          <pc:docMk/>
          <pc:sldMk cId="0" sldId="266"/>
        </pc:sldMkLst>
        <pc:spChg chg="mod">
          <ac:chgData name="Narasimha Rao PVL" userId="7317ca9aea4e6f68" providerId="LiveId" clId="{9809713E-19FB-4B5D-8E20-6853E6C8FFB3}" dt="2024-04-19T10:23:25.799" v="8" actId="20577"/>
          <ac:spMkLst>
            <pc:docMk/>
            <pc:sldMk cId="0" sldId="266"/>
            <ac:spMk id="3" creationId="{00000000-0000-0000-0000-000000000000}"/>
          </ac:spMkLst>
        </pc:spChg>
      </pc:sldChg>
      <pc:sldChg chg="delSp modSp add mod">
        <pc:chgData name="Narasimha Rao PVL" userId="7317ca9aea4e6f68" providerId="LiveId" clId="{9809713E-19FB-4B5D-8E20-6853E6C8FFB3}" dt="2024-04-21T10:20:55.665" v="44" actId="478"/>
        <pc:sldMkLst>
          <pc:docMk/>
          <pc:sldMk cId="1741503985" sldId="267"/>
        </pc:sldMkLst>
        <pc:spChg chg="mod">
          <ac:chgData name="Narasimha Rao PVL" userId="7317ca9aea4e6f68" providerId="LiveId" clId="{9809713E-19FB-4B5D-8E20-6853E6C8FFB3}" dt="2024-04-21T10:20:33.128" v="31" actId="20577"/>
          <ac:spMkLst>
            <pc:docMk/>
            <pc:sldMk cId="1741503985" sldId="267"/>
            <ac:spMk id="2" creationId="{00000000-0000-0000-0000-000000000000}"/>
          </ac:spMkLst>
        </pc:spChg>
        <pc:spChg chg="mod">
          <ac:chgData name="Narasimha Rao PVL" userId="7317ca9aea4e6f68" providerId="LiveId" clId="{9809713E-19FB-4B5D-8E20-6853E6C8FFB3}" dt="2024-04-21T10:20:51.804" v="43" actId="14100"/>
          <ac:spMkLst>
            <pc:docMk/>
            <pc:sldMk cId="1741503985" sldId="267"/>
            <ac:spMk id="3" creationId="{00000000-0000-0000-0000-000000000000}"/>
          </ac:spMkLst>
        </pc:spChg>
        <pc:spChg chg="del">
          <ac:chgData name="Narasimha Rao PVL" userId="7317ca9aea4e6f68" providerId="LiveId" clId="{9809713E-19FB-4B5D-8E20-6853E6C8FFB3}" dt="2024-04-21T10:20:55.665" v="44" actId="478"/>
          <ac:spMkLst>
            <pc:docMk/>
            <pc:sldMk cId="1741503985" sldId="267"/>
            <ac:spMk id="4"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4/21/2024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4/21/2024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4/21/2024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4/21/2024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4/21/2024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4/21/2024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hyperlink" Target="https://www.kaggle.com/code/elianee/state-of-charge-soc-prediction-of-car-batteries/notebook" TargetMode="External"/><Relationship Id="rId2" Type="http://schemas.openxmlformats.org/officeDocument/2006/relationships/hyperlink" Target="https://www.kaggle.com/code/elianee/state-of-charge-soc-prediction-of-car-batteries/input" TargetMode="Externa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hyperlink" Target="https://youtu.be/3JlO0UhXS7s"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D9D9D9"/>
        </a:solidFill>
        <a:effectLst/>
      </p:bgPr>
    </p:bg>
    <p:spTree>
      <p:nvGrpSpPr>
        <p:cNvPr id="1" name=""/>
        <p:cNvGrpSpPr/>
        <p:nvPr/>
      </p:nvGrpSpPr>
      <p:grpSpPr>
        <a:xfrm>
          <a:off x="0" y="0"/>
          <a:ext cx="0" cy="0"/>
          <a:chOff x="0" y="0"/>
          <a:chExt cx="0" cy="0"/>
        </a:xfrm>
      </p:grpSpPr>
      <p:sp>
        <p:nvSpPr>
          <p:cNvPr id="2" name="Freeform 2"/>
          <p:cNvSpPr/>
          <p:nvPr/>
        </p:nvSpPr>
        <p:spPr>
          <a:xfrm>
            <a:off x="514350" y="354295"/>
            <a:ext cx="17259300" cy="1725140"/>
          </a:xfrm>
          <a:custGeom>
            <a:avLst/>
            <a:gdLst/>
            <a:ahLst/>
            <a:cxnLst/>
            <a:rect l="l" t="t" r="r" b="b"/>
            <a:pathLst>
              <a:path w="17259300" h="1725140">
                <a:moveTo>
                  <a:pt x="0" y="0"/>
                </a:moveTo>
                <a:lnTo>
                  <a:pt x="17259300" y="0"/>
                </a:lnTo>
                <a:lnTo>
                  <a:pt x="17259300" y="1725140"/>
                </a:lnTo>
                <a:lnTo>
                  <a:pt x="0" y="1725140"/>
                </a:lnTo>
                <a:lnTo>
                  <a:pt x="0" y="0"/>
                </a:lnTo>
                <a:close/>
              </a:path>
            </a:pathLst>
          </a:custGeom>
          <a:blipFill>
            <a:blip r:embed="rId2"/>
            <a:stretch>
              <a:fillRect t="-2851" b="-1102"/>
            </a:stretch>
          </a:blipFill>
        </p:spPr>
      </p:sp>
      <p:sp>
        <p:nvSpPr>
          <p:cNvPr id="3" name="TextBox 3"/>
          <p:cNvSpPr txBox="1"/>
          <p:nvPr/>
        </p:nvSpPr>
        <p:spPr>
          <a:xfrm>
            <a:off x="4335012" y="2462866"/>
            <a:ext cx="9228588" cy="726756"/>
          </a:xfrm>
          <a:prstGeom prst="rect">
            <a:avLst/>
          </a:prstGeom>
        </p:spPr>
        <p:txBody>
          <a:bodyPr wrap="square" lIns="0" tIns="0" rIns="0" bIns="0" rtlCol="0" anchor="t">
            <a:spAutoFit/>
          </a:bodyPr>
          <a:lstStyle/>
          <a:p>
            <a:pPr algn="ctr">
              <a:lnSpc>
                <a:spcPts val="5983"/>
              </a:lnSpc>
            </a:pPr>
            <a:r>
              <a:rPr lang="en-US" sz="4273" u="sng" dirty="0">
                <a:solidFill>
                  <a:srgbClr val="000000"/>
                </a:solidFill>
                <a:latin typeface="Canva Sans Bold"/>
              </a:rPr>
              <a:t>Machine Learning  Minor-2 Project</a:t>
            </a:r>
          </a:p>
        </p:txBody>
      </p:sp>
      <p:sp>
        <p:nvSpPr>
          <p:cNvPr id="4" name="TextBox 4"/>
          <p:cNvSpPr txBox="1"/>
          <p:nvPr/>
        </p:nvSpPr>
        <p:spPr>
          <a:xfrm>
            <a:off x="318641" y="4132280"/>
            <a:ext cx="17650719" cy="1927190"/>
          </a:xfrm>
          <a:prstGeom prst="rect">
            <a:avLst/>
          </a:prstGeom>
        </p:spPr>
        <p:txBody>
          <a:bodyPr lIns="0" tIns="0" rIns="0" bIns="0" rtlCol="0" anchor="t">
            <a:spAutoFit/>
          </a:bodyPr>
          <a:lstStyle/>
          <a:p>
            <a:pPr algn="ctr">
              <a:lnSpc>
                <a:spcPts val="7772"/>
              </a:lnSpc>
            </a:pPr>
            <a:r>
              <a:rPr lang="en-US" sz="5552">
                <a:solidFill>
                  <a:srgbClr val="000000"/>
                </a:solidFill>
                <a:latin typeface="Canva Sans Bold"/>
              </a:rPr>
              <a:t>State of charge (SoC) prediction of Car batteries</a:t>
            </a:r>
          </a:p>
          <a:p>
            <a:pPr algn="ctr">
              <a:lnSpc>
                <a:spcPts val="7772"/>
              </a:lnSpc>
            </a:pPr>
            <a:endParaRPr lang="en-US" sz="5552">
              <a:solidFill>
                <a:srgbClr val="000000"/>
              </a:solidFill>
              <a:latin typeface="Canva Sans Bold"/>
            </a:endParaRPr>
          </a:p>
        </p:txBody>
      </p:sp>
      <p:sp>
        <p:nvSpPr>
          <p:cNvPr id="5" name="TextBox 5"/>
          <p:cNvSpPr txBox="1"/>
          <p:nvPr/>
        </p:nvSpPr>
        <p:spPr>
          <a:xfrm>
            <a:off x="11690866" y="7874954"/>
            <a:ext cx="6278494" cy="2150109"/>
          </a:xfrm>
          <a:prstGeom prst="rect">
            <a:avLst/>
          </a:prstGeom>
        </p:spPr>
        <p:txBody>
          <a:bodyPr wrap="square" lIns="0" tIns="0" rIns="0" bIns="0" rtlCol="0" anchor="t">
            <a:spAutoFit/>
          </a:bodyPr>
          <a:lstStyle/>
          <a:p>
            <a:pPr algn="just">
              <a:lnSpc>
                <a:spcPts val="4340"/>
              </a:lnSpc>
            </a:pPr>
            <a:r>
              <a:rPr lang="en-US" sz="3100" dirty="0">
                <a:solidFill>
                  <a:srgbClr val="000000"/>
                </a:solidFill>
                <a:latin typeface="Canva Sans Bold"/>
              </a:rPr>
              <a:t>Presented by:</a:t>
            </a:r>
          </a:p>
          <a:p>
            <a:pPr algn="just">
              <a:lnSpc>
                <a:spcPts val="4340"/>
              </a:lnSpc>
            </a:pPr>
            <a:r>
              <a:rPr lang="en-US" sz="3100" dirty="0">
                <a:solidFill>
                  <a:srgbClr val="000000"/>
                </a:solidFill>
                <a:latin typeface="Canva Sans Bold"/>
              </a:rPr>
              <a:t>P V L NARASIMHA RAO (521212)</a:t>
            </a:r>
          </a:p>
          <a:p>
            <a:pPr algn="just">
              <a:lnSpc>
                <a:spcPts val="4340"/>
              </a:lnSpc>
            </a:pPr>
            <a:r>
              <a:rPr lang="en-US" sz="3100" dirty="0">
                <a:solidFill>
                  <a:srgbClr val="000000"/>
                </a:solidFill>
                <a:latin typeface="Canva Sans Bold"/>
              </a:rPr>
              <a:t>V YASWANTH REDDY(521252)</a:t>
            </a:r>
          </a:p>
          <a:p>
            <a:pPr algn="just">
              <a:lnSpc>
                <a:spcPts val="4340"/>
              </a:lnSpc>
            </a:pPr>
            <a:r>
              <a:rPr lang="en-US" sz="3100" dirty="0">
                <a:solidFill>
                  <a:srgbClr val="000000"/>
                </a:solidFill>
                <a:latin typeface="Canva Sans Bold"/>
              </a:rPr>
              <a:t>V LAVANYA (521254)</a:t>
            </a:r>
          </a:p>
        </p:txBody>
      </p:sp>
      <p:sp>
        <p:nvSpPr>
          <p:cNvPr id="6" name="TextBox 6"/>
          <p:cNvSpPr txBox="1"/>
          <p:nvPr/>
        </p:nvSpPr>
        <p:spPr>
          <a:xfrm>
            <a:off x="514350" y="7874954"/>
            <a:ext cx="3553897" cy="1047750"/>
          </a:xfrm>
          <a:prstGeom prst="rect">
            <a:avLst/>
          </a:prstGeom>
        </p:spPr>
        <p:txBody>
          <a:bodyPr lIns="0" tIns="0" rIns="0" bIns="0" rtlCol="0" anchor="t">
            <a:spAutoFit/>
          </a:bodyPr>
          <a:lstStyle/>
          <a:p>
            <a:pPr algn="ctr">
              <a:lnSpc>
                <a:spcPts val="4200"/>
              </a:lnSpc>
            </a:pPr>
            <a:r>
              <a:rPr lang="en-US" sz="3000">
                <a:solidFill>
                  <a:srgbClr val="000000"/>
                </a:solidFill>
                <a:latin typeface="Canva Sans Bold"/>
              </a:rPr>
              <a:t>Faculty supervisor:</a:t>
            </a:r>
          </a:p>
          <a:p>
            <a:pPr algn="ctr">
              <a:lnSpc>
                <a:spcPts val="4200"/>
              </a:lnSpc>
            </a:pPr>
            <a:r>
              <a:rPr lang="en-US" sz="3000">
                <a:solidFill>
                  <a:srgbClr val="000000"/>
                </a:solidFill>
                <a:latin typeface="Canva Sans Bold"/>
              </a:rPr>
              <a:t>Dr. K Phani Krishna</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E4BD7F"/>
        </a:solidFill>
        <a:effectLst/>
      </p:bgPr>
    </p:bg>
    <p:spTree>
      <p:nvGrpSpPr>
        <p:cNvPr id="1" name=""/>
        <p:cNvGrpSpPr/>
        <p:nvPr/>
      </p:nvGrpSpPr>
      <p:grpSpPr>
        <a:xfrm>
          <a:off x="0" y="0"/>
          <a:ext cx="0" cy="0"/>
          <a:chOff x="0" y="0"/>
          <a:chExt cx="0" cy="0"/>
        </a:xfrm>
      </p:grpSpPr>
      <p:sp>
        <p:nvSpPr>
          <p:cNvPr id="2" name="TextBox 2"/>
          <p:cNvSpPr txBox="1"/>
          <p:nvPr/>
        </p:nvSpPr>
        <p:spPr>
          <a:xfrm>
            <a:off x="4572000" y="84455"/>
            <a:ext cx="9144000" cy="1295400"/>
          </a:xfrm>
          <a:prstGeom prst="rect">
            <a:avLst/>
          </a:prstGeom>
        </p:spPr>
        <p:txBody>
          <a:bodyPr lIns="0" tIns="0" rIns="0" bIns="0" rtlCol="0" anchor="t">
            <a:spAutoFit/>
          </a:bodyPr>
          <a:lstStyle/>
          <a:p>
            <a:pPr algn="ctr">
              <a:lnSpc>
                <a:spcPts val="10500"/>
              </a:lnSpc>
            </a:pPr>
            <a:r>
              <a:rPr lang="en-US" sz="7500" u="sng">
                <a:solidFill>
                  <a:srgbClr val="000000"/>
                </a:solidFill>
                <a:latin typeface="Canva Sans Bold"/>
              </a:rPr>
              <a:t>Conclusion</a:t>
            </a:r>
          </a:p>
        </p:txBody>
      </p:sp>
      <p:sp>
        <p:nvSpPr>
          <p:cNvPr id="3" name="TextBox 3"/>
          <p:cNvSpPr txBox="1"/>
          <p:nvPr/>
        </p:nvSpPr>
        <p:spPr>
          <a:xfrm>
            <a:off x="331210" y="1508649"/>
            <a:ext cx="17625580" cy="8405495"/>
          </a:xfrm>
          <a:prstGeom prst="rect">
            <a:avLst/>
          </a:prstGeom>
        </p:spPr>
        <p:txBody>
          <a:bodyPr lIns="0" tIns="0" rIns="0" bIns="0" rtlCol="0" anchor="t">
            <a:spAutoFit/>
          </a:bodyPr>
          <a:lstStyle/>
          <a:p>
            <a:pPr algn="just">
              <a:lnSpc>
                <a:spcPts val="4480"/>
              </a:lnSpc>
            </a:pPr>
            <a:r>
              <a:rPr lang="en-US" sz="3200">
                <a:solidFill>
                  <a:srgbClr val="000000"/>
                </a:solidFill>
                <a:latin typeface="Canva Sans"/>
              </a:rPr>
              <a:t>Predicting the State of Charge (SoC) of a battery is very essential to maintain a good health of the battery and to optimize it’s performance. Determining SoC can be challenging due to its dependency and correlation with various factors. Here in this project by using the machine learning models such as Neural Networks, Random Forest regressor, XGBoost regressor we predicted the SoC levels of a car battery. The dataset we have used to train these models is the “Battery and Heating data in real driving cycles” data containing a total of 32 data set files categorized as TripA which is the summer data and for testing a total of 38 data set files categorized as TripB which is the winter data is used.  Using MAE and MSE the analysis of losses have been done. After the analysis it is inferred that the performance on winter data set is not as effective as it is with the summer data set. It is due to the additional features present in the winter data set compared to the summer data set. After further analysis of prediction with the nominal values shows that the inference works well up to SoC of about 35%. So the model does not generalize well outside of the SoC range for which it was trained.  Nevertheless, above 35% the models work still well for the winter trips.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E4BD7F"/>
        </a:solidFill>
        <a:effectLst/>
      </p:bgPr>
    </p:bg>
    <p:spTree>
      <p:nvGrpSpPr>
        <p:cNvPr id="1" name=""/>
        <p:cNvGrpSpPr/>
        <p:nvPr/>
      </p:nvGrpSpPr>
      <p:grpSpPr>
        <a:xfrm>
          <a:off x="0" y="0"/>
          <a:ext cx="0" cy="0"/>
          <a:chOff x="0" y="0"/>
          <a:chExt cx="0" cy="0"/>
        </a:xfrm>
      </p:grpSpPr>
      <p:sp>
        <p:nvSpPr>
          <p:cNvPr id="2" name="TextBox 2"/>
          <p:cNvSpPr txBox="1"/>
          <p:nvPr/>
        </p:nvSpPr>
        <p:spPr>
          <a:xfrm>
            <a:off x="4572000" y="84455"/>
            <a:ext cx="9144000" cy="1295400"/>
          </a:xfrm>
          <a:prstGeom prst="rect">
            <a:avLst/>
          </a:prstGeom>
        </p:spPr>
        <p:txBody>
          <a:bodyPr lIns="0" tIns="0" rIns="0" bIns="0" rtlCol="0" anchor="t">
            <a:spAutoFit/>
          </a:bodyPr>
          <a:lstStyle/>
          <a:p>
            <a:pPr algn="ctr">
              <a:lnSpc>
                <a:spcPts val="10500"/>
              </a:lnSpc>
            </a:pPr>
            <a:r>
              <a:rPr lang="en-US" sz="7500" u="sng">
                <a:solidFill>
                  <a:srgbClr val="000000"/>
                </a:solidFill>
                <a:latin typeface="Canva Sans Bold"/>
              </a:rPr>
              <a:t>References</a:t>
            </a:r>
          </a:p>
        </p:txBody>
      </p:sp>
      <p:sp>
        <p:nvSpPr>
          <p:cNvPr id="3" name="TextBox 3"/>
          <p:cNvSpPr txBox="1"/>
          <p:nvPr/>
        </p:nvSpPr>
        <p:spPr>
          <a:xfrm>
            <a:off x="0" y="1748112"/>
            <a:ext cx="3027521" cy="645420"/>
          </a:xfrm>
          <a:prstGeom prst="rect">
            <a:avLst/>
          </a:prstGeom>
        </p:spPr>
        <p:txBody>
          <a:bodyPr lIns="0" tIns="0" rIns="0" bIns="0" rtlCol="0" anchor="t">
            <a:spAutoFit/>
          </a:bodyPr>
          <a:lstStyle/>
          <a:p>
            <a:pPr marL="829006" lvl="1" indent="-414503" algn="just">
              <a:lnSpc>
                <a:spcPts val="5375"/>
              </a:lnSpc>
              <a:buFont typeface="Arial"/>
              <a:buChar char="•"/>
            </a:pPr>
            <a:r>
              <a:rPr lang="en-US" sz="3839" u="sng" dirty="0">
                <a:solidFill>
                  <a:srgbClr val="000000"/>
                </a:solidFill>
                <a:latin typeface="Canva Sans"/>
                <a:hlinkClick r:id="rId2"/>
              </a:rPr>
              <a:t>Data sets</a:t>
            </a:r>
            <a:endParaRPr lang="en-US" sz="3839" u="sng" dirty="0">
              <a:solidFill>
                <a:srgbClr val="000000"/>
              </a:solidFill>
              <a:latin typeface="Canva Sans"/>
            </a:endParaRPr>
          </a:p>
        </p:txBody>
      </p:sp>
      <p:sp>
        <p:nvSpPr>
          <p:cNvPr id="4" name="TextBox 4"/>
          <p:cNvSpPr txBox="1"/>
          <p:nvPr/>
        </p:nvSpPr>
        <p:spPr>
          <a:xfrm>
            <a:off x="28575" y="2479257"/>
            <a:ext cx="2065377" cy="645420"/>
          </a:xfrm>
          <a:prstGeom prst="rect">
            <a:avLst/>
          </a:prstGeom>
        </p:spPr>
        <p:txBody>
          <a:bodyPr lIns="0" tIns="0" rIns="0" bIns="0" rtlCol="0" anchor="t">
            <a:spAutoFit/>
          </a:bodyPr>
          <a:lstStyle/>
          <a:p>
            <a:pPr marL="829006" lvl="1" indent="-414503" algn="just">
              <a:lnSpc>
                <a:spcPts val="5375"/>
              </a:lnSpc>
              <a:buFont typeface="Arial"/>
              <a:buChar char="•"/>
            </a:pPr>
            <a:r>
              <a:rPr lang="en-US" sz="3839" u="sng">
                <a:solidFill>
                  <a:srgbClr val="000000"/>
                </a:solidFill>
                <a:latin typeface="Canva Sans"/>
                <a:hlinkClick r:id="rId3" tooltip="https://www.kaggle.com/code/elianee/state-of-charge-soc-prediction-of-car-batteries/notebook"/>
              </a:rPr>
              <a:t>Code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E4BD7F"/>
        </a:solidFill>
        <a:effectLst/>
      </p:bgPr>
    </p:bg>
    <p:spTree>
      <p:nvGrpSpPr>
        <p:cNvPr id="1" name=""/>
        <p:cNvGrpSpPr/>
        <p:nvPr/>
      </p:nvGrpSpPr>
      <p:grpSpPr>
        <a:xfrm>
          <a:off x="0" y="0"/>
          <a:ext cx="0" cy="0"/>
          <a:chOff x="0" y="0"/>
          <a:chExt cx="0" cy="0"/>
        </a:xfrm>
      </p:grpSpPr>
      <p:sp>
        <p:nvSpPr>
          <p:cNvPr id="2" name="TextBox 2"/>
          <p:cNvSpPr txBox="1"/>
          <p:nvPr/>
        </p:nvSpPr>
        <p:spPr>
          <a:xfrm>
            <a:off x="4572000" y="84455"/>
            <a:ext cx="9144000" cy="1295400"/>
          </a:xfrm>
          <a:prstGeom prst="rect">
            <a:avLst/>
          </a:prstGeom>
        </p:spPr>
        <p:txBody>
          <a:bodyPr lIns="0" tIns="0" rIns="0" bIns="0" rtlCol="0" anchor="t">
            <a:spAutoFit/>
          </a:bodyPr>
          <a:lstStyle/>
          <a:p>
            <a:pPr algn="ctr">
              <a:lnSpc>
                <a:spcPts val="10500"/>
              </a:lnSpc>
            </a:pPr>
            <a:r>
              <a:rPr lang="en-US" sz="7500" u="sng" dirty="0" err="1">
                <a:solidFill>
                  <a:srgbClr val="000000"/>
                </a:solidFill>
                <a:latin typeface="Canva Sans Bold"/>
              </a:rPr>
              <a:t>Youtube</a:t>
            </a:r>
            <a:r>
              <a:rPr lang="en-US" sz="7500" u="sng" dirty="0">
                <a:solidFill>
                  <a:srgbClr val="000000"/>
                </a:solidFill>
                <a:latin typeface="Canva Sans Bold"/>
              </a:rPr>
              <a:t> Video Link</a:t>
            </a:r>
          </a:p>
        </p:txBody>
      </p:sp>
      <p:sp>
        <p:nvSpPr>
          <p:cNvPr id="3" name="TextBox 3"/>
          <p:cNvSpPr txBox="1"/>
          <p:nvPr/>
        </p:nvSpPr>
        <p:spPr>
          <a:xfrm>
            <a:off x="0" y="1748112"/>
            <a:ext cx="10820400" cy="646459"/>
          </a:xfrm>
          <a:prstGeom prst="rect">
            <a:avLst/>
          </a:prstGeom>
        </p:spPr>
        <p:txBody>
          <a:bodyPr wrap="square" lIns="0" tIns="0" rIns="0" bIns="0" rtlCol="0" anchor="t">
            <a:spAutoFit/>
          </a:bodyPr>
          <a:lstStyle/>
          <a:p>
            <a:pPr marL="829006" lvl="1" indent="-414503" algn="just">
              <a:lnSpc>
                <a:spcPts val="5375"/>
              </a:lnSpc>
              <a:buFont typeface="Arial"/>
              <a:buChar char="•"/>
            </a:pPr>
            <a:r>
              <a:rPr lang="en-US" sz="3839" u="sng" dirty="0">
                <a:solidFill>
                  <a:srgbClr val="000000"/>
                </a:solidFill>
                <a:latin typeface="Canva Sans"/>
                <a:hlinkClick r:id="rId2"/>
              </a:rPr>
              <a:t>https://youtu.be/3JlO0UhXS7s</a:t>
            </a:r>
            <a:endParaRPr lang="en-US" sz="3839" u="sng" dirty="0">
              <a:solidFill>
                <a:srgbClr val="000000"/>
              </a:solidFill>
              <a:latin typeface="Canva Sans"/>
            </a:endParaRPr>
          </a:p>
        </p:txBody>
      </p:sp>
    </p:spTree>
    <p:extLst>
      <p:ext uri="{BB962C8B-B14F-4D97-AF65-F5344CB8AC3E}">
        <p14:creationId xmlns:p14="http://schemas.microsoft.com/office/powerpoint/2010/main" val="17415039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4BD7F"/>
        </a:solidFill>
        <a:effectLst/>
      </p:bgPr>
    </p:bg>
    <p:spTree>
      <p:nvGrpSpPr>
        <p:cNvPr id="1" name=""/>
        <p:cNvGrpSpPr/>
        <p:nvPr/>
      </p:nvGrpSpPr>
      <p:grpSpPr>
        <a:xfrm>
          <a:off x="0" y="0"/>
          <a:ext cx="0" cy="0"/>
          <a:chOff x="0" y="0"/>
          <a:chExt cx="0" cy="0"/>
        </a:xfrm>
      </p:grpSpPr>
      <p:sp>
        <p:nvSpPr>
          <p:cNvPr id="2" name="TextBox 2"/>
          <p:cNvSpPr txBox="1"/>
          <p:nvPr/>
        </p:nvSpPr>
        <p:spPr>
          <a:xfrm>
            <a:off x="1028700" y="344480"/>
            <a:ext cx="6582641" cy="952598"/>
          </a:xfrm>
          <a:prstGeom prst="rect">
            <a:avLst/>
          </a:prstGeom>
        </p:spPr>
        <p:txBody>
          <a:bodyPr lIns="0" tIns="0" rIns="0" bIns="0" rtlCol="0" anchor="t">
            <a:spAutoFit/>
          </a:bodyPr>
          <a:lstStyle/>
          <a:p>
            <a:pPr algn="ctr">
              <a:lnSpc>
                <a:spcPts val="7869"/>
              </a:lnSpc>
            </a:pPr>
            <a:r>
              <a:rPr lang="en-US" sz="5621">
                <a:solidFill>
                  <a:srgbClr val="000000"/>
                </a:solidFill>
                <a:latin typeface="Canva Sans Bold"/>
              </a:rPr>
              <a:t>Table of Contents:</a:t>
            </a:r>
          </a:p>
        </p:txBody>
      </p:sp>
      <p:sp>
        <p:nvSpPr>
          <p:cNvPr id="3" name="TextBox 3"/>
          <p:cNvSpPr txBox="1"/>
          <p:nvPr/>
        </p:nvSpPr>
        <p:spPr>
          <a:xfrm>
            <a:off x="1028700" y="1562735"/>
            <a:ext cx="8754261" cy="4712984"/>
          </a:xfrm>
          <a:prstGeom prst="rect">
            <a:avLst/>
          </a:prstGeom>
        </p:spPr>
        <p:txBody>
          <a:bodyPr lIns="0" tIns="0" rIns="0" bIns="0" rtlCol="0" anchor="t">
            <a:spAutoFit/>
          </a:bodyPr>
          <a:lstStyle/>
          <a:p>
            <a:pPr marL="829006" lvl="1" indent="-414503">
              <a:lnSpc>
                <a:spcPts val="5375"/>
              </a:lnSpc>
              <a:buFont typeface="Arial"/>
              <a:buChar char="•"/>
            </a:pPr>
            <a:r>
              <a:rPr lang="en-US" sz="3839">
                <a:solidFill>
                  <a:srgbClr val="000000"/>
                </a:solidFill>
                <a:latin typeface="Canva Sans"/>
              </a:rPr>
              <a:t>Introduction</a:t>
            </a:r>
          </a:p>
          <a:p>
            <a:pPr marL="829006" lvl="1" indent="-414503">
              <a:lnSpc>
                <a:spcPts val="5375"/>
              </a:lnSpc>
              <a:buFont typeface="Arial"/>
              <a:buChar char="•"/>
            </a:pPr>
            <a:r>
              <a:rPr lang="en-US" sz="3839">
                <a:solidFill>
                  <a:srgbClr val="000000"/>
                </a:solidFill>
                <a:latin typeface="Canva Sans"/>
              </a:rPr>
              <a:t>Models Used</a:t>
            </a:r>
          </a:p>
          <a:p>
            <a:pPr marL="829006" lvl="1" indent="-414503">
              <a:lnSpc>
                <a:spcPts val="5375"/>
              </a:lnSpc>
              <a:buFont typeface="Arial"/>
              <a:buChar char="•"/>
            </a:pPr>
            <a:r>
              <a:rPr lang="en-US" sz="3839">
                <a:solidFill>
                  <a:srgbClr val="000000"/>
                </a:solidFill>
                <a:latin typeface="Canva Sans"/>
              </a:rPr>
              <a:t>Comparison Between the Models</a:t>
            </a:r>
          </a:p>
          <a:p>
            <a:pPr marL="829006" lvl="1" indent="-414503">
              <a:lnSpc>
                <a:spcPts val="5375"/>
              </a:lnSpc>
              <a:buFont typeface="Arial"/>
              <a:buChar char="•"/>
            </a:pPr>
            <a:r>
              <a:rPr lang="en-US" sz="3839">
                <a:solidFill>
                  <a:srgbClr val="000000"/>
                </a:solidFill>
                <a:latin typeface="Canva Sans"/>
              </a:rPr>
              <a:t>Input data</a:t>
            </a:r>
          </a:p>
          <a:p>
            <a:pPr marL="829006" lvl="1" indent="-414503">
              <a:lnSpc>
                <a:spcPts val="5375"/>
              </a:lnSpc>
              <a:buFont typeface="Arial"/>
              <a:buChar char="•"/>
            </a:pPr>
            <a:r>
              <a:rPr lang="en-US" sz="3839">
                <a:solidFill>
                  <a:srgbClr val="000000"/>
                </a:solidFill>
                <a:latin typeface="Canva Sans"/>
              </a:rPr>
              <a:t>Python-Code </a:t>
            </a:r>
          </a:p>
          <a:p>
            <a:pPr marL="829006" lvl="1" indent="-414503">
              <a:lnSpc>
                <a:spcPts val="5375"/>
              </a:lnSpc>
              <a:buFont typeface="Arial"/>
              <a:buChar char="•"/>
            </a:pPr>
            <a:r>
              <a:rPr lang="en-US" sz="3839">
                <a:solidFill>
                  <a:srgbClr val="000000"/>
                </a:solidFill>
                <a:latin typeface="Canva Sans"/>
              </a:rPr>
              <a:t>Conclusion</a:t>
            </a:r>
          </a:p>
          <a:p>
            <a:pPr marL="829006" lvl="1" indent="-414503">
              <a:lnSpc>
                <a:spcPts val="5375"/>
              </a:lnSpc>
              <a:buFont typeface="Arial"/>
              <a:buChar char="•"/>
            </a:pPr>
            <a:r>
              <a:rPr lang="en-US" sz="3839">
                <a:solidFill>
                  <a:srgbClr val="000000"/>
                </a:solidFill>
                <a:latin typeface="Canva Sans"/>
              </a:rPr>
              <a:t>References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4BD7F"/>
        </a:solidFill>
        <a:effectLst/>
      </p:bgPr>
    </p:bg>
    <p:spTree>
      <p:nvGrpSpPr>
        <p:cNvPr id="1" name=""/>
        <p:cNvGrpSpPr/>
        <p:nvPr/>
      </p:nvGrpSpPr>
      <p:grpSpPr>
        <a:xfrm>
          <a:off x="0" y="0"/>
          <a:ext cx="0" cy="0"/>
          <a:chOff x="0" y="0"/>
          <a:chExt cx="0" cy="0"/>
        </a:xfrm>
      </p:grpSpPr>
      <p:sp>
        <p:nvSpPr>
          <p:cNvPr id="2" name="TextBox 2"/>
          <p:cNvSpPr txBox="1"/>
          <p:nvPr/>
        </p:nvSpPr>
        <p:spPr>
          <a:xfrm>
            <a:off x="6184642" y="76206"/>
            <a:ext cx="6007358" cy="1295389"/>
          </a:xfrm>
          <a:prstGeom prst="rect">
            <a:avLst/>
          </a:prstGeom>
        </p:spPr>
        <p:txBody>
          <a:bodyPr wrap="square" lIns="0" tIns="0" rIns="0" bIns="0" rtlCol="0" anchor="t">
            <a:spAutoFit/>
          </a:bodyPr>
          <a:lstStyle/>
          <a:p>
            <a:pPr algn="ctr">
              <a:lnSpc>
                <a:spcPts val="10500"/>
              </a:lnSpc>
            </a:pPr>
            <a:r>
              <a:rPr lang="en-US" sz="7500" u="sng" dirty="0">
                <a:solidFill>
                  <a:srgbClr val="000000"/>
                </a:solidFill>
                <a:latin typeface="Canva Sans Bold"/>
              </a:rPr>
              <a:t>Introduction</a:t>
            </a:r>
          </a:p>
        </p:txBody>
      </p:sp>
      <p:sp>
        <p:nvSpPr>
          <p:cNvPr id="3" name="TextBox 3"/>
          <p:cNvSpPr txBox="1"/>
          <p:nvPr/>
        </p:nvSpPr>
        <p:spPr>
          <a:xfrm>
            <a:off x="445051" y="1897737"/>
            <a:ext cx="17397898" cy="7291666"/>
          </a:xfrm>
          <a:prstGeom prst="rect">
            <a:avLst/>
          </a:prstGeom>
        </p:spPr>
        <p:txBody>
          <a:bodyPr lIns="0" tIns="0" rIns="0" bIns="0" rtlCol="0" anchor="t">
            <a:spAutoFit/>
          </a:bodyPr>
          <a:lstStyle/>
          <a:p>
            <a:pPr algn="just">
              <a:lnSpc>
                <a:spcPts val="4447"/>
              </a:lnSpc>
            </a:pPr>
            <a:r>
              <a:rPr lang="en-US" sz="3176">
                <a:solidFill>
                  <a:srgbClr val="000000"/>
                </a:solidFill>
                <a:latin typeface="Canva Sans"/>
              </a:rPr>
              <a:t>State of Charge (SoC) refers to the amount of energy stored in a battery at a specific point in time, typically expressed as a percentage of the battery's total capacity. It indicates how much charge is remaining in the battery relative to its fully charged state. SoC is a critical parameter in battery management systems, especially in applications like electric vehicles (EVs), portable electronics, and renewable energy storage. Knowing the SoC allows users to monitor the battery's energy level, estimate its remaining runtime, and make informed decisions about charging and discharging to optimize performance and extend battery life.</a:t>
            </a:r>
          </a:p>
          <a:p>
            <a:pPr algn="just">
              <a:lnSpc>
                <a:spcPts val="4447"/>
              </a:lnSpc>
              <a:spcBef>
                <a:spcPct val="0"/>
              </a:spcBef>
            </a:pPr>
            <a:r>
              <a:rPr lang="en-US" sz="3176">
                <a:solidFill>
                  <a:srgbClr val="000000"/>
                </a:solidFill>
                <a:latin typeface="Canva Sans"/>
              </a:rPr>
              <a:t>Determining SoC accurately can be challenging because it depends on various factors such as the battery chemistry, temperature, current flow, and age of the battery and correlation between them. Different machine learning algorithms/models are used to predict the SoC in practical applications. Some of those models are discussed in this presentation.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E4BD7F"/>
        </a:solidFill>
        <a:effectLst/>
      </p:bgPr>
    </p:bg>
    <p:spTree>
      <p:nvGrpSpPr>
        <p:cNvPr id="1" name=""/>
        <p:cNvGrpSpPr/>
        <p:nvPr/>
      </p:nvGrpSpPr>
      <p:grpSpPr>
        <a:xfrm>
          <a:off x="0" y="0"/>
          <a:ext cx="0" cy="0"/>
          <a:chOff x="0" y="0"/>
          <a:chExt cx="0" cy="0"/>
        </a:xfrm>
      </p:grpSpPr>
      <p:sp>
        <p:nvSpPr>
          <p:cNvPr id="2" name="TextBox 2"/>
          <p:cNvSpPr txBox="1"/>
          <p:nvPr/>
        </p:nvSpPr>
        <p:spPr>
          <a:xfrm>
            <a:off x="5959564" y="85408"/>
            <a:ext cx="6232436" cy="1295400"/>
          </a:xfrm>
          <a:prstGeom prst="rect">
            <a:avLst/>
          </a:prstGeom>
        </p:spPr>
        <p:txBody>
          <a:bodyPr wrap="square" lIns="0" tIns="0" rIns="0" bIns="0" rtlCol="0" anchor="t">
            <a:spAutoFit/>
          </a:bodyPr>
          <a:lstStyle/>
          <a:p>
            <a:pPr algn="ctr">
              <a:lnSpc>
                <a:spcPts val="10500"/>
              </a:lnSpc>
            </a:pPr>
            <a:r>
              <a:rPr lang="en-US" sz="7500" u="sng" dirty="0">
                <a:solidFill>
                  <a:srgbClr val="000000"/>
                </a:solidFill>
                <a:latin typeface="Canva Sans Bold"/>
              </a:rPr>
              <a:t>Models Used</a:t>
            </a:r>
          </a:p>
        </p:txBody>
      </p:sp>
      <p:sp>
        <p:nvSpPr>
          <p:cNvPr id="3" name="TextBox 3"/>
          <p:cNvSpPr txBox="1"/>
          <p:nvPr/>
        </p:nvSpPr>
        <p:spPr>
          <a:xfrm>
            <a:off x="352664" y="1247458"/>
            <a:ext cx="4981335" cy="793542"/>
          </a:xfrm>
          <a:prstGeom prst="rect">
            <a:avLst/>
          </a:prstGeom>
        </p:spPr>
        <p:txBody>
          <a:bodyPr wrap="square" lIns="0" tIns="0" rIns="0" bIns="0" rtlCol="0" anchor="t">
            <a:spAutoFit/>
          </a:bodyPr>
          <a:lstStyle/>
          <a:p>
            <a:pPr algn="ctr">
              <a:lnSpc>
                <a:spcPts val="6419"/>
              </a:lnSpc>
            </a:pPr>
            <a:r>
              <a:rPr lang="en-US" sz="4585" dirty="0" err="1">
                <a:solidFill>
                  <a:srgbClr val="000000"/>
                </a:solidFill>
                <a:latin typeface="Canva Sans Bold"/>
              </a:rPr>
              <a:t>i</a:t>
            </a:r>
            <a:r>
              <a:rPr lang="en-US" sz="4585" dirty="0">
                <a:solidFill>
                  <a:srgbClr val="000000"/>
                </a:solidFill>
                <a:latin typeface="Canva Sans Bold"/>
              </a:rPr>
              <a:t>)Neural Network</a:t>
            </a:r>
          </a:p>
        </p:txBody>
      </p:sp>
      <p:sp>
        <p:nvSpPr>
          <p:cNvPr id="4" name="TextBox 4"/>
          <p:cNvSpPr txBox="1"/>
          <p:nvPr/>
        </p:nvSpPr>
        <p:spPr>
          <a:xfrm>
            <a:off x="9139238" y="4819967"/>
            <a:ext cx="9525" cy="580390"/>
          </a:xfrm>
          <a:prstGeom prst="rect">
            <a:avLst/>
          </a:prstGeom>
        </p:spPr>
        <p:txBody>
          <a:bodyPr lIns="0" tIns="0" rIns="0" bIns="0" rtlCol="0" anchor="t">
            <a:spAutoFit/>
          </a:bodyPr>
          <a:lstStyle/>
          <a:p>
            <a:pPr algn="ctr">
              <a:lnSpc>
                <a:spcPts val="4759"/>
              </a:lnSpc>
            </a:pPr>
            <a:endParaRPr/>
          </a:p>
        </p:txBody>
      </p:sp>
      <p:sp>
        <p:nvSpPr>
          <p:cNvPr id="5" name="TextBox 5"/>
          <p:cNvSpPr txBox="1"/>
          <p:nvPr/>
        </p:nvSpPr>
        <p:spPr>
          <a:xfrm>
            <a:off x="352665" y="2149486"/>
            <a:ext cx="17573145" cy="7839926"/>
          </a:xfrm>
          <a:prstGeom prst="rect">
            <a:avLst/>
          </a:prstGeom>
        </p:spPr>
        <p:txBody>
          <a:bodyPr lIns="0" tIns="0" rIns="0" bIns="0" rtlCol="0" anchor="t">
            <a:spAutoFit/>
          </a:bodyPr>
          <a:lstStyle/>
          <a:p>
            <a:pPr algn="just">
              <a:lnSpc>
                <a:spcPts val="4153"/>
              </a:lnSpc>
            </a:pPr>
            <a:r>
              <a:rPr lang="en-US" sz="2966">
                <a:solidFill>
                  <a:srgbClr val="000000"/>
                </a:solidFill>
                <a:latin typeface="Canva Sans"/>
              </a:rPr>
              <a:t>Neural networks are a fundamental concept in machine learning inspired by the structure and function of the human brain. They consist of interconnected nodes, or neurons, organized in layers. These layers typically includes:</a:t>
            </a:r>
          </a:p>
          <a:p>
            <a:pPr marL="640468" lvl="1" indent="-320234" algn="just">
              <a:lnSpc>
                <a:spcPts val="4153"/>
              </a:lnSpc>
              <a:buFont typeface="Arial"/>
              <a:buChar char="•"/>
            </a:pPr>
            <a:r>
              <a:rPr lang="en-US" sz="2966">
                <a:solidFill>
                  <a:srgbClr val="000000"/>
                </a:solidFill>
                <a:latin typeface="Canva Sans"/>
              </a:rPr>
              <a:t>Input layer</a:t>
            </a:r>
          </a:p>
          <a:p>
            <a:pPr marL="640468" lvl="1" indent="-320234" algn="just">
              <a:lnSpc>
                <a:spcPts val="4153"/>
              </a:lnSpc>
              <a:buFont typeface="Arial"/>
              <a:buChar char="•"/>
            </a:pPr>
            <a:r>
              <a:rPr lang="en-US" sz="2966">
                <a:solidFill>
                  <a:srgbClr val="000000"/>
                </a:solidFill>
                <a:latin typeface="Canva Sans"/>
              </a:rPr>
              <a:t>Hidden layers</a:t>
            </a:r>
          </a:p>
          <a:p>
            <a:pPr marL="640468" lvl="1" indent="-320234" algn="just">
              <a:lnSpc>
                <a:spcPts val="4153"/>
              </a:lnSpc>
              <a:buFont typeface="Arial"/>
              <a:buChar char="•"/>
            </a:pPr>
            <a:r>
              <a:rPr lang="en-US" sz="2966">
                <a:solidFill>
                  <a:srgbClr val="000000"/>
                </a:solidFill>
                <a:latin typeface="Canva Sans"/>
              </a:rPr>
              <a:t>Output layer.</a:t>
            </a:r>
          </a:p>
          <a:p>
            <a:pPr algn="just">
              <a:lnSpc>
                <a:spcPts val="4153"/>
              </a:lnSpc>
            </a:pPr>
            <a:r>
              <a:rPr lang="en-US" sz="2966">
                <a:solidFill>
                  <a:srgbClr val="000000"/>
                </a:solidFill>
                <a:latin typeface="Canva Sans"/>
              </a:rPr>
              <a:t>Neural networks learn by adjusting the weights of connections between neurons based on input data. This process is known as training, and it involves forward propagation of data through the network followed by backward propagation of error to update the weights.</a:t>
            </a:r>
          </a:p>
          <a:p>
            <a:pPr algn="just">
              <a:lnSpc>
                <a:spcPts val="4153"/>
              </a:lnSpc>
            </a:pPr>
            <a:endParaRPr lang="en-US" sz="2966">
              <a:solidFill>
                <a:srgbClr val="000000"/>
              </a:solidFill>
              <a:latin typeface="Canva Sans"/>
            </a:endParaRPr>
          </a:p>
          <a:p>
            <a:pPr algn="just">
              <a:lnSpc>
                <a:spcPts val="4153"/>
              </a:lnSpc>
              <a:spcBef>
                <a:spcPct val="0"/>
              </a:spcBef>
            </a:pPr>
            <a:r>
              <a:rPr lang="en-US" sz="2966">
                <a:solidFill>
                  <a:srgbClr val="000000"/>
                </a:solidFill>
                <a:latin typeface="Canva Sans"/>
              </a:rPr>
              <a:t>Neural networks can perform various tasks such as image recognition, sequential data like text and time series, generating new data samples. Neural networks have achieved remarkable success in diverse fields including computer vision, natural language processing, speech recognition, and more. They form the backbone of many state-of-the-art machine learning models and are continuously evolving with advancements in research and technology.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E4BD7F"/>
        </a:solidFill>
        <a:effectLst/>
      </p:bgPr>
    </p:bg>
    <p:spTree>
      <p:nvGrpSpPr>
        <p:cNvPr id="1" name=""/>
        <p:cNvGrpSpPr/>
        <p:nvPr/>
      </p:nvGrpSpPr>
      <p:grpSpPr>
        <a:xfrm>
          <a:off x="0" y="0"/>
          <a:ext cx="0" cy="0"/>
          <a:chOff x="0" y="0"/>
          <a:chExt cx="0" cy="0"/>
        </a:xfrm>
      </p:grpSpPr>
      <p:sp>
        <p:nvSpPr>
          <p:cNvPr id="2" name="TextBox 2"/>
          <p:cNvSpPr txBox="1"/>
          <p:nvPr/>
        </p:nvSpPr>
        <p:spPr>
          <a:xfrm>
            <a:off x="5959564" y="85408"/>
            <a:ext cx="6232436" cy="1295400"/>
          </a:xfrm>
          <a:prstGeom prst="rect">
            <a:avLst/>
          </a:prstGeom>
        </p:spPr>
        <p:txBody>
          <a:bodyPr wrap="square" lIns="0" tIns="0" rIns="0" bIns="0" rtlCol="0" anchor="t">
            <a:spAutoFit/>
          </a:bodyPr>
          <a:lstStyle/>
          <a:p>
            <a:pPr algn="ctr">
              <a:lnSpc>
                <a:spcPts val="10500"/>
              </a:lnSpc>
            </a:pPr>
            <a:r>
              <a:rPr lang="en-US" sz="7500" u="sng" dirty="0">
                <a:solidFill>
                  <a:srgbClr val="000000"/>
                </a:solidFill>
                <a:latin typeface="Canva Sans Bold"/>
              </a:rPr>
              <a:t>Models Used</a:t>
            </a:r>
          </a:p>
        </p:txBody>
      </p:sp>
      <p:sp>
        <p:nvSpPr>
          <p:cNvPr id="3" name="TextBox 3"/>
          <p:cNvSpPr txBox="1"/>
          <p:nvPr/>
        </p:nvSpPr>
        <p:spPr>
          <a:xfrm>
            <a:off x="352665" y="1314133"/>
            <a:ext cx="8192623" cy="793542"/>
          </a:xfrm>
          <a:prstGeom prst="rect">
            <a:avLst/>
          </a:prstGeom>
        </p:spPr>
        <p:txBody>
          <a:bodyPr lIns="0" tIns="0" rIns="0" bIns="0" rtlCol="0" anchor="t">
            <a:spAutoFit/>
          </a:bodyPr>
          <a:lstStyle/>
          <a:p>
            <a:pPr algn="ctr">
              <a:lnSpc>
                <a:spcPts val="6419"/>
              </a:lnSpc>
            </a:pPr>
            <a:r>
              <a:rPr lang="en-US" sz="4585">
                <a:solidFill>
                  <a:srgbClr val="000000"/>
                </a:solidFill>
                <a:latin typeface="Canva Sans Bold"/>
              </a:rPr>
              <a:t>ii) Random Forest Regressor:</a:t>
            </a:r>
          </a:p>
        </p:txBody>
      </p:sp>
      <p:sp>
        <p:nvSpPr>
          <p:cNvPr id="4" name="TextBox 4"/>
          <p:cNvSpPr txBox="1"/>
          <p:nvPr/>
        </p:nvSpPr>
        <p:spPr>
          <a:xfrm>
            <a:off x="9139238" y="4819967"/>
            <a:ext cx="9525" cy="580390"/>
          </a:xfrm>
          <a:prstGeom prst="rect">
            <a:avLst/>
          </a:prstGeom>
        </p:spPr>
        <p:txBody>
          <a:bodyPr lIns="0" tIns="0" rIns="0" bIns="0" rtlCol="0" anchor="t">
            <a:spAutoFit/>
          </a:bodyPr>
          <a:lstStyle/>
          <a:p>
            <a:pPr algn="ctr">
              <a:lnSpc>
                <a:spcPts val="4759"/>
              </a:lnSpc>
            </a:pPr>
            <a:endParaRPr/>
          </a:p>
        </p:txBody>
      </p:sp>
      <p:sp>
        <p:nvSpPr>
          <p:cNvPr id="5" name="TextBox 5"/>
          <p:cNvSpPr txBox="1"/>
          <p:nvPr/>
        </p:nvSpPr>
        <p:spPr>
          <a:xfrm>
            <a:off x="352665" y="2342407"/>
            <a:ext cx="17573145" cy="6268301"/>
          </a:xfrm>
          <a:prstGeom prst="rect">
            <a:avLst/>
          </a:prstGeom>
        </p:spPr>
        <p:txBody>
          <a:bodyPr lIns="0" tIns="0" rIns="0" bIns="0" rtlCol="0" anchor="t">
            <a:spAutoFit/>
          </a:bodyPr>
          <a:lstStyle/>
          <a:p>
            <a:pPr algn="just">
              <a:lnSpc>
                <a:spcPts val="4153"/>
              </a:lnSpc>
              <a:spcBef>
                <a:spcPct val="0"/>
              </a:spcBef>
            </a:pPr>
            <a:r>
              <a:rPr lang="en-US" sz="2966">
                <a:solidFill>
                  <a:srgbClr val="000000"/>
                </a:solidFill>
                <a:latin typeface="Canva Sans"/>
              </a:rPr>
              <a:t>Random forest regression is a powerful machine learning algorithm used for both classification and regression tasks. It is an ensemble learning model that operates by constructing numerous decision trees during training, each trained on a random subset of the dataset's features and samples. At each node of the trees, a random subset of features is considered for splitting, aiding in reducing overfitting and increasing diversity among the trees. During prediction, the final output is calculated by averaging the predictions of all individual trees, resulting in a robust and stable regression model. Random forest regression is known for its scalability and effectiveness, particularly with large datasets and high-dimensional feature spaces. It's widely applied in various domains such as finance, healthcare, and environmental science due to its ability to provide accurate predictions. Hyperparameters such as the number of trees and the maximum depth of each tree can be tuned to optimize performance. Overall, random forest regression is a versatile and powerful tool for regression tasks in machine learning.</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E4BD7F"/>
        </a:solidFill>
        <a:effectLst/>
      </p:bgPr>
    </p:bg>
    <p:spTree>
      <p:nvGrpSpPr>
        <p:cNvPr id="1" name=""/>
        <p:cNvGrpSpPr/>
        <p:nvPr/>
      </p:nvGrpSpPr>
      <p:grpSpPr>
        <a:xfrm>
          <a:off x="0" y="0"/>
          <a:ext cx="0" cy="0"/>
          <a:chOff x="0" y="0"/>
          <a:chExt cx="0" cy="0"/>
        </a:xfrm>
      </p:grpSpPr>
      <p:sp>
        <p:nvSpPr>
          <p:cNvPr id="2" name="TextBox 2"/>
          <p:cNvSpPr txBox="1"/>
          <p:nvPr/>
        </p:nvSpPr>
        <p:spPr>
          <a:xfrm>
            <a:off x="5959564" y="85408"/>
            <a:ext cx="6080036" cy="1295400"/>
          </a:xfrm>
          <a:prstGeom prst="rect">
            <a:avLst/>
          </a:prstGeom>
        </p:spPr>
        <p:txBody>
          <a:bodyPr wrap="square" lIns="0" tIns="0" rIns="0" bIns="0" rtlCol="0" anchor="t">
            <a:spAutoFit/>
          </a:bodyPr>
          <a:lstStyle/>
          <a:p>
            <a:pPr algn="ctr">
              <a:lnSpc>
                <a:spcPts val="10500"/>
              </a:lnSpc>
            </a:pPr>
            <a:r>
              <a:rPr lang="en-US" sz="7500" u="sng" dirty="0">
                <a:solidFill>
                  <a:srgbClr val="000000"/>
                </a:solidFill>
                <a:latin typeface="Canva Sans Bold"/>
              </a:rPr>
              <a:t>Models Used</a:t>
            </a:r>
          </a:p>
        </p:txBody>
      </p:sp>
      <p:sp>
        <p:nvSpPr>
          <p:cNvPr id="3" name="TextBox 3"/>
          <p:cNvSpPr txBox="1"/>
          <p:nvPr/>
        </p:nvSpPr>
        <p:spPr>
          <a:xfrm>
            <a:off x="352665" y="1502936"/>
            <a:ext cx="6772794" cy="793542"/>
          </a:xfrm>
          <a:prstGeom prst="rect">
            <a:avLst/>
          </a:prstGeom>
        </p:spPr>
        <p:txBody>
          <a:bodyPr lIns="0" tIns="0" rIns="0" bIns="0" rtlCol="0" anchor="t">
            <a:spAutoFit/>
          </a:bodyPr>
          <a:lstStyle/>
          <a:p>
            <a:pPr algn="ctr">
              <a:lnSpc>
                <a:spcPts val="6419"/>
              </a:lnSpc>
            </a:pPr>
            <a:r>
              <a:rPr lang="en-US" sz="4585">
                <a:solidFill>
                  <a:srgbClr val="000000"/>
                </a:solidFill>
                <a:latin typeface="Canva Sans Bold"/>
              </a:rPr>
              <a:t>iii) XGBoost Regression:</a:t>
            </a:r>
          </a:p>
        </p:txBody>
      </p:sp>
      <p:sp>
        <p:nvSpPr>
          <p:cNvPr id="4" name="TextBox 4"/>
          <p:cNvSpPr txBox="1"/>
          <p:nvPr/>
        </p:nvSpPr>
        <p:spPr>
          <a:xfrm>
            <a:off x="9139238" y="4819967"/>
            <a:ext cx="9525" cy="580390"/>
          </a:xfrm>
          <a:prstGeom prst="rect">
            <a:avLst/>
          </a:prstGeom>
        </p:spPr>
        <p:txBody>
          <a:bodyPr lIns="0" tIns="0" rIns="0" bIns="0" rtlCol="0" anchor="t">
            <a:spAutoFit/>
          </a:bodyPr>
          <a:lstStyle/>
          <a:p>
            <a:pPr algn="ctr">
              <a:lnSpc>
                <a:spcPts val="4759"/>
              </a:lnSpc>
            </a:pPr>
            <a:endParaRPr/>
          </a:p>
        </p:txBody>
      </p:sp>
      <p:sp>
        <p:nvSpPr>
          <p:cNvPr id="5" name="TextBox 5"/>
          <p:cNvSpPr txBox="1"/>
          <p:nvPr/>
        </p:nvSpPr>
        <p:spPr>
          <a:xfrm>
            <a:off x="352665" y="2458404"/>
            <a:ext cx="17573145" cy="5744426"/>
          </a:xfrm>
          <a:prstGeom prst="rect">
            <a:avLst/>
          </a:prstGeom>
        </p:spPr>
        <p:txBody>
          <a:bodyPr lIns="0" tIns="0" rIns="0" bIns="0" rtlCol="0" anchor="t">
            <a:spAutoFit/>
          </a:bodyPr>
          <a:lstStyle/>
          <a:p>
            <a:pPr algn="just">
              <a:lnSpc>
                <a:spcPts val="4153"/>
              </a:lnSpc>
              <a:spcBef>
                <a:spcPct val="0"/>
              </a:spcBef>
            </a:pPr>
            <a:r>
              <a:rPr lang="en-US" sz="2966">
                <a:solidFill>
                  <a:srgbClr val="000000"/>
                </a:solidFill>
                <a:latin typeface="Canva Sans"/>
              </a:rPr>
              <a:t>XGBoost (Extreme Gradient Boosting) Regressor is an advanced implementation of gradient boosting, a machine learning technique that builds a predictive model by combining the predictions of multiple simpler models, typically decision trees. XGBoost enhances traditional gradient boosting by introducing several optimizations and improvements, such as parallel computing, tree pruning, and regularization techniques, to achieve better performance and scalability. It works by iteratively building decision trees, each subsequent tree focusing on the errors made by the previous ones, gradually reducing the overall prediction error. XGBoost Regressor is widely used in various domains for regression tasks due to its efficiency, accuracy, and ability to handle large datasets with high dimensionality. It offers fine-tuning options for hyperparameters to optimize model performance, making it a popular choice for predictive modeling in both academia and industry.</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E4BD7F"/>
        </a:solidFill>
        <a:effectLst/>
      </p:bgPr>
    </p:bg>
    <p:spTree>
      <p:nvGrpSpPr>
        <p:cNvPr id="1" name=""/>
        <p:cNvGrpSpPr/>
        <p:nvPr/>
      </p:nvGrpSpPr>
      <p:grpSpPr>
        <a:xfrm>
          <a:off x="0" y="0"/>
          <a:ext cx="0" cy="0"/>
          <a:chOff x="0" y="0"/>
          <a:chExt cx="0" cy="0"/>
        </a:xfrm>
      </p:grpSpPr>
      <p:graphicFrame>
        <p:nvGraphicFramePr>
          <p:cNvPr id="2" name="Table 2"/>
          <p:cNvGraphicFramePr>
            <a:graphicFrameLocks noGrp="1"/>
          </p:cNvGraphicFramePr>
          <p:nvPr/>
        </p:nvGraphicFramePr>
        <p:xfrm>
          <a:off x="253869" y="1904042"/>
          <a:ext cx="17789786" cy="7543799"/>
        </p:xfrm>
        <a:graphic>
          <a:graphicData uri="http://schemas.openxmlformats.org/drawingml/2006/table">
            <a:tbl>
              <a:tblPr/>
              <a:tblGrid>
                <a:gridCol w="1112161">
                  <a:extLst>
                    <a:ext uri="{9D8B030D-6E8A-4147-A177-3AD203B41FA5}">
                      <a16:colId xmlns:a16="http://schemas.microsoft.com/office/drawing/2014/main" val="20000"/>
                    </a:ext>
                  </a:extLst>
                </a:gridCol>
                <a:gridCol w="3106932">
                  <a:extLst>
                    <a:ext uri="{9D8B030D-6E8A-4147-A177-3AD203B41FA5}">
                      <a16:colId xmlns:a16="http://schemas.microsoft.com/office/drawing/2014/main" val="20001"/>
                    </a:ext>
                  </a:extLst>
                </a:gridCol>
                <a:gridCol w="3742009">
                  <a:extLst>
                    <a:ext uri="{9D8B030D-6E8A-4147-A177-3AD203B41FA5}">
                      <a16:colId xmlns:a16="http://schemas.microsoft.com/office/drawing/2014/main" val="20002"/>
                    </a:ext>
                  </a:extLst>
                </a:gridCol>
                <a:gridCol w="4720650">
                  <a:extLst>
                    <a:ext uri="{9D8B030D-6E8A-4147-A177-3AD203B41FA5}">
                      <a16:colId xmlns:a16="http://schemas.microsoft.com/office/drawing/2014/main" val="20003"/>
                    </a:ext>
                  </a:extLst>
                </a:gridCol>
                <a:gridCol w="5108034">
                  <a:extLst>
                    <a:ext uri="{9D8B030D-6E8A-4147-A177-3AD203B41FA5}">
                      <a16:colId xmlns:a16="http://schemas.microsoft.com/office/drawing/2014/main" val="20004"/>
                    </a:ext>
                  </a:extLst>
                </a:gridCol>
              </a:tblGrid>
              <a:tr h="649340">
                <a:tc>
                  <a:txBody>
                    <a:bodyPr/>
                    <a:lstStyle/>
                    <a:p>
                      <a:pPr algn="just">
                        <a:lnSpc>
                          <a:spcPts val="3079"/>
                        </a:lnSpc>
                        <a:defRPr/>
                      </a:pPr>
                      <a:r>
                        <a:rPr lang="en-US" sz="2199">
                          <a:solidFill>
                            <a:srgbClr val="000000"/>
                          </a:solidFill>
                          <a:latin typeface="Canva Sans"/>
                        </a:rPr>
                        <a:t>S.No</a:t>
                      </a:r>
                      <a:endParaRPr lang="en-US" sz="1100"/>
                    </a:p>
                  </a:txBody>
                  <a:tcPr marL="95250" marR="95250" marT="95250" marB="9525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just">
                        <a:lnSpc>
                          <a:spcPts val="3079"/>
                        </a:lnSpc>
                        <a:defRPr/>
                      </a:pPr>
                      <a:r>
                        <a:rPr lang="en-US" sz="2199">
                          <a:solidFill>
                            <a:srgbClr val="000000"/>
                          </a:solidFill>
                          <a:latin typeface="Canva Sans"/>
                        </a:rPr>
                        <a:t>Aspect</a:t>
                      </a:r>
                      <a:endParaRPr lang="en-US" sz="1100"/>
                    </a:p>
                  </a:txBody>
                  <a:tcPr marL="95250" marR="95250" marT="95250" marB="9525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just">
                        <a:lnSpc>
                          <a:spcPts val="3079"/>
                        </a:lnSpc>
                        <a:defRPr/>
                      </a:pPr>
                      <a:r>
                        <a:rPr lang="en-US" sz="2199">
                          <a:solidFill>
                            <a:srgbClr val="000000"/>
                          </a:solidFill>
                          <a:latin typeface="Canva Sans"/>
                        </a:rPr>
                        <a:t>Neural Networks</a:t>
                      </a:r>
                      <a:endParaRPr lang="en-US" sz="1100"/>
                    </a:p>
                  </a:txBody>
                  <a:tcPr marL="95250" marR="95250" marT="95250" marB="9525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just">
                        <a:lnSpc>
                          <a:spcPts val="3079"/>
                        </a:lnSpc>
                        <a:defRPr/>
                      </a:pPr>
                      <a:r>
                        <a:rPr lang="en-US" sz="2199">
                          <a:solidFill>
                            <a:srgbClr val="000000"/>
                          </a:solidFill>
                          <a:latin typeface="Canva Sans"/>
                        </a:rPr>
                        <a:t>Random Forest Regressor</a:t>
                      </a:r>
                      <a:endParaRPr lang="en-US" sz="1100"/>
                    </a:p>
                  </a:txBody>
                  <a:tcPr marL="95250" marR="95250" marT="95250" marB="9525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just">
                        <a:lnSpc>
                          <a:spcPts val="3079"/>
                        </a:lnSpc>
                        <a:defRPr/>
                      </a:pPr>
                      <a:r>
                        <a:rPr lang="en-US" sz="2199">
                          <a:solidFill>
                            <a:srgbClr val="000000"/>
                          </a:solidFill>
                          <a:latin typeface="Canva Sans"/>
                        </a:rPr>
                        <a:t>XGBoost regressor</a:t>
                      </a:r>
                      <a:endParaRPr lang="en-US" sz="1100"/>
                    </a:p>
                  </a:txBody>
                  <a:tcPr marL="95250" marR="95250" marT="95250" marB="9525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649340">
                <a:tc>
                  <a:txBody>
                    <a:bodyPr/>
                    <a:lstStyle/>
                    <a:p>
                      <a:pPr algn="just">
                        <a:lnSpc>
                          <a:spcPts val="3079"/>
                        </a:lnSpc>
                        <a:defRPr/>
                      </a:pPr>
                      <a:r>
                        <a:rPr lang="en-US" sz="2199">
                          <a:solidFill>
                            <a:srgbClr val="000000"/>
                          </a:solidFill>
                          <a:latin typeface="Canva Sans"/>
                        </a:rPr>
                        <a:t>1</a:t>
                      </a:r>
                      <a:endParaRPr lang="en-US" sz="1100"/>
                    </a:p>
                  </a:txBody>
                  <a:tcPr marL="95250" marR="95250" marT="95250" marB="9525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just">
                        <a:lnSpc>
                          <a:spcPts val="3079"/>
                        </a:lnSpc>
                        <a:defRPr/>
                      </a:pPr>
                      <a:r>
                        <a:rPr lang="en-US" sz="2199">
                          <a:solidFill>
                            <a:srgbClr val="000000"/>
                          </a:solidFill>
                          <a:latin typeface="Canva Sans"/>
                        </a:rPr>
                        <a:t>Model Type</a:t>
                      </a:r>
                      <a:endParaRPr lang="en-US" sz="1100"/>
                    </a:p>
                  </a:txBody>
                  <a:tcPr marL="95250" marR="95250" marT="95250" marB="9525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just">
                        <a:lnSpc>
                          <a:spcPts val="3079"/>
                        </a:lnSpc>
                        <a:defRPr/>
                      </a:pPr>
                      <a:r>
                        <a:rPr lang="en-US" sz="2199">
                          <a:solidFill>
                            <a:srgbClr val="000000"/>
                          </a:solidFill>
                          <a:latin typeface="Canva Sans"/>
                        </a:rPr>
                        <a:t>Deep learning model</a:t>
                      </a:r>
                      <a:endParaRPr lang="en-US" sz="1100"/>
                    </a:p>
                  </a:txBody>
                  <a:tcPr marL="95250" marR="95250" marT="95250" marB="9525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just">
                        <a:lnSpc>
                          <a:spcPts val="3079"/>
                        </a:lnSpc>
                        <a:defRPr/>
                      </a:pPr>
                      <a:r>
                        <a:rPr lang="en-US" sz="2199">
                          <a:solidFill>
                            <a:srgbClr val="000000"/>
                          </a:solidFill>
                          <a:latin typeface="Canva Sans"/>
                        </a:rPr>
                        <a:t>Ensemble learning model</a:t>
                      </a:r>
                      <a:endParaRPr lang="en-US" sz="1100"/>
                    </a:p>
                  </a:txBody>
                  <a:tcPr marL="95250" marR="95250" marT="95250" marB="9525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just">
                        <a:lnSpc>
                          <a:spcPts val="3079"/>
                        </a:lnSpc>
                        <a:defRPr/>
                      </a:pPr>
                      <a:r>
                        <a:rPr lang="en-US" sz="2199">
                          <a:solidFill>
                            <a:srgbClr val="000000"/>
                          </a:solidFill>
                          <a:latin typeface="Canva Sans"/>
                        </a:rPr>
                        <a:t>Ensemble learning model</a:t>
                      </a:r>
                      <a:endParaRPr lang="en-US" sz="1100"/>
                    </a:p>
                  </a:txBody>
                  <a:tcPr marL="95250" marR="95250" marT="95250" marB="9525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1040853">
                <a:tc>
                  <a:txBody>
                    <a:bodyPr/>
                    <a:lstStyle/>
                    <a:p>
                      <a:pPr algn="just">
                        <a:lnSpc>
                          <a:spcPts val="3079"/>
                        </a:lnSpc>
                        <a:defRPr/>
                      </a:pPr>
                      <a:r>
                        <a:rPr lang="en-US" sz="2199">
                          <a:solidFill>
                            <a:srgbClr val="000000"/>
                          </a:solidFill>
                          <a:latin typeface="Canva Sans"/>
                        </a:rPr>
                        <a:t>2</a:t>
                      </a:r>
                      <a:endParaRPr lang="en-US" sz="1100"/>
                    </a:p>
                  </a:txBody>
                  <a:tcPr marL="95250" marR="95250" marT="95250" marB="9525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just">
                        <a:lnSpc>
                          <a:spcPts val="3079"/>
                        </a:lnSpc>
                        <a:defRPr/>
                      </a:pPr>
                      <a:r>
                        <a:rPr lang="en-US" sz="2199">
                          <a:solidFill>
                            <a:srgbClr val="000000"/>
                          </a:solidFill>
                          <a:latin typeface="Canva Sans"/>
                        </a:rPr>
                        <a:t>Interpretability</a:t>
                      </a:r>
                      <a:endParaRPr lang="en-US" sz="1100"/>
                    </a:p>
                  </a:txBody>
                  <a:tcPr marL="95250" marR="95250" marT="95250" marB="9525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just">
                        <a:lnSpc>
                          <a:spcPts val="3079"/>
                        </a:lnSpc>
                        <a:defRPr/>
                      </a:pPr>
                      <a:r>
                        <a:rPr lang="en-US" sz="2199">
                          <a:solidFill>
                            <a:srgbClr val="000000"/>
                          </a:solidFill>
                          <a:latin typeface="Canva Sans"/>
                        </a:rPr>
                        <a:t>Often considered black-box</a:t>
                      </a:r>
                      <a:endParaRPr lang="en-US" sz="1100"/>
                    </a:p>
                  </a:txBody>
                  <a:tcPr marL="95250" marR="95250" marT="95250" marB="9525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just">
                        <a:lnSpc>
                          <a:spcPts val="3079"/>
                        </a:lnSpc>
                        <a:defRPr/>
                      </a:pPr>
                      <a:r>
                        <a:rPr lang="en-US" sz="2199">
                          <a:solidFill>
                            <a:srgbClr val="000000"/>
                          </a:solidFill>
                          <a:latin typeface="Canva Sans"/>
                        </a:rPr>
                        <a:t>Relatively interpretable</a:t>
                      </a:r>
                      <a:endParaRPr lang="en-US" sz="1100"/>
                    </a:p>
                  </a:txBody>
                  <a:tcPr marL="95250" marR="95250" marT="95250" marB="9525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just">
                        <a:lnSpc>
                          <a:spcPts val="3079"/>
                        </a:lnSpc>
                        <a:defRPr/>
                      </a:pPr>
                      <a:r>
                        <a:rPr lang="en-US" sz="2199">
                          <a:solidFill>
                            <a:srgbClr val="000000"/>
                          </a:solidFill>
                          <a:latin typeface="Canva Sans"/>
                        </a:rPr>
                        <a:t>Relatively interpretable</a:t>
                      </a:r>
                      <a:endParaRPr lang="en-US" sz="1100"/>
                    </a:p>
                  </a:txBody>
                  <a:tcPr marL="95250" marR="95250" marT="95250" marB="9525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1040853">
                <a:tc>
                  <a:txBody>
                    <a:bodyPr/>
                    <a:lstStyle/>
                    <a:p>
                      <a:pPr algn="just">
                        <a:lnSpc>
                          <a:spcPts val="3079"/>
                        </a:lnSpc>
                        <a:defRPr/>
                      </a:pPr>
                      <a:r>
                        <a:rPr lang="en-US" sz="2199">
                          <a:solidFill>
                            <a:srgbClr val="000000"/>
                          </a:solidFill>
                          <a:latin typeface="Canva Sans"/>
                        </a:rPr>
                        <a:t>3</a:t>
                      </a:r>
                      <a:endParaRPr lang="en-US" sz="1100"/>
                    </a:p>
                  </a:txBody>
                  <a:tcPr marL="95250" marR="95250" marT="95250" marB="9525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just">
                        <a:lnSpc>
                          <a:spcPts val="3079"/>
                        </a:lnSpc>
                        <a:defRPr/>
                      </a:pPr>
                      <a:r>
                        <a:rPr lang="en-US" sz="2199">
                          <a:solidFill>
                            <a:srgbClr val="000000"/>
                          </a:solidFill>
                          <a:latin typeface="Canva Sans"/>
                        </a:rPr>
                        <a:t>Training Time</a:t>
                      </a:r>
                      <a:endParaRPr lang="en-US" sz="1100"/>
                    </a:p>
                  </a:txBody>
                  <a:tcPr marL="95250" marR="95250" marT="95250" marB="9525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just">
                        <a:lnSpc>
                          <a:spcPts val="3079"/>
                        </a:lnSpc>
                        <a:defRPr/>
                      </a:pPr>
                      <a:r>
                        <a:rPr lang="en-US" sz="2199">
                          <a:solidFill>
                            <a:srgbClr val="000000"/>
                          </a:solidFill>
                          <a:latin typeface="Canva Sans"/>
                        </a:rPr>
                        <a:t>Can be computationally intensive</a:t>
                      </a:r>
                      <a:endParaRPr lang="en-US" sz="1100"/>
                    </a:p>
                  </a:txBody>
                  <a:tcPr marL="95250" marR="95250" marT="95250" marB="9525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just">
                        <a:lnSpc>
                          <a:spcPts val="3079"/>
                        </a:lnSpc>
                        <a:defRPr/>
                      </a:pPr>
                      <a:r>
                        <a:rPr lang="en-US" sz="2199">
                          <a:solidFill>
                            <a:srgbClr val="000000"/>
                          </a:solidFill>
                          <a:latin typeface="Canva Sans"/>
                        </a:rPr>
                        <a:t>Efficient training, parallelizable</a:t>
                      </a:r>
                      <a:endParaRPr lang="en-US" sz="1100"/>
                    </a:p>
                  </a:txBody>
                  <a:tcPr marL="95250" marR="95250" marT="95250" marB="9525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just">
                        <a:lnSpc>
                          <a:spcPts val="3079"/>
                        </a:lnSpc>
                        <a:defRPr/>
                      </a:pPr>
                      <a:r>
                        <a:rPr lang="en-US" sz="2199">
                          <a:solidFill>
                            <a:srgbClr val="000000"/>
                          </a:solidFill>
                          <a:latin typeface="Canva Sans"/>
                        </a:rPr>
                        <a:t>Efficient training, parallelizable</a:t>
                      </a:r>
                      <a:endParaRPr lang="en-US" sz="1100"/>
                    </a:p>
                  </a:txBody>
                  <a:tcPr marL="95250" marR="95250" marT="95250" marB="9525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649340">
                <a:tc>
                  <a:txBody>
                    <a:bodyPr/>
                    <a:lstStyle/>
                    <a:p>
                      <a:pPr algn="just">
                        <a:lnSpc>
                          <a:spcPts val="3079"/>
                        </a:lnSpc>
                        <a:defRPr/>
                      </a:pPr>
                      <a:r>
                        <a:rPr lang="en-US" sz="2199">
                          <a:solidFill>
                            <a:srgbClr val="000000"/>
                          </a:solidFill>
                          <a:latin typeface="Canva Sans"/>
                        </a:rPr>
                        <a:t>4</a:t>
                      </a:r>
                      <a:endParaRPr lang="en-US" sz="1100"/>
                    </a:p>
                  </a:txBody>
                  <a:tcPr marL="95250" marR="95250" marT="95250" marB="9525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just">
                        <a:lnSpc>
                          <a:spcPts val="3079"/>
                        </a:lnSpc>
                        <a:defRPr/>
                      </a:pPr>
                      <a:r>
                        <a:rPr lang="en-US" sz="2199">
                          <a:solidFill>
                            <a:srgbClr val="000000"/>
                          </a:solidFill>
                          <a:latin typeface="Canva Sans"/>
                        </a:rPr>
                        <a:t>Scalability</a:t>
                      </a:r>
                      <a:endParaRPr lang="en-US" sz="1100"/>
                    </a:p>
                  </a:txBody>
                  <a:tcPr marL="95250" marR="95250" marT="95250" marB="9525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just">
                        <a:lnSpc>
                          <a:spcPts val="3079"/>
                        </a:lnSpc>
                        <a:defRPr/>
                      </a:pPr>
                      <a:r>
                        <a:rPr lang="en-US" sz="2199">
                          <a:solidFill>
                            <a:srgbClr val="000000"/>
                          </a:solidFill>
                          <a:latin typeface="Canva Sans"/>
                        </a:rPr>
                        <a:t>Moderate scalability</a:t>
                      </a:r>
                      <a:endParaRPr lang="en-US" sz="1100"/>
                    </a:p>
                  </a:txBody>
                  <a:tcPr marL="95250" marR="95250" marT="95250" marB="9525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just">
                        <a:lnSpc>
                          <a:spcPts val="3079"/>
                        </a:lnSpc>
                        <a:defRPr/>
                      </a:pPr>
                      <a:r>
                        <a:rPr lang="en-US" sz="2199">
                          <a:solidFill>
                            <a:srgbClr val="000000"/>
                          </a:solidFill>
                          <a:latin typeface="Canva Sans"/>
                        </a:rPr>
                        <a:t>Moderate scalability</a:t>
                      </a:r>
                      <a:endParaRPr lang="en-US" sz="1100"/>
                    </a:p>
                  </a:txBody>
                  <a:tcPr marL="95250" marR="95250" marT="95250" marB="9525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just">
                        <a:lnSpc>
                          <a:spcPts val="3079"/>
                        </a:lnSpc>
                        <a:defRPr/>
                      </a:pPr>
                      <a:r>
                        <a:rPr lang="en-US" sz="2199">
                          <a:solidFill>
                            <a:srgbClr val="000000"/>
                          </a:solidFill>
                          <a:latin typeface="Canva Sans"/>
                        </a:rPr>
                        <a:t>High scalability</a:t>
                      </a:r>
                      <a:endParaRPr lang="en-US" sz="1100"/>
                    </a:p>
                  </a:txBody>
                  <a:tcPr marL="95250" marR="95250" marT="95250" marB="9525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1040853">
                <a:tc>
                  <a:txBody>
                    <a:bodyPr/>
                    <a:lstStyle/>
                    <a:p>
                      <a:pPr algn="just">
                        <a:lnSpc>
                          <a:spcPts val="3079"/>
                        </a:lnSpc>
                        <a:defRPr/>
                      </a:pPr>
                      <a:r>
                        <a:rPr lang="en-US" sz="2199">
                          <a:solidFill>
                            <a:srgbClr val="000000"/>
                          </a:solidFill>
                          <a:latin typeface="Canva Sans"/>
                        </a:rPr>
                        <a:t>5</a:t>
                      </a:r>
                      <a:endParaRPr lang="en-US" sz="1100"/>
                    </a:p>
                  </a:txBody>
                  <a:tcPr marL="95250" marR="95250" marT="95250" marB="9525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just">
                        <a:lnSpc>
                          <a:spcPts val="3079"/>
                        </a:lnSpc>
                        <a:defRPr/>
                      </a:pPr>
                      <a:r>
                        <a:rPr lang="en-US" sz="2199">
                          <a:solidFill>
                            <a:srgbClr val="000000"/>
                          </a:solidFill>
                          <a:latin typeface="Canva Sans"/>
                        </a:rPr>
                        <a:t>Handling Non-linearity</a:t>
                      </a:r>
                      <a:endParaRPr lang="en-US" sz="1100"/>
                    </a:p>
                  </a:txBody>
                  <a:tcPr marL="95250" marR="95250" marT="95250" marB="9525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just">
                        <a:lnSpc>
                          <a:spcPts val="3079"/>
                        </a:lnSpc>
                        <a:defRPr/>
                      </a:pPr>
                      <a:r>
                        <a:rPr lang="en-US" sz="2199">
                          <a:solidFill>
                            <a:srgbClr val="000000"/>
                          </a:solidFill>
                          <a:latin typeface="Canva Sans"/>
                        </a:rPr>
                        <a:t>Excellent at capturing complex patterns</a:t>
                      </a:r>
                      <a:endParaRPr lang="en-US" sz="1100"/>
                    </a:p>
                  </a:txBody>
                  <a:tcPr marL="95250" marR="95250" marT="95250" marB="9525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just">
                        <a:lnSpc>
                          <a:spcPts val="3079"/>
                        </a:lnSpc>
                        <a:defRPr/>
                      </a:pPr>
                      <a:r>
                        <a:rPr lang="en-US" sz="2199">
                          <a:solidFill>
                            <a:srgbClr val="000000"/>
                          </a:solidFill>
                          <a:latin typeface="Canva Sans"/>
                        </a:rPr>
                        <a:t>Can capture non-linear relationships</a:t>
                      </a:r>
                      <a:endParaRPr lang="en-US" sz="1100"/>
                    </a:p>
                  </a:txBody>
                  <a:tcPr marL="95250" marR="95250" marT="95250" marB="9525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just">
                        <a:lnSpc>
                          <a:spcPts val="3079"/>
                        </a:lnSpc>
                        <a:defRPr/>
                      </a:pPr>
                      <a:r>
                        <a:rPr lang="en-US" sz="2199">
                          <a:solidFill>
                            <a:srgbClr val="000000"/>
                          </a:solidFill>
                          <a:latin typeface="Canva Sans"/>
                        </a:rPr>
                        <a:t>Can capture non-linear relationships</a:t>
                      </a:r>
                      <a:endParaRPr lang="en-US" sz="1100"/>
                    </a:p>
                  </a:txBody>
                  <a:tcPr marL="95250" marR="95250" marT="95250" marB="9525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1432367">
                <a:tc>
                  <a:txBody>
                    <a:bodyPr/>
                    <a:lstStyle/>
                    <a:p>
                      <a:pPr algn="just">
                        <a:lnSpc>
                          <a:spcPts val="3079"/>
                        </a:lnSpc>
                        <a:defRPr/>
                      </a:pPr>
                      <a:r>
                        <a:rPr lang="en-US" sz="2199">
                          <a:solidFill>
                            <a:srgbClr val="000000"/>
                          </a:solidFill>
                          <a:latin typeface="Canva Sans"/>
                        </a:rPr>
                        <a:t>6</a:t>
                      </a:r>
                      <a:endParaRPr lang="en-US" sz="1100"/>
                    </a:p>
                  </a:txBody>
                  <a:tcPr marL="95250" marR="95250" marT="95250" marB="9525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just">
                        <a:lnSpc>
                          <a:spcPts val="3079"/>
                        </a:lnSpc>
                        <a:defRPr/>
                      </a:pPr>
                      <a:r>
                        <a:rPr lang="en-US" sz="2199">
                          <a:solidFill>
                            <a:srgbClr val="000000"/>
                          </a:solidFill>
                          <a:latin typeface="Canva Sans"/>
                        </a:rPr>
                        <a:t>Hyperparameter Tuning</a:t>
                      </a:r>
                      <a:endParaRPr lang="en-US" sz="1100"/>
                    </a:p>
                  </a:txBody>
                  <a:tcPr marL="95250" marR="95250" marT="95250" marB="9525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just">
                        <a:lnSpc>
                          <a:spcPts val="3079"/>
                        </a:lnSpc>
                        <a:defRPr/>
                      </a:pPr>
                      <a:r>
                        <a:rPr lang="en-US" sz="2199">
                          <a:solidFill>
                            <a:srgbClr val="000000"/>
                          </a:solidFill>
                          <a:latin typeface="Canva Sans"/>
                        </a:rPr>
                        <a:t>Numerous hyperparameters requiring tuning</a:t>
                      </a:r>
                      <a:endParaRPr lang="en-US" sz="1100"/>
                    </a:p>
                  </a:txBody>
                  <a:tcPr marL="95250" marR="95250" marT="95250" marB="9525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just">
                        <a:lnSpc>
                          <a:spcPts val="3079"/>
                        </a:lnSpc>
                        <a:defRPr/>
                      </a:pPr>
                      <a:r>
                        <a:rPr lang="en-US" sz="2199">
                          <a:solidFill>
                            <a:srgbClr val="000000"/>
                          </a:solidFill>
                          <a:latin typeface="Canva Sans"/>
                        </a:rPr>
                        <a:t>Fewer hyperparameters compared to neural networks</a:t>
                      </a:r>
                      <a:endParaRPr lang="en-US" sz="1100"/>
                    </a:p>
                  </a:txBody>
                  <a:tcPr marL="95250" marR="95250" marT="95250" marB="9525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just">
                        <a:lnSpc>
                          <a:spcPts val="3079"/>
                        </a:lnSpc>
                        <a:defRPr/>
                      </a:pPr>
                      <a:r>
                        <a:rPr lang="en-US" sz="2199">
                          <a:solidFill>
                            <a:srgbClr val="000000"/>
                          </a:solidFill>
                          <a:latin typeface="Canva Sans"/>
                        </a:rPr>
                        <a:t>Moderate hyperparameters requiring tuning</a:t>
                      </a:r>
                      <a:endParaRPr lang="en-US" sz="1100"/>
                    </a:p>
                  </a:txBody>
                  <a:tcPr marL="95250" marR="95250" marT="95250" marB="9525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1040853">
                <a:tc>
                  <a:txBody>
                    <a:bodyPr/>
                    <a:lstStyle/>
                    <a:p>
                      <a:pPr algn="just">
                        <a:lnSpc>
                          <a:spcPts val="3079"/>
                        </a:lnSpc>
                        <a:defRPr/>
                      </a:pPr>
                      <a:r>
                        <a:rPr lang="en-US" sz="2199">
                          <a:solidFill>
                            <a:srgbClr val="000000"/>
                          </a:solidFill>
                          <a:latin typeface="Canva Sans"/>
                        </a:rPr>
                        <a:t>7</a:t>
                      </a:r>
                      <a:endParaRPr lang="en-US" sz="1100"/>
                    </a:p>
                  </a:txBody>
                  <a:tcPr marL="95250" marR="95250" marT="95250" marB="9525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just">
                        <a:lnSpc>
                          <a:spcPts val="3079"/>
                        </a:lnSpc>
                        <a:defRPr/>
                      </a:pPr>
                      <a:r>
                        <a:rPr lang="en-US" sz="2199">
                          <a:solidFill>
                            <a:srgbClr val="000000"/>
                          </a:solidFill>
                          <a:latin typeface="Canva Sans"/>
                        </a:rPr>
                        <a:t>Use Cases</a:t>
                      </a:r>
                      <a:endParaRPr lang="en-US" sz="1100"/>
                    </a:p>
                  </a:txBody>
                  <a:tcPr marL="95250" marR="95250" marT="95250" marB="9525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just">
                        <a:lnSpc>
                          <a:spcPts val="3079"/>
                        </a:lnSpc>
                        <a:defRPr/>
                      </a:pPr>
                      <a:r>
                        <a:rPr lang="en-US" sz="2199">
                          <a:solidFill>
                            <a:srgbClr val="000000"/>
                          </a:solidFill>
                          <a:latin typeface="Canva Sans"/>
                        </a:rPr>
                        <a:t>Complex patterns, large datasets</a:t>
                      </a:r>
                      <a:endParaRPr lang="en-US" sz="1100"/>
                    </a:p>
                  </a:txBody>
                  <a:tcPr marL="95250" marR="95250" marT="95250" marB="9525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just">
                        <a:lnSpc>
                          <a:spcPts val="3079"/>
                        </a:lnSpc>
                        <a:defRPr/>
                      </a:pPr>
                      <a:r>
                        <a:rPr lang="en-US" sz="2199">
                          <a:solidFill>
                            <a:srgbClr val="000000"/>
                          </a:solidFill>
                          <a:latin typeface="Canva Sans"/>
                        </a:rPr>
                        <a:t>Moderate to large datasets, interpretability required</a:t>
                      </a:r>
                      <a:endParaRPr lang="en-US" sz="1100"/>
                    </a:p>
                  </a:txBody>
                  <a:tcPr marL="95250" marR="95250" marT="95250" marB="9525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just">
                        <a:lnSpc>
                          <a:spcPts val="3079"/>
                        </a:lnSpc>
                        <a:defRPr/>
                      </a:pPr>
                      <a:r>
                        <a:rPr lang="en-US" sz="2199">
                          <a:solidFill>
                            <a:srgbClr val="000000"/>
                          </a:solidFill>
                          <a:latin typeface="Canva Sans"/>
                        </a:rPr>
                        <a:t>Moderate to large datasets, high performance required</a:t>
                      </a:r>
                      <a:endParaRPr lang="en-US" sz="1100"/>
                    </a:p>
                  </a:txBody>
                  <a:tcPr marL="95250" marR="95250" marT="95250" marB="9525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p:sp>
        <p:nvSpPr>
          <p:cNvPr id="3" name="TextBox 3"/>
          <p:cNvSpPr txBox="1"/>
          <p:nvPr/>
        </p:nvSpPr>
        <p:spPr>
          <a:xfrm>
            <a:off x="1181467" y="85408"/>
            <a:ext cx="15561469" cy="1295400"/>
          </a:xfrm>
          <a:prstGeom prst="rect">
            <a:avLst/>
          </a:prstGeom>
        </p:spPr>
        <p:txBody>
          <a:bodyPr lIns="0" tIns="0" rIns="0" bIns="0" rtlCol="0" anchor="t">
            <a:spAutoFit/>
          </a:bodyPr>
          <a:lstStyle/>
          <a:p>
            <a:pPr algn="ctr">
              <a:lnSpc>
                <a:spcPts val="10500"/>
              </a:lnSpc>
            </a:pPr>
            <a:r>
              <a:rPr lang="en-US" sz="7500" u="sng">
                <a:solidFill>
                  <a:srgbClr val="000000"/>
                </a:solidFill>
                <a:latin typeface="Canva Sans Bold"/>
              </a:rPr>
              <a:t>Comparison between the Models </a:t>
            </a:r>
          </a:p>
        </p:txBody>
      </p:sp>
      <p:sp>
        <p:nvSpPr>
          <p:cNvPr id="4" name="TextBox 4"/>
          <p:cNvSpPr txBox="1"/>
          <p:nvPr/>
        </p:nvSpPr>
        <p:spPr>
          <a:xfrm>
            <a:off x="9139238" y="4819967"/>
            <a:ext cx="9525" cy="580390"/>
          </a:xfrm>
          <a:prstGeom prst="rect">
            <a:avLst/>
          </a:prstGeom>
        </p:spPr>
        <p:txBody>
          <a:bodyPr lIns="0" tIns="0" rIns="0" bIns="0" rtlCol="0" anchor="t">
            <a:spAutoFit/>
          </a:bodyPr>
          <a:lstStyle/>
          <a:p>
            <a:pPr algn="ctr">
              <a:lnSpc>
                <a:spcPts val="4759"/>
              </a:lnSpc>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E4BD7F"/>
        </a:solidFill>
        <a:effectLst/>
      </p:bgPr>
    </p:bg>
    <p:spTree>
      <p:nvGrpSpPr>
        <p:cNvPr id="1" name=""/>
        <p:cNvGrpSpPr/>
        <p:nvPr/>
      </p:nvGrpSpPr>
      <p:grpSpPr>
        <a:xfrm>
          <a:off x="0" y="0"/>
          <a:ext cx="0" cy="0"/>
          <a:chOff x="0" y="0"/>
          <a:chExt cx="0" cy="0"/>
        </a:xfrm>
      </p:grpSpPr>
      <p:sp>
        <p:nvSpPr>
          <p:cNvPr id="2" name="TextBox 2"/>
          <p:cNvSpPr txBox="1"/>
          <p:nvPr/>
        </p:nvSpPr>
        <p:spPr>
          <a:xfrm>
            <a:off x="249421" y="1728273"/>
            <a:ext cx="8230503" cy="6241869"/>
          </a:xfrm>
          <a:prstGeom prst="rect">
            <a:avLst/>
          </a:prstGeom>
        </p:spPr>
        <p:txBody>
          <a:bodyPr lIns="0" tIns="0" rIns="0" bIns="0" rtlCol="0" anchor="t">
            <a:spAutoFit/>
          </a:bodyPr>
          <a:lstStyle/>
          <a:p>
            <a:pPr algn="just">
              <a:lnSpc>
                <a:spcPts val="4981"/>
              </a:lnSpc>
            </a:pPr>
            <a:r>
              <a:rPr lang="en-US" sz="3558">
                <a:solidFill>
                  <a:srgbClr val="000000"/>
                </a:solidFill>
                <a:latin typeface="Canva Sans"/>
              </a:rPr>
              <a:t>The load data consists of 28 columns:</a:t>
            </a:r>
          </a:p>
          <a:p>
            <a:pPr algn="just">
              <a:lnSpc>
                <a:spcPts val="4981"/>
              </a:lnSpc>
            </a:pPr>
            <a:r>
              <a:rPr lang="en-US" sz="3558">
                <a:solidFill>
                  <a:srgbClr val="000000"/>
                </a:solidFill>
                <a:latin typeface="Canva Sans"/>
              </a:rPr>
              <a:t>·Time [s]     </a:t>
            </a:r>
          </a:p>
          <a:p>
            <a:pPr algn="just">
              <a:lnSpc>
                <a:spcPts val="4981"/>
              </a:lnSpc>
            </a:pPr>
            <a:r>
              <a:rPr lang="en-US" sz="3558">
                <a:solidFill>
                  <a:srgbClr val="000000"/>
                </a:solidFill>
                <a:latin typeface="Canva Sans"/>
              </a:rPr>
              <a:t>·Velocity [km/h]</a:t>
            </a:r>
          </a:p>
          <a:p>
            <a:pPr algn="just">
              <a:lnSpc>
                <a:spcPts val="4981"/>
              </a:lnSpc>
            </a:pPr>
            <a:r>
              <a:rPr lang="en-US" sz="3558">
                <a:solidFill>
                  <a:srgbClr val="000000"/>
                </a:solidFill>
                <a:latin typeface="Canva Sans"/>
              </a:rPr>
              <a:t>·Elevation [m]</a:t>
            </a:r>
          </a:p>
          <a:p>
            <a:pPr algn="just">
              <a:lnSpc>
                <a:spcPts val="4981"/>
              </a:lnSpc>
            </a:pPr>
            <a:r>
              <a:rPr lang="en-US" sz="3558">
                <a:solidFill>
                  <a:srgbClr val="000000"/>
                </a:solidFill>
                <a:latin typeface="Canva Sans"/>
              </a:rPr>
              <a:t>·Motor Torque [Nm]</a:t>
            </a:r>
          </a:p>
          <a:p>
            <a:pPr algn="just">
              <a:lnSpc>
                <a:spcPts val="4981"/>
              </a:lnSpc>
            </a:pPr>
            <a:r>
              <a:rPr lang="en-US" sz="3558">
                <a:solidFill>
                  <a:srgbClr val="000000"/>
                </a:solidFill>
                <a:latin typeface="Canva Sans"/>
              </a:rPr>
              <a:t>·Longitudinal Acceleration [m/s^2]</a:t>
            </a:r>
          </a:p>
          <a:p>
            <a:pPr algn="just">
              <a:lnSpc>
                <a:spcPts val="4981"/>
              </a:lnSpc>
            </a:pPr>
            <a:r>
              <a:rPr lang="en-US" sz="3558">
                <a:solidFill>
                  <a:srgbClr val="000000"/>
                </a:solidFill>
                <a:latin typeface="Canva Sans"/>
              </a:rPr>
              <a:t>·Regenerative Braking Signal</a:t>
            </a:r>
          </a:p>
          <a:p>
            <a:pPr algn="just">
              <a:lnSpc>
                <a:spcPts val="4981"/>
              </a:lnSpc>
            </a:pPr>
            <a:r>
              <a:rPr lang="en-US" sz="3558">
                <a:solidFill>
                  <a:srgbClr val="000000"/>
                </a:solidFill>
                <a:latin typeface="Canva Sans"/>
              </a:rPr>
              <a:t>·Battery Voltage [V]</a:t>
            </a:r>
          </a:p>
          <a:p>
            <a:pPr algn="just">
              <a:lnSpc>
                <a:spcPts val="4981"/>
              </a:lnSpc>
            </a:pPr>
            <a:r>
              <a:rPr lang="en-US" sz="3558">
                <a:solidFill>
                  <a:srgbClr val="000000"/>
                </a:solidFill>
                <a:latin typeface="Canva Sans"/>
              </a:rPr>
              <a:t>·Battery Current [A]</a:t>
            </a:r>
          </a:p>
          <a:p>
            <a:pPr algn="just">
              <a:lnSpc>
                <a:spcPts val="4981"/>
              </a:lnSpc>
              <a:spcBef>
                <a:spcPct val="0"/>
              </a:spcBef>
            </a:pPr>
            <a:r>
              <a:rPr lang="en-US" sz="3558">
                <a:solidFill>
                  <a:srgbClr val="000000"/>
                </a:solidFill>
                <a:latin typeface="Canva Sans"/>
                <a:ea typeface="Canva Sans"/>
              </a:rPr>
              <a:t>·Battery Temperature [°C]</a:t>
            </a:r>
          </a:p>
        </p:txBody>
      </p:sp>
      <p:sp>
        <p:nvSpPr>
          <p:cNvPr id="3" name="TextBox 3"/>
          <p:cNvSpPr txBox="1"/>
          <p:nvPr/>
        </p:nvSpPr>
        <p:spPr>
          <a:xfrm>
            <a:off x="249421" y="141605"/>
            <a:ext cx="3432334" cy="887095"/>
          </a:xfrm>
          <a:prstGeom prst="rect">
            <a:avLst/>
          </a:prstGeom>
        </p:spPr>
        <p:txBody>
          <a:bodyPr lIns="0" tIns="0" rIns="0" bIns="0" rtlCol="0" anchor="t">
            <a:spAutoFit/>
          </a:bodyPr>
          <a:lstStyle/>
          <a:p>
            <a:pPr algn="ctr">
              <a:lnSpc>
                <a:spcPts val="7279"/>
              </a:lnSpc>
            </a:pPr>
            <a:r>
              <a:rPr lang="en-US" sz="5199">
                <a:solidFill>
                  <a:srgbClr val="000000"/>
                </a:solidFill>
                <a:latin typeface="Canva Sans Bold"/>
              </a:rPr>
              <a:t>Input Data</a:t>
            </a:r>
          </a:p>
        </p:txBody>
      </p:sp>
      <p:sp>
        <p:nvSpPr>
          <p:cNvPr id="4" name="TextBox 4"/>
          <p:cNvSpPr txBox="1"/>
          <p:nvPr/>
        </p:nvSpPr>
        <p:spPr>
          <a:xfrm>
            <a:off x="8479924" y="2257656"/>
            <a:ext cx="8280946" cy="6262959"/>
          </a:xfrm>
          <a:prstGeom prst="rect">
            <a:avLst/>
          </a:prstGeom>
        </p:spPr>
        <p:txBody>
          <a:bodyPr lIns="0" tIns="0" rIns="0" bIns="0" rtlCol="0" anchor="t">
            <a:spAutoFit/>
          </a:bodyPr>
          <a:lstStyle/>
          <a:p>
            <a:pPr>
              <a:lnSpc>
                <a:spcPts val="4972"/>
              </a:lnSpc>
            </a:pPr>
            <a:r>
              <a:rPr lang="en-US" sz="3551">
                <a:solidFill>
                  <a:srgbClr val="000000"/>
                </a:solidFill>
                <a:latin typeface="Canva Sans"/>
              </a:rPr>
              <a:t>·Air Con Power[kW]</a:t>
            </a:r>
          </a:p>
          <a:p>
            <a:pPr>
              <a:lnSpc>
                <a:spcPts val="4972"/>
              </a:lnSpc>
            </a:pPr>
            <a:r>
              <a:rPr lang="en-US" sz="3551">
                <a:solidFill>
                  <a:srgbClr val="000000"/>
                </a:solidFill>
                <a:latin typeface="Canva Sans"/>
              </a:rPr>
              <a:t>·Heater Signal</a:t>
            </a:r>
          </a:p>
          <a:p>
            <a:pPr>
              <a:lnSpc>
                <a:spcPts val="4972"/>
              </a:lnSpc>
            </a:pPr>
            <a:r>
              <a:rPr lang="en-US" sz="3551">
                <a:solidFill>
                  <a:srgbClr val="000000"/>
                </a:solidFill>
                <a:latin typeface="Canva Sans"/>
              </a:rPr>
              <a:t>·Heater Voltage </a:t>
            </a:r>
          </a:p>
          <a:p>
            <a:pPr>
              <a:lnSpc>
                <a:spcPts val="4972"/>
              </a:lnSpc>
            </a:pPr>
            <a:r>
              <a:rPr lang="en-US" sz="3551">
                <a:solidFill>
                  <a:srgbClr val="000000"/>
                </a:solidFill>
                <a:latin typeface="Canva Sans"/>
                <a:ea typeface="Canva Sans"/>
              </a:rPr>
              <a:t>·Ambient Temperature [°C]</a:t>
            </a:r>
          </a:p>
          <a:p>
            <a:pPr>
              <a:lnSpc>
                <a:spcPts val="4972"/>
              </a:lnSpc>
            </a:pPr>
            <a:r>
              <a:rPr lang="en-US" sz="3551">
                <a:solidFill>
                  <a:srgbClr val="000000"/>
                </a:solidFill>
                <a:latin typeface="Canva Sans"/>
                <a:ea typeface="Canva Sans"/>
              </a:rPr>
              <a:t>·Coolant Temperature Heatercore [°C]</a:t>
            </a:r>
          </a:p>
          <a:p>
            <a:pPr>
              <a:lnSpc>
                <a:spcPts val="4972"/>
              </a:lnSpc>
            </a:pPr>
            <a:r>
              <a:rPr lang="en-US" sz="3551">
                <a:solidFill>
                  <a:srgbClr val="000000"/>
                </a:solidFill>
                <a:latin typeface="Canva Sans"/>
                <a:ea typeface="Canva Sans"/>
              </a:rPr>
              <a:t>·Requested Coolant Temperature [°C]</a:t>
            </a:r>
          </a:p>
          <a:p>
            <a:pPr>
              <a:lnSpc>
                <a:spcPts val="4972"/>
              </a:lnSpc>
            </a:pPr>
            <a:r>
              <a:rPr lang="en-US" sz="3551">
                <a:solidFill>
                  <a:srgbClr val="000000"/>
                </a:solidFill>
                <a:latin typeface="Canva Sans"/>
                <a:ea typeface="Canva Sans"/>
              </a:rPr>
              <a:t>·Coolant Temperature Inlet [°C]</a:t>
            </a:r>
          </a:p>
          <a:p>
            <a:pPr>
              <a:lnSpc>
                <a:spcPts val="4972"/>
              </a:lnSpc>
            </a:pPr>
            <a:r>
              <a:rPr lang="en-US" sz="3551">
                <a:solidFill>
                  <a:srgbClr val="000000"/>
                </a:solidFill>
                <a:latin typeface="Canva Sans"/>
                <a:ea typeface="Canva Sans"/>
              </a:rPr>
              <a:t>·Heat Exchanger Temperature [°C]</a:t>
            </a:r>
          </a:p>
          <a:p>
            <a:pPr>
              <a:lnSpc>
                <a:spcPts val="4972"/>
              </a:lnSpc>
            </a:pPr>
            <a:r>
              <a:rPr lang="en-US" sz="3551">
                <a:solidFill>
                  <a:srgbClr val="000000"/>
                </a:solidFill>
                <a:latin typeface="Canva Sans"/>
                <a:ea typeface="Canva Sans"/>
              </a:rPr>
              <a:t>·Cabin Temperature Sensor [°C]</a:t>
            </a:r>
          </a:p>
          <a:p>
            <a:pPr>
              <a:lnSpc>
                <a:spcPts val="4972"/>
              </a:lnSpc>
              <a:spcBef>
                <a:spcPct val="0"/>
              </a:spcBef>
            </a:pPr>
            <a:endParaRPr lang="en-US" sz="3551">
              <a:solidFill>
                <a:srgbClr val="000000"/>
              </a:solidFill>
              <a:latin typeface="Canva Sans"/>
              <a:ea typeface="Canva Sans"/>
            </a:endParaRPr>
          </a:p>
        </p:txBody>
      </p:sp>
      <p:sp>
        <p:nvSpPr>
          <p:cNvPr id="5" name="TextBox 5"/>
          <p:cNvSpPr txBox="1"/>
          <p:nvPr/>
        </p:nvSpPr>
        <p:spPr>
          <a:xfrm>
            <a:off x="-47625" y="1071146"/>
            <a:ext cx="15919839" cy="605155"/>
          </a:xfrm>
          <a:prstGeom prst="rect">
            <a:avLst/>
          </a:prstGeom>
        </p:spPr>
        <p:txBody>
          <a:bodyPr lIns="0" tIns="0" rIns="0" bIns="0" rtlCol="0" anchor="t">
            <a:spAutoFit/>
          </a:bodyPr>
          <a:lstStyle/>
          <a:p>
            <a:pPr algn="ctr">
              <a:lnSpc>
                <a:spcPts val="4970"/>
              </a:lnSpc>
            </a:pPr>
            <a:r>
              <a:rPr lang="en-US" sz="3550">
                <a:solidFill>
                  <a:srgbClr val="000000"/>
                </a:solidFill>
                <a:latin typeface="Canva Sans"/>
              </a:rPr>
              <a:t>The data is taken from “Battery and Heating data in real driving cycles”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E4BD7F"/>
        </a:solidFill>
        <a:effectLst/>
      </p:bgPr>
    </p:bg>
    <p:spTree>
      <p:nvGrpSpPr>
        <p:cNvPr id="1" name=""/>
        <p:cNvGrpSpPr/>
        <p:nvPr/>
      </p:nvGrpSpPr>
      <p:grpSpPr>
        <a:xfrm>
          <a:off x="0" y="0"/>
          <a:ext cx="0" cy="0"/>
          <a:chOff x="0" y="0"/>
          <a:chExt cx="0" cy="0"/>
        </a:xfrm>
      </p:grpSpPr>
      <p:sp>
        <p:nvSpPr>
          <p:cNvPr id="2" name="TextBox 2"/>
          <p:cNvSpPr txBox="1"/>
          <p:nvPr/>
        </p:nvSpPr>
        <p:spPr>
          <a:xfrm>
            <a:off x="249421" y="141605"/>
            <a:ext cx="4494536" cy="887095"/>
          </a:xfrm>
          <a:prstGeom prst="rect">
            <a:avLst/>
          </a:prstGeom>
        </p:spPr>
        <p:txBody>
          <a:bodyPr lIns="0" tIns="0" rIns="0" bIns="0" rtlCol="0" anchor="t">
            <a:spAutoFit/>
          </a:bodyPr>
          <a:lstStyle/>
          <a:p>
            <a:pPr algn="ctr">
              <a:lnSpc>
                <a:spcPts val="7279"/>
              </a:lnSpc>
            </a:pPr>
            <a:r>
              <a:rPr lang="en-US" sz="5199">
                <a:solidFill>
                  <a:srgbClr val="000000"/>
                </a:solidFill>
                <a:latin typeface="Canva Sans Bold"/>
              </a:rPr>
              <a:t>Python-Code:</a:t>
            </a:r>
          </a:p>
        </p:txBody>
      </p:sp>
      <p:sp>
        <p:nvSpPr>
          <p:cNvPr id="3" name="TextBox 3"/>
          <p:cNvSpPr txBox="1"/>
          <p:nvPr/>
        </p:nvSpPr>
        <p:spPr>
          <a:xfrm>
            <a:off x="249421" y="1728273"/>
            <a:ext cx="8230503" cy="3731827"/>
          </a:xfrm>
          <a:prstGeom prst="rect">
            <a:avLst/>
          </a:prstGeom>
        </p:spPr>
        <p:txBody>
          <a:bodyPr lIns="0" tIns="0" rIns="0" bIns="0" rtlCol="0" anchor="t">
            <a:spAutoFit/>
          </a:bodyPr>
          <a:lstStyle/>
          <a:p>
            <a:pPr algn="just">
              <a:lnSpc>
                <a:spcPts val="4981"/>
              </a:lnSpc>
            </a:pPr>
            <a:r>
              <a:rPr lang="en-US" sz="3558">
                <a:solidFill>
                  <a:srgbClr val="000000"/>
                </a:solidFill>
                <a:latin typeface="Canva Sans"/>
              </a:rPr>
              <a:t>·Data Preprocessing.     </a:t>
            </a:r>
          </a:p>
          <a:p>
            <a:pPr algn="just">
              <a:lnSpc>
                <a:spcPts val="4981"/>
              </a:lnSpc>
            </a:pPr>
            <a:r>
              <a:rPr lang="en-US" sz="3558">
                <a:solidFill>
                  <a:srgbClr val="000000"/>
                </a:solidFill>
                <a:latin typeface="Canva Sans"/>
              </a:rPr>
              <a:t>·Feature Engineering.</a:t>
            </a:r>
          </a:p>
          <a:p>
            <a:pPr algn="just">
              <a:lnSpc>
                <a:spcPts val="4981"/>
              </a:lnSpc>
            </a:pPr>
            <a:r>
              <a:rPr lang="en-US" sz="3558">
                <a:solidFill>
                  <a:srgbClr val="000000"/>
                </a:solidFill>
                <a:latin typeface="Canva Sans"/>
              </a:rPr>
              <a:t>·Model Building.</a:t>
            </a:r>
          </a:p>
          <a:p>
            <a:pPr algn="just">
              <a:lnSpc>
                <a:spcPts val="4981"/>
              </a:lnSpc>
            </a:pPr>
            <a:r>
              <a:rPr lang="en-US" sz="3558">
                <a:solidFill>
                  <a:srgbClr val="000000"/>
                </a:solidFill>
                <a:latin typeface="Canva Sans"/>
              </a:rPr>
              <a:t>·Model Evaluation.</a:t>
            </a:r>
          </a:p>
          <a:p>
            <a:pPr algn="just">
              <a:lnSpc>
                <a:spcPts val="4981"/>
              </a:lnSpc>
            </a:pPr>
            <a:r>
              <a:rPr lang="en-US" sz="3558">
                <a:solidFill>
                  <a:srgbClr val="000000"/>
                </a:solidFill>
                <a:latin typeface="Canva Sans"/>
              </a:rPr>
              <a:t>·Model and Feature Tuning.</a:t>
            </a:r>
          </a:p>
          <a:p>
            <a:pPr algn="just">
              <a:lnSpc>
                <a:spcPts val="4981"/>
              </a:lnSpc>
              <a:spcBef>
                <a:spcPct val="0"/>
              </a:spcBef>
            </a:pPr>
            <a:r>
              <a:rPr lang="en-US" sz="3558">
                <a:solidFill>
                  <a:srgbClr val="000000"/>
                </a:solidFill>
                <a:latin typeface="Canva Sans"/>
              </a:rPr>
              <a:t>·Model Generalization Testing.</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TotalTime>
  <Words>1280</Words>
  <Application>Microsoft Office PowerPoint</Application>
  <PresentationFormat>Custom</PresentationFormat>
  <Paragraphs>110</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Calibri</vt:lpstr>
      <vt:lpstr>Arial</vt:lpstr>
      <vt:lpstr>Canva Sans Bold</vt:lpstr>
      <vt:lpstr>Canva 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ML Minor Project Presentaton</dc:title>
  <cp:lastModifiedBy>Narasimha Rao PVL</cp:lastModifiedBy>
  <cp:revision>1</cp:revision>
  <dcterms:created xsi:type="dcterms:W3CDTF">2006-08-16T00:00:00Z</dcterms:created>
  <dcterms:modified xsi:type="dcterms:W3CDTF">2024-04-21T10:21:51Z</dcterms:modified>
  <dc:identifier>DAF10VTPjhg</dc:identifier>
</cp:coreProperties>
</file>