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67" r:id="rId6"/>
    <p:sldId id="257" r:id="rId7"/>
    <p:sldId id="258" r:id="rId8"/>
    <p:sldId id="259" r:id="rId9"/>
    <p:sldId id="260" r:id="rId10"/>
    <p:sldId id="261" r:id="rId11"/>
    <p:sldId id="262" r:id="rId12"/>
    <p:sldId id="263" r:id="rId13"/>
    <p:sldId id="264" r:id="rId14"/>
    <p:sldId id="265"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5" name="Text 2"/>
          <p:cNvSpPr/>
          <p:nvPr/>
        </p:nvSpPr>
        <p:spPr>
          <a:xfrm>
            <a:off x="833120" y="403225"/>
            <a:ext cx="6999605" cy="3123565"/>
          </a:xfrm>
          <a:prstGeom prst="rect">
            <a:avLst/>
          </a:prstGeom>
          <a:noFill/>
        </p:spPr>
        <p:txBody>
          <a:bodyPr wrap="square" rtlCol="0" anchor="t"/>
          <a:lstStyle/>
          <a:p>
            <a:pPr marL="0" indent="0">
              <a:lnSpc>
                <a:spcPts val="7545"/>
              </a:lnSpc>
              <a:buNone/>
            </a:pPr>
            <a:endParaRPr lang="en-US" sz="6035"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6" name="Text 3"/>
          <p:cNvSpPr/>
          <p:nvPr/>
        </p:nvSpPr>
        <p:spPr>
          <a:xfrm>
            <a:off x="833120" y="4114800"/>
            <a:ext cx="6253480" cy="2907665"/>
          </a:xfrm>
          <a:prstGeom prst="rect">
            <a:avLst/>
          </a:prstGeom>
          <a:noFill/>
        </p:spPr>
        <p:txBody>
          <a:bodyPr wrap="square" rtlCol="0" anchor="t"/>
          <a:lstStyle/>
          <a:p>
            <a:pPr marL="0" indent="0">
              <a:lnSpc>
                <a:spcPts val="2800"/>
              </a:lnSpc>
              <a:buNone/>
            </a:pPr>
            <a:endParaRPr lang="en-US" sz="2400" dirty="0">
              <a:latin typeface="Georgia" panose="02040502050405020303" charset="0"/>
              <a:cs typeface="Georgia" panose="02040502050405020303" charset="0"/>
            </a:endParaRPr>
          </a:p>
        </p:txBody>
      </p:sp>
      <p:sp>
        <p:nvSpPr>
          <p:cNvPr id="13" name="Text Box 12"/>
          <p:cNvSpPr txBox="1"/>
          <p:nvPr/>
        </p:nvSpPr>
        <p:spPr>
          <a:xfrm>
            <a:off x="1524000" y="1905"/>
            <a:ext cx="11633835" cy="814705"/>
          </a:xfrm>
          <a:prstGeom prst="rect">
            <a:avLst/>
          </a:prstGeom>
          <a:noFill/>
        </p:spPr>
        <p:txBody>
          <a:bodyPr wrap="square" rtlCol="0">
            <a:noAutofit/>
          </a:bodyPr>
          <a:p>
            <a:r>
              <a:rPr lang="en-IN" altLang="en-US" sz="2800" b="1" dirty="0">
                <a:gradFill>
                  <a:gsLst>
                    <a:gs pos="0">
                      <a:srgbClr val="E30000"/>
                    </a:gs>
                    <a:gs pos="100000">
                      <a:srgbClr val="760303"/>
                    </a:gs>
                  </a:gsLst>
                  <a:lin scaled="0"/>
                </a:gradFill>
                <a:latin typeface="Alexandria" pitchFamily="34" charset="0"/>
                <a:ea typeface="Alexandria" pitchFamily="34" charset="-122"/>
                <a:cs typeface="Alexandria" pitchFamily="34" charset="-120"/>
                <a:sym typeface="+mn-ea"/>
              </a:rPr>
              <a:t>NATIONAL INSTITUTE OF TECHNOLOGY ANDHRA PRADESH</a:t>
            </a:r>
            <a:endParaRPr lang="en-IN" altLang="en-US" sz="2800" b="1" dirty="0">
              <a:gradFill>
                <a:gsLst>
                  <a:gs pos="0">
                    <a:srgbClr val="E30000"/>
                  </a:gs>
                  <a:gs pos="100000">
                    <a:srgbClr val="760303"/>
                  </a:gs>
                </a:gsLst>
                <a:lin scaled="0"/>
              </a:gradFill>
              <a:latin typeface="Alexandria" pitchFamily="34" charset="0"/>
              <a:ea typeface="Alexandria" pitchFamily="34" charset="-122"/>
              <a:cs typeface="Alexandria" pitchFamily="34" charset="-120"/>
              <a:sym typeface="+mn-ea"/>
            </a:endParaRPr>
          </a:p>
        </p:txBody>
      </p:sp>
      <p:pic>
        <p:nvPicPr>
          <p:cNvPr id="15" name="Picture 14" descr="nit andhra pradesh Logo"/>
          <p:cNvPicPr>
            <a:picLocks noChangeAspect="1"/>
          </p:cNvPicPr>
          <p:nvPr/>
        </p:nvPicPr>
        <p:blipFill>
          <a:blip r:embed="rId2"/>
          <a:srcRect r="5725" b="1027"/>
          <a:stretch>
            <a:fillRect/>
          </a:stretch>
        </p:blipFill>
        <p:spPr>
          <a:xfrm>
            <a:off x="13093065" y="1905"/>
            <a:ext cx="1537335" cy="1447165"/>
          </a:xfrm>
          <a:prstGeom prst="rect">
            <a:avLst/>
          </a:prstGeom>
        </p:spPr>
      </p:pic>
      <p:sp>
        <p:nvSpPr>
          <p:cNvPr id="17" name="Text Box 16"/>
          <p:cNvSpPr txBox="1"/>
          <p:nvPr/>
        </p:nvSpPr>
        <p:spPr>
          <a:xfrm>
            <a:off x="3238500" y="482600"/>
            <a:ext cx="8017510" cy="610870"/>
          </a:xfrm>
          <a:prstGeom prst="rect">
            <a:avLst/>
          </a:prstGeom>
          <a:noFill/>
        </p:spPr>
        <p:txBody>
          <a:bodyPr wrap="square" rtlCol="0">
            <a:noAutofit/>
          </a:bodyPr>
          <a:p>
            <a:r>
              <a:rPr lang="en-IN" altLang="en-US" sz="2000" b="1" dirty="0">
                <a:gradFill>
                  <a:gsLst>
                    <a:gs pos="0">
                      <a:srgbClr val="E30000"/>
                    </a:gs>
                    <a:gs pos="100000">
                      <a:srgbClr val="760303"/>
                    </a:gs>
                  </a:gsLst>
                  <a:lin scaled="0"/>
                </a:gradFill>
                <a:latin typeface="Alexandria" pitchFamily="34" charset="0"/>
                <a:ea typeface="Alexandria" pitchFamily="34" charset="-122"/>
                <a:cs typeface="Alexandria" pitchFamily="34" charset="-120"/>
                <a:sym typeface="+mn-ea"/>
              </a:rPr>
              <a:t>Department of Electrical and Electronics Engineering</a:t>
            </a:r>
            <a:endParaRPr lang="en-IN" altLang="en-US" sz="2000" b="1" dirty="0">
              <a:gradFill>
                <a:gsLst>
                  <a:gs pos="0">
                    <a:srgbClr val="E30000"/>
                  </a:gs>
                  <a:gs pos="100000">
                    <a:srgbClr val="760303"/>
                  </a:gs>
                </a:gsLst>
                <a:lin scaled="0"/>
              </a:gradFill>
              <a:latin typeface="Alexandria" pitchFamily="34" charset="0"/>
              <a:ea typeface="Alexandria" pitchFamily="34" charset="-122"/>
              <a:cs typeface="Alexandria" pitchFamily="34" charset="-120"/>
              <a:sym typeface="+mn-ea"/>
            </a:endParaRPr>
          </a:p>
        </p:txBody>
      </p:sp>
      <p:sp>
        <p:nvSpPr>
          <p:cNvPr id="18" name="Text Box 17"/>
          <p:cNvSpPr txBox="1"/>
          <p:nvPr/>
        </p:nvSpPr>
        <p:spPr>
          <a:xfrm>
            <a:off x="2512695" y="2799080"/>
            <a:ext cx="10302240" cy="1541145"/>
          </a:xfrm>
          <a:prstGeom prst="rect">
            <a:avLst/>
          </a:prstGeom>
          <a:noFill/>
        </p:spPr>
        <p:txBody>
          <a:bodyPr wrap="square" rtlCol="0">
            <a:noAutofit/>
          </a:bodyPr>
          <a:p>
            <a:r>
              <a:rPr lang="en-US" sz="4000">
                <a:gradFill>
                  <a:gsLst>
                    <a:gs pos="0">
                      <a:srgbClr val="7B32B2"/>
                    </a:gs>
                    <a:gs pos="100000">
                      <a:srgbClr val="401A5D"/>
                    </a:gs>
                  </a:gsLst>
                  <a:lin scaled="0"/>
                </a:gradFill>
                <a:latin typeface="Georgia" panose="02040502050405020303" charset="0"/>
                <a:cs typeface="Georgia" panose="02040502050405020303" charset="0"/>
              </a:rPr>
              <a:t>Text Classification for Fake News Detection</a:t>
            </a:r>
            <a:endParaRPr lang="en-US" sz="4000">
              <a:gradFill>
                <a:gsLst>
                  <a:gs pos="0">
                    <a:srgbClr val="7B32B2"/>
                  </a:gs>
                  <a:gs pos="100000">
                    <a:srgbClr val="401A5D"/>
                  </a:gs>
                </a:gsLst>
                <a:lin scaled="0"/>
              </a:gradFill>
              <a:latin typeface="Georgia" panose="02040502050405020303" charset="0"/>
              <a:cs typeface="Georgia" panose="02040502050405020303" charset="0"/>
            </a:endParaRPr>
          </a:p>
          <a:p>
            <a:r>
              <a:rPr lang="en-IN" altLang="en-US" sz="4000">
                <a:gradFill>
                  <a:gsLst>
                    <a:gs pos="0">
                      <a:srgbClr val="7B32B2"/>
                    </a:gs>
                    <a:gs pos="100000">
                      <a:srgbClr val="401A5D"/>
                    </a:gs>
                  </a:gsLst>
                  <a:lin scaled="0"/>
                </a:gradFill>
                <a:latin typeface="Georgia" panose="02040502050405020303" charset="0"/>
                <a:cs typeface="Georgia" panose="02040502050405020303" charset="0"/>
              </a:rPr>
              <a:t>(using Machine Learning)</a:t>
            </a:r>
            <a:endParaRPr lang="en-IN" altLang="en-US" sz="4000">
              <a:gradFill>
                <a:gsLst>
                  <a:gs pos="0">
                    <a:srgbClr val="7B32B2"/>
                  </a:gs>
                  <a:gs pos="100000">
                    <a:srgbClr val="401A5D"/>
                  </a:gs>
                </a:gsLst>
                <a:lin scaled="0"/>
              </a:gradFill>
              <a:latin typeface="Georgia" panose="02040502050405020303" charset="0"/>
              <a:cs typeface="Georgia" panose="02040502050405020303" charset="0"/>
            </a:endParaRPr>
          </a:p>
        </p:txBody>
      </p:sp>
      <p:sp>
        <p:nvSpPr>
          <p:cNvPr id="19" name="Text Box 18"/>
          <p:cNvSpPr txBox="1"/>
          <p:nvPr/>
        </p:nvSpPr>
        <p:spPr>
          <a:xfrm>
            <a:off x="-45720" y="6091555"/>
            <a:ext cx="7923530" cy="2138680"/>
          </a:xfrm>
          <a:prstGeom prst="rect">
            <a:avLst/>
          </a:prstGeom>
          <a:noFill/>
        </p:spPr>
        <p:txBody>
          <a:bodyPr wrap="square" rtlCol="0">
            <a:noAutofit/>
          </a:bodyPr>
          <a:p>
            <a:r>
              <a:rPr lang="en-US" sz="2400">
                <a:solidFill>
                  <a:schemeClr val="accent1">
                    <a:lumMod val="75000"/>
                  </a:schemeClr>
                </a:solidFill>
                <a:latin typeface="Georgia" panose="02040502050405020303" charset="0"/>
                <a:cs typeface="Georgia" panose="02040502050405020303" charset="0"/>
              </a:rPr>
              <a:t>Name: Purushottam Kumar</a:t>
            </a:r>
            <a:endParaRPr lang="en-US" sz="2400">
              <a:solidFill>
                <a:schemeClr val="accent1">
                  <a:lumMod val="75000"/>
                </a:schemeClr>
              </a:solidFill>
              <a:latin typeface="Georgia" panose="02040502050405020303" charset="0"/>
              <a:cs typeface="Georgia" panose="02040502050405020303" charset="0"/>
            </a:endParaRPr>
          </a:p>
          <a:p>
            <a:r>
              <a:rPr lang="en-US" sz="2400">
                <a:solidFill>
                  <a:schemeClr val="accent1">
                    <a:lumMod val="75000"/>
                  </a:schemeClr>
                </a:solidFill>
                <a:latin typeface="Georgia" panose="02040502050405020303" charset="0"/>
                <a:cs typeface="Georgia" panose="02040502050405020303" charset="0"/>
              </a:rPr>
              <a:t>Roll no: 521220</a:t>
            </a:r>
            <a:endParaRPr lang="en-US" sz="2400">
              <a:solidFill>
                <a:schemeClr val="accent1">
                  <a:lumMod val="75000"/>
                </a:schemeClr>
              </a:solidFill>
              <a:latin typeface="Georgia" panose="02040502050405020303" charset="0"/>
              <a:cs typeface="Georgia" panose="02040502050405020303" charset="0"/>
            </a:endParaRPr>
          </a:p>
          <a:p>
            <a:r>
              <a:rPr lang="en-US" sz="2400">
                <a:solidFill>
                  <a:schemeClr val="accent1">
                    <a:lumMod val="75000"/>
                  </a:schemeClr>
                </a:solidFill>
                <a:latin typeface="Georgia" panose="02040502050405020303" charset="0"/>
                <a:cs typeface="Georgia" panose="02040502050405020303" charset="0"/>
              </a:rPr>
              <a:t>Section: B</a:t>
            </a:r>
            <a:endParaRPr lang="en-US" sz="2400">
              <a:solidFill>
                <a:schemeClr val="accent1">
                  <a:lumMod val="75000"/>
                </a:schemeClr>
              </a:solidFill>
              <a:latin typeface="Georgia" panose="02040502050405020303" charset="0"/>
              <a:cs typeface="Georgia" panose="02040502050405020303" charset="0"/>
            </a:endParaRPr>
          </a:p>
          <a:p>
            <a:r>
              <a:rPr lang="en-US" sz="2400">
                <a:solidFill>
                  <a:schemeClr val="accent1">
                    <a:lumMod val="75000"/>
                  </a:schemeClr>
                </a:solidFill>
                <a:latin typeface="Georgia" panose="02040502050405020303" charset="0"/>
                <a:cs typeface="Georgia" panose="02040502050405020303" charset="0"/>
              </a:rPr>
              <a:t>Subject: Introduction to Machine Learning (EE363)</a:t>
            </a:r>
            <a:endParaRPr lang="en-US" sz="2400">
              <a:solidFill>
                <a:schemeClr val="accent1">
                  <a:lumMod val="75000"/>
                </a:schemeClr>
              </a:solidFill>
              <a:latin typeface="Georgia" panose="02040502050405020303" charset="0"/>
              <a:cs typeface="Georgia" panose="02040502050405020303" charset="0"/>
            </a:endParaRPr>
          </a:p>
          <a:p>
            <a:r>
              <a:rPr lang="en-IN" altLang="en-US" sz="2400">
                <a:solidFill>
                  <a:schemeClr val="accent1">
                    <a:lumMod val="75000"/>
                  </a:schemeClr>
                </a:solidFill>
                <a:latin typeface="Georgia" panose="02040502050405020303" charset="0"/>
                <a:cs typeface="Georgia" panose="02040502050405020303" charset="0"/>
              </a:rPr>
              <a:t>III B.TECH EEE</a:t>
            </a:r>
            <a:endParaRPr lang="en-IN" altLang="en-US" sz="2400">
              <a:solidFill>
                <a:schemeClr val="accent1">
                  <a:lumMod val="75000"/>
                </a:schemeClr>
              </a:solidFill>
              <a:latin typeface="Georgia" panose="02040502050405020303" charset="0"/>
              <a:cs typeface="Georgia" panose="02040502050405020303" charset="0"/>
            </a:endParaRPr>
          </a:p>
        </p:txBody>
      </p:sp>
      <p:sp>
        <p:nvSpPr>
          <p:cNvPr id="23" name="Text Box 22"/>
          <p:cNvSpPr txBox="1"/>
          <p:nvPr/>
        </p:nvSpPr>
        <p:spPr>
          <a:xfrm>
            <a:off x="2513330" y="2306955"/>
            <a:ext cx="4084955" cy="577850"/>
          </a:xfrm>
          <a:prstGeom prst="rect">
            <a:avLst/>
          </a:prstGeom>
          <a:noFill/>
        </p:spPr>
        <p:txBody>
          <a:bodyPr wrap="square" rtlCol="0">
            <a:noAutofit/>
          </a:bodyPr>
          <a:p>
            <a:r>
              <a:rPr lang="en-IN" altLang="en-US" sz="2800">
                <a:gradFill>
                  <a:gsLst>
                    <a:gs pos="0">
                      <a:srgbClr val="14CD68"/>
                    </a:gs>
                    <a:gs pos="100000">
                      <a:srgbClr val="035C7D"/>
                    </a:gs>
                  </a:gsLst>
                  <a:lin scaled="0"/>
                </a:gradFill>
                <a:latin typeface="Georgia" panose="02040502050405020303" charset="0"/>
                <a:cs typeface="Georgia" panose="02040502050405020303" charset="0"/>
              </a:rPr>
              <a:t>A Minor Project on</a:t>
            </a:r>
            <a:endParaRPr lang="en-IN" altLang="en-US" sz="2800">
              <a:gradFill>
                <a:gsLst>
                  <a:gs pos="0">
                    <a:srgbClr val="14CD68"/>
                  </a:gs>
                  <a:gs pos="100000">
                    <a:srgbClr val="035C7D"/>
                  </a:gs>
                </a:gsLst>
                <a:lin scaled="0"/>
              </a:gradFill>
              <a:latin typeface="Georgia" panose="02040502050405020303" charset="0"/>
              <a:cs typeface="Georgia" panose="020405020504050203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4" name="Text 2"/>
          <p:cNvSpPr/>
          <p:nvPr/>
        </p:nvSpPr>
        <p:spPr>
          <a:xfrm>
            <a:off x="1760220" y="1132205"/>
            <a:ext cx="6416675" cy="1115695"/>
          </a:xfrm>
          <a:prstGeom prst="rect">
            <a:avLst/>
          </a:prstGeom>
          <a:noFill/>
        </p:spPr>
        <p:txBody>
          <a:bodyPr wrap="non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Accuracy Metrics</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5" name="Text 3"/>
          <p:cNvSpPr/>
          <p:nvPr/>
        </p:nvSpPr>
        <p:spPr>
          <a:xfrm>
            <a:off x="1760220" y="2802850"/>
            <a:ext cx="5388293" cy="733187"/>
          </a:xfrm>
          <a:prstGeom prst="rect">
            <a:avLst/>
          </a:prstGeom>
          <a:noFill/>
        </p:spPr>
        <p:txBody>
          <a:bodyPr wrap="none" rtlCol="0" anchor="t"/>
          <a:lstStyle/>
          <a:p>
            <a:pPr marL="0" indent="0" algn="ctr">
              <a:lnSpc>
                <a:spcPts val="5775"/>
              </a:lnSpc>
              <a:buNone/>
            </a:pPr>
            <a:r>
              <a:rPr lang="en-US" sz="5775" b="1" dirty="0">
                <a:solidFill>
                  <a:srgbClr val="3B3535"/>
                </a:solidFill>
                <a:latin typeface="Alexandria" pitchFamily="34" charset="0"/>
                <a:ea typeface="Alexandria" pitchFamily="34" charset="-122"/>
                <a:cs typeface="Alexandria" pitchFamily="34" charset="-120"/>
              </a:rPr>
              <a:t>92.5%</a:t>
            </a:r>
            <a:endParaRPr lang="en-US" sz="5775" dirty="0"/>
          </a:p>
        </p:txBody>
      </p:sp>
      <p:sp>
        <p:nvSpPr>
          <p:cNvPr id="6" name="Text 4"/>
          <p:cNvSpPr/>
          <p:nvPr/>
        </p:nvSpPr>
        <p:spPr>
          <a:xfrm>
            <a:off x="3065780" y="3813810"/>
            <a:ext cx="3082925" cy="545465"/>
          </a:xfrm>
          <a:prstGeom prst="rect">
            <a:avLst/>
          </a:prstGeom>
          <a:noFill/>
        </p:spPr>
        <p:txBody>
          <a:bodyPr wrap="none" rtlCol="0" anchor="t"/>
          <a:lstStyle/>
          <a:p>
            <a:pPr marL="0" indent="0" algn="ctr">
              <a:lnSpc>
                <a:spcPts val="2735"/>
              </a:lnSpc>
              <a:buNone/>
            </a:pPr>
            <a:r>
              <a:rPr lang="en-US" sz="28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Accuracy</a:t>
            </a:r>
            <a:endParaRPr lang="en-US" sz="28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7" name="Text 5"/>
          <p:cNvSpPr/>
          <p:nvPr/>
        </p:nvSpPr>
        <p:spPr>
          <a:xfrm>
            <a:off x="1760220" y="4293870"/>
            <a:ext cx="5388610" cy="1315720"/>
          </a:xfrm>
          <a:prstGeom prst="rect">
            <a:avLst/>
          </a:prstGeom>
          <a:noFill/>
        </p:spPr>
        <p:txBody>
          <a:bodyPr wrap="square" rtlCol="0" anchor="t"/>
          <a:lstStyle/>
          <a:p>
            <a:pPr marL="0" indent="0" algn="ctr">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The model achieved an impressive 92.5% accuracy in correctly identifying fake and real news articles.</a:t>
            </a:r>
            <a:endParaRPr lang="en-US" sz="2400" dirty="0">
              <a:latin typeface="Georgia" panose="02040502050405020303" charset="0"/>
              <a:cs typeface="Georgia" panose="02040502050405020303" charset="0"/>
            </a:endParaRPr>
          </a:p>
        </p:txBody>
      </p:sp>
      <p:sp>
        <p:nvSpPr>
          <p:cNvPr id="8" name="Text 6"/>
          <p:cNvSpPr/>
          <p:nvPr/>
        </p:nvSpPr>
        <p:spPr>
          <a:xfrm>
            <a:off x="7481768" y="2802850"/>
            <a:ext cx="5388412" cy="733187"/>
          </a:xfrm>
          <a:prstGeom prst="rect">
            <a:avLst/>
          </a:prstGeom>
          <a:noFill/>
        </p:spPr>
        <p:txBody>
          <a:bodyPr wrap="none" rtlCol="0" anchor="t"/>
          <a:lstStyle/>
          <a:p>
            <a:pPr marL="0" indent="0" algn="ctr">
              <a:lnSpc>
                <a:spcPts val="5775"/>
              </a:lnSpc>
              <a:buNone/>
            </a:pPr>
            <a:r>
              <a:rPr lang="en-US" sz="5775" b="1" dirty="0">
                <a:solidFill>
                  <a:srgbClr val="3B3535"/>
                </a:solidFill>
                <a:latin typeface="Alexandria" pitchFamily="34" charset="0"/>
                <a:ea typeface="Alexandria" pitchFamily="34" charset="-122"/>
                <a:cs typeface="Alexandria" pitchFamily="34" charset="-120"/>
              </a:rPr>
              <a:t>0.86</a:t>
            </a:r>
            <a:endParaRPr lang="en-US" sz="5775" dirty="0"/>
          </a:p>
        </p:txBody>
      </p:sp>
      <p:sp>
        <p:nvSpPr>
          <p:cNvPr id="9" name="Text 7"/>
          <p:cNvSpPr/>
          <p:nvPr/>
        </p:nvSpPr>
        <p:spPr>
          <a:xfrm>
            <a:off x="8787130" y="3813810"/>
            <a:ext cx="2987040" cy="480060"/>
          </a:xfrm>
          <a:prstGeom prst="rect">
            <a:avLst/>
          </a:prstGeom>
          <a:noFill/>
        </p:spPr>
        <p:txBody>
          <a:bodyPr wrap="none" rtlCol="0" anchor="t"/>
          <a:lstStyle/>
          <a:p>
            <a:pPr marL="0" indent="0" algn="ctr">
              <a:lnSpc>
                <a:spcPts val="2735"/>
              </a:lnSpc>
              <a:buNone/>
            </a:pPr>
            <a:r>
              <a:rPr lang="en-US" sz="28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F1-Score</a:t>
            </a:r>
            <a:endParaRPr lang="en-US" sz="28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10" name="Text 8"/>
          <p:cNvSpPr/>
          <p:nvPr/>
        </p:nvSpPr>
        <p:spPr>
          <a:xfrm>
            <a:off x="7481570" y="4293870"/>
            <a:ext cx="5752465" cy="1296035"/>
          </a:xfrm>
          <a:prstGeom prst="rect">
            <a:avLst/>
          </a:prstGeom>
          <a:noFill/>
        </p:spPr>
        <p:txBody>
          <a:bodyPr wrap="square" rtlCol="0" anchor="t"/>
          <a:lstStyle/>
          <a:p>
            <a:pPr marL="0" indent="0" algn="ctr">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The F1-score, which combines precision and recall, was 0.86, indicating a well-balanced performance.</a:t>
            </a:r>
            <a:endParaRPr lang="en-US" sz="2400" dirty="0">
              <a:latin typeface="Georgia" panose="02040502050405020303" charset="0"/>
              <a:cs typeface="Georgia" panose="02040502050405020303" charset="0"/>
            </a:endParaRPr>
          </a:p>
        </p:txBody>
      </p:sp>
      <p:sp>
        <p:nvSpPr>
          <p:cNvPr id="11" name="Text 9"/>
          <p:cNvSpPr/>
          <p:nvPr/>
        </p:nvSpPr>
        <p:spPr>
          <a:xfrm>
            <a:off x="1760220" y="5610225"/>
            <a:ext cx="11109960" cy="167640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The key accuracy metrics highlight the strong performance of the logistic regression model in predicting fake news. These metrics provide valuable insights into the model's ability to effectively distinguish between authentic and fabricated news content.</a:t>
            </a:r>
            <a:endParaRPr lang="en-US" sz="2400" dirty="0">
              <a:latin typeface="Georgia" panose="02040502050405020303" charset="0"/>
              <a:cs typeface="Georgia" panose="020405020504050203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5" name="Text 2"/>
          <p:cNvSpPr/>
          <p:nvPr/>
        </p:nvSpPr>
        <p:spPr>
          <a:xfrm>
            <a:off x="833120" y="448945"/>
            <a:ext cx="9832340" cy="1936115"/>
          </a:xfrm>
          <a:prstGeom prst="rect">
            <a:avLst/>
          </a:prstGeom>
          <a:noFill/>
        </p:spPr>
        <p:txBody>
          <a:bodyPr wrap="squar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Conclusion and Future Scope</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6" name="Text 3"/>
          <p:cNvSpPr/>
          <p:nvPr/>
        </p:nvSpPr>
        <p:spPr>
          <a:xfrm>
            <a:off x="833120" y="2124710"/>
            <a:ext cx="9123680" cy="2726055"/>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In conclusion, the machine learning model developed in this project has demonstrated its effectiveness in accurately predicting the authenticity of news articles. By leveraging techniques like tokenization, stemming, and TF-IDF vectorization, the model was able to effectively identify patterns in the textual data and classify articles as real or fake news.</a:t>
            </a:r>
            <a:endParaRPr lang="en-US" sz="2400" dirty="0">
              <a:latin typeface="Georgia" panose="02040502050405020303" charset="0"/>
              <a:cs typeface="Georgia" panose="02040502050405020303" charset="0"/>
            </a:endParaRPr>
          </a:p>
        </p:txBody>
      </p:sp>
      <p:sp>
        <p:nvSpPr>
          <p:cNvPr id="7" name="Text 4"/>
          <p:cNvSpPr/>
          <p:nvPr/>
        </p:nvSpPr>
        <p:spPr>
          <a:xfrm>
            <a:off x="833755" y="4746625"/>
            <a:ext cx="9123045" cy="248666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Going forward, there are several avenues for future research and development. Incorporating additional features, such as sentiment analysis or source credibility, could further enhance the model's performance. Additionally, exploring more advanced machine learning algorithms, like deep learning, may unlock even more accurate and robust fake news detection capabilities.</a:t>
            </a:r>
            <a:endParaRPr lang="en-US" sz="2400" dirty="0">
              <a:latin typeface="Georgia" panose="02040502050405020303" charset="0"/>
              <a:cs typeface="Georgia" panose="020405020504050203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a:ln>
            <a:solidFill>
              <a:schemeClr val="accent1"/>
            </a:solidFill>
          </a:ln>
        </p:spPr>
      </p:sp>
      <p:sp>
        <p:nvSpPr>
          <p:cNvPr id="5" name="Text 2"/>
          <p:cNvSpPr/>
          <p:nvPr/>
        </p:nvSpPr>
        <p:spPr>
          <a:xfrm>
            <a:off x="3818890" y="2955925"/>
            <a:ext cx="7553325" cy="1894840"/>
          </a:xfrm>
          <a:prstGeom prst="rect">
            <a:avLst/>
          </a:prstGeom>
          <a:noFill/>
        </p:spPr>
        <p:txBody>
          <a:bodyPr wrap="square" rtlCol="0" anchor="t"/>
          <a:lstStyle/>
          <a:p>
            <a:pPr marL="0" indent="0">
              <a:lnSpc>
                <a:spcPts val="5470"/>
              </a:lnSpc>
              <a:buNone/>
            </a:pPr>
            <a:r>
              <a:rPr lang="en-IN" altLang="en-US" sz="80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THANK YOU</a:t>
            </a:r>
            <a:endParaRPr lang="en-IN" altLang="en-US" sz="80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6" name="Text 3"/>
          <p:cNvSpPr/>
          <p:nvPr/>
        </p:nvSpPr>
        <p:spPr>
          <a:xfrm>
            <a:off x="833120" y="2124710"/>
            <a:ext cx="9123680" cy="2726055"/>
          </a:xfrm>
          <a:prstGeom prst="rect">
            <a:avLst/>
          </a:prstGeom>
          <a:noFill/>
        </p:spPr>
        <p:txBody>
          <a:bodyPr wrap="square" rtlCol="0" anchor="t"/>
          <a:lstStyle/>
          <a:p>
            <a:pPr marL="0" indent="0">
              <a:lnSpc>
                <a:spcPts val="2800"/>
              </a:lnSpc>
              <a:buNone/>
            </a:pPr>
            <a:endParaRPr lang="en-US" sz="2400" dirty="0">
              <a:latin typeface="Georgia" panose="02040502050405020303" charset="0"/>
              <a:cs typeface="Georgia" panose="02040502050405020303" charset="0"/>
            </a:endParaRPr>
          </a:p>
        </p:txBody>
      </p:sp>
      <p:sp>
        <p:nvSpPr>
          <p:cNvPr id="7" name="Text 4"/>
          <p:cNvSpPr/>
          <p:nvPr/>
        </p:nvSpPr>
        <p:spPr>
          <a:xfrm>
            <a:off x="833755" y="4746625"/>
            <a:ext cx="9123045" cy="2486660"/>
          </a:xfrm>
          <a:prstGeom prst="rect">
            <a:avLst/>
          </a:prstGeom>
          <a:noFill/>
        </p:spPr>
        <p:txBody>
          <a:bodyPr wrap="square" rtlCol="0" anchor="t"/>
          <a:lstStyle/>
          <a:p>
            <a:pPr marL="0" indent="0">
              <a:lnSpc>
                <a:spcPts val="2800"/>
              </a:lnSpc>
              <a:buNone/>
            </a:pPr>
            <a:endParaRPr lang="en-US" sz="2400" dirty="0">
              <a:latin typeface="Georgia" panose="02040502050405020303" charset="0"/>
              <a:cs typeface="Georgia" panose="020405020504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4000"/>
            </a:schemeClr>
          </a:solidFill>
        </p:spPr>
      </p:sp>
      <p:sp>
        <p:nvSpPr>
          <p:cNvPr id="5" name="Text 2"/>
          <p:cNvSpPr/>
          <p:nvPr/>
        </p:nvSpPr>
        <p:spPr>
          <a:xfrm>
            <a:off x="833120" y="403225"/>
            <a:ext cx="6999605" cy="3123565"/>
          </a:xfrm>
          <a:prstGeom prst="rect">
            <a:avLst/>
          </a:prstGeom>
          <a:noFill/>
        </p:spPr>
        <p:txBody>
          <a:bodyPr wrap="square" rtlCol="0" anchor="t"/>
          <a:lstStyle/>
          <a:p>
            <a:pPr marL="0" indent="0">
              <a:lnSpc>
                <a:spcPts val="7545"/>
              </a:lnSpc>
              <a:buNone/>
            </a:pPr>
            <a:r>
              <a:rPr lang="en-US" sz="6035" b="1" dirty="0">
                <a:gradFill>
                  <a:gsLst>
                    <a:gs pos="0">
                      <a:srgbClr val="E30000"/>
                    </a:gs>
                    <a:gs pos="100000">
                      <a:srgbClr val="760303"/>
                    </a:gs>
                  </a:gsLst>
                  <a:lin scaled="0"/>
                </a:gradFill>
                <a:latin typeface="Alexandria" pitchFamily="34" charset="0"/>
                <a:ea typeface="Alexandria" pitchFamily="34" charset="-122"/>
                <a:cs typeface="Alexandria" pitchFamily="34" charset="-120"/>
              </a:rPr>
              <a:t>Introduction to Fake News Prediction</a:t>
            </a:r>
            <a:endParaRPr lang="en-US" sz="6035"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6" name="Text 3"/>
          <p:cNvSpPr/>
          <p:nvPr/>
        </p:nvSpPr>
        <p:spPr>
          <a:xfrm>
            <a:off x="833120" y="4114800"/>
            <a:ext cx="6253480" cy="2907665"/>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In an age of information overload, the ability to accurately identify and classify fake news has become increasingly crucial. This project explores the development of a machine learning model to detect and predict the spread of fake news articles.</a:t>
            </a:r>
            <a:endParaRPr lang="en-US" sz="2400" dirty="0">
              <a:latin typeface="Georgia" panose="02040502050405020303" charset="0"/>
              <a:cs typeface="Georgia" panose="02040502050405020303" charset="0"/>
            </a:endParaRPr>
          </a:p>
        </p:txBody>
      </p:sp>
      <p:pic>
        <p:nvPicPr>
          <p:cNvPr id="9" name="Picture 8" descr="fakenews"/>
          <p:cNvPicPr>
            <a:picLocks noChangeAspect="1"/>
          </p:cNvPicPr>
          <p:nvPr/>
        </p:nvPicPr>
        <p:blipFill>
          <a:blip r:embed="rId1"/>
          <a:stretch>
            <a:fillRect/>
          </a:stretch>
        </p:blipFill>
        <p:spPr>
          <a:xfrm>
            <a:off x="8263890" y="-12065"/>
            <a:ext cx="6366510" cy="8275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4" name="Text 2"/>
          <p:cNvSpPr/>
          <p:nvPr/>
        </p:nvSpPr>
        <p:spPr>
          <a:xfrm>
            <a:off x="1760220" y="1148715"/>
            <a:ext cx="5554980" cy="1209675"/>
          </a:xfrm>
          <a:prstGeom prst="rect">
            <a:avLst/>
          </a:prstGeom>
          <a:noFill/>
        </p:spPr>
        <p:txBody>
          <a:bodyPr wrap="non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Data Preprocessing</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5" name="Shape 3"/>
          <p:cNvSpPr/>
          <p:nvPr/>
        </p:nvSpPr>
        <p:spPr>
          <a:xfrm>
            <a:off x="1760220" y="3147695"/>
            <a:ext cx="3555365" cy="3647440"/>
          </a:xfrm>
          <a:prstGeom prst="roundRect">
            <a:avLst>
              <a:gd name="adj" fmla="val 3254"/>
            </a:avLst>
          </a:prstGeom>
          <a:solidFill>
            <a:srgbClr val="D5DCF6"/>
          </a:solidFill>
          <a:ln w="7620">
            <a:solidFill>
              <a:srgbClr val="BBC2DC"/>
            </a:solidFill>
            <a:prstDash val="solid"/>
          </a:ln>
        </p:spPr>
      </p:sp>
      <p:sp>
        <p:nvSpPr>
          <p:cNvPr id="6" name="Text 4"/>
          <p:cNvSpPr/>
          <p:nvPr/>
        </p:nvSpPr>
        <p:spPr>
          <a:xfrm>
            <a:off x="1990011" y="3377684"/>
            <a:ext cx="2777490" cy="347186"/>
          </a:xfrm>
          <a:prstGeom prst="rect">
            <a:avLst/>
          </a:prstGeom>
          <a:noFill/>
        </p:spPr>
        <p:txBody>
          <a:bodyPr wrap="none" rtlCol="0" anchor="t"/>
          <a:lstStyle/>
          <a:p>
            <a:pPr marL="0" indent="0">
              <a:lnSpc>
                <a:spcPts val="2735"/>
              </a:lnSpc>
              <a:buNone/>
            </a:pPr>
            <a:r>
              <a:rPr lang="en-US" sz="2185" b="1" dirty="0">
                <a:solidFill>
                  <a:srgbClr val="3B3535"/>
                </a:solidFill>
                <a:latin typeface="Alexandria" pitchFamily="34" charset="0"/>
                <a:ea typeface="Alexandria" pitchFamily="34" charset="-122"/>
                <a:cs typeface="Alexandria" pitchFamily="34" charset="-120"/>
              </a:rPr>
              <a:t>Data Collection</a:t>
            </a:r>
            <a:endParaRPr lang="en-US" sz="2185" dirty="0"/>
          </a:p>
        </p:txBody>
      </p:sp>
      <p:sp>
        <p:nvSpPr>
          <p:cNvPr id="7" name="Text 5"/>
          <p:cNvSpPr/>
          <p:nvPr/>
        </p:nvSpPr>
        <p:spPr>
          <a:xfrm>
            <a:off x="1990090" y="3858260"/>
            <a:ext cx="3095625" cy="289941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Gather the dataset of real and fake news articles from reliable sources. Ensure the dataset is diverse and representative.</a:t>
            </a:r>
            <a:endParaRPr lang="en-US" sz="2400" dirty="0">
              <a:latin typeface="Georgia" panose="02040502050405020303" charset="0"/>
              <a:cs typeface="Georgia" panose="02040502050405020303" charset="0"/>
            </a:endParaRPr>
          </a:p>
        </p:txBody>
      </p:sp>
      <p:sp>
        <p:nvSpPr>
          <p:cNvPr id="8" name="Shape 6"/>
          <p:cNvSpPr/>
          <p:nvPr/>
        </p:nvSpPr>
        <p:spPr>
          <a:xfrm>
            <a:off x="5527675" y="3147695"/>
            <a:ext cx="3565525" cy="3665855"/>
          </a:xfrm>
          <a:prstGeom prst="roundRect">
            <a:avLst>
              <a:gd name="adj" fmla="val 3254"/>
            </a:avLst>
          </a:prstGeom>
          <a:solidFill>
            <a:srgbClr val="D5DCF6"/>
          </a:solidFill>
          <a:ln w="7620">
            <a:solidFill>
              <a:srgbClr val="BBC2DC"/>
            </a:solidFill>
            <a:prstDash val="solid"/>
          </a:ln>
        </p:spPr>
      </p:sp>
      <p:sp>
        <p:nvSpPr>
          <p:cNvPr id="9" name="Text 7"/>
          <p:cNvSpPr/>
          <p:nvPr/>
        </p:nvSpPr>
        <p:spPr>
          <a:xfrm>
            <a:off x="5767387" y="3377684"/>
            <a:ext cx="2777490" cy="347186"/>
          </a:xfrm>
          <a:prstGeom prst="rect">
            <a:avLst/>
          </a:prstGeom>
          <a:noFill/>
        </p:spPr>
        <p:txBody>
          <a:bodyPr wrap="none" rtlCol="0" anchor="t"/>
          <a:lstStyle/>
          <a:p>
            <a:pPr marL="0" indent="0">
              <a:lnSpc>
                <a:spcPts val="2735"/>
              </a:lnSpc>
              <a:buNone/>
            </a:pPr>
            <a:r>
              <a:rPr lang="en-US" sz="2185" b="1" dirty="0">
                <a:solidFill>
                  <a:srgbClr val="3B3535"/>
                </a:solidFill>
                <a:latin typeface="Alexandria" pitchFamily="34" charset="0"/>
                <a:ea typeface="Alexandria" pitchFamily="34" charset="-122"/>
                <a:cs typeface="Alexandria" pitchFamily="34" charset="-120"/>
              </a:rPr>
              <a:t>Text Cleaning</a:t>
            </a:r>
            <a:endParaRPr lang="en-US" sz="2185" dirty="0"/>
          </a:p>
        </p:txBody>
      </p:sp>
      <p:sp>
        <p:nvSpPr>
          <p:cNvPr id="10" name="Text 8"/>
          <p:cNvSpPr/>
          <p:nvPr/>
        </p:nvSpPr>
        <p:spPr>
          <a:xfrm>
            <a:off x="5767070" y="3858260"/>
            <a:ext cx="3095625" cy="235331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Remove HTML tags, URLs, special characters, and digits from the text. Standardize capitalization and spacing for consistent formatting.</a:t>
            </a:r>
            <a:endParaRPr lang="en-US" sz="2400" dirty="0">
              <a:latin typeface="Georgia" panose="02040502050405020303" charset="0"/>
              <a:cs typeface="Georgia" panose="02040502050405020303" charset="0"/>
            </a:endParaRPr>
          </a:p>
        </p:txBody>
      </p:sp>
      <p:sp>
        <p:nvSpPr>
          <p:cNvPr id="11" name="Shape 9"/>
          <p:cNvSpPr/>
          <p:nvPr/>
        </p:nvSpPr>
        <p:spPr>
          <a:xfrm>
            <a:off x="9304655" y="3147695"/>
            <a:ext cx="3565525" cy="3609340"/>
          </a:xfrm>
          <a:prstGeom prst="roundRect">
            <a:avLst>
              <a:gd name="adj" fmla="val 3254"/>
            </a:avLst>
          </a:prstGeom>
          <a:solidFill>
            <a:srgbClr val="D5DCF6"/>
          </a:solidFill>
          <a:ln w="7620">
            <a:solidFill>
              <a:srgbClr val="BBC2DC"/>
            </a:solidFill>
            <a:prstDash val="solid"/>
          </a:ln>
        </p:spPr>
      </p:sp>
      <p:sp>
        <p:nvSpPr>
          <p:cNvPr id="12" name="Text 10"/>
          <p:cNvSpPr/>
          <p:nvPr/>
        </p:nvSpPr>
        <p:spPr>
          <a:xfrm>
            <a:off x="9544764" y="3377684"/>
            <a:ext cx="2777490" cy="347186"/>
          </a:xfrm>
          <a:prstGeom prst="rect">
            <a:avLst/>
          </a:prstGeom>
          <a:noFill/>
        </p:spPr>
        <p:txBody>
          <a:bodyPr wrap="none" rtlCol="0" anchor="t"/>
          <a:lstStyle/>
          <a:p>
            <a:pPr marL="0" indent="0">
              <a:lnSpc>
                <a:spcPts val="2735"/>
              </a:lnSpc>
              <a:buNone/>
            </a:pPr>
            <a:r>
              <a:rPr lang="en-US" sz="2185" b="1" dirty="0">
                <a:solidFill>
                  <a:srgbClr val="3B3535"/>
                </a:solidFill>
                <a:latin typeface="Alexandria" pitchFamily="34" charset="0"/>
                <a:ea typeface="Alexandria" pitchFamily="34" charset="-122"/>
                <a:cs typeface="Alexandria" pitchFamily="34" charset="-120"/>
              </a:rPr>
              <a:t>Text Encoding</a:t>
            </a:r>
            <a:endParaRPr lang="en-US" sz="2185" dirty="0"/>
          </a:p>
        </p:txBody>
      </p:sp>
      <p:sp>
        <p:nvSpPr>
          <p:cNvPr id="13" name="Text 11"/>
          <p:cNvSpPr/>
          <p:nvPr/>
        </p:nvSpPr>
        <p:spPr>
          <a:xfrm>
            <a:off x="9544685" y="3858260"/>
            <a:ext cx="3095625" cy="282194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Convert the text data into a numerical format that can be understood by the machine learning model.</a:t>
            </a:r>
            <a:endParaRPr lang="en-US" sz="2400" dirty="0">
              <a:latin typeface="Georgia" panose="02040502050405020303" charset="0"/>
              <a:cs typeface="Georgia" panose="020405020504050203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194310"/>
            <a:ext cx="14930755" cy="8229600"/>
          </a:xfrm>
          <a:prstGeom prst="rect">
            <a:avLst/>
          </a:prstGeom>
          <a:solidFill>
            <a:schemeClr val="accent2">
              <a:lumMod val="20000"/>
              <a:lumOff val="80000"/>
              <a:alpha val="40000"/>
            </a:schemeClr>
          </a:solidFill>
        </p:spPr>
      </p:sp>
      <p:sp>
        <p:nvSpPr>
          <p:cNvPr id="4" name="Text 2"/>
          <p:cNvSpPr/>
          <p:nvPr/>
        </p:nvSpPr>
        <p:spPr>
          <a:xfrm>
            <a:off x="1760855" y="1123315"/>
            <a:ext cx="9360535" cy="1381760"/>
          </a:xfrm>
          <a:prstGeom prst="rect">
            <a:avLst/>
          </a:prstGeom>
          <a:noFill/>
        </p:spPr>
        <p:txBody>
          <a:bodyPr wrap="non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Tokenization and Stemming</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5" name="Text 3"/>
          <p:cNvSpPr/>
          <p:nvPr/>
        </p:nvSpPr>
        <p:spPr>
          <a:xfrm>
            <a:off x="1760220" y="2710180"/>
            <a:ext cx="11109960" cy="202692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Tokenization is the process of breaking down the text into smaller meaningful units called tokens. This is crucial for natural language processing as it allows the model to understand the individual words and their relationships. Stemming is the technique of reducing words to their base or root form, which helps normalize the text and improve the model's understanding.</a:t>
            </a:r>
            <a:endParaRPr lang="en-US" sz="2400" dirty="0">
              <a:latin typeface="Georgia" panose="02040502050405020303" charset="0"/>
              <a:cs typeface="Georgia" panose="02040502050405020303" charset="0"/>
            </a:endParaRPr>
          </a:p>
        </p:txBody>
      </p:sp>
      <p:sp>
        <p:nvSpPr>
          <p:cNvPr id="6" name="Text 4"/>
          <p:cNvSpPr/>
          <p:nvPr/>
        </p:nvSpPr>
        <p:spPr>
          <a:xfrm>
            <a:off x="1760220" y="4986655"/>
            <a:ext cx="11109960" cy="162052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The code uses the </a:t>
            </a:r>
            <a:r>
              <a:rPr lang="en-US" sz="2400" b="1" dirty="0">
                <a:solidFill>
                  <a:srgbClr val="3B3535"/>
                </a:solidFill>
                <a:latin typeface="Georgia" panose="02040502050405020303" charset="0"/>
                <a:ea typeface="Sora" pitchFamily="34" charset="-122"/>
                <a:cs typeface="Georgia" panose="02040502050405020303" charset="0"/>
              </a:rPr>
              <a:t>PorterStemmer</a:t>
            </a:r>
            <a:r>
              <a:rPr lang="en-US" sz="2400" dirty="0">
                <a:solidFill>
                  <a:srgbClr val="3B3535"/>
                </a:solidFill>
                <a:latin typeface="Georgia" panose="02040502050405020303" charset="0"/>
                <a:ea typeface="Sora" pitchFamily="34" charset="-122"/>
                <a:cs typeface="Georgia" panose="02040502050405020303" charset="0"/>
              </a:rPr>
              <a:t> from the </a:t>
            </a:r>
            <a:r>
              <a:rPr lang="en-US" sz="2400" b="1" dirty="0">
                <a:solidFill>
                  <a:srgbClr val="3B3535"/>
                </a:solidFill>
                <a:latin typeface="Georgia" panose="02040502050405020303" charset="0"/>
                <a:ea typeface="Sora" pitchFamily="34" charset="-122"/>
                <a:cs typeface="Georgia" panose="02040502050405020303" charset="0"/>
              </a:rPr>
              <a:t>NLTK</a:t>
            </a:r>
            <a:r>
              <a:rPr lang="en-US" sz="2400" dirty="0">
                <a:solidFill>
                  <a:srgbClr val="3B3535"/>
                </a:solidFill>
                <a:latin typeface="Georgia" panose="02040502050405020303" charset="0"/>
                <a:ea typeface="Sora" pitchFamily="34" charset="-122"/>
                <a:cs typeface="Georgia" panose="02040502050405020303" charset="0"/>
              </a:rPr>
              <a:t> library to perform stemming on the text. This helps the model focus on the core meaning of the words, rather than getting distracted by variations in grammar or conjugation.</a:t>
            </a:r>
            <a:endParaRPr lang="en-US" sz="24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32696"/>
          </a:xfrm>
          <a:prstGeom prst="rect">
            <a:avLst/>
          </a:prstGeom>
          <a:solidFill>
            <a:schemeClr val="accent2">
              <a:lumMod val="20000"/>
              <a:lumOff val="80000"/>
              <a:alpha val="40000"/>
            </a:schemeClr>
          </a:solidFill>
        </p:spPr>
      </p:sp>
      <p:sp>
        <p:nvSpPr>
          <p:cNvPr id="5" name="Text 2"/>
          <p:cNvSpPr/>
          <p:nvPr/>
        </p:nvSpPr>
        <p:spPr>
          <a:xfrm>
            <a:off x="791210" y="580390"/>
            <a:ext cx="6346825" cy="987425"/>
          </a:xfrm>
          <a:prstGeom prst="rect">
            <a:avLst/>
          </a:prstGeom>
          <a:noFill/>
        </p:spPr>
        <p:txBody>
          <a:bodyPr wrap="none" rtlCol="0" anchor="t"/>
          <a:lstStyle/>
          <a:p>
            <a:pPr marL="0" indent="0">
              <a:lnSpc>
                <a:spcPts val="5195"/>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Stop Word Removal</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6" name="Shape 3"/>
          <p:cNvSpPr/>
          <p:nvPr/>
        </p:nvSpPr>
        <p:spPr>
          <a:xfrm>
            <a:off x="1086922" y="1556504"/>
            <a:ext cx="42148" cy="6095881"/>
          </a:xfrm>
          <a:prstGeom prst="roundRect">
            <a:avLst>
              <a:gd name="adj" fmla="val 225341"/>
            </a:avLst>
          </a:prstGeom>
          <a:solidFill>
            <a:srgbClr val="BBC2DC"/>
          </a:solidFill>
        </p:spPr>
      </p:sp>
      <p:sp>
        <p:nvSpPr>
          <p:cNvPr id="7" name="Shape 4"/>
          <p:cNvSpPr/>
          <p:nvPr/>
        </p:nvSpPr>
        <p:spPr>
          <a:xfrm>
            <a:off x="1345406" y="1937623"/>
            <a:ext cx="738664" cy="42148"/>
          </a:xfrm>
          <a:prstGeom prst="roundRect">
            <a:avLst>
              <a:gd name="adj" fmla="val 225341"/>
            </a:avLst>
          </a:prstGeom>
          <a:solidFill>
            <a:srgbClr val="BBC2DC"/>
          </a:solidFill>
        </p:spPr>
      </p:sp>
      <p:sp>
        <p:nvSpPr>
          <p:cNvPr id="8" name="Shape 5"/>
          <p:cNvSpPr/>
          <p:nvPr/>
        </p:nvSpPr>
        <p:spPr>
          <a:xfrm>
            <a:off x="870585" y="1721406"/>
            <a:ext cx="474821" cy="474821"/>
          </a:xfrm>
          <a:prstGeom prst="roundRect">
            <a:avLst>
              <a:gd name="adj" fmla="val 20003"/>
            </a:avLst>
          </a:prstGeom>
          <a:solidFill>
            <a:srgbClr val="D5DCF6"/>
          </a:solidFill>
          <a:ln w="7620">
            <a:solidFill>
              <a:srgbClr val="BBC2DC"/>
            </a:solidFill>
            <a:prstDash val="solid"/>
          </a:ln>
        </p:spPr>
      </p:sp>
      <p:sp>
        <p:nvSpPr>
          <p:cNvPr id="9" name="Text 6"/>
          <p:cNvSpPr/>
          <p:nvPr/>
        </p:nvSpPr>
        <p:spPr>
          <a:xfrm>
            <a:off x="1045726" y="1760934"/>
            <a:ext cx="124420" cy="395645"/>
          </a:xfrm>
          <a:prstGeom prst="rect">
            <a:avLst/>
          </a:prstGeom>
          <a:noFill/>
        </p:spPr>
        <p:txBody>
          <a:bodyPr wrap="none" rtlCol="0" anchor="t"/>
          <a:lstStyle/>
          <a:p>
            <a:pPr marL="0" indent="0" algn="ctr">
              <a:lnSpc>
                <a:spcPts val="3115"/>
              </a:lnSpc>
              <a:buNone/>
            </a:pPr>
            <a:r>
              <a:rPr lang="en-US" sz="2495" b="1" dirty="0">
                <a:solidFill>
                  <a:srgbClr val="3B3535"/>
                </a:solidFill>
                <a:latin typeface="Alexandria" pitchFamily="34" charset="0"/>
                <a:ea typeface="Alexandria" pitchFamily="34" charset="-122"/>
                <a:cs typeface="Alexandria" pitchFamily="34" charset="-120"/>
              </a:rPr>
              <a:t>1</a:t>
            </a:r>
            <a:endParaRPr lang="en-US" sz="2495" dirty="0"/>
          </a:p>
        </p:txBody>
      </p:sp>
      <p:sp>
        <p:nvSpPr>
          <p:cNvPr id="10" name="Text 7"/>
          <p:cNvSpPr/>
          <p:nvPr/>
        </p:nvSpPr>
        <p:spPr>
          <a:xfrm>
            <a:off x="2268736" y="1767483"/>
            <a:ext cx="3322677" cy="329803"/>
          </a:xfrm>
          <a:prstGeom prst="rect">
            <a:avLst/>
          </a:prstGeom>
          <a:noFill/>
        </p:spPr>
        <p:txBody>
          <a:bodyPr wrap="none" rtlCol="0" anchor="t"/>
          <a:lstStyle/>
          <a:p>
            <a:pPr marL="0" indent="0" algn="l">
              <a:lnSpc>
                <a:spcPts val="259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Identifying Useful Words</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11" name="Text 8"/>
          <p:cNvSpPr/>
          <p:nvPr/>
        </p:nvSpPr>
        <p:spPr>
          <a:xfrm>
            <a:off x="2268855" y="2223770"/>
            <a:ext cx="7590155" cy="1469390"/>
          </a:xfrm>
          <a:prstGeom prst="rect">
            <a:avLst/>
          </a:prstGeom>
          <a:noFill/>
        </p:spPr>
        <p:txBody>
          <a:bodyPr wrap="square" rtlCol="0" anchor="t"/>
          <a:lstStyle/>
          <a:p>
            <a:pPr marL="0" indent="0" algn="l">
              <a:lnSpc>
                <a:spcPts val="2660"/>
              </a:lnSpc>
              <a:buNone/>
            </a:pPr>
            <a:r>
              <a:rPr lang="en-US" sz="2400" dirty="0">
                <a:solidFill>
                  <a:srgbClr val="3B3535"/>
                </a:solidFill>
                <a:latin typeface="Georgia" panose="02040502050405020303" charset="0"/>
                <a:ea typeface="Sora" pitchFamily="34" charset="-122"/>
                <a:cs typeface="Georgia" panose="02040502050405020303" charset="0"/>
              </a:rPr>
              <a:t>Stop words are common words that provide little meaning, like "the", "a", and "is". Removing these words helps focus on the most important terms in the text.</a:t>
            </a:r>
            <a:endParaRPr lang="en-US" sz="2400" dirty="0">
              <a:latin typeface="Georgia" panose="02040502050405020303" charset="0"/>
              <a:cs typeface="Georgia" panose="02040502050405020303" charset="0"/>
            </a:endParaRPr>
          </a:p>
        </p:txBody>
      </p:sp>
      <p:sp>
        <p:nvSpPr>
          <p:cNvPr id="12" name="Shape 9"/>
          <p:cNvSpPr/>
          <p:nvPr/>
        </p:nvSpPr>
        <p:spPr>
          <a:xfrm>
            <a:off x="1345406" y="4039910"/>
            <a:ext cx="738664" cy="42148"/>
          </a:xfrm>
          <a:prstGeom prst="roundRect">
            <a:avLst>
              <a:gd name="adj" fmla="val 225341"/>
            </a:avLst>
          </a:prstGeom>
          <a:solidFill>
            <a:srgbClr val="BBC2DC"/>
          </a:solidFill>
        </p:spPr>
      </p:sp>
      <p:sp>
        <p:nvSpPr>
          <p:cNvPr id="13" name="Shape 10"/>
          <p:cNvSpPr/>
          <p:nvPr/>
        </p:nvSpPr>
        <p:spPr>
          <a:xfrm>
            <a:off x="870585" y="3823692"/>
            <a:ext cx="474821" cy="474821"/>
          </a:xfrm>
          <a:prstGeom prst="roundRect">
            <a:avLst>
              <a:gd name="adj" fmla="val 20003"/>
            </a:avLst>
          </a:prstGeom>
          <a:solidFill>
            <a:srgbClr val="D5DCF6"/>
          </a:solidFill>
          <a:ln w="7620">
            <a:solidFill>
              <a:srgbClr val="BBC2DC"/>
            </a:solidFill>
            <a:prstDash val="solid"/>
          </a:ln>
        </p:spPr>
      </p:sp>
      <p:sp>
        <p:nvSpPr>
          <p:cNvPr id="14" name="Text 11"/>
          <p:cNvSpPr/>
          <p:nvPr/>
        </p:nvSpPr>
        <p:spPr>
          <a:xfrm>
            <a:off x="1013460" y="3863221"/>
            <a:ext cx="188952" cy="395645"/>
          </a:xfrm>
          <a:prstGeom prst="rect">
            <a:avLst/>
          </a:prstGeom>
          <a:noFill/>
        </p:spPr>
        <p:txBody>
          <a:bodyPr wrap="none" rtlCol="0" anchor="t"/>
          <a:lstStyle/>
          <a:p>
            <a:pPr marL="0" indent="0" algn="ctr">
              <a:lnSpc>
                <a:spcPts val="3115"/>
              </a:lnSpc>
              <a:buNone/>
            </a:pPr>
            <a:r>
              <a:rPr lang="en-US" sz="2495" b="1" dirty="0">
                <a:solidFill>
                  <a:srgbClr val="3B3535"/>
                </a:solidFill>
                <a:latin typeface="Alexandria" pitchFamily="34" charset="0"/>
                <a:ea typeface="Alexandria" pitchFamily="34" charset="-122"/>
                <a:cs typeface="Alexandria" pitchFamily="34" charset="-120"/>
              </a:rPr>
              <a:t>2</a:t>
            </a:r>
            <a:endParaRPr lang="en-US" sz="2495" dirty="0"/>
          </a:p>
        </p:txBody>
      </p:sp>
      <p:sp>
        <p:nvSpPr>
          <p:cNvPr id="15" name="Text 12"/>
          <p:cNvSpPr/>
          <p:nvPr/>
        </p:nvSpPr>
        <p:spPr>
          <a:xfrm>
            <a:off x="2268855" y="3869690"/>
            <a:ext cx="3856355" cy="386715"/>
          </a:xfrm>
          <a:prstGeom prst="rect">
            <a:avLst/>
          </a:prstGeom>
          <a:noFill/>
        </p:spPr>
        <p:txBody>
          <a:bodyPr wrap="none" rtlCol="0" anchor="t"/>
          <a:lstStyle/>
          <a:p>
            <a:pPr marL="0" indent="0" algn="l">
              <a:lnSpc>
                <a:spcPts val="259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Boosting Relevance</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16" name="Text 13"/>
          <p:cNvSpPr/>
          <p:nvPr/>
        </p:nvSpPr>
        <p:spPr>
          <a:xfrm>
            <a:off x="2268855" y="4349750"/>
            <a:ext cx="7528560" cy="1471295"/>
          </a:xfrm>
          <a:prstGeom prst="rect">
            <a:avLst/>
          </a:prstGeom>
          <a:noFill/>
        </p:spPr>
        <p:txBody>
          <a:bodyPr wrap="square" rtlCol="0" anchor="t"/>
          <a:lstStyle/>
          <a:p>
            <a:pPr marL="0" indent="0" algn="l">
              <a:lnSpc>
                <a:spcPts val="2660"/>
              </a:lnSpc>
              <a:buNone/>
            </a:pPr>
            <a:r>
              <a:rPr lang="en-US" sz="2400" dirty="0">
                <a:solidFill>
                  <a:srgbClr val="3B3535"/>
                </a:solidFill>
                <a:latin typeface="Georgia" panose="02040502050405020303" charset="0"/>
                <a:ea typeface="Sora" pitchFamily="34" charset="-122"/>
                <a:cs typeface="Georgia" panose="02040502050405020303" charset="0"/>
              </a:rPr>
              <a:t>Eliminating stop words increases the relevance of the remaining vocabulary, allowing the machine learning model to better understand the meaning and sentiment of the text.</a:t>
            </a:r>
            <a:endParaRPr lang="en-US" sz="2400" dirty="0">
              <a:latin typeface="Georgia" panose="02040502050405020303" charset="0"/>
              <a:cs typeface="Georgia" panose="02040502050405020303" charset="0"/>
            </a:endParaRPr>
          </a:p>
        </p:txBody>
      </p:sp>
      <p:sp>
        <p:nvSpPr>
          <p:cNvPr id="17" name="Shape 14"/>
          <p:cNvSpPr/>
          <p:nvPr/>
        </p:nvSpPr>
        <p:spPr>
          <a:xfrm>
            <a:off x="1345406" y="6142196"/>
            <a:ext cx="738664" cy="42148"/>
          </a:xfrm>
          <a:prstGeom prst="roundRect">
            <a:avLst>
              <a:gd name="adj" fmla="val 225341"/>
            </a:avLst>
          </a:prstGeom>
          <a:solidFill>
            <a:srgbClr val="BBC2DC"/>
          </a:solidFill>
        </p:spPr>
      </p:sp>
      <p:sp>
        <p:nvSpPr>
          <p:cNvPr id="18" name="Shape 15"/>
          <p:cNvSpPr/>
          <p:nvPr/>
        </p:nvSpPr>
        <p:spPr>
          <a:xfrm>
            <a:off x="870585" y="5925979"/>
            <a:ext cx="474821" cy="474821"/>
          </a:xfrm>
          <a:prstGeom prst="roundRect">
            <a:avLst>
              <a:gd name="adj" fmla="val 20003"/>
            </a:avLst>
          </a:prstGeom>
          <a:solidFill>
            <a:srgbClr val="D5DCF6"/>
          </a:solidFill>
          <a:ln w="7620">
            <a:solidFill>
              <a:srgbClr val="BBC2DC"/>
            </a:solidFill>
            <a:prstDash val="solid"/>
          </a:ln>
        </p:spPr>
      </p:sp>
      <p:sp>
        <p:nvSpPr>
          <p:cNvPr id="19" name="Text 16"/>
          <p:cNvSpPr/>
          <p:nvPr/>
        </p:nvSpPr>
        <p:spPr>
          <a:xfrm>
            <a:off x="1013341" y="5965508"/>
            <a:ext cx="189309" cy="395645"/>
          </a:xfrm>
          <a:prstGeom prst="rect">
            <a:avLst/>
          </a:prstGeom>
          <a:noFill/>
        </p:spPr>
        <p:txBody>
          <a:bodyPr wrap="none" rtlCol="0" anchor="t"/>
          <a:lstStyle/>
          <a:p>
            <a:pPr marL="0" indent="0" algn="ctr">
              <a:lnSpc>
                <a:spcPts val="3115"/>
              </a:lnSpc>
              <a:buNone/>
            </a:pPr>
            <a:r>
              <a:rPr lang="en-US" sz="2495" b="1" dirty="0">
                <a:solidFill>
                  <a:srgbClr val="3B3535"/>
                </a:solidFill>
                <a:latin typeface="Alexandria" pitchFamily="34" charset="0"/>
                <a:ea typeface="Alexandria" pitchFamily="34" charset="-122"/>
                <a:cs typeface="Alexandria" pitchFamily="34" charset="-120"/>
              </a:rPr>
              <a:t>3</a:t>
            </a:r>
            <a:endParaRPr lang="en-US" sz="2495" dirty="0"/>
          </a:p>
        </p:txBody>
      </p:sp>
      <p:sp>
        <p:nvSpPr>
          <p:cNvPr id="20" name="Text 17"/>
          <p:cNvSpPr/>
          <p:nvPr/>
        </p:nvSpPr>
        <p:spPr>
          <a:xfrm>
            <a:off x="2268855" y="5972175"/>
            <a:ext cx="3867785" cy="412115"/>
          </a:xfrm>
          <a:prstGeom prst="rect">
            <a:avLst/>
          </a:prstGeom>
          <a:noFill/>
        </p:spPr>
        <p:txBody>
          <a:bodyPr wrap="none" rtlCol="0" anchor="t"/>
          <a:lstStyle/>
          <a:p>
            <a:pPr marL="0" indent="0" algn="l">
              <a:lnSpc>
                <a:spcPts val="259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Improving Efficiency</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21" name="Text 18"/>
          <p:cNvSpPr/>
          <p:nvPr/>
        </p:nvSpPr>
        <p:spPr>
          <a:xfrm>
            <a:off x="2268855" y="6428740"/>
            <a:ext cx="7590155" cy="1263650"/>
          </a:xfrm>
          <a:prstGeom prst="rect">
            <a:avLst/>
          </a:prstGeom>
          <a:noFill/>
        </p:spPr>
        <p:txBody>
          <a:bodyPr wrap="square" rtlCol="0" anchor="t"/>
          <a:lstStyle/>
          <a:p>
            <a:pPr marL="0" indent="0" algn="l">
              <a:lnSpc>
                <a:spcPts val="2660"/>
              </a:lnSpc>
              <a:buNone/>
            </a:pPr>
            <a:r>
              <a:rPr lang="en-US" sz="2400" dirty="0">
                <a:solidFill>
                  <a:srgbClr val="3B3535"/>
                </a:solidFill>
                <a:latin typeface="Georgia" panose="02040502050405020303" charset="0"/>
                <a:ea typeface="Sora" pitchFamily="34" charset="-122"/>
                <a:cs typeface="Georgia" panose="02040502050405020303" charset="0"/>
              </a:rPr>
              <a:t>Stop word removal reduces the size of the feature space, which can improve the efficiency and speed of the model training and prediction processes.</a:t>
            </a:r>
            <a:endParaRPr lang="en-US" sz="2400" dirty="0">
              <a:latin typeface="Georgia" panose="02040502050405020303" charset="0"/>
              <a:cs typeface="Georgia" panose="02040502050405020303" charset="0"/>
            </a:endParaRPr>
          </a:p>
        </p:txBody>
      </p:sp>
      <p:pic>
        <p:nvPicPr>
          <p:cNvPr id="23" name="Picture 22" descr="stopwords"/>
          <p:cNvPicPr>
            <a:picLocks noChangeAspect="1"/>
          </p:cNvPicPr>
          <p:nvPr/>
        </p:nvPicPr>
        <p:blipFill>
          <a:blip r:embed="rId1"/>
          <a:stretch>
            <a:fillRect/>
          </a:stretch>
        </p:blipFill>
        <p:spPr>
          <a:xfrm>
            <a:off x="9984740" y="635"/>
            <a:ext cx="4492625" cy="8232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5" name="Text 2"/>
          <p:cNvSpPr/>
          <p:nvPr/>
        </p:nvSpPr>
        <p:spPr>
          <a:xfrm>
            <a:off x="833120" y="1391285"/>
            <a:ext cx="6797675" cy="1357630"/>
          </a:xfrm>
          <a:prstGeom prst="rect">
            <a:avLst/>
          </a:prstGeom>
          <a:noFill/>
        </p:spPr>
        <p:txBody>
          <a:bodyPr wrap="non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TF-IDF Vectorization</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6" name="Text 3"/>
          <p:cNvSpPr/>
          <p:nvPr/>
        </p:nvSpPr>
        <p:spPr>
          <a:xfrm>
            <a:off x="833120" y="2769870"/>
            <a:ext cx="11554460" cy="231902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TF-IDF, or Term Frequency-Inverse Document Frequency, is a powerful technique used to transform text data into a numerical format suitable for machine learning algorithms. It captures the importance of words within a document, highlighting key terms that distinguish one document from another.</a:t>
            </a:r>
            <a:endParaRPr lang="en-US" sz="2400" dirty="0">
              <a:latin typeface="Georgia" panose="02040502050405020303" charset="0"/>
              <a:cs typeface="Georgia" panose="02040502050405020303" charset="0"/>
            </a:endParaRPr>
          </a:p>
        </p:txBody>
      </p:sp>
      <p:sp>
        <p:nvSpPr>
          <p:cNvPr id="7" name="Text 4"/>
          <p:cNvSpPr/>
          <p:nvPr/>
        </p:nvSpPr>
        <p:spPr>
          <a:xfrm>
            <a:off x="833120" y="5109210"/>
            <a:ext cx="11517630" cy="225298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By applying TF-IDF vectorization, the text data is converted into a matrix of numerical features, allowing statistical models to effectively analyze and make predictions on the textual content.</a:t>
            </a:r>
            <a:endParaRPr lang="en-US" sz="2400" dirty="0">
              <a:latin typeface="Georgia" panose="02040502050405020303" charset="0"/>
              <a:cs typeface="Georgia" panose="020405020504050203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4" name="Text 2"/>
          <p:cNvSpPr/>
          <p:nvPr/>
        </p:nvSpPr>
        <p:spPr>
          <a:xfrm>
            <a:off x="1760220" y="709295"/>
            <a:ext cx="6263005" cy="1019810"/>
          </a:xfrm>
          <a:prstGeom prst="rect">
            <a:avLst/>
          </a:prstGeom>
          <a:noFill/>
        </p:spPr>
        <p:txBody>
          <a:bodyPr wrap="non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Train-Test Split</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sp>
        <p:nvSpPr>
          <p:cNvPr id="5" name="Text 3"/>
          <p:cNvSpPr/>
          <p:nvPr/>
        </p:nvSpPr>
        <p:spPr>
          <a:xfrm>
            <a:off x="1812925" y="2025650"/>
            <a:ext cx="5231130" cy="291211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To evaluate the performance of our machine learning model, we need to split the dataset into training and testing sets. This allows us to train the model on a portion of the data and then test its accuracy on the remaining unseen data.</a:t>
            </a:r>
            <a:endParaRPr lang="en-US" sz="2400" dirty="0">
              <a:latin typeface="Georgia" panose="02040502050405020303" charset="0"/>
              <a:cs typeface="Georgia" panose="02040502050405020303" charset="0"/>
            </a:endParaRPr>
          </a:p>
        </p:txBody>
      </p:sp>
      <p:sp>
        <p:nvSpPr>
          <p:cNvPr id="6" name="Text 4"/>
          <p:cNvSpPr/>
          <p:nvPr/>
        </p:nvSpPr>
        <p:spPr>
          <a:xfrm>
            <a:off x="1760220" y="5111115"/>
            <a:ext cx="5283835" cy="1850390"/>
          </a:xfrm>
          <a:prstGeom prst="rect">
            <a:avLst/>
          </a:prstGeom>
          <a:noFill/>
        </p:spPr>
        <p:txBody>
          <a:bodyPr wrap="square" rtlCol="0" anchor="t"/>
          <a:lstStyle/>
          <a:p>
            <a:pPr marL="0" indent="0">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We use the </a:t>
            </a:r>
            <a:r>
              <a:rPr lang="en-US" sz="2400" u="sng" dirty="0">
                <a:solidFill>
                  <a:srgbClr val="1A2D7A"/>
                </a:solidFill>
                <a:latin typeface="Georgia" panose="02040502050405020303" charset="0"/>
                <a:ea typeface="Sora" pitchFamily="34" charset="-122"/>
                <a:cs typeface="Georgia" panose="02040502050405020303" charset="0"/>
              </a:rPr>
              <a:t>train_test_split</a:t>
            </a:r>
            <a:r>
              <a:rPr lang="en-US" sz="2400" dirty="0">
                <a:solidFill>
                  <a:srgbClr val="3B3535"/>
                </a:solidFill>
                <a:latin typeface="Georgia" panose="02040502050405020303" charset="0"/>
                <a:ea typeface="Sora" pitchFamily="34" charset="-122"/>
                <a:cs typeface="Georgia" panose="02040502050405020303" charset="0"/>
              </a:rPr>
              <a:t> function from scikit-learn to randomly divide the dataset into a training set and a testing set.</a:t>
            </a:r>
            <a:endParaRPr lang="en-US" sz="2400" dirty="0">
              <a:latin typeface="Georgia" panose="02040502050405020303" charset="0"/>
              <a:cs typeface="Georgia" panose="02040502050405020303" charset="0"/>
            </a:endParaRPr>
          </a:p>
        </p:txBody>
      </p:sp>
      <p:pic>
        <p:nvPicPr>
          <p:cNvPr id="9" name="Picture 8" descr="trainandtesting"/>
          <p:cNvPicPr>
            <a:picLocks noChangeAspect="1"/>
          </p:cNvPicPr>
          <p:nvPr/>
        </p:nvPicPr>
        <p:blipFill>
          <a:blip r:embed="rId1"/>
          <a:stretch>
            <a:fillRect/>
          </a:stretch>
        </p:blipFill>
        <p:spPr>
          <a:xfrm>
            <a:off x="7082155" y="1947545"/>
            <a:ext cx="7547610" cy="5405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4" name="Text 2"/>
          <p:cNvSpPr/>
          <p:nvPr/>
        </p:nvSpPr>
        <p:spPr>
          <a:xfrm>
            <a:off x="1760220" y="1372235"/>
            <a:ext cx="8983345" cy="1172845"/>
          </a:xfrm>
          <a:prstGeom prst="rect">
            <a:avLst/>
          </a:prstGeom>
          <a:noFill/>
        </p:spPr>
        <p:txBody>
          <a:bodyPr wrap="non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Logistic Regression Model</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pic>
        <p:nvPicPr>
          <p:cNvPr id="5" name="Image 0" descr="preencoded.png"/>
          <p:cNvPicPr>
            <a:picLocks noChangeAspect="1"/>
          </p:cNvPicPr>
          <p:nvPr/>
        </p:nvPicPr>
        <p:blipFill>
          <a:blip r:embed="rId1"/>
          <a:stretch>
            <a:fillRect/>
          </a:stretch>
        </p:blipFill>
        <p:spPr>
          <a:xfrm>
            <a:off x="1760220" y="2988945"/>
            <a:ext cx="555427" cy="555427"/>
          </a:xfrm>
          <a:prstGeom prst="rect">
            <a:avLst/>
          </a:prstGeom>
        </p:spPr>
      </p:pic>
      <p:sp>
        <p:nvSpPr>
          <p:cNvPr id="6" name="Text 3"/>
          <p:cNvSpPr/>
          <p:nvPr/>
        </p:nvSpPr>
        <p:spPr>
          <a:xfrm>
            <a:off x="1760220" y="3766542"/>
            <a:ext cx="2777490" cy="347186"/>
          </a:xfrm>
          <a:prstGeom prst="rect">
            <a:avLst/>
          </a:prstGeom>
          <a:noFill/>
        </p:spPr>
        <p:txBody>
          <a:bodyPr wrap="none" rtlCol="0" anchor="t"/>
          <a:lstStyle/>
          <a:p>
            <a:pPr marL="0" indent="0" algn="l">
              <a:lnSpc>
                <a:spcPts val="273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Algorithm</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7" name="Text 4"/>
          <p:cNvSpPr/>
          <p:nvPr/>
        </p:nvSpPr>
        <p:spPr>
          <a:xfrm>
            <a:off x="1760220" y="4246880"/>
            <a:ext cx="3481070" cy="2899410"/>
          </a:xfrm>
          <a:prstGeom prst="rect">
            <a:avLst/>
          </a:prstGeom>
          <a:noFill/>
        </p:spPr>
        <p:txBody>
          <a:bodyPr wrap="square" rtlCol="0" anchor="t"/>
          <a:lstStyle/>
          <a:p>
            <a:pPr marL="0" indent="0" algn="l">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We'll use the Logistic Regression algorithm, a powerful machine learning model for binary classification tasks like predicting fake news.</a:t>
            </a:r>
            <a:endParaRPr lang="en-US" sz="2400" dirty="0">
              <a:latin typeface="Georgia" panose="02040502050405020303" charset="0"/>
              <a:cs typeface="Georgia" panose="02040502050405020303" charset="0"/>
            </a:endParaRPr>
          </a:p>
        </p:txBody>
      </p:sp>
      <p:pic>
        <p:nvPicPr>
          <p:cNvPr id="8" name="Image 1" descr="preencoded.png"/>
          <p:cNvPicPr>
            <a:picLocks noChangeAspect="1"/>
          </p:cNvPicPr>
          <p:nvPr/>
        </p:nvPicPr>
        <p:blipFill>
          <a:blip r:embed="rId2"/>
          <a:stretch>
            <a:fillRect/>
          </a:stretch>
        </p:blipFill>
        <p:spPr>
          <a:xfrm>
            <a:off x="5574625" y="2988945"/>
            <a:ext cx="555427" cy="555427"/>
          </a:xfrm>
          <a:prstGeom prst="rect">
            <a:avLst/>
          </a:prstGeom>
        </p:spPr>
      </p:pic>
      <p:sp>
        <p:nvSpPr>
          <p:cNvPr id="9" name="Text 5"/>
          <p:cNvSpPr/>
          <p:nvPr/>
        </p:nvSpPr>
        <p:spPr>
          <a:xfrm>
            <a:off x="5574665" y="3766820"/>
            <a:ext cx="3006725" cy="347345"/>
          </a:xfrm>
          <a:prstGeom prst="rect">
            <a:avLst/>
          </a:prstGeom>
          <a:noFill/>
        </p:spPr>
        <p:txBody>
          <a:bodyPr wrap="none" rtlCol="0" anchor="t"/>
          <a:lstStyle/>
          <a:p>
            <a:pPr marL="0" indent="0" algn="l">
              <a:lnSpc>
                <a:spcPts val="273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Model Training</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10" name="Text 6"/>
          <p:cNvSpPr/>
          <p:nvPr/>
        </p:nvSpPr>
        <p:spPr>
          <a:xfrm>
            <a:off x="5574665" y="4246880"/>
            <a:ext cx="3481070" cy="2604135"/>
          </a:xfrm>
          <a:prstGeom prst="rect">
            <a:avLst/>
          </a:prstGeom>
          <a:noFill/>
        </p:spPr>
        <p:txBody>
          <a:bodyPr wrap="square" rtlCol="0" anchor="t"/>
          <a:lstStyle/>
          <a:p>
            <a:pPr marL="0" indent="0" algn="l">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The model will be trained on the preprocessed text data, learning to identify the patterns and features that distinguish fake news from real news.</a:t>
            </a:r>
            <a:endParaRPr lang="en-US" sz="2400" dirty="0">
              <a:latin typeface="Georgia" panose="02040502050405020303" charset="0"/>
              <a:cs typeface="Georgia" panose="02040502050405020303" charset="0"/>
            </a:endParaRPr>
          </a:p>
        </p:txBody>
      </p:sp>
      <p:pic>
        <p:nvPicPr>
          <p:cNvPr id="11" name="Image 2" descr="preencoded.png"/>
          <p:cNvPicPr>
            <a:picLocks noChangeAspect="1"/>
          </p:cNvPicPr>
          <p:nvPr/>
        </p:nvPicPr>
        <p:blipFill>
          <a:blip r:embed="rId3"/>
          <a:stretch>
            <a:fillRect/>
          </a:stretch>
        </p:blipFill>
        <p:spPr>
          <a:xfrm>
            <a:off x="9389031" y="2988945"/>
            <a:ext cx="555427" cy="555427"/>
          </a:xfrm>
          <a:prstGeom prst="rect">
            <a:avLst/>
          </a:prstGeom>
        </p:spPr>
      </p:pic>
      <p:sp>
        <p:nvSpPr>
          <p:cNvPr id="12" name="Text 7"/>
          <p:cNvSpPr/>
          <p:nvPr/>
        </p:nvSpPr>
        <p:spPr>
          <a:xfrm>
            <a:off x="9389110" y="3766820"/>
            <a:ext cx="3481070" cy="480060"/>
          </a:xfrm>
          <a:prstGeom prst="rect">
            <a:avLst/>
          </a:prstGeom>
          <a:noFill/>
        </p:spPr>
        <p:txBody>
          <a:bodyPr wrap="none" rtlCol="0" anchor="t"/>
          <a:lstStyle/>
          <a:p>
            <a:pPr marL="0" indent="0" algn="l">
              <a:lnSpc>
                <a:spcPts val="273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Probability Prediction</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13" name="Text 8"/>
          <p:cNvSpPr/>
          <p:nvPr/>
        </p:nvSpPr>
        <p:spPr>
          <a:xfrm>
            <a:off x="9389110" y="4246880"/>
            <a:ext cx="3481070" cy="2589530"/>
          </a:xfrm>
          <a:prstGeom prst="rect">
            <a:avLst/>
          </a:prstGeom>
          <a:noFill/>
        </p:spPr>
        <p:txBody>
          <a:bodyPr wrap="square" rtlCol="0" anchor="t"/>
          <a:lstStyle/>
          <a:p>
            <a:pPr marL="0" indent="0" algn="l">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The model will output probability scores, indicating the likelihood of a given article being fake or real news.</a:t>
            </a:r>
            <a:endParaRPr lang="en-US" sz="2400" dirty="0">
              <a:latin typeface="Georgia" panose="02040502050405020303" charset="0"/>
              <a:cs typeface="Georgia" panose="020405020504050203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0" y="0"/>
            <a:ext cx="14630400" cy="8229600"/>
          </a:xfrm>
          <a:prstGeom prst="rect">
            <a:avLst/>
          </a:prstGeom>
          <a:solidFill>
            <a:schemeClr val="accent2">
              <a:lumMod val="20000"/>
              <a:lumOff val="80000"/>
              <a:alpha val="40000"/>
            </a:schemeClr>
          </a:solidFill>
        </p:spPr>
      </p:sp>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chemeClr val="accent2">
              <a:lumMod val="20000"/>
              <a:lumOff val="80000"/>
              <a:alpha val="40000"/>
            </a:schemeClr>
          </a:solidFill>
        </p:spPr>
      </p:sp>
      <p:sp>
        <p:nvSpPr>
          <p:cNvPr id="6" name="Text 3"/>
          <p:cNvSpPr/>
          <p:nvPr/>
        </p:nvSpPr>
        <p:spPr>
          <a:xfrm>
            <a:off x="1760220" y="797560"/>
            <a:ext cx="6014085" cy="1651635"/>
          </a:xfrm>
          <a:prstGeom prst="rect">
            <a:avLst/>
          </a:prstGeom>
          <a:noFill/>
        </p:spPr>
        <p:txBody>
          <a:bodyPr wrap="none" rtlCol="0" anchor="t"/>
          <a:lstStyle/>
          <a:p>
            <a:pPr marL="0" indent="0">
              <a:lnSpc>
                <a:spcPts val="5470"/>
              </a:lnSpc>
              <a:buNone/>
            </a:pPr>
            <a:r>
              <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rPr>
              <a:t>Model Evaluation</a:t>
            </a:r>
            <a:endParaRPr lang="en-US" sz="4800" b="1" dirty="0">
              <a:gradFill>
                <a:gsLst>
                  <a:gs pos="0">
                    <a:srgbClr val="E30000"/>
                  </a:gs>
                  <a:gs pos="100000">
                    <a:srgbClr val="760303"/>
                  </a:gs>
                </a:gsLst>
                <a:lin scaled="0"/>
              </a:gradFill>
              <a:latin typeface="Alexandria" pitchFamily="34" charset="0"/>
              <a:ea typeface="Alexandria" pitchFamily="34" charset="-122"/>
              <a:cs typeface="Alexandria" pitchFamily="34" charset="-120"/>
            </a:endParaRPr>
          </a:p>
        </p:txBody>
      </p:sp>
      <p:pic>
        <p:nvPicPr>
          <p:cNvPr id="7" name="Image 1" descr="preencoded.png"/>
          <p:cNvPicPr>
            <a:picLocks noChangeAspect="1"/>
          </p:cNvPicPr>
          <p:nvPr/>
        </p:nvPicPr>
        <p:blipFill>
          <a:blip r:embed="rId1"/>
          <a:stretch>
            <a:fillRect/>
          </a:stretch>
        </p:blipFill>
        <p:spPr>
          <a:xfrm>
            <a:off x="1760220" y="2781895"/>
            <a:ext cx="3703320" cy="888682"/>
          </a:xfrm>
          <a:prstGeom prst="rect">
            <a:avLst/>
          </a:prstGeom>
        </p:spPr>
      </p:pic>
      <p:sp>
        <p:nvSpPr>
          <p:cNvPr id="8" name="Text 4"/>
          <p:cNvSpPr/>
          <p:nvPr/>
        </p:nvSpPr>
        <p:spPr>
          <a:xfrm>
            <a:off x="1982391" y="4003834"/>
            <a:ext cx="3258979" cy="694373"/>
          </a:xfrm>
          <a:prstGeom prst="rect">
            <a:avLst/>
          </a:prstGeom>
          <a:noFill/>
        </p:spPr>
        <p:txBody>
          <a:bodyPr wrap="square" rtlCol="0" anchor="t"/>
          <a:lstStyle/>
          <a:p>
            <a:pPr marL="0" indent="0" algn="l">
              <a:lnSpc>
                <a:spcPts val="273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Evaluate Model Accuracy</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9" name="Text 5"/>
          <p:cNvSpPr/>
          <p:nvPr/>
        </p:nvSpPr>
        <p:spPr>
          <a:xfrm>
            <a:off x="1982470" y="4831715"/>
            <a:ext cx="3258820" cy="1715770"/>
          </a:xfrm>
          <a:prstGeom prst="rect">
            <a:avLst/>
          </a:prstGeom>
          <a:noFill/>
        </p:spPr>
        <p:txBody>
          <a:bodyPr wrap="square" rtlCol="0" anchor="t"/>
          <a:lstStyle/>
          <a:p>
            <a:pPr marL="0" indent="0" algn="l">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Assess the model's ability to correctly classify news articles as real or fake.</a:t>
            </a:r>
            <a:endParaRPr lang="en-US" sz="2400" dirty="0">
              <a:latin typeface="Georgia" panose="02040502050405020303" charset="0"/>
              <a:cs typeface="Georgia" panose="02040502050405020303" charset="0"/>
            </a:endParaRPr>
          </a:p>
        </p:txBody>
      </p:sp>
      <p:pic>
        <p:nvPicPr>
          <p:cNvPr id="10" name="Image 2" descr="preencoded.png"/>
          <p:cNvPicPr>
            <a:picLocks noChangeAspect="1"/>
          </p:cNvPicPr>
          <p:nvPr/>
        </p:nvPicPr>
        <p:blipFill>
          <a:blip r:embed="rId2"/>
          <a:stretch>
            <a:fillRect/>
          </a:stretch>
        </p:blipFill>
        <p:spPr>
          <a:xfrm>
            <a:off x="5463540" y="2781895"/>
            <a:ext cx="3703320" cy="888682"/>
          </a:xfrm>
          <a:prstGeom prst="rect">
            <a:avLst/>
          </a:prstGeom>
        </p:spPr>
      </p:pic>
      <p:sp>
        <p:nvSpPr>
          <p:cNvPr id="11" name="Text 6"/>
          <p:cNvSpPr/>
          <p:nvPr/>
        </p:nvSpPr>
        <p:spPr>
          <a:xfrm>
            <a:off x="5685790" y="4003675"/>
            <a:ext cx="3480435" cy="827405"/>
          </a:xfrm>
          <a:prstGeom prst="rect">
            <a:avLst/>
          </a:prstGeom>
          <a:noFill/>
        </p:spPr>
        <p:txBody>
          <a:bodyPr wrap="square" rtlCol="0" anchor="t"/>
          <a:lstStyle/>
          <a:p>
            <a:pPr marL="0" indent="0" algn="l">
              <a:lnSpc>
                <a:spcPts val="273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Analyze Classification Report</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12" name="Text 7"/>
          <p:cNvSpPr/>
          <p:nvPr/>
        </p:nvSpPr>
        <p:spPr>
          <a:xfrm>
            <a:off x="5685790" y="4831715"/>
            <a:ext cx="3258820" cy="1715770"/>
          </a:xfrm>
          <a:prstGeom prst="rect">
            <a:avLst/>
          </a:prstGeom>
          <a:noFill/>
        </p:spPr>
        <p:txBody>
          <a:bodyPr wrap="square" rtlCol="0" anchor="t"/>
          <a:lstStyle/>
          <a:p>
            <a:pPr marL="0" indent="0" algn="l">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Review the precision, recall, and F1-score to understand the model's performance.</a:t>
            </a:r>
            <a:endParaRPr lang="en-US" sz="2400" dirty="0">
              <a:latin typeface="Georgia" panose="02040502050405020303" charset="0"/>
              <a:cs typeface="Georgia" panose="02040502050405020303" charset="0"/>
            </a:endParaRPr>
          </a:p>
        </p:txBody>
      </p:sp>
      <p:pic>
        <p:nvPicPr>
          <p:cNvPr id="13" name="Image 3" descr="preencoded.png"/>
          <p:cNvPicPr>
            <a:picLocks noChangeAspect="1"/>
          </p:cNvPicPr>
          <p:nvPr/>
        </p:nvPicPr>
        <p:blipFill>
          <a:blip r:embed="rId3"/>
          <a:stretch>
            <a:fillRect/>
          </a:stretch>
        </p:blipFill>
        <p:spPr>
          <a:xfrm>
            <a:off x="9166860" y="2781895"/>
            <a:ext cx="3703320" cy="888682"/>
          </a:xfrm>
          <a:prstGeom prst="rect">
            <a:avLst/>
          </a:prstGeom>
        </p:spPr>
      </p:pic>
      <p:sp>
        <p:nvSpPr>
          <p:cNvPr id="14" name="Text 8"/>
          <p:cNvSpPr/>
          <p:nvPr/>
        </p:nvSpPr>
        <p:spPr>
          <a:xfrm>
            <a:off x="9389110" y="4003675"/>
            <a:ext cx="3813175" cy="694690"/>
          </a:xfrm>
          <a:prstGeom prst="rect">
            <a:avLst/>
          </a:prstGeom>
          <a:noFill/>
        </p:spPr>
        <p:txBody>
          <a:bodyPr wrap="square" rtlCol="0" anchor="t"/>
          <a:lstStyle/>
          <a:p>
            <a:pPr marL="0" indent="0" algn="l">
              <a:lnSpc>
                <a:spcPts val="2735"/>
              </a:lnSpc>
              <a:buNone/>
            </a:pPr>
            <a:r>
              <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rPr>
              <a:t>Investigate Misclassified Examples</a:t>
            </a:r>
            <a:endParaRPr lang="en-US" sz="2400" b="1" dirty="0">
              <a:gradFill>
                <a:gsLst>
                  <a:gs pos="0">
                    <a:srgbClr val="7B32B2"/>
                  </a:gs>
                  <a:gs pos="100000">
                    <a:srgbClr val="401A5D"/>
                  </a:gs>
                </a:gsLst>
                <a:lin scaled="0"/>
              </a:gradFill>
              <a:latin typeface="Alexandria" pitchFamily="34" charset="0"/>
              <a:ea typeface="Alexandria" pitchFamily="34" charset="-122"/>
              <a:cs typeface="Alexandria" pitchFamily="34" charset="-120"/>
            </a:endParaRPr>
          </a:p>
        </p:txBody>
      </p:sp>
      <p:sp>
        <p:nvSpPr>
          <p:cNvPr id="15" name="Text 9"/>
          <p:cNvSpPr/>
          <p:nvPr/>
        </p:nvSpPr>
        <p:spPr>
          <a:xfrm>
            <a:off x="9389110" y="4831715"/>
            <a:ext cx="3258820" cy="1715770"/>
          </a:xfrm>
          <a:prstGeom prst="rect">
            <a:avLst/>
          </a:prstGeom>
          <a:noFill/>
        </p:spPr>
        <p:txBody>
          <a:bodyPr wrap="square" rtlCol="0" anchor="t"/>
          <a:lstStyle/>
          <a:p>
            <a:pPr marL="0" indent="0" algn="l">
              <a:lnSpc>
                <a:spcPts val="2800"/>
              </a:lnSpc>
              <a:buNone/>
            </a:pPr>
            <a:r>
              <a:rPr lang="en-US" sz="2400" dirty="0">
                <a:solidFill>
                  <a:srgbClr val="3B3535"/>
                </a:solidFill>
                <a:latin typeface="Georgia" panose="02040502050405020303" charset="0"/>
                <a:ea typeface="Sora" pitchFamily="34" charset="-122"/>
                <a:cs typeface="Georgia" panose="02040502050405020303" charset="0"/>
              </a:rPr>
              <a:t>Identify patterns in the misclassified articles to identify areas for improvement.</a:t>
            </a:r>
            <a:endParaRPr lang="en-US" sz="2400" dirty="0">
              <a:latin typeface="Georgia" panose="02040502050405020303" charset="0"/>
              <a:cs typeface="Georgia" panose="020405020504050203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5115</Words>
  <Application>WPS Presentation</Application>
  <PresentationFormat>On-screen Show (16:9)</PresentationFormat>
  <Paragraphs>123</Paragraphs>
  <Slides>12</Slides>
  <Notes>10</Notes>
  <HiddenSlides>0</HiddenSlides>
  <MMClips>0</MMClips>
  <ScaleCrop>false</ScaleCrop>
  <HeadingPairs>
    <vt:vector size="6" baseType="variant">
      <vt:variant>
        <vt:lpstr>已用的字体</vt:lpstr>
      </vt:variant>
      <vt:variant>
        <vt:i4>48</vt:i4>
      </vt:variant>
      <vt:variant>
        <vt:lpstr>主题</vt:lpstr>
      </vt:variant>
      <vt:variant>
        <vt:i4>2</vt:i4>
      </vt:variant>
      <vt:variant>
        <vt:lpstr>幻灯片标题</vt:lpstr>
      </vt:variant>
      <vt:variant>
        <vt:i4>12</vt:i4>
      </vt:variant>
    </vt:vector>
  </HeadingPairs>
  <TitlesOfParts>
    <vt:vector size="62" baseType="lpstr">
      <vt:lpstr>Arial</vt:lpstr>
      <vt:lpstr>SimSun</vt:lpstr>
      <vt:lpstr>Wingdings</vt:lpstr>
      <vt:lpstr>Alexandria</vt:lpstr>
      <vt:lpstr>Segoe Print</vt:lpstr>
      <vt:lpstr>Alexandria</vt:lpstr>
      <vt:lpstr>Alexandria</vt:lpstr>
      <vt:lpstr>Sora</vt:lpstr>
      <vt:lpstr>Sora</vt:lpstr>
      <vt:lpstr>Sora</vt:lpstr>
      <vt:lpstr>Calibri</vt:lpstr>
      <vt:lpstr>Microsoft YaHei</vt:lpstr>
      <vt:lpstr>Arial Unicode MS</vt:lpstr>
      <vt:lpstr>MingLiU-ExtB</vt:lpstr>
      <vt:lpstr>Arial Narrow</vt:lpstr>
      <vt:lpstr>Bahnschrift Condensed</vt:lpstr>
      <vt:lpstr>Bahnschrift</vt:lpstr>
      <vt:lpstr>Algerian</vt:lpstr>
      <vt:lpstr>Agency FB</vt:lpstr>
      <vt:lpstr>Arial Black</vt:lpstr>
      <vt:lpstr>Berlin Sans FB Demi</vt:lpstr>
      <vt:lpstr>Berlin Sans FB</vt:lpstr>
      <vt:lpstr>Bauhaus 93</vt:lpstr>
      <vt:lpstr>Baskerville Old Face</vt:lpstr>
      <vt:lpstr>Bahnschrift SemiLight SemiConde</vt:lpstr>
      <vt:lpstr>Bahnschrift SemiLight</vt:lpstr>
      <vt:lpstr>Castellar</vt:lpstr>
      <vt:lpstr>Century</vt:lpstr>
      <vt:lpstr>Century Gothic</vt:lpstr>
      <vt:lpstr>Century Schoolbook</vt:lpstr>
      <vt:lpstr>Centaur</vt:lpstr>
      <vt:lpstr>Candara</vt:lpstr>
      <vt:lpstr>Candara Light</vt:lpstr>
      <vt:lpstr>Corbel</vt:lpstr>
      <vt:lpstr>Goudy Stout</vt:lpstr>
      <vt:lpstr>Goudy Old Style</vt:lpstr>
      <vt:lpstr>Gill Sans Ultra Bold</vt:lpstr>
      <vt:lpstr>Gill Sans MT Ext Condensed Bold</vt:lpstr>
      <vt:lpstr>Eras Demi ITC</vt:lpstr>
      <vt:lpstr>Eras Bold ITC</vt:lpstr>
      <vt:lpstr>Engravers MT</vt:lpstr>
      <vt:lpstr>Consolas</vt:lpstr>
      <vt:lpstr>Colonna MT</vt:lpstr>
      <vt:lpstr>Lucida Calligraphy</vt:lpstr>
      <vt:lpstr>Corbel Light</vt:lpstr>
      <vt:lpstr>Georgia</vt:lpstr>
      <vt:lpstr>Calibri Light</vt:lpstr>
      <vt:lpstr>Comic Sans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kumar</cp:lastModifiedBy>
  <cp:revision>3</cp:revision>
  <dcterms:created xsi:type="dcterms:W3CDTF">2024-04-20T17:49:00Z</dcterms:created>
  <dcterms:modified xsi:type="dcterms:W3CDTF">2024-04-21T01:55:24Z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BBBAA5E058924C838F97FC1B8E73C9DC_12</vt:lpwstr>
  </property>
  <property fmtid="{D5CDD505-2E9C-101B-9397-08002B2CF9AE}" pid="3" name="KSOProductBuildVer">
    <vt:lpwstr>1033-12.2.0.16731</vt:lpwstr>
  </property>
</Properties>
</file>