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5" r:id="rId3"/>
    <p:sldId id="257" r:id="rId4"/>
    <p:sldId id="258" r:id="rId5"/>
    <p:sldId id="278" r:id="rId6"/>
    <p:sldId id="289" r:id="rId7"/>
    <p:sldId id="281" r:id="rId8"/>
    <p:sldId id="301" r:id="rId9"/>
    <p:sldId id="302" r:id="rId10"/>
    <p:sldId id="306" r:id="rId11"/>
    <p:sldId id="272" r:id="rId12"/>
    <p:sldId id="273" r:id="rId13"/>
    <p:sldId id="303" r:id="rId14"/>
    <p:sldId id="307" r:id="rId15"/>
    <p:sldId id="304" r:id="rId16"/>
    <p:sldId id="308" r:id="rId17"/>
    <p:sldId id="310" r:id="rId18"/>
    <p:sldId id="309" r:id="rId19"/>
    <p:sldId id="280" r:id="rId20"/>
    <p:sldId id="277"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6473" autoAdjust="0"/>
  </p:normalViewPr>
  <p:slideViewPr>
    <p:cSldViewPr snapToGrid="0">
      <p:cViewPr varScale="1">
        <p:scale>
          <a:sx n="77" d="100"/>
          <a:sy n="77" d="100"/>
        </p:scale>
        <p:origin x="902" y="4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4C87CD-9C5E-464F-8275-0F988F578531}"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853456-7D9D-4F55-9FA5-2DD946E91E4B}" type="slidenum">
              <a:rPr lang="en-IN" smtClean="0"/>
              <a:t>‹#›</a:t>
            </a:fld>
            <a:endParaRPr lang="en-IN"/>
          </a:p>
        </p:txBody>
      </p:sp>
    </p:spTree>
    <p:extLst>
      <p:ext uri="{BB962C8B-B14F-4D97-AF65-F5344CB8AC3E}">
        <p14:creationId xmlns:p14="http://schemas.microsoft.com/office/powerpoint/2010/main" val="1691981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853456-7D9D-4F55-9FA5-2DD946E91E4B}" type="slidenum">
              <a:rPr lang="en-IN" smtClean="0"/>
              <a:t>16</a:t>
            </a:fld>
            <a:endParaRPr lang="en-IN"/>
          </a:p>
        </p:txBody>
      </p:sp>
    </p:spTree>
    <p:extLst>
      <p:ext uri="{BB962C8B-B14F-4D97-AF65-F5344CB8AC3E}">
        <p14:creationId xmlns:p14="http://schemas.microsoft.com/office/powerpoint/2010/main" val="25114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853456-7D9D-4F55-9FA5-2DD946E91E4B}" type="slidenum">
              <a:rPr lang="en-IN" smtClean="0"/>
              <a:t>18</a:t>
            </a:fld>
            <a:endParaRPr lang="en-IN"/>
          </a:p>
        </p:txBody>
      </p:sp>
    </p:spTree>
    <p:extLst>
      <p:ext uri="{BB962C8B-B14F-4D97-AF65-F5344CB8AC3E}">
        <p14:creationId xmlns:p14="http://schemas.microsoft.com/office/powerpoint/2010/main" val="3845126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D853456-7D9D-4F55-9FA5-2DD946E91E4B}" type="slidenum">
              <a:rPr lang="en-IN" smtClean="0"/>
              <a:t>21</a:t>
            </a:fld>
            <a:endParaRPr lang="en-IN"/>
          </a:p>
        </p:txBody>
      </p:sp>
    </p:spTree>
    <p:extLst>
      <p:ext uri="{BB962C8B-B14F-4D97-AF65-F5344CB8AC3E}">
        <p14:creationId xmlns:p14="http://schemas.microsoft.com/office/powerpoint/2010/main" val="218887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758D-3AF2-4EC1-6395-28ADA46FE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576DA1-DA01-375A-EE8D-E7AF1A13E7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7497EDA-400C-7DA6-212A-FBAF06D3DE54}"/>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5" name="Footer Placeholder 4">
            <a:extLst>
              <a:ext uri="{FF2B5EF4-FFF2-40B4-BE49-F238E27FC236}">
                <a16:creationId xmlns:a16="http://schemas.microsoft.com/office/drawing/2014/main" id="{1D938DDE-2EAD-A342-D3DF-E80655F2B8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E1084B-53C2-8DAA-97C9-0E154F32AA3A}"/>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8510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24ACD-89BE-8AD0-38EA-CF86CE4FC3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E25421-3BAE-5BE5-578D-5ABB7FD5E5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26B565-9742-9AAF-A331-6D8EAB87AE2C}"/>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5" name="Footer Placeholder 4">
            <a:extLst>
              <a:ext uri="{FF2B5EF4-FFF2-40B4-BE49-F238E27FC236}">
                <a16:creationId xmlns:a16="http://schemas.microsoft.com/office/drawing/2014/main" id="{A8EB45BA-8609-511B-FAE7-D76C5F649C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630A58-E5C9-FE0E-958F-1DB742D07E27}"/>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22334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A68EA8-4D5C-4996-310F-238745435A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2042A-1B01-6184-0D3B-D1A651047C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24FAA-16A0-4C6F-5A06-8EF7ADDCAEB2}"/>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5" name="Footer Placeholder 4">
            <a:extLst>
              <a:ext uri="{FF2B5EF4-FFF2-40B4-BE49-F238E27FC236}">
                <a16:creationId xmlns:a16="http://schemas.microsoft.com/office/drawing/2014/main" id="{68A0A448-C9FD-80A2-4509-6598766C27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AFF965-2419-441F-B915-4BEECDCF4FD7}"/>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16527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C0F02A-B435-4587-AE10-6A02865845FD}" type="datetime1">
              <a:rPr lang="en-US" smtClean="0"/>
              <a:t>4/18/2024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9802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31F25-9364-283D-D8DD-47473372D51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E1A099-3DE1-DEB0-C967-D72C19E836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486F87-B53B-642E-6783-1FC70A4E3945}"/>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5" name="Footer Placeholder 4">
            <a:extLst>
              <a:ext uri="{FF2B5EF4-FFF2-40B4-BE49-F238E27FC236}">
                <a16:creationId xmlns:a16="http://schemas.microsoft.com/office/drawing/2014/main" id="{F18F2013-9857-57B1-74B8-8619BAFED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03EDB-45AC-CD1B-BDB8-A5F9C77F9EAA}"/>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2603401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7AFD-2085-E60B-1ACC-79FADD8B9F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423787-316E-C2C1-C30D-E1E194B01A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EA46C6-7DFE-B45A-03E2-A793C6A935DF}"/>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5" name="Footer Placeholder 4">
            <a:extLst>
              <a:ext uri="{FF2B5EF4-FFF2-40B4-BE49-F238E27FC236}">
                <a16:creationId xmlns:a16="http://schemas.microsoft.com/office/drawing/2014/main" id="{7BB86143-EFE5-E2D7-523F-18BD30095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752B9C-FA39-E25B-F7CB-58D20A0E6138}"/>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19016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0AF5-3CAF-D525-CEA5-C040BFED7C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779432-0BC2-B0C5-405C-5185B5065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BF5348-FD67-DDC4-25C5-FE5F4FE0D5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0DE55F-583E-06FF-6828-0F270618A372}"/>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6" name="Footer Placeholder 5">
            <a:extLst>
              <a:ext uri="{FF2B5EF4-FFF2-40B4-BE49-F238E27FC236}">
                <a16:creationId xmlns:a16="http://schemas.microsoft.com/office/drawing/2014/main" id="{67B8F7BA-D5E1-54E8-D022-4EC48CB6FC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305D05-E365-9DD5-3221-2C2A7C511E62}"/>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2635526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95277-A8BC-69A9-BF21-C3550D9C39E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129FDF-A3F0-D3B7-553D-905AE287FF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08D780-5AED-6C9C-C793-8471F88397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F29179-2350-4B41-D4EA-9DAA6D9F29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33172-00E5-5948-7B9C-FE4839E78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F6178F-1C67-A742-EED5-5C0D7ADA52D7}"/>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8" name="Footer Placeholder 7">
            <a:extLst>
              <a:ext uri="{FF2B5EF4-FFF2-40B4-BE49-F238E27FC236}">
                <a16:creationId xmlns:a16="http://schemas.microsoft.com/office/drawing/2014/main" id="{777F0A08-8B72-DF21-AF22-3A35AD4CC8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5CE0D8-6FC2-9BDC-449F-0BB9D0E69605}"/>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340178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8E901-67C9-D77F-3AFA-0F6FFF652C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647D21-F589-E2FD-9C8E-8C97CB8736D2}"/>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4" name="Footer Placeholder 3">
            <a:extLst>
              <a:ext uri="{FF2B5EF4-FFF2-40B4-BE49-F238E27FC236}">
                <a16:creationId xmlns:a16="http://schemas.microsoft.com/office/drawing/2014/main" id="{186FC755-E15C-1465-6B02-2ECDD8BF8A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AD5796-6CC1-2382-F154-DAA00D34B7C0}"/>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4215382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36A7A6-1EE9-A142-D185-A227F068FEF8}"/>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3" name="Footer Placeholder 2">
            <a:extLst>
              <a:ext uri="{FF2B5EF4-FFF2-40B4-BE49-F238E27FC236}">
                <a16:creationId xmlns:a16="http://schemas.microsoft.com/office/drawing/2014/main" id="{3A607401-54D2-A22F-6F65-8E4399FADD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32C95F3-3FA6-8EF0-F40A-269EA937F19F}"/>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868971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7DB4-6300-9E9F-7F59-37E4D95612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747242-92DA-B6E4-C0E3-FD92AD194A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D49115-DF19-CA74-01F0-AC8406BE86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8AA04-F43A-54EF-2845-84446CC955F7}"/>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6" name="Footer Placeholder 5">
            <a:extLst>
              <a:ext uri="{FF2B5EF4-FFF2-40B4-BE49-F238E27FC236}">
                <a16:creationId xmlns:a16="http://schemas.microsoft.com/office/drawing/2014/main" id="{9F02218A-3862-186B-60A8-3C81AADAFD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4879BB-5D7E-0975-747D-E23DB51D9886}"/>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1689270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55CE-95E6-C7AE-DE84-7C816F401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835D4C-F786-9D8A-9F01-416DDC004B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9C44B6-4347-F1FB-40B6-FA47435C8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BD692-9315-4340-1E53-71112908FB9C}"/>
              </a:ext>
            </a:extLst>
          </p:cNvPr>
          <p:cNvSpPr>
            <a:spLocks noGrp="1"/>
          </p:cNvSpPr>
          <p:nvPr>
            <p:ph type="dt" sz="half" idx="10"/>
          </p:nvPr>
        </p:nvSpPr>
        <p:spPr/>
        <p:txBody>
          <a:bodyPr/>
          <a:lstStyle/>
          <a:p>
            <a:fld id="{DCD9A13D-1AEB-4B72-B281-CDF4E4E24971}" type="datetimeFigureOut">
              <a:rPr lang="en-IN" smtClean="0"/>
              <a:t>18-04-2024</a:t>
            </a:fld>
            <a:endParaRPr lang="en-IN"/>
          </a:p>
        </p:txBody>
      </p:sp>
      <p:sp>
        <p:nvSpPr>
          <p:cNvPr id="6" name="Footer Placeholder 5">
            <a:extLst>
              <a:ext uri="{FF2B5EF4-FFF2-40B4-BE49-F238E27FC236}">
                <a16:creationId xmlns:a16="http://schemas.microsoft.com/office/drawing/2014/main" id="{E0E06B35-7B6D-FF6C-8297-CF0AC1F612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0D7928-E129-AED1-F666-0519F9C97C48}"/>
              </a:ext>
            </a:extLst>
          </p:cNvPr>
          <p:cNvSpPr>
            <a:spLocks noGrp="1"/>
          </p:cNvSpPr>
          <p:nvPr>
            <p:ph type="sldNum" sz="quarter" idx="12"/>
          </p:nvPr>
        </p:nvSpPr>
        <p:spPr/>
        <p:txBody>
          <a:bodyPr/>
          <a:lstStyle/>
          <a:p>
            <a:fld id="{8DF33990-CB36-43ED-A221-75F76E1A6BAE}" type="slidenum">
              <a:rPr lang="en-IN" smtClean="0"/>
              <a:t>‹#›</a:t>
            </a:fld>
            <a:endParaRPr lang="en-IN"/>
          </a:p>
        </p:txBody>
      </p:sp>
    </p:spTree>
    <p:extLst>
      <p:ext uri="{BB962C8B-B14F-4D97-AF65-F5344CB8AC3E}">
        <p14:creationId xmlns:p14="http://schemas.microsoft.com/office/powerpoint/2010/main" val="3321345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alpha val="46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643481-9EEF-D5DE-FBEA-0E39BE7C8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BBCB0C-A244-A7DD-B086-E6FF12312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E67B6A-5D69-70CE-370A-30FDD0197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9A13D-1AEB-4B72-B281-CDF4E4E24971}" type="datetimeFigureOut">
              <a:rPr lang="en-IN" smtClean="0"/>
              <a:t>18-04-2024</a:t>
            </a:fld>
            <a:endParaRPr lang="en-IN"/>
          </a:p>
        </p:txBody>
      </p:sp>
      <p:sp>
        <p:nvSpPr>
          <p:cNvPr id="5" name="Footer Placeholder 4">
            <a:extLst>
              <a:ext uri="{FF2B5EF4-FFF2-40B4-BE49-F238E27FC236}">
                <a16:creationId xmlns:a16="http://schemas.microsoft.com/office/drawing/2014/main" id="{424C79C3-BF9F-075C-AECD-FFC6F0CDCB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75CE8A-3142-89B3-B61C-9EFC0913DE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F33990-CB36-43ED-A221-75F76E1A6BAE}" type="slidenum">
              <a:rPr lang="en-IN" smtClean="0"/>
              <a:t>‹#›</a:t>
            </a:fld>
            <a:endParaRPr lang="en-IN"/>
          </a:p>
        </p:txBody>
      </p:sp>
    </p:spTree>
    <p:extLst>
      <p:ext uri="{BB962C8B-B14F-4D97-AF65-F5344CB8AC3E}">
        <p14:creationId xmlns:p14="http://schemas.microsoft.com/office/powerpoint/2010/main" val="179156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A37FEA7-148B-AEA9-2682-485B9D6D259C}"/>
              </a:ext>
            </a:extLst>
          </p:cNvPr>
          <p:cNvSpPr txBox="1"/>
          <p:nvPr/>
        </p:nvSpPr>
        <p:spPr>
          <a:xfrm>
            <a:off x="548060" y="1247775"/>
            <a:ext cx="11095880" cy="1647182"/>
          </a:xfrm>
          <a:prstGeom prst="rect">
            <a:avLst/>
          </a:prstGeom>
          <a:noFill/>
        </p:spPr>
        <p:txBody>
          <a:bodyPr wrap="square" rtlCol="0">
            <a:spAutoFit/>
          </a:bodyPr>
          <a:lstStyle/>
          <a:p>
            <a:pPr algn="ctr">
              <a:lnSpc>
                <a:spcPct val="107000"/>
              </a:lnSpc>
              <a:spcAft>
                <a:spcPts val="800"/>
              </a:spcAft>
            </a:pPr>
            <a:r>
              <a:rPr lang="en-US" sz="3200" b="1" kern="100" dirty="0">
                <a:effectLst/>
                <a:latin typeface="Times New Roman" panose="02020603050405020304" pitchFamily="18" charset="0"/>
                <a:ea typeface="Calibri" panose="020F0502020204030204" pitchFamily="34" charset="0"/>
                <a:cs typeface="Times New Roman" panose="02020603050405020304" pitchFamily="18" charset="0"/>
              </a:rPr>
              <a:t>ANALYSIS OF DEEP LEARNING ARCHITECTURES FOR ACCURATE COVID-19 DETECTION FROM CT SCAN IMAGES</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FB0AF0C6-BB1D-4838-3ABA-F958A3C96D0F}"/>
              </a:ext>
            </a:extLst>
          </p:cNvPr>
          <p:cNvSpPr txBox="1"/>
          <p:nvPr/>
        </p:nvSpPr>
        <p:spPr>
          <a:xfrm>
            <a:off x="2291919" y="3031121"/>
            <a:ext cx="7608162" cy="1882503"/>
          </a:xfrm>
          <a:prstGeom prst="rect">
            <a:avLst/>
          </a:prstGeom>
          <a:noFill/>
        </p:spPr>
        <p:txBody>
          <a:bodyPr wrap="square" rtlCol="0">
            <a:spAutoFit/>
          </a:bodyPr>
          <a:lstStyle/>
          <a:p>
            <a:pPr algn="ctr"/>
            <a:r>
              <a:rPr lang="en-US" sz="2400" b="1" dirty="0">
                <a:solidFill>
                  <a:schemeClr val="tx1">
                    <a:lumMod val="95000"/>
                    <a:lumOff val="5000"/>
                  </a:schemeClr>
                </a:solidFill>
                <a:latin typeface="Arial" panose="020B0604020202020204" pitchFamily="34" charset="0"/>
                <a:cs typeface="Arial" panose="020B0604020202020204" pitchFamily="34" charset="0"/>
              </a:rPr>
              <a:t>EE 363 MACHINE LEARNING PROJECT</a:t>
            </a:r>
            <a:endParaRPr lang="en-US" sz="2400" dirty="0">
              <a:solidFill>
                <a:schemeClr val="tx1">
                  <a:lumMod val="95000"/>
                  <a:lumOff val="5000"/>
                </a:schemeClr>
              </a:solidFill>
              <a:latin typeface="Arial" panose="020B0604020202020204" pitchFamily="34" charset="0"/>
              <a:cs typeface="Arial" panose="020B0604020202020204" pitchFamily="34" charset="0"/>
            </a:endParaRPr>
          </a:p>
          <a:p>
            <a:pPr algn="ctr"/>
            <a:r>
              <a:rPr lang="en-US" sz="2400" b="1" dirty="0">
                <a:solidFill>
                  <a:schemeClr val="tx1">
                    <a:lumMod val="95000"/>
                    <a:lumOff val="5000"/>
                  </a:schemeClr>
                </a:solidFill>
                <a:latin typeface="Arial" panose="020B0604020202020204" pitchFamily="34" charset="0"/>
                <a:cs typeface="Arial" panose="020B0604020202020204" pitchFamily="34" charset="0"/>
              </a:rPr>
              <a:t>National Institute of Technology Andhra Pradesh</a:t>
            </a:r>
          </a:p>
          <a:p>
            <a:pPr algn="ctr"/>
            <a:endParaRPr lang="en-US" sz="2400" b="1" dirty="0">
              <a:solidFill>
                <a:schemeClr val="tx1">
                  <a:lumMod val="95000"/>
                  <a:lumOff val="5000"/>
                </a:schemeClr>
              </a:solidFill>
              <a:latin typeface="Arial" panose="020B0604020202020204" pitchFamily="34" charset="0"/>
              <a:cs typeface="Arial" panose="020B0604020202020204" pitchFamily="34" charset="0"/>
            </a:endParaRPr>
          </a:p>
          <a:p>
            <a:pPr algn="ctr">
              <a:lnSpc>
                <a:spcPct val="107000"/>
              </a:lnSpc>
              <a:spcAft>
                <a:spcPts val="800"/>
              </a:spcAft>
            </a:pPr>
            <a:r>
              <a:rPr lang="en-US" b="1" dirty="0">
                <a:solidFill>
                  <a:schemeClr val="tx1">
                    <a:lumMod val="95000"/>
                    <a:lumOff val="5000"/>
                  </a:schemeClr>
                </a:solidFill>
                <a:latin typeface="Arial" panose="020B0604020202020204" pitchFamily="34" charset="0"/>
                <a:cs typeface="Arial" panose="020B0604020202020204" pitchFamily="34" charset="0"/>
              </a:rPr>
              <a:t>Supervised by :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Dr.</a:t>
            </a:r>
            <a:r>
              <a:rPr lang="en-IN" b="1" kern="100" dirty="0">
                <a:latin typeface="Times New Roman" panose="02020603050405020304" pitchFamily="18" charset="0"/>
                <a:ea typeface="Calibri" panose="020F0502020204030204" pitchFamily="34" charset="0"/>
                <a:cs typeface="Times New Roman" panose="02020603050405020304" pitchFamily="18" charset="0"/>
              </a:rPr>
              <a:t> K. PHANI KRISHNA</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TextBox 10">
            <a:extLst>
              <a:ext uri="{FF2B5EF4-FFF2-40B4-BE49-F238E27FC236}">
                <a16:creationId xmlns:a16="http://schemas.microsoft.com/office/drawing/2014/main" id="{9B9B542A-5737-D01D-E94C-4D6294ED6811}"/>
              </a:ext>
            </a:extLst>
          </p:cNvPr>
          <p:cNvSpPr txBox="1"/>
          <p:nvPr/>
        </p:nvSpPr>
        <p:spPr>
          <a:xfrm>
            <a:off x="39702" y="4615292"/>
            <a:ext cx="12112596" cy="2554545"/>
          </a:xfrm>
          <a:prstGeom prst="rect">
            <a:avLst/>
          </a:prstGeom>
          <a:noFill/>
        </p:spPr>
        <p:txBody>
          <a:bodyPr wrap="square" rtlCol="0">
            <a:spAutoFit/>
          </a:bodyPr>
          <a:lstStyle/>
          <a:p>
            <a:pPr lvl="8"/>
            <a:r>
              <a:rPr lang="en-IN" sz="2000" b="1" dirty="0">
                <a:solidFill>
                  <a:schemeClr val="tx1">
                    <a:lumMod val="85000"/>
                    <a:lumOff val="15000"/>
                  </a:schemeClr>
                </a:solidFill>
              </a:rPr>
              <a:t>      Presented By:</a:t>
            </a:r>
          </a:p>
          <a:p>
            <a:pPr lvl="8"/>
            <a:endParaRPr lang="en-IN" sz="2000" b="1" dirty="0">
              <a:solidFill>
                <a:schemeClr val="tx1">
                  <a:lumMod val="85000"/>
                  <a:lumOff val="15000"/>
                </a:schemeClr>
              </a:solidFill>
            </a:endParaRPr>
          </a:p>
          <a:p>
            <a:pPr lvl="8"/>
            <a:r>
              <a:rPr lang="en-IN" sz="2000" b="1" dirty="0">
                <a:solidFill>
                  <a:schemeClr val="tx1">
                    <a:lumMod val="85000"/>
                    <a:lumOff val="15000"/>
                  </a:schemeClr>
                </a:solidFill>
              </a:rPr>
              <a:t>       MARUTHI MAHESH UPPALAMARTHI (521250)</a:t>
            </a:r>
          </a:p>
          <a:p>
            <a:pPr lvl="8"/>
            <a:r>
              <a:rPr lang="en-IN" sz="2000" dirty="0">
                <a:solidFill>
                  <a:schemeClr val="tx1">
                    <a:lumMod val="85000"/>
                    <a:lumOff val="15000"/>
                  </a:schemeClr>
                </a:solidFill>
              </a:rPr>
              <a:t>       S MANJU SAI (521229)</a:t>
            </a:r>
          </a:p>
          <a:p>
            <a:pPr lvl="8"/>
            <a:r>
              <a:rPr lang="en-IN" sz="2000" dirty="0">
                <a:solidFill>
                  <a:schemeClr val="tx1">
                    <a:lumMod val="85000"/>
                    <a:lumOff val="15000"/>
                  </a:schemeClr>
                </a:solidFill>
              </a:rPr>
              <a:t>       S YAMINI (521237)</a:t>
            </a:r>
          </a:p>
          <a:p>
            <a:pPr lvl="8"/>
            <a:r>
              <a:rPr lang="en-IN" sz="2000" dirty="0">
                <a:solidFill>
                  <a:schemeClr val="tx1">
                    <a:lumMod val="85000"/>
                    <a:lumOff val="15000"/>
                  </a:schemeClr>
                </a:solidFill>
              </a:rPr>
              <a:t>       O BLESSY (521206)</a:t>
            </a:r>
          </a:p>
          <a:p>
            <a:pPr lvl="8"/>
            <a:endParaRPr lang="en-IN" sz="2000" dirty="0">
              <a:solidFill>
                <a:schemeClr val="tx1">
                  <a:lumMod val="85000"/>
                  <a:lumOff val="15000"/>
                </a:schemeClr>
              </a:solidFill>
            </a:endParaRPr>
          </a:p>
          <a:p>
            <a:pPr lvl="8"/>
            <a:endParaRPr lang="en-IN" sz="2000" b="1" dirty="0">
              <a:solidFill>
                <a:schemeClr val="tx2">
                  <a:lumMod val="60000"/>
                  <a:lumOff val="40000"/>
                </a:schemeClr>
              </a:solidFill>
            </a:endParaRPr>
          </a:p>
        </p:txBody>
      </p:sp>
      <p:pic>
        <p:nvPicPr>
          <p:cNvPr id="14" name="Picture 13">
            <a:extLst>
              <a:ext uri="{FF2B5EF4-FFF2-40B4-BE49-F238E27FC236}">
                <a16:creationId xmlns:a16="http://schemas.microsoft.com/office/drawing/2014/main" id="{522DB669-D060-CFAF-0038-177ECEC63AC5}"/>
              </a:ext>
            </a:extLst>
          </p:cNvPr>
          <p:cNvPicPr>
            <a:picLocks noChangeAspect="1"/>
          </p:cNvPicPr>
          <p:nvPr/>
        </p:nvPicPr>
        <p:blipFill>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10835527" y="206188"/>
            <a:ext cx="1041587" cy="1041587"/>
          </a:xfrm>
          <a:prstGeom prst="rect">
            <a:avLst/>
          </a:prstGeom>
        </p:spPr>
      </p:pic>
    </p:spTree>
    <p:extLst>
      <p:ext uri="{BB962C8B-B14F-4D97-AF65-F5344CB8AC3E}">
        <p14:creationId xmlns:p14="http://schemas.microsoft.com/office/powerpoint/2010/main" val="2476823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B544-534C-1692-343B-1DBE418C86A6}"/>
              </a:ext>
            </a:extLst>
          </p:cNvPr>
          <p:cNvSpPr txBox="1"/>
          <p:nvPr/>
        </p:nvSpPr>
        <p:spPr>
          <a:xfrm>
            <a:off x="835742" y="766916"/>
            <a:ext cx="5456943" cy="646331"/>
          </a:xfrm>
          <a:prstGeom prst="rect">
            <a:avLst/>
          </a:prstGeom>
          <a:noFill/>
        </p:spPr>
        <p:txBody>
          <a:bodyPr wrap="square" rtlCol="0">
            <a:spAutoFit/>
          </a:bodyPr>
          <a:lstStyle/>
          <a:p>
            <a:r>
              <a:rPr lang="en-IN" sz="3600" u="sng" dirty="0">
                <a:latin typeface="Times New Roman" panose="02020603050405020304" pitchFamily="18" charset="0"/>
                <a:cs typeface="Times New Roman" panose="02020603050405020304" pitchFamily="18" charset="0"/>
              </a:rPr>
              <a:t>LENET</a:t>
            </a:r>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ARCHITECTURE</a:t>
            </a:r>
            <a:r>
              <a:rPr lang="en-IN" sz="36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49BEA302-E312-9034-FC91-CF661F73E08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295" y="2014217"/>
            <a:ext cx="7705410" cy="3566452"/>
          </a:xfrm>
          <a:prstGeom prst="rect">
            <a:avLst/>
          </a:prstGeom>
          <a:noFill/>
          <a:ln>
            <a:noFill/>
          </a:ln>
        </p:spPr>
      </p:pic>
    </p:spTree>
    <p:extLst>
      <p:ext uri="{BB962C8B-B14F-4D97-AF65-F5344CB8AC3E}">
        <p14:creationId xmlns:p14="http://schemas.microsoft.com/office/powerpoint/2010/main" val="56709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330D6A-8662-D99E-E328-54FEC138B399}"/>
              </a:ext>
            </a:extLst>
          </p:cNvPr>
          <p:cNvPicPr>
            <a:picLocks noChangeAspect="1"/>
          </p:cNvPicPr>
          <p:nvPr/>
        </p:nvPicPr>
        <p:blipFill>
          <a:blip r:embed="rId2"/>
          <a:stretch>
            <a:fillRect/>
          </a:stretch>
        </p:blipFill>
        <p:spPr>
          <a:xfrm>
            <a:off x="809279" y="1566890"/>
            <a:ext cx="4423297" cy="2822614"/>
          </a:xfrm>
          <a:prstGeom prst="rect">
            <a:avLst/>
          </a:prstGeom>
        </p:spPr>
      </p:pic>
      <p:sp>
        <p:nvSpPr>
          <p:cNvPr id="4" name="TextBox 3">
            <a:extLst>
              <a:ext uri="{FF2B5EF4-FFF2-40B4-BE49-F238E27FC236}">
                <a16:creationId xmlns:a16="http://schemas.microsoft.com/office/drawing/2014/main" id="{C684FE91-A118-F824-C3D7-ED6199DAE942}"/>
              </a:ext>
            </a:extLst>
          </p:cNvPr>
          <p:cNvSpPr txBox="1"/>
          <p:nvPr/>
        </p:nvSpPr>
        <p:spPr>
          <a:xfrm>
            <a:off x="8724397" y="0"/>
            <a:ext cx="4703392" cy="662940"/>
          </a:xfrm>
          <a:prstGeom prst="rect">
            <a:avLst/>
          </a:prstGeom>
          <a:noFill/>
        </p:spPr>
        <p:txBody>
          <a:bodyPr wrap="square" rtlCol="0">
            <a:spAutoFit/>
          </a:bodyPr>
          <a:lstStyle/>
          <a:p>
            <a:endParaRPr lang="en-IN" dirty="0"/>
          </a:p>
        </p:txBody>
      </p:sp>
      <p:pic>
        <p:nvPicPr>
          <p:cNvPr id="2050" name="Picture 2">
            <a:extLst>
              <a:ext uri="{FF2B5EF4-FFF2-40B4-BE49-F238E27FC236}">
                <a16:creationId xmlns:a16="http://schemas.microsoft.com/office/drawing/2014/main" id="{19F2979C-FA8F-F37D-F97B-E63B4F3FAE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8262" y="1980053"/>
            <a:ext cx="5285872" cy="6629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3A68BDC-6786-B761-1438-7F6A462881F1}"/>
              </a:ext>
            </a:extLst>
          </p:cNvPr>
          <p:cNvSpPr txBox="1"/>
          <p:nvPr/>
        </p:nvSpPr>
        <p:spPr>
          <a:xfrm>
            <a:off x="1649691" y="570409"/>
            <a:ext cx="8955464"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OUTPUT</a:t>
            </a:r>
            <a:r>
              <a:rPr lang="en-IN" sz="36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OF</a:t>
            </a:r>
            <a:r>
              <a:rPr lang="en-IN" sz="36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CONVOLUTIONAL</a:t>
            </a:r>
            <a:r>
              <a:rPr lang="en-IN" sz="36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LAYER </a:t>
            </a:r>
            <a:r>
              <a:rPr lang="en-IN" b="1" dirty="0">
                <a:solidFill>
                  <a:schemeClr val="bg1"/>
                </a:solidFill>
                <a:latin typeface="Bradley Hand ITC" panose="03070402050302030203" pitchFamily="66" charset="0"/>
              </a:rPr>
              <a:t>:</a:t>
            </a:r>
          </a:p>
        </p:txBody>
      </p:sp>
      <p:pic>
        <p:nvPicPr>
          <p:cNvPr id="8" name="Picture 7">
            <a:extLst>
              <a:ext uri="{FF2B5EF4-FFF2-40B4-BE49-F238E27FC236}">
                <a16:creationId xmlns:a16="http://schemas.microsoft.com/office/drawing/2014/main" id="{B7323CF9-32EA-0A16-A48B-5B517D93F963}"/>
              </a:ext>
            </a:extLst>
          </p:cNvPr>
          <p:cNvPicPr>
            <a:picLocks noChangeAspect="1"/>
          </p:cNvPicPr>
          <p:nvPr/>
        </p:nvPicPr>
        <p:blipFill>
          <a:blip r:embed="rId4"/>
          <a:stretch>
            <a:fillRect/>
          </a:stretch>
        </p:blipFill>
        <p:spPr>
          <a:xfrm>
            <a:off x="7050837" y="3171746"/>
            <a:ext cx="4423297" cy="2822614"/>
          </a:xfrm>
          <a:prstGeom prst="rect">
            <a:avLst/>
          </a:prstGeom>
        </p:spPr>
      </p:pic>
      <p:pic>
        <p:nvPicPr>
          <p:cNvPr id="10" name="Picture 9">
            <a:extLst>
              <a:ext uri="{FF2B5EF4-FFF2-40B4-BE49-F238E27FC236}">
                <a16:creationId xmlns:a16="http://schemas.microsoft.com/office/drawing/2014/main" id="{9484FE3F-818A-A3E9-98EA-2BE89E6562D2}"/>
              </a:ext>
            </a:extLst>
          </p:cNvPr>
          <p:cNvPicPr>
            <a:picLocks noChangeAspect="1"/>
          </p:cNvPicPr>
          <p:nvPr/>
        </p:nvPicPr>
        <p:blipFill>
          <a:blip r:embed="rId5"/>
          <a:stretch>
            <a:fillRect/>
          </a:stretch>
        </p:blipFill>
        <p:spPr>
          <a:xfrm>
            <a:off x="717866" y="4739655"/>
            <a:ext cx="5140009" cy="1748883"/>
          </a:xfrm>
          <a:prstGeom prst="rect">
            <a:avLst/>
          </a:prstGeom>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p:spPr>
      </p:pic>
    </p:spTree>
    <p:extLst>
      <p:ext uri="{BB962C8B-B14F-4D97-AF65-F5344CB8AC3E}">
        <p14:creationId xmlns:p14="http://schemas.microsoft.com/office/powerpoint/2010/main" val="3166455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FD52A6-C967-EF92-8C91-42470C096542}"/>
              </a:ext>
            </a:extLst>
          </p:cNvPr>
          <p:cNvSpPr txBox="1"/>
          <p:nvPr/>
        </p:nvSpPr>
        <p:spPr>
          <a:xfrm>
            <a:off x="1438275" y="647700"/>
            <a:ext cx="10096500" cy="1785104"/>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SOFTWARE</a:t>
            </a:r>
            <a:r>
              <a:rPr lang="en-IN" sz="3600" b="1" dirty="0">
                <a:latin typeface="Times New Roman" panose="02020603050405020304" pitchFamily="18" charset="0"/>
                <a:cs typeface="Times New Roman" panose="02020603050405020304" pitchFamily="18" charset="0"/>
              </a:rPr>
              <a:t> </a:t>
            </a:r>
            <a:r>
              <a:rPr lang="en-IN" sz="3600" b="1" u="sng" dirty="0">
                <a:latin typeface="Times New Roman" panose="02020603050405020304" pitchFamily="18" charset="0"/>
                <a:cs typeface="Times New Roman" panose="02020603050405020304" pitchFamily="18" charset="0"/>
              </a:rPr>
              <a:t>USED</a:t>
            </a:r>
            <a:r>
              <a:rPr lang="en-IN" sz="3600" b="1" dirty="0">
                <a:latin typeface="Times New Roman" panose="02020603050405020304" pitchFamily="18" charset="0"/>
                <a:cs typeface="Times New Roman" panose="02020603050405020304" pitchFamily="18" charset="0"/>
              </a:rPr>
              <a:t> :</a:t>
            </a:r>
          </a:p>
          <a:p>
            <a:endParaRPr lang="en-IN" sz="2000" dirty="0">
              <a:latin typeface="Bradley Hand ITC" panose="03070402050302030203" pitchFamily="66" charset="0"/>
            </a:endParaRPr>
          </a:p>
          <a:p>
            <a:pPr marL="285750" indent="-285750">
              <a:buFont typeface="Wingdings" panose="05000000000000000000" pitchFamily="2" charset="2"/>
              <a:buChar char="ü"/>
            </a:pPr>
            <a:r>
              <a:rPr lang="en-IN" dirty="0"/>
              <a:t>In this project we are using python jupyter notebook to run the codes and we are also using TensorFlow and PyTorch data frameworks. </a:t>
            </a:r>
          </a:p>
          <a:p>
            <a:pPr marL="285750" indent="-285750">
              <a:buFont typeface="Wingdings" panose="05000000000000000000" pitchFamily="2" charset="2"/>
              <a:buChar char="ü"/>
            </a:pPr>
            <a:r>
              <a:rPr lang="en-IN" dirty="0"/>
              <a:t>Some of the parameters used in the deep learning modelling are listed below.</a:t>
            </a:r>
          </a:p>
        </p:txBody>
      </p:sp>
      <p:graphicFrame>
        <p:nvGraphicFramePr>
          <p:cNvPr id="5" name="Table 4">
            <a:extLst>
              <a:ext uri="{FF2B5EF4-FFF2-40B4-BE49-F238E27FC236}">
                <a16:creationId xmlns:a16="http://schemas.microsoft.com/office/drawing/2014/main" id="{E769875D-345C-40AB-C842-0A25077F2972}"/>
              </a:ext>
            </a:extLst>
          </p:cNvPr>
          <p:cNvGraphicFramePr>
            <a:graphicFrameLocks noGrp="1"/>
          </p:cNvGraphicFramePr>
          <p:nvPr>
            <p:extLst>
              <p:ext uri="{D42A27DB-BD31-4B8C-83A1-F6EECF244321}">
                <p14:modId xmlns:p14="http://schemas.microsoft.com/office/powerpoint/2010/main" val="3729471173"/>
              </p:ext>
            </p:extLst>
          </p:nvPr>
        </p:nvGraphicFramePr>
        <p:xfrm>
          <a:off x="2278062" y="2518926"/>
          <a:ext cx="8416925" cy="4247224"/>
        </p:xfrm>
        <a:graphic>
          <a:graphicData uri="http://schemas.openxmlformats.org/drawingml/2006/table">
            <a:tbl>
              <a:tblPr firstRow="1" bandRow="1">
                <a:tableStyleId>{5C22544A-7EE6-4342-B048-85BDC9FD1C3A}</a:tableStyleId>
              </a:tblPr>
              <a:tblGrid>
                <a:gridCol w="2645641">
                  <a:extLst>
                    <a:ext uri="{9D8B030D-6E8A-4147-A177-3AD203B41FA5}">
                      <a16:colId xmlns:a16="http://schemas.microsoft.com/office/drawing/2014/main" val="2792814571"/>
                    </a:ext>
                  </a:extLst>
                </a:gridCol>
                <a:gridCol w="5771284">
                  <a:extLst>
                    <a:ext uri="{9D8B030D-6E8A-4147-A177-3AD203B41FA5}">
                      <a16:colId xmlns:a16="http://schemas.microsoft.com/office/drawing/2014/main" val="2476158706"/>
                    </a:ext>
                  </a:extLst>
                </a:gridCol>
              </a:tblGrid>
              <a:tr h="376264">
                <a:tc>
                  <a:txBody>
                    <a:bodyPr/>
                    <a:lstStyle/>
                    <a:p>
                      <a:r>
                        <a:rPr lang="en-IN" dirty="0"/>
                        <a:t>  </a:t>
                      </a:r>
                      <a:r>
                        <a:rPr lang="en-IN" dirty="0">
                          <a:latin typeface="Bradley Hand ITC" panose="03070402050302030203" pitchFamily="66" charset="0"/>
                        </a:rPr>
                        <a:t>   </a:t>
                      </a:r>
                      <a:r>
                        <a:rPr lang="en-IN" dirty="0">
                          <a:latin typeface="Arial" panose="020B0604020202020204" pitchFamily="34" charset="0"/>
                          <a:cs typeface="Arial" panose="020B0604020202020204" pitchFamily="34" charset="0"/>
                        </a:rPr>
                        <a:t>PARAMETER</a:t>
                      </a:r>
                    </a:p>
                  </a:txBody>
                  <a:tcPr/>
                </a:tc>
                <a:tc>
                  <a:txBody>
                    <a:bodyPr/>
                    <a:lstStyle/>
                    <a:p>
                      <a:r>
                        <a:rPr lang="en-IN" dirty="0"/>
                        <a:t>                    </a:t>
                      </a:r>
                      <a:r>
                        <a:rPr lang="en-IN"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val="3236569603"/>
                  </a:ext>
                </a:extLst>
              </a:tr>
              <a:tr h="376264">
                <a:tc>
                  <a:txBody>
                    <a:bodyPr/>
                    <a:lstStyle/>
                    <a:p>
                      <a:r>
                        <a:rPr lang="en-IN" sz="1800" b="0" i="0" kern="1200" dirty="0">
                          <a:solidFill>
                            <a:schemeClr val="dk1"/>
                          </a:solidFill>
                          <a:effectLst/>
                          <a:latin typeface="+mn-lt"/>
                          <a:ea typeface="+mn-ea"/>
                          <a:cs typeface="+mn-cs"/>
                        </a:rPr>
                        <a:t>  </a:t>
                      </a:r>
                      <a:r>
                        <a:rPr lang="en-IN" sz="1400" b="0" i="0" kern="1200" dirty="0">
                          <a:solidFill>
                            <a:schemeClr val="dk1"/>
                          </a:solidFill>
                          <a:effectLst/>
                          <a:latin typeface="Bahnschrift SemiBold" panose="020B0502040204020203" pitchFamily="34" charset="0"/>
                          <a:ea typeface="+mn-ea"/>
                          <a:cs typeface="+mn-cs"/>
                        </a:rPr>
                        <a:t>Model Architecture</a:t>
                      </a:r>
                      <a:endParaRPr lang="en-IN" sz="1400" dirty="0">
                        <a:latin typeface="Bahnschrift SemiBold" panose="020B0502040204020203" pitchFamily="34" charset="0"/>
                      </a:endParaRPr>
                    </a:p>
                  </a:txBody>
                  <a:tcPr/>
                </a:tc>
                <a:tc>
                  <a:txBody>
                    <a:bodyPr/>
                    <a:lstStyle/>
                    <a:p>
                      <a:r>
                        <a:rPr lang="en-US" sz="1400" b="0" i="0" kern="1200" dirty="0">
                          <a:solidFill>
                            <a:schemeClr val="dk1"/>
                          </a:solidFill>
                          <a:effectLst/>
                          <a:latin typeface="+mn-lt"/>
                          <a:ea typeface="+mn-ea"/>
                          <a:cs typeface="+mn-cs"/>
                        </a:rPr>
                        <a:t>Structure of the neural network including types of layers, activation functions, and regularization techniques</a:t>
                      </a:r>
                      <a:r>
                        <a:rPr lang="en-US" sz="1600" b="0" i="0" kern="1200" dirty="0">
                          <a:solidFill>
                            <a:schemeClr val="dk1"/>
                          </a:solidFill>
                          <a:effectLst/>
                          <a:latin typeface="+mn-lt"/>
                          <a:ea typeface="+mn-ea"/>
                          <a:cs typeface="+mn-cs"/>
                        </a:rPr>
                        <a:t>.</a:t>
                      </a:r>
                      <a:endParaRPr lang="en-IN" sz="1600" dirty="0"/>
                    </a:p>
                  </a:txBody>
                  <a:tcPr/>
                </a:tc>
                <a:extLst>
                  <a:ext uri="{0D108BD9-81ED-4DB2-BD59-A6C34878D82A}">
                    <a16:rowId xmlns:a16="http://schemas.microsoft.com/office/drawing/2014/main" val="1989432272"/>
                  </a:ext>
                </a:extLst>
              </a:tr>
              <a:tr h="376264">
                <a:tc>
                  <a:txBody>
                    <a:bodyPr/>
                    <a:lstStyle/>
                    <a:p>
                      <a:r>
                        <a:rPr lang="en-IN" sz="1800" b="0" i="0" kern="1200" dirty="0">
                          <a:solidFill>
                            <a:schemeClr val="dk1"/>
                          </a:solidFill>
                          <a:effectLst/>
                          <a:latin typeface="+mn-lt"/>
                          <a:ea typeface="+mn-ea"/>
                          <a:cs typeface="+mn-cs"/>
                        </a:rPr>
                        <a:t>   </a:t>
                      </a:r>
                      <a:r>
                        <a:rPr lang="en-IN" sz="1400" b="0" i="0" kern="1200" dirty="0">
                          <a:solidFill>
                            <a:schemeClr val="dk1"/>
                          </a:solidFill>
                          <a:effectLst/>
                          <a:latin typeface="Bahnschrift SemiBold" panose="020B0502040204020203" pitchFamily="34" charset="0"/>
                          <a:ea typeface="+mn-ea"/>
                          <a:cs typeface="+mn-cs"/>
                        </a:rPr>
                        <a:t>Hyperparameters</a:t>
                      </a:r>
                      <a:endParaRPr lang="en-IN" sz="1400" dirty="0">
                        <a:latin typeface="Bahnschrift SemiBold" panose="020B0502040204020203" pitchFamily="34" charset="0"/>
                      </a:endParaRPr>
                    </a:p>
                  </a:txBody>
                  <a:tcPr/>
                </a:tc>
                <a:tc>
                  <a:txBody>
                    <a:bodyPr/>
                    <a:lstStyle/>
                    <a:p>
                      <a:r>
                        <a:rPr lang="en-US" sz="1400" b="0" i="0" kern="1200" dirty="0">
                          <a:solidFill>
                            <a:schemeClr val="dk1"/>
                          </a:solidFill>
                          <a:effectLst/>
                          <a:latin typeface="+mn-lt"/>
                          <a:ea typeface="+mn-ea"/>
                          <a:cs typeface="+mn-cs"/>
                        </a:rPr>
                        <a:t>Parameters set prior to training, including learning rate, batch size, number of epochs, optimizer choice, dropout rate, and weight decay.</a:t>
                      </a:r>
                      <a:endParaRPr lang="en-IN" sz="1400" dirty="0"/>
                    </a:p>
                  </a:txBody>
                  <a:tcPr/>
                </a:tc>
                <a:extLst>
                  <a:ext uri="{0D108BD9-81ED-4DB2-BD59-A6C34878D82A}">
                    <a16:rowId xmlns:a16="http://schemas.microsoft.com/office/drawing/2014/main" val="84579287"/>
                  </a:ext>
                </a:extLst>
              </a:tr>
              <a:tr h="376264">
                <a:tc>
                  <a:txBody>
                    <a:bodyPr/>
                    <a:lstStyle/>
                    <a:p>
                      <a:r>
                        <a:rPr lang="en-IN" sz="1400" b="0" i="0" kern="1200" dirty="0">
                          <a:solidFill>
                            <a:schemeClr val="dk1"/>
                          </a:solidFill>
                          <a:effectLst/>
                          <a:latin typeface="Bahnschrift SemiBold" panose="020B0502040204020203" pitchFamily="34" charset="0"/>
                          <a:ea typeface="+mn-ea"/>
                          <a:cs typeface="+mn-cs"/>
                        </a:rPr>
                        <a:t>Input Data Preprocessing</a:t>
                      </a:r>
                      <a:endParaRPr lang="en-IN" sz="1400" dirty="0">
                        <a:latin typeface="Bahnschrift SemiBold" panose="020B0502040204020203" pitchFamily="34" charset="0"/>
                      </a:endParaRPr>
                    </a:p>
                  </a:txBody>
                  <a:tcPr/>
                </a:tc>
                <a:tc>
                  <a:txBody>
                    <a:bodyPr/>
                    <a:lstStyle/>
                    <a:p>
                      <a:r>
                        <a:rPr lang="en-US" sz="1400" b="0" i="0" kern="1200" dirty="0">
                          <a:solidFill>
                            <a:schemeClr val="dk1"/>
                          </a:solidFill>
                          <a:effectLst/>
                          <a:latin typeface="+mn-lt"/>
                          <a:ea typeface="+mn-ea"/>
                          <a:cs typeface="+mn-cs"/>
                        </a:rPr>
                        <a:t>Parameters related to data preprocessing steps such as resizing, normalization, data augmentation, and handling missing values or outliers.</a:t>
                      </a:r>
                      <a:endParaRPr lang="en-IN" sz="1400" dirty="0"/>
                    </a:p>
                  </a:txBody>
                  <a:tcPr/>
                </a:tc>
                <a:extLst>
                  <a:ext uri="{0D108BD9-81ED-4DB2-BD59-A6C34878D82A}">
                    <a16:rowId xmlns:a16="http://schemas.microsoft.com/office/drawing/2014/main" val="3265841985"/>
                  </a:ext>
                </a:extLst>
              </a:tr>
              <a:tr h="376264">
                <a:tc>
                  <a:txBody>
                    <a:bodyPr/>
                    <a:lstStyle/>
                    <a:p>
                      <a:r>
                        <a:rPr lang="en-IN" sz="1400" b="0" i="0" kern="1200" dirty="0">
                          <a:solidFill>
                            <a:schemeClr val="dk1"/>
                          </a:solidFill>
                          <a:effectLst/>
                          <a:latin typeface="Bahnschrift SemiBold" panose="020B0502040204020203" pitchFamily="34" charset="0"/>
                          <a:ea typeface="+mn-ea"/>
                          <a:cs typeface="+mn-cs"/>
                        </a:rPr>
                        <a:t>Training Configuration</a:t>
                      </a:r>
                      <a:endParaRPr lang="en-IN" sz="1400" dirty="0">
                        <a:latin typeface="Bahnschrift SemiBold" panose="020B0502040204020203" pitchFamily="34" charset="0"/>
                      </a:endParaRPr>
                    </a:p>
                  </a:txBody>
                  <a:tcPr/>
                </a:tc>
                <a:tc>
                  <a:txBody>
                    <a:bodyPr/>
                    <a:lstStyle/>
                    <a:p>
                      <a:r>
                        <a:rPr lang="en-US" sz="1400" b="0" i="0" kern="1200" dirty="0">
                          <a:solidFill>
                            <a:schemeClr val="dk1"/>
                          </a:solidFill>
                          <a:effectLst/>
                          <a:latin typeface="+mn-lt"/>
                          <a:ea typeface="+mn-ea"/>
                          <a:cs typeface="+mn-cs"/>
                        </a:rPr>
                        <a:t>Parameters related to the training process such as loss function, metrics, early stopping criteria, and callbacks.</a:t>
                      </a:r>
                      <a:endParaRPr lang="en-IN" sz="1400" dirty="0"/>
                    </a:p>
                  </a:txBody>
                  <a:tcPr/>
                </a:tc>
                <a:extLst>
                  <a:ext uri="{0D108BD9-81ED-4DB2-BD59-A6C34878D82A}">
                    <a16:rowId xmlns:a16="http://schemas.microsoft.com/office/drawing/2014/main" val="3673909643"/>
                  </a:ext>
                </a:extLst>
              </a:tr>
              <a:tr h="376264">
                <a:tc>
                  <a:txBody>
                    <a:bodyPr/>
                    <a:lstStyle/>
                    <a:p>
                      <a:r>
                        <a:rPr lang="en-IN" sz="1400" b="0" i="0" kern="1200" dirty="0">
                          <a:solidFill>
                            <a:schemeClr val="dk1"/>
                          </a:solidFill>
                          <a:effectLst/>
                          <a:latin typeface="Bahnschrift SemiBold" panose="020B0502040204020203" pitchFamily="34" charset="0"/>
                          <a:ea typeface="+mn-ea"/>
                          <a:cs typeface="+mn-cs"/>
                        </a:rPr>
                        <a:t>Hardware Acceleration</a:t>
                      </a:r>
                      <a:endParaRPr lang="en-IN" sz="1400" dirty="0">
                        <a:latin typeface="Bahnschrift SemiBold" panose="020B0502040204020203" pitchFamily="34" charset="0"/>
                      </a:endParaRPr>
                    </a:p>
                  </a:txBody>
                  <a:tcPr/>
                </a:tc>
                <a:tc>
                  <a:txBody>
                    <a:bodyPr/>
                    <a:lstStyle/>
                    <a:p>
                      <a:r>
                        <a:rPr lang="en-US" sz="1400" b="0" i="0" kern="1200" dirty="0">
                          <a:solidFill>
                            <a:schemeClr val="dk1"/>
                          </a:solidFill>
                          <a:effectLst/>
                          <a:latin typeface="+mn-lt"/>
                          <a:ea typeface="+mn-ea"/>
                          <a:cs typeface="+mn-cs"/>
                        </a:rPr>
                        <a:t>Parameters related to utilizing hardware acceleration if available, including batch size adjustments, memory management, and GPU-specific configurations.</a:t>
                      </a:r>
                      <a:endParaRPr lang="en-IN" sz="1400" dirty="0"/>
                    </a:p>
                  </a:txBody>
                  <a:tcPr/>
                </a:tc>
                <a:extLst>
                  <a:ext uri="{0D108BD9-81ED-4DB2-BD59-A6C34878D82A}">
                    <a16:rowId xmlns:a16="http://schemas.microsoft.com/office/drawing/2014/main" val="543748564"/>
                  </a:ext>
                </a:extLst>
              </a:tr>
              <a:tr h="376264">
                <a:tc>
                  <a:txBody>
                    <a:bodyPr/>
                    <a:lstStyle/>
                    <a:p>
                      <a:r>
                        <a:rPr lang="en-IN" sz="1400" b="0" i="0" kern="1200" dirty="0">
                          <a:solidFill>
                            <a:schemeClr val="dk1"/>
                          </a:solidFill>
                          <a:effectLst/>
                          <a:latin typeface="Bahnschrift SemiBold" panose="020B0502040204020203" pitchFamily="34" charset="0"/>
                          <a:ea typeface="+mn-ea"/>
                          <a:cs typeface="+mn-cs"/>
                        </a:rPr>
                        <a:t>Evaluation Parameters</a:t>
                      </a:r>
                      <a:endParaRPr lang="en-IN" sz="1400" dirty="0">
                        <a:latin typeface="Bahnschrift SemiBold" panose="020B0502040204020203" pitchFamily="34" charset="0"/>
                      </a:endParaRPr>
                    </a:p>
                  </a:txBody>
                  <a:tcPr/>
                </a:tc>
                <a:tc>
                  <a:txBody>
                    <a:bodyPr/>
                    <a:lstStyle/>
                    <a:p>
                      <a:r>
                        <a:rPr lang="en-US" sz="1400" b="0" i="0" kern="1200" dirty="0">
                          <a:solidFill>
                            <a:schemeClr val="dk1"/>
                          </a:solidFill>
                          <a:effectLst/>
                          <a:latin typeface="+mn-lt"/>
                          <a:ea typeface="+mn-ea"/>
                          <a:cs typeface="+mn-cs"/>
                        </a:rPr>
                        <a:t>Parameters used during model evaluation, such as evaluation metrics and any additional evaluation settings.</a:t>
                      </a:r>
                      <a:endParaRPr lang="en-IN" sz="1400" dirty="0">
                        <a:latin typeface="+mn-lt"/>
                      </a:endParaRPr>
                    </a:p>
                  </a:txBody>
                  <a:tcPr/>
                </a:tc>
                <a:extLst>
                  <a:ext uri="{0D108BD9-81ED-4DB2-BD59-A6C34878D82A}">
                    <a16:rowId xmlns:a16="http://schemas.microsoft.com/office/drawing/2014/main" val="3572879527"/>
                  </a:ext>
                </a:extLst>
              </a:tr>
              <a:tr h="376264">
                <a:tc>
                  <a:txBody>
                    <a:bodyPr/>
                    <a:lstStyle/>
                    <a:p>
                      <a:r>
                        <a:rPr lang="en-IN" sz="1400" b="1" i="0" kern="1200" dirty="0">
                          <a:solidFill>
                            <a:schemeClr val="dk1"/>
                          </a:solidFill>
                          <a:effectLst/>
                          <a:latin typeface="Bahnschrift SemiBold" panose="020B0502040204020203" pitchFamily="34" charset="0"/>
                          <a:ea typeface="+mn-ea"/>
                          <a:cs typeface="+mn-cs"/>
                        </a:rPr>
                        <a:t>Validation and Testing Parameters</a:t>
                      </a:r>
                      <a:endParaRPr lang="en-IN" sz="1400" dirty="0">
                        <a:latin typeface="Bahnschrift SemiBold" panose="020B0502040204020203" pitchFamily="34" charset="0"/>
                      </a:endParaRPr>
                    </a:p>
                  </a:txBody>
                  <a:tcPr/>
                </a:tc>
                <a:tc>
                  <a:txBody>
                    <a:bodyPr/>
                    <a:lstStyle/>
                    <a:p>
                      <a:r>
                        <a:rPr lang="en-IN" sz="1400" dirty="0">
                          <a:latin typeface="+mn-lt"/>
                        </a:rPr>
                        <a:t>Percentage of splitting the dataset into training set, validation set and test dataset</a:t>
                      </a:r>
                    </a:p>
                  </a:txBody>
                  <a:tcPr/>
                </a:tc>
                <a:extLst>
                  <a:ext uri="{0D108BD9-81ED-4DB2-BD59-A6C34878D82A}">
                    <a16:rowId xmlns:a16="http://schemas.microsoft.com/office/drawing/2014/main" val="4039089918"/>
                  </a:ext>
                </a:extLst>
              </a:tr>
            </a:tbl>
          </a:graphicData>
        </a:graphic>
      </p:graphicFrame>
    </p:spTree>
    <p:extLst>
      <p:ext uri="{BB962C8B-B14F-4D97-AF65-F5344CB8AC3E}">
        <p14:creationId xmlns:p14="http://schemas.microsoft.com/office/powerpoint/2010/main" val="2442238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9CE7811-582A-B1A6-0991-0D4BE825361E}"/>
              </a:ext>
            </a:extLst>
          </p:cNvPr>
          <p:cNvGraphicFramePr>
            <a:graphicFrameLocks noGrp="1"/>
          </p:cNvGraphicFramePr>
          <p:nvPr>
            <p:extLst>
              <p:ext uri="{D42A27DB-BD31-4B8C-83A1-F6EECF244321}">
                <p14:modId xmlns:p14="http://schemas.microsoft.com/office/powerpoint/2010/main" val="4252919656"/>
              </p:ext>
            </p:extLst>
          </p:nvPr>
        </p:nvGraphicFramePr>
        <p:xfrm>
          <a:off x="1295399" y="1676399"/>
          <a:ext cx="9620840" cy="3301364"/>
        </p:xfrm>
        <a:graphic>
          <a:graphicData uri="http://schemas.openxmlformats.org/drawingml/2006/table">
            <a:tbl>
              <a:tblPr firstRow="1" firstCol="1" bandRow="1">
                <a:tableStyleId>{5C22544A-7EE6-4342-B048-85BDC9FD1C3A}</a:tableStyleId>
              </a:tblPr>
              <a:tblGrid>
                <a:gridCol w="2405210">
                  <a:extLst>
                    <a:ext uri="{9D8B030D-6E8A-4147-A177-3AD203B41FA5}">
                      <a16:colId xmlns:a16="http://schemas.microsoft.com/office/drawing/2014/main" val="2463304309"/>
                    </a:ext>
                  </a:extLst>
                </a:gridCol>
                <a:gridCol w="2405210">
                  <a:extLst>
                    <a:ext uri="{9D8B030D-6E8A-4147-A177-3AD203B41FA5}">
                      <a16:colId xmlns:a16="http://schemas.microsoft.com/office/drawing/2014/main" val="396013912"/>
                    </a:ext>
                  </a:extLst>
                </a:gridCol>
                <a:gridCol w="2405210">
                  <a:extLst>
                    <a:ext uri="{9D8B030D-6E8A-4147-A177-3AD203B41FA5}">
                      <a16:colId xmlns:a16="http://schemas.microsoft.com/office/drawing/2014/main" val="1116527073"/>
                    </a:ext>
                  </a:extLst>
                </a:gridCol>
                <a:gridCol w="2405210">
                  <a:extLst>
                    <a:ext uri="{9D8B030D-6E8A-4147-A177-3AD203B41FA5}">
                      <a16:colId xmlns:a16="http://schemas.microsoft.com/office/drawing/2014/main" val="175521608"/>
                    </a:ext>
                  </a:extLst>
                </a:gridCol>
              </a:tblGrid>
              <a:tr h="731534">
                <a:tc>
                  <a:txBody>
                    <a:bodyPr/>
                    <a:lstStyle/>
                    <a:p>
                      <a:pPr algn="ctr">
                        <a:lnSpc>
                          <a:spcPct val="150000"/>
                        </a:lnSpc>
                        <a:spcAft>
                          <a:spcPts val="800"/>
                        </a:spcAft>
                      </a:pPr>
                      <a:r>
                        <a:rPr lang="en-IN" sz="2000" kern="0" dirty="0">
                          <a:effectLst/>
                        </a:rPr>
                        <a:t>ARCHITECTURE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2000" kern="0" dirty="0">
                          <a:effectLst/>
                        </a:rPr>
                        <a:t>ACCURACY</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2000" kern="0" dirty="0">
                          <a:effectLst/>
                        </a:rPr>
                        <a:t>PRECISION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2000" kern="0" dirty="0">
                          <a:effectLst/>
                        </a:rPr>
                        <a:t>RECALL</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458014"/>
                  </a:ext>
                </a:extLst>
              </a:tr>
              <a:tr h="863168">
                <a:tc>
                  <a:txBody>
                    <a:bodyPr/>
                    <a:lstStyle/>
                    <a:p>
                      <a:pPr algn="ctr">
                        <a:lnSpc>
                          <a:spcPct val="150000"/>
                        </a:lnSpc>
                        <a:spcAft>
                          <a:spcPts val="800"/>
                        </a:spcAft>
                      </a:pPr>
                      <a:r>
                        <a:rPr lang="en-IN" sz="1400" kern="0" dirty="0">
                          <a:effectLst/>
                        </a:rPr>
                        <a:t>     </a:t>
                      </a:r>
                      <a:r>
                        <a:rPr lang="en-IN" sz="2000" kern="0" dirty="0">
                          <a:effectLst/>
                        </a:rPr>
                        <a:t>VGG16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kern="0" dirty="0">
                          <a:effectLst/>
                        </a:rPr>
                        <a:t>      95.12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1800" kern="0" dirty="0">
                          <a:effectLst/>
                        </a:rPr>
                        <a:t>98.52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kern="0" dirty="0">
                          <a:effectLst/>
                        </a:rPr>
                        <a:t>                    </a:t>
                      </a:r>
                      <a:r>
                        <a:rPr lang="en-IN" sz="1800" kern="0" dirty="0">
                          <a:effectLst/>
                        </a:rPr>
                        <a:t>52.67</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247950"/>
                  </a:ext>
                </a:extLst>
              </a:tr>
              <a:tr h="853331">
                <a:tc>
                  <a:txBody>
                    <a:bodyPr/>
                    <a:lstStyle/>
                    <a:p>
                      <a:pPr algn="ctr">
                        <a:lnSpc>
                          <a:spcPct val="150000"/>
                        </a:lnSpc>
                        <a:spcAft>
                          <a:spcPts val="800"/>
                        </a:spcAft>
                      </a:pPr>
                      <a:r>
                        <a:rPr lang="en-IN" sz="1400" kern="0" dirty="0">
                          <a:effectLst/>
                        </a:rPr>
                        <a:t>     </a:t>
                      </a:r>
                      <a:r>
                        <a:rPr lang="en-IN" sz="2000" kern="0" dirty="0">
                          <a:effectLst/>
                        </a:rPr>
                        <a:t>LENET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kern="0" dirty="0">
                          <a:effectLst/>
                        </a:rPr>
                        <a:t>                       </a:t>
                      </a:r>
                      <a:r>
                        <a:rPr lang="en-IN" sz="1800" kern="0" dirty="0">
                          <a:effectLst/>
                        </a:rPr>
                        <a:t>93.64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2000" kern="0" dirty="0">
                          <a:effectLst/>
                        </a:rPr>
                        <a:t>94.42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2000" kern="0" dirty="0">
                          <a:effectLst/>
                        </a:rPr>
                        <a:t>             93.67</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1862150"/>
                  </a:ext>
                </a:extLst>
              </a:tr>
              <a:tr h="853331">
                <a:tc>
                  <a:txBody>
                    <a:bodyPr/>
                    <a:lstStyle/>
                    <a:p>
                      <a:pPr algn="ctr">
                        <a:lnSpc>
                          <a:spcPct val="150000"/>
                        </a:lnSpc>
                        <a:spcAft>
                          <a:spcPts val="800"/>
                        </a:spcAft>
                      </a:pPr>
                      <a:r>
                        <a:rPr lang="en-IN" sz="1200" kern="0" dirty="0">
                          <a:effectLst/>
                        </a:rPr>
                        <a:t>    </a:t>
                      </a:r>
                      <a:r>
                        <a:rPr lang="en-IN" sz="2000" kern="0" dirty="0">
                          <a:effectLst/>
                        </a:rPr>
                        <a:t>ALEXNET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400" kern="0" dirty="0">
                          <a:effectLst/>
                        </a:rPr>
                        <a:t>                      </a:t>
                      </a:r>
                      <a:r>
                        <a:rPr lang="en-IN" sz="2000" kern="0" dirty="0">
                          <a:effectLst/>
                        </a:rPr>
                        <a:t>94.61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2000" kern="0" dirty="0">
                          <a:effectLst/>
                        </a:rPr>
                        <a:t>94.82</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IN" sz="1200" kern="0" dirty="0">
                          <a:effectLst/>
                        </a:rPr>
                        <a:t>                     </a:t>
                      </a:r>
                      <a:r>
                        <a:rPr lang="en-IN" sz="2000" kern="0" dirty="0">
                          <a:effectLst/>
                        </a:rPr>
                        <a:t>65.21</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82415216"/>
                  </a:ext>
                </a:extLst>
              </a:tr>
            </a:tbl>
          </a:graphicData>
        </a:graphic>
      </p:graphicFrame>
      <p:sp>
        <p:nvSpPr>
          <p:cNvPr id="3" name="TextBox 2">
            <a:extLst>
              <a:ext uri="{FF2B5EF4-FFF2-40B4-BE49-F238E27FC236}">
                <a16:creationId xmlns:a16="http://schemas.microsoft.com/office/drawing/2014/main" id="{2D232127-C860-730A-BC39-C07B20110D68}"/>
              </a:ext>
            </a:extLst>
          </p:cNvPr>
          <p:cNvSpPr txBox="1"/>
          <p:nvPr/>
        </p:nvSpPr>
        <p:spPr>
          <a:xfrm>
            <a:off x="1775460" y="571500"/>
            <a:ext cx="7999562" cy="923330"/>
          </a:xfrm>
          <a:prstGeom prst="rect">
            <a:avLst/>
          </a:prstGeom>
          <a:noFill/>
        </p:spPr>
        <p:txBody>
          <a:bodyPr wrap="none" rtlCol="0">
            <a:spAutoFit/>
          </a:bodyPr>
          <a:lstStyle/>
          <a:p>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	RESULTS WITH TENSORFLOW</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89063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CE647-2AD0-3A3B-88E8-9B62A8E04552}"/>
              </a:ext>
            </a:extLst>
          </p:cNvPr>
          <p:cNvSpPr txBox="1"/>
          <p:nvPr/>
        </p:nvSpPr>
        <p:spPr>
          <a:xfrm>
            <a:off x="725865" y="490194"/>
            <a:ext cx="11331018" cy="584775"/>
          </a:xfrm>
          <a:prstGeom prst="rect">
            <a:avLst/>
          </a:prstGeom>
          <a:noFill/>
        </p:spPr>
        <p:txBody>
          <a:bodyPr wrap="square" rtlCol="0">
            <a:spAutoFit/>
          </a:bodyPr>
          <a:lstStyle/>
          <a:p>
            <a:r>
              <a:rPr lang="en-IN" sz="3200" b="1" dirty="0">
                <a:effectLst/>
                <a:latin typeface="Times New Roman" panose="02020603050405020304" pitchFamily="18" charset="0"/>
                <a:ea typeface="Calibri" panose="020F0502020204030204" pitchFamily="34" charset="0"/>
              </a:rPr>
              <a:t>	CONFUSION MATRIX USING </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TENSORFLOW</a:t>
            </a:r>
            <a:endParaRPr lang="en-IN" sz="3200" dirty="0"/>
          </a:p>
        </p:txBody>
      </p:sp>
      <p:graphicFrame>
        <p:nvGraphicFramePr>
          <p:cNvPr id="3" name="Table 2">
            <a:extLst>
              <a:ext uri="{FF2B5EF4-FFF2-40B4-BE49-F238E27FC236}">
                <a16:creationId xmlns:a16="http://schemas.microsoft.com/office/drawing/2014/main" id="{9B32D510-449E-CEC5-C27C-550EC30CF8E1}"/>
              </a:ext>
            </a:extLst>
          </p:cNvPr>
          <p:cNvGraphicFramePr>
            <a:graphicFrameLocks noGrp="1"/>
          </p:cNvGraphicFramePr>
          <p:nvPr>
            <p:extLst>
              <p:ext uri="{D42A27DB-BD31-4B8C-83A1-F6EECF244321}">
                <p14:modId xmlns:p14="http://schemas.microsoft.com/office/powerpoint/2010/main" val="3990887204"/>
              </p:ext>
            </p:extLst>
          </p:nvPr>
        </p:nvGraphicFramePr>
        <p:xfrm>
          <a:off x="970961" y="1451728"/>
          <a:ext cx="10331778" cy="4659951"/>
        </p:xfrm>
        <a:graphic>
          <a:graphicData uri="http://schemas.openxmlformats.org/drawingml/2006/table">
            <a:tbl>
              <a:tblPr firstRow="1" bandRow="1">
                <a:tableStyleId>{5C22544A-7EE6-4342-B048-85BDC9FD1C3A}</a:tableStyleId>
              </a:tblPr>
              <a:tblGrid>
                <a:gridCol w="3443926">
                  <a:extLst>
                    <a:ext uri="{9D8B030D-6E8A-4147-A177-3AD203B41FA5}">
                      <a16:colId xmlns:a16="http://schemas.microsoft.com/office/drawing/2014/main" val="2538161148"/>
                    </a:ext>
                  </a:extLst>
                </a:gridCol>
                <a:gridCol w="3443926">
                  <a:extLst>
                    <a:ext uri="{9D8B030D-6E8A-4147-A177-3AD203B41FA5}">
                      <a16:colId xmlns:a16="http://schemas.microsoft.com/office/drawing/2014/main" val="484073412"/>
                    </a:ext>
                  </a:extLst>
                </a:gridCol>
                <a:gridCol w="3443926">
                  <a:extLst>
                    <a:ext uri="{9D8B030D-6E8A-4147-A177-3AD203B41FA5}">
                      <a16:colId xmlns:a16="http://schemas.microsoft.com/office/drawing/2014/main" val="3222824678"/>
                    </a:ext>
                  </a:extLst>
                </a:gridCol>
              </a:tblGrid>
              <a:tr h="1198282">
                <a:tc>
                  <a:txBody>
                    <a:bodyPr/>
                    <a:lstStyle/>
                    <a:p>
                      <a:pPr algn="ctr"/>
                      <a:r>
                        <a:rPr lang="en-IN" sz="2400" b="1" kern="1200" dirty="0">
                          <a:solidFill>
                            <a:schemeClr val="lt1"/>
                          </a:solidFill>
                          <a:effectLst/>
                          <a:latin typeface="+mn-lt"/>
                          <a:ea typeface="+mn-ea"/>
                          <a:cs typeface="+mn-cs"/>
                        </a:rPr>
                        <a:t>VGG16</a:t>
                      </a:r>
                      <a:endParaRPr lang="en-IN" sz="2400" dirty="0"/>
                    </a:p>
                  </a:txBody>
                  <a:tcPr/>
                </a:tc>
                <a:tc>
                  <a:txBody>
                    <a:bodyPr/>
                    <a:lstStyle/>
                    <a:p>
                      <a:pPr algn="ctr"/>
                      <a:r>
                        <a:rPr lang="en-US" sz="2400" b="1" kern="1200" dirty="0">
                          <a:solidFill>
                            <a:schemeClr val="lt1"/>
                          </a:solidFill>
                          <a:effectLst/>
                          <a:latin typeface="+mn-lt"/>
                          <a:ea typeface="+mn-ea"/>
                          <a:cs typeface="+mn-cs"/>
                        </a:rPr>
                        <a:t>LENET</a:t>
                      </a:r>
                      <a:endParaRPr lang="en-IN" sz="2400" dirty="0"/>
                    </a:p>
                  </a:txBody>
                  <a:tcPr/>
                </a:tc>
                <a:tc>
                  <a:txBody>
                    <a:bodyPr/>
                    <a:lstStyle/>
                    <a:p>
                      <a:pPr algn="ctr"/>
                      <a:r>
                        <a:rPr lang="en-US" sz="2400" b="1" kern="1200" dirty="0">
                          <a:solidFill>
                            <a:schemeClr val="lt1"/>
                          </a:solidFill>
                          <a:effectLst/>
                          <a:latin typeface="+mn-lt"/>
                          <a:ea typeface="+mn-ea"/>
                          <a:cs typeface="+mn-cs"/>
                        </a:rPr>
                        <a:t>ALEXNET</a:t>
                      </a:r>
                      <a:endParaRPr lang="en-IN" sz="2400" dirty="0"/>
                    </a:p>
                  </a:txBody>
                  <a:tcPr/>
                </a:tc>
                <a:extLst>
                  <a:ext uri="{0D108BD9-81ED-4DB2-BD59-A6C34878D82A}">
                    <a16:rowId xmlns:a16="http://schemas.microsoft.com/office/drawing/2014/main" val="2583197566"/>
                  </a:ext>
                </a:extLst>
              </a:tr>
              <a:tr h="3461669">
                <a:tc>
                  <a:txBody>
                    <a:bodyPr/>
                    <a:lstStyle/>
                    <a:p>
                      <a:pPr algn="ctr"/>
                      <a:endParaRPr lang="en-IN" sz="2400" dirty="0"/>
                    </a:p>
                  </a:txBody>
                  <a:tcPr/>
                </a:tc>
                <a:tc>
                  <a:txBody>
                    <a:bodyPr/>
                    <a:lstStyle/>
                    <a:p>
                      <a:pPr algn="ctr"/>
                      <a:endParaRPr lang="en-IN" sz="2400" dirty="0"/>
                    </a:p>
                  </a:txBody>
                  <a:tcPr/>
                </a:tc>
                <a:tc>
                  <a:txBody>
                    <a:bodyPr/>
                    <a:lstStyle/>
                    <a:p>
                      <a:pPr algn="ctr"/>
                      <a:endParaRPr lang="en-IN" sz="2400" dirty="0"/>
                    </a:p>
                  </a:txBody>
                  <a:tcPr/>
                </a:tc>
                <a:extLst>
                  <a:ext uri="{0D108BD9-81ED-4DB2-BD59-A6C34878D82A}">
                    <a16:rowId xmlns:a16="http://schemas.microsoft.com/office/drawing/2014/main" val="432807655"/>
                  </a:ext>
                </a:extLst>
              </a:tr>
            </a:tbl>
          </a:graphicData>
        </a:graphic>
      </p:graphicFrame>
      <p:pic>
        <p:nvPicPr>
          <p:cNvPr id="4" name="Picture 3">
            <a:extLst>
              <a:ext uri="{FF2B5EF4-FFF2-40B4-BE49-F238E27FC236}">
                <a16:creationId xmlns:a16="http://schemas.microsoft.com/office/drawing/2014/main" id="{BD2D7605-538B-1829-EB48-1552EB9ED4FB}"/>
              </a:ext>
            </a:extLst>
          </p:cNvPr>
          <p:cNvPicPr>
            <a:picLocks noChangeAspect="1"/>
          </p:cNvPicPr>
          <p:nvPr/>
        </p:nvPicPr>
        <p:blipFill>
          <a:blip r:embed="rId2"/>
          <a:stretch>
            <a:fillRect/>
          </a:stretch>
        </p:blipFill>
        <p:spPr>
          <a:xfrm>
            <a:off x="1169317" y="3089131"/>
            <a:ext cx="2971800" cy="2414270"/>
          </a:xfrm>
          <a:prstGeom prst="rect">
            <a:avLst/>
          </a:prstGeom>
        </p:spPr>
      </p:pic>
      <p:pic>
        <p:nvPicPr>
          <p:cNvPr id="5" name="Picture 4">
            <a:extLst>
              <a:ext uri="{FF2B5EF4-FFF2-40B4-BE49-F238E27FC236}">
                <a16:creationId xmlns:a16="http://schemas.microsoft.com/office/drawing/2014/main" id="{0946564D-16DF-A647-7400-7FB7817F33BC}"/>
              </a:ext>
            </a:extLst>
          </p:cNvPr>
          <p:cNvPicPr>
            <a:picLocks noChangeAspect="1"/>
          </p:cNvPicPr>
          <p:nvPr/>
        </p:nvPicPr>
        <p:blipFill>
          <a:blip r:embed="rId3"/>
          <a:stretch>
            <a:fillRect/>
          </a:stretch>
        </p:blipFill>
        <p:spPr>
          <a:xfrm>
            <a:off x="4684722" y="3087861"/>
            <a:ext cx="3037205" cy="2415540"/>
          </a:xfrm>
          <a:prstGeom prst="rect">
            <a:avLst/>
          </a:prstGeom>
        </p:spPr>
      </p:pic>
      <p:pic>
        <p:nvPicPr>
          <p:cNvPr id="6" name="Picture 5">
            <a:extLst>
              <a:ext uri="{FF2B5EF4-FFF2-40B4-BE49-F238E27FC236}">
                <a16:creationId xmlns:a16="http://schemas.microsoft.com/office/drawing/2014/main" id="{7C049B8A-1BE3-AD10-DEDE-6437B335BC14}"/>
              </a:ext>
            </a:extLst>
          </p:cNvPr>
          <p:cNvPicPr>
            <a:picLocks noChangeAspect="1"/>
          </p:cNvPicPr>
          <p:nvPr/>
        </p:nvPicPr>
        <p:blipFill>
          <a:blip r:embed="rId4"/>
          <a:stretch>
            <a:fillRect/>
          </a:stretch>
        </p:blipFill>
        <p:spPr>
          <a:xfrm>
            <a:off x="8059918" y="3087861"/>
            <a:ext cx="3048000" cy="2415540"/>
          </a:xfrm>
          <a:prstGeom prst="rect">
            <a:avLst/>
          </a:prstGeom>
        </p:spPr>
      </p:pic>
    </p:spTree>
    <p:extLst>
      <p:ext uri="{BB962C8B-B14F-4D97-AF65-F5344CB8AC3E}">
        <p14:creationId xmlns:p14="http://schemas.microsoft.com/office/powerpoint/2010/main" val="3649241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51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C278BDD-B50D-4CE6-17E3-F2E2322A6D0E}"/>
              </a:ext>
            </a:extLst>
          </p:cNvPr>
          <p:cNvSpPr txBox="1"/>
          <p:nvPr/>
        </p:nvSpPr>
        <p:spPr>
          <a:xfrm>
            <a:off x="2733774" y="487680"/>
            <a:ext cx="6755946" cy="1200329"/>
          </a:xfrm>
          <a:prstGeom prst="rect">
            <a:avLst/>
          </a:prstGeom>
          <a:noFill/>
        </p:spPr>
        <p:txBody>
          <a:bodyPr wrap="square" rtlCol="0">
            <a:spAutoFit/>
          </a:bodyPr>
          <a:lstStyle/>
          <a:p>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RESULTS WITH PYTORCH</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C5F1BCC-22AA-23DC-A8FD-1C2FA63CA8D6}"/>
              </a:ext>
            </a:extLst>
          </p:cNvPr>
          <p:cNvGraphicFramePr>
            <a:graphicFrameLocks noGrp="1"/>
          </p:cNvGraphicFramePr>
          <p:nvPr>
            <p:extLst>
              <p:ext uri="{D42A27DB-BD31-4B8C-83A1-F6EECF244321}">
                <p14:modId xmlns:p14="http://schemas.microsoft.com/office/powerpoint/2010/main" val="2272648564"/>
              </p:ext>
            </p:extLst>
          </p:nvPr>
        </p:nvGraphicFramePr>
        <p:xfrm>
          <a:off x="2055043" y="2377440"/>
          <a:ext cx="8182468" cy="2735580"/>
        </p:xfrm>
        <a:graphic>
          <a:graphicData uri="http://schemas.openxmlformats.org/drawingml/2006/table">
            <a:tbl>
              <a:tblPr firstRow="1" firstCol="1" bandRow="1">
                <a:tableStyleId>{5C22544A-7EE6-4342-B048-85BDC9FD1C3A}</a:tableStyleId>
              </a:tblPr>
              <a:tblGrid>
                <a:gridCol w="2045617">
                  <a:extLst>
                    <a:ext uri="{9D8B030D-6E8A-4147-A177-3AD203B41FA5}">
                      <a16:colId xmlns:a16="http://schemas.microsoft.com/office/drawing/2014/main" val="2547451723"/>
                    </a:ext>
                  </a:extLst>
                </a:gridCol>
                <a:gridCol w="2045617">
                  <a:extLst>
                    <a:ext uri="{9D8B030D-6E8A-4147-A177-3AD203B41FA5}">
                      <a16:colId xmlns:a16="http://schemas.microsoft.com/office/drawing/2014/main" val="1358260802"/>
                    </a:ext>
                  </a:extLst>
                </a:gridCol>
                <a:gridCol w="2045617">
                  <a:extLst>
                    <a:ext uri="{9D8B030D-6E8A-4147-A177-3AD203B41FA5}">
                      <a16:colId xmlns:a16="http://schemas.microsoft.com/office/drawing/2014/main" val="2327550342"/>
                    </a:ext>
                  </a:extLst>
                </a:gridCol>
                <a:gridCol w="2045617">
                  <a:extLst>
                    <a:ext uri="{9D8B030D-6E8A-4147-A177-3AD203B41FA5}">
                      <a16:colId xmlns:a16="http://schemas.microsoft.com/office/drawing/2014/main" val="4165804858"/>
                    </a:ext>
                  </a:extLst>
                </a:gridCol>
              </a:tblGrid>
              <a:tr h="683895">
                <a:tc>
                  <a:txBody>
                    <a:bodyPr/>
                    <a:lstStyle/>
                    <a:p>
                      <a:pPr algn="ctr">
                        <a:lnSpc>
                          <a:spcPct val="150000"/>
                        </a:lnSpc>
                        <a:spcAft>
                          <a:spcPts val="800"/>
                        </a:spcAft>
                      </a:pPr>
                      <a:r>
                        <a:rPr lang="en-US" sz="2000" kern="0" dirty="0">
                          <a:effectLst/>
                        </a:rPr>
                        <a:t>ARCHITECTURE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ACCURACY</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PRECISION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RECALL</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5758471"/>
                  </a:ext>
                </a:extLst>
              </a:tr>
              <a:tr h="683895">
                <a:tc>
                  <a:txBody>
                    <a:bodyPr/>
                    <a:lstStyle/>
                    <a:p>
                      <a:pPr algn="ctr">
                        <a:lnSpc>
                          <a:spcPct val="150000"/>
                        </a:lnSpc>
                        <a:spcAft>
                          <a:spcPts val="800"/>
                        </a:spcAft>
                      </a:pPr>
                      <a:r>
                        <a:rPr lang="en-US" sz="2000" kern="0" dirty="0">
                          <a:effectLst/>
                        </a:rPr>
                        <a:t>      VGG16</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90.53</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92.90</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87.51</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2464332"/>
                  </a:ext>
                </a:extLst>
              </a:tr>
              <a:tr h="683895">
                <a:tc>
                  <a:txBody>
                    <a:bodyPr/>
                    <a:lstStyle/>
                    <a:p>
                      <a:pPr algn="ctr">
                        <a:lnSpc>
                          <a:spcPct val="150000"/>
                        </a:lnSpc>
                        <a:spcAft>
                          <a:spcPts val="800"/>
                        </a:spcAft>
                      </a:pPr>
                      <a:r>
                        <a:rPr lang="en-US" sz="2000" kern="0">
                          <a:effectLst/>
                        </a:rPr>
                        <a:t>      LENET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77.75</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76.47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78.52</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04930346"/>
                  </a:ext>
                </a:extLst>
              </a:tr>
              <a:tr h="683895">
                <a:tc>
                  <a:txBody>
                    <a:bodyPr/>
                    <a:lstStyle/>
                    <a:p>
                      <a:pPr algn="ctr">
                        <a:lnSpc>
                          <a:spcPct val="150000"/>
                        </a:lnSpc>
                        <a:spcAft>
                          <a:spcPts val="800"/>
                        </a:spcAft>
                      </a:pPr>
                      <a:r>
                        <a:rPr lang="en-US" sz="2000" kern="0">
                          <a:effectLst/>
                        </a:rPr>
                        <a:t>     ALEXNET</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78.97</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a:effectLst/>
                        </a:rPr>
                        <a:t>       72.58</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800"/>
                        </a:spcAft>
                      </a:pPr>
                      <a:r>
                        <a:rPr lang="en-US" sz="2000" kern="0" dirty="0">
                          <a:effectLst/>
                        </a:rPr>
                        <a:t>       90.60</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0890917"/>
                  </a:ext>
                </a:extLst>
              </a:tr>
            </a:tbl>
          </a:graphicData>
        </a:graphic>
      </p:graphicFrame>
    </p:spTree>
    <p:extLst>
      <p:ext uri="{BB962C8B-B14F-4D97-AF65-F5344CB8AC3E}">
        <p14:creationId xmlns:p14="http://schemas.microsoft.com/office/powerpoint/2010/main" val="41566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4CE647-2AD0-3A3B-88E8-9B62A8E04552}"/>
              </a:ext>
            </a:extLst>
          </p:cNvPr>
          <p:cNvSpPr txBox="1"/>
          <p:nvPr/>
        </p:nvSpPr>
        <p:spPr>
          <a:xfrm>
            <a:off x="970961" y="490194"/>
            <a:ext cx="11085921" cy="584775"/>
          </a:xfrm>
          <a:prstGeom prst="rect">
            <a:avLst/>
          </a:prstGeom>
          <a:noFill/>
        </p:spPr>
        <p:txBody>
          <a:bodyPr wrap="square" rtlCol="0">
            <a:spAutoFit/>
          </a:bodyPr>
          <a:lstStyle/>
          <a:p>
            <a:pPr algn="ctr"/>
            <a:r>
              <a:rPr lang="en-IN" sz="3200" b="1" dirty="0">
                <a:effectLst/>
                <a:latin typeface="Times New Roman" panose="02020603050405020304" pitchFamily="18" charset="0"/>
                <a:ea typeface="Calibri" panose="020F0502020204030204" pitchFamily="34" charset="0"/>
              </a:rPr>
              <a:t>CONFUSION MATRIX USING </a:t>
            </a: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PYTORCH</a:t>
            </a:r>
            <a:endParaRPr lang="en-IN" sz="3200" dirty="0"/>
          </a:p>
        </p:txBody>
      </p:sp>
      <p:graphicFrame>
        <p:nvGraphicFramePr>
          <p:cNvPr id="3" name="Table 2">
            <a:extLst>
              <a:ext uri="{FF2B5EF4-FFF2-40B4-BE49-F238E27FC236}">
                <a16:creationId xmlns:a16="http://schemas.microsoft.com/office/drawing/2014/main" id="{9B32D510-449E-CEC5-C27C-550EC30CF8E1}"/>
              </a:ext>
            </a:extLst>
          </p:cNvPr>
          <p:cNvGraphicFramePr>
            <a:graphicFrameLocks noGrp="1"/>
          </p:cNvGraphicFramePr>
          <p:nvPr>
            <p:extLst>
              <p:ext uri="{D42A27DB-BD31-4B8C-83A1-F6EECF244321}">
                <p14:modId xmlns:p14="http://schemas.microsoft.com/office/powerpoint/2010/main" val="2979477889"/>
              </p:ext>
            </p:extLst>
          </p:nvPr>
        </p:nvGraphicFramePr>
        <p:xfrm>
          <a:off x="970961" y="1272618"/>
          <a:ext cx="10331778" cy="4839061"/>
        </p:xfrm>
        <a:graphic>
          <a:graphicData uri="http://schemas.openxmlformats.org/drawingml/2006/table">
            <a:tbl>
              <a:tblPr firstRow="1" bandRow="1">
                <a:tableStyleId>{5C22544A-7EE6-4342-B048-85BDC9FD1C3A}</a:tableStyleId>
              </a:tblPr>
              <a:tblGrid>
                <a:gridCol w="3443926">
                  <a:extLst>
                    <a:ext uri="{9D8B030D-6E8A-4147-A177-3AD203B41FA5}">
                      <a16:colId xmlns:a16="http://schemas.microsoft.com/office/drawing/2014/main" val="2538161148"/>
                    </a:ext>
                  </a:extLst>
                </a:gridCol>
                <a:gridCol w="3443926">
                  <a:extLst>
                    <a:ext uri="{9D8B030D-6E8A-4147-A177-3AD203B41FA5}">
                      <a16:colId xmlns:a16="http://schemas.microsoft.com/office/drawing/2014/main" val="484073412"/>
                    </a:ext>
                  </a:extLst>
                </a:gridCol>
                <a:gridCol w="3443926">
                  <a:extLst>
                    <a:ext uri="{9D8B030D-6E8A-4147-A177-3AD203B41FA5}">
                      <a16:colId xmlns:a16="http://schemas.microsoft.com/office/drawing/2014/main" val="3222824678"/>
                    </a:ext>
                  </a:extLst>
                </a:gridCol>
              </a:tblGrid>
              <a:tr h="1244339">
                <a:tc>
                  <a:txBody>
                    <a:bodyPr/>
                    <a:lstStyle/>
                    <a:p>
                      <a:pPr algn="ctr"/>
                      <a:r>
                        <a:rPr lang="en-IN" sz="2400" b="1" kern="1200" dirty="0">
                          <a:solidFill>
                            <a:schemeClr val="lt1"/>
                          </a:solidFill>
                          <a:effectLst/>
                          <a:latin typeface="+mn-lt"/>
                          <a:ea typeface="+mn-ea"/>
                          <a:cs typeface="+mn-cs"/>
                        </a:rPr>
                        <a:t>VGG16</a:t>
                      </a:r>
                      <a:endParaRPr lang="en-IN" sz="2400" dirty="0"/>
                    </a:p>
                  </a:txBody>
                  <a:tcPr/>
                </a:tc>
                <a:tc>
                  <a:txBody>
                    <a:bodyPr/>
                    <a:lstStyle/>
                    <a:p>
                      <a:pPr algn="ctr"/>
                      <a:r>
                        <a:rPr lang="en-US" sz="2400" b="1" kern="1200" dirty="0">
                          <a:solidFill>
                            <a:schemeClr val="lt1"/>
                          </a:solidFill>
                          <a:effectLst/>
                          <a:latin typeface="+mn-lt"/>
                          <a:ea typeface="+mn-ea"/>
                          <a:cs typeface="+mn-cs"/>
                        </a:rPr>
                        <a:t>LENET</a:t>
                      </a:r>
                      <a:endParaRPr lang="en-IN" sz="2400" dirty="0"/>
                    </a:p>
                  </a:txBody>
                  <a:tcPr/>
                </a:tc>
                <a:tc>
                  <a:txBody>
                    <a:bodyPr/>
                    <a:lstStyle/>
                    <a:p>
                      <a:pPr algn="ctr"/>
                      <a:r>
                        <a:rPr lang="en-US" sz="2400" b="1" kern="1200" dirty="0">
                          <a:solidFill>
                            <a:schemeClr val="lt1"/>
                          </a:solidFill>
                          <a:effectLst/>
                          <a:latin typeface="+mn-lt"/>
                          <a:ea typeface="+mn-ea"/>
                          <a:cs typeface="+mn-cs"/>
                        </a:rPr>
                        <a:t>ALEXNET</a:t>
                      </a:r>
                      <a:endParaRPr lang="en-IN" sz="2400" dirty="0"/>
                    </a:p>
                  </a:txBody>
                  <a:tcPr/>
                </a:tc>
                <a:extLst>
                  <a:ext uri="{0D108BD9-81ED-4DB2-BD59-A6C34878D82A}">
                    <a16:rowId xmlns:a16="http://schemas.microsoft.com/office/drawing/2014/main" val="2583197566"/>
                  </a:ext>
                </a:extLst>
              </a:tr>
              <a:tr h="3594722">
                <a:tc>
                  <a:txBody>
                    <a:bodyPr/>
                    <a:lstStyle/>
                    <a:p>
                      <a:pPr algn="ctr"/>
                      <a:endParaRPr lang="en-IN" sz="2400" dirty="0"/>
                    </a:p>
                  </a:txBody>
                  <a:tcPr/>
                </a:tc>
                <a:tc>
                  <a:txBody>
                    <a:bodyPr/>
                    <a:lstStyle/>
                    <a:p>
                      <a:pPr algn="ctr"/>
                      <a:endParaRPr lang="en-IN" sz="2400" dirty="0"/>
                    </a:p>
                  </a:txBody>
                  <a:tcPr/>
                </a:tc>
                <a:tc>
                  <a:txBody>
                    <a:bodyPr/>
                    <a:lstStyle/>
                    <a:p>
                      <a:pPr algn="ctr"/>
                      <a:endParaRPr lang="en-IN" sz="2400" dirty="0"/>
                    </a:p>
                  </a:txBody>
                  <a:tcPr/>
                </a:tc>
                <a:extLst>
                  <a:ext uri="{0D108BD9-81ED-4DB2-BD59-A6C34878D82A}">
                    <a16:rowId xmlns:a16="http://schemas.microsoft.com/office/drawing/2014/main" val="432807655"/>
                  </a:ext>
                </a:extLst>
              </a:tr>
            </a:tbl>
          </a:graphicData>
        </a:graphic>
      </p:graphicFrame>
      <p:pic>
        <p:nvPicPr>
          <p:cNvPr id="7" name="Picture 6">
            <a:extLst>
              <a:ext uri="{FF2B5EF4-FFF2-40B4-BE49-F238E27FC236}">
                <a16:creationId xmlns:a16="http://schemas.microsoft.com/office/drawing/2014/main" id="{EED55149-E733-FB66-C638-E68D2360BD3F}"/>
              </a:ext>
            </a:extLst>
          </p:cNvPr>
          <p:cNvPicPr>
            <a:picLocks noChangeAspect="1"/>
          </p:cNvPicPr>
          <p:nvPr/>
        </p:nvPicPr>
        <p:blipFill>
          <a:blip r:embed="rId3"/>
          <a:stretch>
            <a:fillRect/>
          </a:stretch>
        </p:blipFill>
        <p:spPr>
          <a:xfrm>
            <a:off x="1084082" y="3087861"/>
            <a:ext cx="3142001" cy="2415540"/>
          </a:xfrm>
          <a:prstGeom prst="rect">
            <a:avLst/>
          </a:prstGeom>
        </p:spPr>
      </p:pic>
      <p:pic>
        <p:nvPicPr>
          <p:cNvPr id="8" name="Picture 7">
            <a:extLst>
              <a:ext uri="{FF2B5EF4-FFF2-40B4-BE49-F238E27FC236}">
                <a16:creationId xmlns:a16="http://schemas.microsoft.com/office/drawing/2014/main" id="{49315368-5AC2-D61A-6C80-2F61A1066BD1}"/>
              </a:ext>
            </a:extLst>
          </p:cNvPr>
          <p:cNvPicPr>
            <a:picLocks noChangeAspect="1"/>
          </p:cNvPicPr>
          <p:nvPr/>
        </p:nvPicPr>
        <p:blipFill>
          <a:blip r:embed="rId4"/>
          <a:stretch>
            <a:fillRect/>
          </a:stretch>
        </p:blipFill>
        <p:spPr>
          <a:xfrm>
            <a:off x="4474008" y="3087861"/>
            <a:ext cx="3243983" cy="2415539"/>
          </a:xfrm>
          <a:prstGeom prst="rect">
            <a:avLst/>
          </a:prstGeom>
        </p:spPr>
      </p:pic>
      <p:pic>
        <p:nvPicPr>
          <p:cNvPr id="9" name="Picture 8">
            <a:extLst>
              <a:ext uri="{FF2B5EF4-FFF2-40B4-BE49-F238E27FC236}">
                <a16:creationId xmlns:a16="http://schemas.microsoft.com/office/drawing/2014/main" id="{0BE980FF-1A09-6403-3A8E-39D1A0BB77DD}"/>
              </a:ext>
            </a:extLst>
          </p:cNvPr>
          <p:cNvPicPr>
            <a:picLocks noChangeAspect="1"/>
          </p:cNvPicPr>
          <p:nvPr/>
        </p:nvPicPr>
        <p:blipFill>
          <a:blip r:embed="rId5"/>
          <a:stretch>
            <a:fillRect/>
          </a:stretch>
        </p:blipFill>
        <p:spPr>
          <a:xfrm>
            <a:off x="7965916" y="3087861"/>
            <a:ext cx="3198715" cy="2415539"/>
          </a:xfrm>
          <a:prstGeom prst="rect">
            <a:avLst/>
          </a:prstGeom>
        </p:spPr>
      </p:pic>
    </p:spTree>
    <p:extLst>
      <p:ext uri="{BB962C8B-B14F-4D97-AF65-F5344CB8AC3E}">
        <p14:creationId xmlns:p14="http://schemas.microsoft.com/office/powerpoint/2010/main" val="3964107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C7C999-4C50-73E7-0A63-AA614EA935AC}"/>
              </a:ext>
            </a:extLst>
          </p:cNvPr>
          <p:cNvPicPr>
            <a:picLocks noChangeAspect="1"/>
          </p:cNvPicPr>
          <p:nvPr/>
        </p:nvPicPr>
        <p:blipFill>
          <a:blip r:embed="rId2"/>
          <a:stretch>
            <a:fillRect/>
          </a:stretch>
        </p:blipFill>
        <p:spPr>
          <a:xfrm>
            <a:off x="7660319" y="3827614"/>
            <a:ext cx="3404230" cy="2717509"/>
          </a:xfrm>
          <a:prstGeom prst="rect">
            <a:avLst/>
          </a:prstGeom>
        </p:spPr>
      </p:pic>
      <p:sp>
        <p:nvSpPr>
          <p:cNvPr id="5" name="TextBox 4">
            <a:extLst>
              <a:ext uri="{FF2B5EF4-FFF2-40B4-BE49-F238E27FC236}">
                <a16:creationId xmlns:a16="http://schemas.microsoft.com/office/drawing/2014/main" id="{2D07BB46-2B88-E8BA-7104-C0A9BE5F2369}"/>
              </a:ext>
            </a:extLst>
          </p:cNvPr>
          <p:cNvSpPr txBox="1"/>
          <p:nvPr/>
        </p:nvSpPr>
        <p:spPr>
          <a:xfrm>
            <a:off x="791861" y="1809946"/>
            <a:ext cx="8349782" cy="2017668"/>
          </a:xfrm>
          <a:prstGeom prst="rect">
            <a:avLst/>
          </a:prstGeom>
          <a:noFill/>
        </p:spPr>
        <p:txBody>
          <a:bodyPr wrap="square">
            <a:spAutoFit/>
          </a:bodyPr>
          <a:lstStyle/>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STABLE MODEL – ALEXNET WITH EARLY STOPPING</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ACCURACY – 84.72</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PRECISON – 84.84</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RECALL – 99.6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23D8D650-A49A-4A75-57A6-7AA6FCD3DFF3}"/>
              </a:ext>
            </a:extLst>
          </p:cNvPr>
          <p:cNvSpPr txBox="1"/>
          <p:nvPr/>
        </p:nvSpPr>
        <p:spPr>
          <a:xfrm>
            <a:off x="2055043" y="820133"/>
            <a:ext cx="8455844" cy="1200329"/>
          </a:xfrm>
          <a:prstGeom prst="rect">
            <a:avLst/>
          </a:prstGeom>
          <a:noFill/>
        </p:spPr>
        <p:txBody>
          <a:bodyPr wrap="square">
            <a:spAutoFit/>
          </a:bodyPr>
          <a:lstStyle/>
          <a:p>
            <a:r>
              <a:rPr lang="en-US" sz="3600" b="1" kern="100" dirty="0">
                <a:effectLst/>
                <a:latin typeface="Times New Roman" panose="02020603050405020304" pitchFamily="18" charset="0"/>
                <a:ea typeface="Calibri" panose="020F0502020204030204" pitchFamily="34" charset="0"/>
                <a:cs typeface="Times New Roman" panose="02020603050405020304" pitchFamily="18" charset="0"/>
              </a:rPr>
              <a:t>RESULTS WITH EARLY STOPPING</a:t>
            </a:r>
            <a:endParaRPr lang="en-IN" sz="3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A7E9752-EB73-E5E7-F575-FF322E573752}"/>
              </a:ext>
            </a:extLst>
          </p:cNvPr>
          <p:cNvPicPr>
            <a:picLocks noChangeAspect="1"/>
          </p:cNvPicPr>
          <p:nvPr/>
        </p:nvPicPr>
        <p:blipFill>
          <a:blip r:embed="rId3"/>
          <a:stretch>
            <a:fillRect/>
          </a:stretch>
        </p:blipFill>
        <p:spPr>
          <a:xfrm>
            <a:off x="3264637" y="3827614"/>
            <a:ext cx="3404230" cy="2673455"/>
          </a:xfrm>
          <a:prstGeom prst="rect">
            <a:avLst/>
          </a:prstGeom>
        </p:spPr>
      </p:pic>
    </p:spTree>
    <p:extLst>
      <p:ext uri="{BB962C8B-B14F-4D97-AF65-F5344CB8AC3E}">
        <p14:creationId xmlns:p14="http://schemas.microsoft.com/office/powerpoint/2010/main" val="297828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929F03-4F33-D81F-1C1D-EBD0B8AA495A}"/>
              </a:ext>
            </a:extLst>
          </p:cNvPr>
          <p:cNvSpPr txBox="1"/>
          <p:nvPr/>
        </p:nvSpPr>
        <p:spPr>
          <a:xfrm>
            <a:off x="1074656" y="725864"/>
            <a:ext cx="7601183"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			STABILIZED MODEL</a:t>
            </a:r>
          </a:p>
        </p:txBody>
      </p:sp>
      <p:sp>
        <p:nvSpPr>
          <p:cNvPr id="3" name="TextBox 2">
            <a:extLst>
              <a:ext uri="{FF2B5EF4-FFF2-40B4-BE49-F238E27FC236}">
                <a16:creationId xmlns:a16="http://schemas.microsoft.com/office/drawing/2014/main" id="{0822C6AB-5FE3-8BD4-F741-C3A8BDCDD68C}"/>
              </a:ext>
            </a:extLst>
          </p:cNvPr>
          <p:cNvSpPr txBox="1"/>
          <p:nvPr/>
        </p:nvSpPr>
        <p:spPr>
          <a:xfrm>
            <a:off x="263950" y="2111603"/>
            <a:ext cx="11840066" cy="2677656"/>
          </a:xfrm>
          <a:prstGeom prst="rect">
            <a:avLst/>
          </a:prstGeom>
          <a:noFill/>
        </p:spPr>
        <p:txBody>
          <a:bodyPr wrap="square" rtlCol="0">
            <a:spAutoFit/>
          </a:bodyPr>
          <a:lstStyle/>
          <a:p>
            <a:pPr algn="just"/>
            <a:r>
              <a:rPr lang="en-US" sz="2400" dirty="0">
                <a:effectLst/>
                <a:latin typeface="Times New Roman" panose="02020603050405020304" pitchFamily="18" charset="0"/>
                <a:ea typeface="Calibri" panose="020F0502020204030204" pitchFamily="34" charset="0"/>
              </a:rPr>
              <a:t>After experimenting with various models a stabilized model was developed using the Alex Net architecture, incorporating early stopping techniques. This model demonstrated exceptional performance by accurately capturing complex patterns in the data, resulting in an impressive accuracy rate of 84 percent</a:t>
            </a:r>
            <a:r>
              <a:rPr lang="en-US" sz="2400" dirty="0">
                <a:latin typeface="Times New Roman" panose="02020603050405020304" pitchFamily="18" charset="0"/>
                <a:ea typeface="Calibri" panose="020F0502020204030204" pitchFamily="34" charset="0"/>
              </a:rPr>
              <a:t> and a recall of 96 percent.</a:t>
            </a:r>
            <a:endParaRPr lang="en-US" sz="2400" dirty="0">
              <a:effectLst/>
              <a:latin typeface="Times New Roman" panose="02020603050405020304" pitchFamily="18" charset="0"/>
              <a:ea typeface="Calibri" panose="020F0502020204030204" pitchFamily="34" charset="0"/>
            </a:endParaRPr>
          </a:p>
          <a:p>
            <a:pPr algn="just"/>
            <a:endParaRPr lang="en-US" sz="2400" dirty="0">
              <a:latin typeface="Times New Roman" panose="02020603050405020304" pitchFamily="18" charset="0"/>
              <a:ea typeface="Calibri" panose="020F0502020204030204" pitchFamily="34" charset="0"/>
            </a:endParaRPr>
          </a:p>
          <a:p>
            <a:pPr algn="just"/>
            <a:r>
              <a:rPr lang="en-US" sz="2400" dirty="0">
                <a:effectLst/>
                <a:latin typeface="Times New Roman" panose="02020603050405020304" pitchFamily="18" charset="0"/>
                <a:ea typeface="Calibri" panose="020F0502020204030204" pitchFamily="34" charset="0"/>
              </a:rPr>
              <a:t>The success of the Alex Net-based model underscores the importance of architectural </a:t>
            </a:r>
          </a:p>
          <a:p>
            <a:pPr algn="just"/>
            <a:r>
              <a:rPr lang="en-US" sz="2400" dirty="0">
                <a:effectLst/>
                <a:latin typeface="Times New Roman" panose="02020603050405020304" pitchFamily="18" charset="0"/>
                <a:ea typeface="Calibri" panose="020F0502020204030204" pitchFamily="34" charset="0"/>
              </a:rPr>
              <a:t>choices and optimization strategies in achieving superior results in machine learning tasks.</a:t>
            </a:r>
            <a:endParaRPr lang="en-IN" sz="2400" dirty="0"/>
          </a:p>
        </p:txBody>
      </p:sp>
    </p:spTree>
    <p:extLst>
      <p:ext uri="{BB962C8B-B14F-4D97-AF65-F5344CB8AC3E}">
        <p14:creationId xmlns:p14="http://schemas.microsoft.com/office/powerpoint/2010/main" val="47719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1FF2-68E8-503D-A6FE-8DBC95B5B40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BB16F4-8519-539A-D498-71F2A40592AA}"/>
              </a:ext>
            </a:extLst>
          </p:cNvPr>
          <p:cNvSpPr>
            <a:spLocks noGrp="1"/>
          </p:cNvSpPr>
          <p:nvPr>
            <p:ph idx="1"/>
          </p:nvPr>
        </p:nvSpPr>
        <p:spPr>
          <a:xfrm>
            <a:off x="838200" y="1534886"/>
            <a:ext cx="10515600" cy="4642077"/>
          </a:xfrm>
        </p:spPr>
        <p:txBody>
          <a:bodyPr>
            <a:normAutofit/>
          </a:bodyPr>
          <a:lstStyle/>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This project has successfully explored and analyzed various deep learning architectures for accurate COVID-19 detection from CT scan images, making significant contributions to the ongoing efforts to combat the pandemic through reliable diagnostic tools.</a:t>
            </a:r>
            <a:endParaRPr lang="en-IN" sz="2400" dirty="0"/>
          </a:p>
          <a:p>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In conclusion, this project has made a significant contribution to the development of accurate and reliable deep learning-based systems for COVID-19 detection from CT scan images. The findings and methodologies presented in this report can serve as a valuable resource for the research community, healthcare professionals, and policymakers, as they continue to explore and implement innovative approaches to combat this global health crisis. The project's success underscores the critical role that deep learning and AI can play in transforming the future of medical diagnostics and patient care, ultimately contributing to the betterment of human health and well-being.</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600" dirty="0"/>
          </a:p>
        </p:txBody>
      </p:sp>
    </p:spTree>
    <p:extLst>
      <p:ext uri="{BB962C8B-B14F-4D97-AF65-F5344CB8AC3E}">
        <p14:creationId xmlns:p14="http://schemas.microsoft.com/office/powerpoint/2010/main" val="1790064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2B4662-256F-CE73-223F-D4E361BE8A44}"/>
              </a:ext>
            </a:extLst>
          </p:cNvPr>
          <p:cNvSpPr>
            <a:spLocks noGrp="1"/>
          </p:cNvSpPr>
          <p:nvPr>
            <p:ph type="title"/>
          </p:nvPr>
        </p:nvSpPr>
        <p:spPr>
          <a:xfrm>
            <a:off x="76200" y="302851"/>
            <a:ext cx="10515600" cy="555411"/>
          </a:xfrm>
        </p:spPr>
        <p:txBody>
          <a:bodyPr>
            <a:normAutofit fontScale="90000"/>
          </a:bodyPr>
          <a:lstStyle/>
          <a:p>
            <a:r>
              <a:rPr lang="en-US" sz="3500" b="1" dirty="0">
                <a:latin typeface="Times New Roman" panose="02020603050405020304" pitchFamily="18" charset="0"/>
                <a:cs typeface="Times New Roman" panose="02020603050405020304" pitchFamily="18" charset="0"/>
              </a:rPr>
              <a:t>                                     Literature Review</a:t>
            </a:r>
            <a:endParaRPr lang="en-IN" sz="3500" b="1"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3F092E69-7675-12CB-1A67-2158F3B1BC26}"/>
              </a:ext>
            </a:extLst>
          </p:cNvPr>
          <p:cNvGraphicFramePr>
            <a:graphicFrameLocks noGrp="1"/>
          </p:cNvGraphicFramePr>
          <p:nvPr>
            <p:extLst>
              <p:ext uri="{D42A27DB-BD31-4B8C-83A1-F6EECF244321}">
                <p14:modId xmlns:p14="http://schemas.microsoft.com/office/powerpoint/2010/main" val="1253651609"/>
              </p:ext>
            </p:extLst>
          </p:nvPr>
        </p:nvGraphicFramePr>
        <p:xfrm>
          <a:off x="838200" y="858262"/>
          <a:ext cx="10265229" cy="5790732"/>
        </p:xfrm>
        <a:graphic>
          <a:graphicData uri="http://schemas.openxmlformats.org/drawingml/2006/table">
            <a:tbl>
              <a:tblPr firstRow="1" bandRow="1">
                <a:tableStyleId>{5C22544A-7EE6-4342-B048-85BDC9FD1C3A}</a:tableStyleId>
              </a:tblPr>
              <a:tblGrid>
                <a:gridCol w="3421743">
                  <a:extLst>
                    <a:ext uri="{9D8B030D-6E8A-4147-A177-3AD203B41FA5}">
                      <a16:colId xmlns:a16="http://schemas.microsoft.com/office/drawing/2014/main" val="197190321"/>
                    </a:ext>
                  </a:extLst>
                </a:gridCol>
                <a:gridCol w="3421743">
                  <a:extLst>
                    <a:ext uri="{9D8B030D-6E8A-4147-A177-3AD203B41FA5}">
                      <a16:colId xmlns:a16="http://schemas.microsoft.com/office/drawing/2014/main" val="3279450023"/>
                    </a:ext>
                  </a:extLst>
                </a:gridCol>
                <a:gridCol w="3421743">
                  <a:extLst>
                    <a:ext uri="{9D8B030D-6E8A-4147-A177-3AD203B41FA5}">
                      <a16:colId xmlns:a16="http://schemas.microsoft.com/office/drawing/2014/main" val="2110775864"/>
                    </a:ext>
                  </a:extLst>
                </a:gridCol>
              </a:tblGrid>
              <a:tr h="1373662">
                <a:tc>
                  <a:txBody>
                    <a:bodyPr/>
                    <a:lstStyle/>
                    <a:p>
                      <a:r>
                        <a:rPr lang="en-IN" sz="2400" b="0" dirty="0">
                          <a:latin typeface="Bradley Hand ITC" panose="03070402050302030203" pitchFamily="66" charset="0"/>
                        </a:rPr>
                        <a:t> </a:t>
                      </a:r>
                      <a:r>
                        <a:rPr lang="en-IN" sz="2400" b="0" dirty="0">
                          <a:solidFill>
                            <a:schemeClr val="tx1"/>
                          </a:solidFill>
                          <a:latin typeface="Arial" panose="020B0604020202020204" pitchFamily="34" charset="0"/>
                          <a:cs typeface="Arial" panose="020B0604020202020204" pitchFamily="34" charset="0"/>
                        </a:rPr>
                        <a:t>TITLE AND JOURNAL OF THE PAPER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r>
                        <a:rPr lang="en-IN" sz="2400" b="0" dirty="0">
                          <a:latin typeface="Bradley Hand ITC" panose="03070402050302030203" pitchFamily="66" charset="0"/>
                        </a:rPr>
                        <a:t>     </a:t>
                      </a:r>
                    </a:p>
                    <a:p>
                      <a:r>
                        <a:rPr lang="en-IN" sz="2400" b="0" dirty="0">
                          <a:latin typeface="Bradley Hand ITC" panose="03070402050302030203" pitchFamily="66" charset="0"/>
                        </a:rPr>
                        <a:t>     </a:t>
                      </a:r>
                      <a:r>
                        <a:rPr lang="en-IN" sz="2400" b="0" dirty="0">
                          <a:solidFill>
                            <a:schemeClr val="tx1">
                              <a:lumMod val="95000"/>
                              <a:lumOff val="5000"/>
                            </a:schemeClr>
                          </a:solidFill>
                          <a:latin typeface="Arial" panose="020B0604020202020204" pitchFamily="34" charset="0"/>
                          <a:cs typeface="Arial" panose="020B0604020202020204" pitchFamily="34" charset="0"/>
                        </a:rPr>
                        <a:t>ALGORITHM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IN" dirty="0"/>
                    </a:p>
                    <a:p>
                      <a:r>
                        <a:rPr lang="en-IN" sz="2400" dirty="0">
                          <a:latin typeface="Bradley Hand ITC" panose="03070402050302030203" pitchFamily="66" charset="0"/>
                        </a:rPr>
                        <a:t>  </a:t>
                      </a:r>
                      <a:r>
                        <a:rPr lang="en-IN" sz="2400" b="0" dirty="0">
                          <a:solidFill>
                            <a:schemeClr val="tx1"/>
                          </a:solidFill>
                          <a:latin typeface="Arial" panose="020B0604020202020204" pitchFamily="34" charset="0"/>
                          <a:cs typeface="Arial" panose="020B0604020202020204" pitchFamily="34" charset="0"/>
                        </a:rPr>
                        <a:t>PROS AND CONS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716127451"/>
                  </a:ext>
                </a:extLst>
              </a:tr>
              <a:tr h="1373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COVID-19 detection on Chest X-ray images: A comparison of CNN architectures and ensembles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Arial" panose="020B0604020202020204" pitchFamily="34" charset="0"/>
                        <a:buChar char="•"/>
                      </a:pPr>
                      <a:r>
                        <a:rPr lang="en-IN" dirty="0"/>
                        <a:t>DENSENET</a:t>
                      </a:r>
                    </a:p>
                    <a:p>
                      <a:pPr marL="285750" indent="-285750">
                        <a:buFont typeface="Arial" panose="020B0604020202020204" pitchFamily="34" charset="0"/>
                        <a:buChar char="•"/>
                      </a:pPr>
                      <a:r>
                        <a:rPr lang="en-IN" dirty="0"/>
                        <a:t>VGG</a:t>
                      </a:r>
                    </a:p>
                    <a:p>
                      <a:pPr marL="285750" indent="-285750">
                        <a:buFont typeface="Arial" panose="020B0604020202020204" pitchFamily="34" charset="0"/>
                        <a:buChar char="•"/>
                      </a:pPr>
                      <a:r>
                        <a:rPr lang="en-IN" dirty="0"/>
                        <a:t>MOBILENET</a:t>
                      </a:r>
                    </a:p>
                    <a:p>
                      <a:pPr marL="285750" indent="-285750">
                        <a:buFont typeface="Arial" panose="020B0604020202020204" pitchFamily="34" charset="0"/>
                        <a:buChar char="•"/>
                      </a:pPr>
                      <a:r>
                        <a:rPr lang="en-IN" dirty="0"/>
                        <a:t>RESNET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285750" indent="-285750">
                        <a:buFont typeface="Wingdings" panose="05000000000000000000" pitchFamily="2" charset="2"/>
                        <a:buChar char="ü"/>
                      </a:pPr>
                      <a:r>
                        <a:rPr lang="en-IN" sz="1600" dirty="0"/>
                        <a:t>Achieved an accuracy of 99 percent on Chest X-ray images.</a:t>
                      </a:r>
                    </a:p>
                    <a:p>
                      <a:pPr marL="285750" indent="-285750">
                        <a:buFont typeface="Wingdings" panose="05000000000000000000" pitchFamily="2" charset="2"/>
                        <a:buChar char="ü"/>
                      </a:pPr>
                      <a:r>
                        <a:rPr lang="en-IN" sz="1600" dirty="0"/>
                        <a:t>CT Scan Images can give more detail than Chest X-ray images.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070362037"/>
                  </a:ext>
                </a:extLst>
              </a:tr>
              <a:tr h="1521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CNN supported automated recognition of Covid-19 infection in chest X-ray images</a:t>
                      </a:r>
                    </a:p>
                    <a:p>
                      <a:endParaRPr lang="en-IN" dirty="0"/>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IN" dirty="0"/>
                        <a:t>RESNET50</a:t>
                      </a:r>
                    </a:p>
                    <a:p>
                      <a:pPr marL="285750" indent="-285750">
                        <a:buFont typeface="Arial" panose="020B0604020202020204" pitchFamily="34" charset="0"/>
                        <a:buChar char="•"/>
                      </a:pPr>
                      <a:r>
                        <a:rPr lang="en-IN" dirty="0"/>
                        <a:t>VGG</a:t>
                      </a:r>
                    </a:p>
                    <a:p>
                      <a:pPr marL="285750" indent="-285750">
                        <a:buFont typeface="Arial" panose="020B0604020202020204" pitchFamily="34" charset="0"/>
                        <a:buChar char="•"/>
                      </a:pPr>
                      <a:r>
                        <a:rPr lang="en-IN" dirty="0"/>
                        <a:t>RESNET18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85750" indent="-285750">
                        <a:buFont typeface="Wingdings" panose="05000000000000000000" pitchFamily="2" charset="2"/>
                        <a:buChar char="ü"/>
                      </a:pPr>
                      <a:r>
                        <a:rPr lang="en-IN" sz="1600" dirty="0"/>
                        <a:t>Achieved F1_score of 96 on chest X-ray images.</a:t>
                      </a:r>
                    </a:p>
                    <a:p>
                      <a:pPr marL="285750" indent="-285750">
                        <a:buFont typeface="Wingdings" panose="05000000000000000000" pitchFamily="2" charset="2"/>
                        <a:buChar char="ü"/>
                      </a:pPr>
                      <a:r>
                        <a:rPr lang="en-IN" sz="1600" dirty="0"/>
                        <a:t>Accuracy can be obtained more with modern architectures</a:t>
                      </a:r>
                    </a:p>
                    <a:p>
                      <a:pPr marL="285750" indent="-285750">
                        <a:buFont typeface="Wingdings" panose="05000000000000000000" pitchFamily="2" charset="2"/>
                        <a:buChar char="ü"/>
                      </a:pPr>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24024876"/>
                  </a:ext>
                </a:extLst>
              </a:tr>
              <a:tr h="15217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COVID-19 detection using X-ray images and statistical measurements</a:t>
                      </a:r>
                    </a:p>
                  </a:txBody>
                  <a:tcPr>
                    <a:lnR w="12700" cap="flat" cmpd="sng" algn="ctr">
                      <a:solidFill>
                        <a:schemeClr val="tx1"/>
                      </a:solidFill>
                      <a:prstDash val="solid"/>
                      <a:round/>
                      <a:headEnd type="none" w="med" len="med"/>
                      <a:tailEnd type="none" w="med" len="med"/>
                    </a:lnR>
                  </a:tcPr>
                </a:tc>
                <a:tc>
                  <a:txBody>
                    <a:bodyPr/>
                    <a:lstStyle/>
                    <a:p>
                      <a:pPr marL="285750" indent="-285750">
                        <a:buFont typeface="Arial" panose="020B0604020202020204" pitchFamily="34" charset="0"/>
                        <a:buChar char="•"/>
                      </a:pPr>
                      <a:r>
                        <a:rPr lang="en-IN" dirty="0"/>
                        <a:t>EFFICIENTNETB1</a:t>
                      </a:r>
                    </a:p>
                    <a:p>
                      <a:pPr marL="285750" indent="-285750">
                        <a:buFont typeface="Arial" panose="020B0604020202020204" pitchFamily="34" charset="0"/>
                        <a:buChar char="•"/>
                      </a:pPr>
                      <a:r>
                        <a:rPr lang="en-IN" dirty="0"/>
                        <a:t>XCEPTION</a:t>
                      </a:r>
                    </a:p>
                    <a:p>
                      <a:pPr marL="285750" indent="-285750">
                        <a:buFont typeface="Arial" panose="020B0604020202020204" pitchFamily="34" charset="0"/>
                        <a:buChar char="•"/>
                      </a:pPr>
                      <a:r>
                        <a:rPr lang="en-IN" dirty="0"/>
                        <a:t>NASNETMOBILE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285750" indent="-285750">
                        <a:buFont typeface="Wingdings" panose="05000000000000000000" pitchFamily="2" charset="2"/>
                        <a:buChar char="ü"/>
                      </a:pPr>
                      <a:r>
                        <a:rPr lang="en-IN" sz="1600" dirty="0"/>
                        <a:t>Obtained an accuracy of 93 percent for image classification using ML</a:t>
                      </a:r>
                    </a:p>
                    <a:p>
                      <a:pPr marL="285750" indent="-285750">
                        <a:buFont typeface="Wingdings" panose="05000000000000000000" pitchFamily="2" charset="2"/>
                        <a:buChar char="ü"/>
                      </a:pPr>
                      <a:r>
                        <a:rPr lang="en-IN" sz="1600" dirty="0"/>
                        <a:t>Deep Learning Algorithms can perform efficiently</a:t>
                      </a:r>
                      <a:r>
                        <a:rPr lang="en-IN" dirty="0"/>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78805095"/>
                  </a:ext>
                </a:extLst>
              </a:tr>
            </a:tbl>
          </a:graphicData>
        </a:graphic>
      </p:graphicFrame>
    </p:spTree>
    <p:extLst>
      <p:ext uri="{BB962C8B-B14F-4D97-AF65-F5344CB8AC3E}">
        <p14:creationId xmlns:p14="http://schemas.microsoft.com/office/powerpoint/2010/main" val="21848339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BB36-8999-E9D8-5F61-C98F56367A8A}"/>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				Future Scope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206F93-873D-5682-5787-40F423E5A2C5}"/>
              </a:ext>
            </a:extLst>
          </p:cNvPr>
          <p:cNvSpPr>
            <a:spLocks noGrp="1"/>
          </p:cNvSpPr>
          <p:nvPr>
            <p:ph idx="1"/>
          </p:nvPr>
        </p:nvSpPr>
        <p:spPr>
          <a:xfrm>
            <a:off x="838200" y="1690687"/>
            <a:ext cx="10624794" cy="4955209"/>
          </a:xfrm>
        </p:spPr>
        <p:txBody>
          <a:bodyPr>
            <a:noAutofit/>
          </a:bodyPr>
          <a:lstStyle/>
          <a:p>
            <a:pPr>
              <a:lnSpc>
                <a:spcPct val="100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While this project has made significant strides in advancing the field of deep learning-based COVID-19 detection from CT scans, there are several avenues for future exploration and improvement.</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0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Expanding the Dataset: Gathering and annotating a larger and more diverse dataset of COVID-19 CT scans, including scans from different geographic regions and demographic groups, can further enhance the generalization capabilities of the deep learning models and ensure their applicability in diverse clinical settings.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Multimodal Approaches: Exploring the integration of CT scans with other medical data, such as clinical symptoms, laboratory results, and epidemiological information, can potentially improve the overall diagnostic accuracy and provide a more </a:t>
            </a:r>
            <a:r>
              <a:rPr lang="en-US" sz="2400" dirty="0"/>
              <a:t>.</a:t>
            </a:r>
            <a:endParaRPr lang="en-IN" sz="2400" dirty="0"/>
          </a:p>
        </p:txBody>
      </p:sp>
    </p:spTree>
    <p:extLst>
      <p:ext uri="{BB962C8B-B14F-4D97-AF65-F5344CB8AC3E}">
        <p14:creationId xmlns:p14="http://schemas.microsoft.com/office/powerpoint/2010/main" val="275707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64857-51B0-5124-B5F2-5134274EDFEB}"/>
              </a:ext>
            </a:extLst>
          </p:cNvPr>
          <p:cNvSpPr>
            <a:spLocks noGrp="1"/>
          </p:cNvSpPr>
          <p:nvPr>
            <p:ph idx="1"/>
          </p:nvPr>
        </p:nvSpPr>
        <p:spPr/>
        <p:txBody>
          <a:bodyPr>
            <a:normAutofit/>
          </a:bodyPr>
          <a:lstStyle/>
          <a:p>
            <a:pPr marL="342900" lvl="0" indent="-342900">
              <a:lnSpc>
                <a:spcPct val="11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Zhen Tian, Peixin Qu, Jielin Li, Yukun Sun, Guohou Li, Zheng Liang, and Weidong Zhang. Analysis of Deep Learning Architectures for Accurate COVID-19 Detection from CT Scan Images. Expert Systems with Applications, 204:117699, 2022.</a:t>
            </a:r>
            <a:r>
              <a:rPr lang="en-IN" sz="1800"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JOURNAL NAME – Experts Systems with Applications, PUBLISHED YEAR – 2022.</a:t>
            </a:r>
          </a:p>
          <a:p>
            <a:pPr marL="342900" lvl="0" indent="-342900">
              <a:lnSpc>
                <a:spcPct val="110000"/>
              </a:lnSpc>
              <a:spcAft>
                <a:spcPts val="800"/>
              </a:spcAft>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Pranjal Tripathi, Kiran Khatter, Arpan Kumar Kar, and Anirban Mukhopadhyay. A novel deep learning-based approach for COVID-19 detection from chest X-ray images. Measurement, 185:110074, 2022.</a:t>
            </a:r>
            <a:r>
              <a:rPr lang="en-IN"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JOURNAL NAME - Measurement , PUBLISHED YEAR – 2022.</a:t>
            </a:r>
          </a:p>
          <a:p>
            <a:pPr marL="342900" lvl="0" indent="-342900">
              <a:lnSpc>
                <a:spcPct val="110000"/>
              </a:lnSpc>
              <a:buFont typeface="Symbol" panose="05050102010706020507" pitchFamily="18" charset="2"/>
              <a:buChar char=""/>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Mehdi Ammi, Hadi Sadoghi Yazdi, and Sahar Mojarad. Robust deep learning-based COVID-19 detection from chest X-ray images using a capsule network. Optics &amp; Laser Technology, 148:107700, 2022., JOURNAL NAME - Optics &amp; Laser Technology, PUBLISHED YEAR - 2022</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i="1" dirty="0"/>
          </a:p>
        </p:txBody>
      </p:sp>
      <p:sp>
        <p:nvSpPr>
          <p:cNvPr id="4" name="Title 1">
            <a:extLst>
              <a:ext uri="{FF2B5EF4-FFF2-40B4-BE49-F238E27FC236}">
                <a16:creationId xmlns:a16="http://schemas.microsoft.com/office/drawing/2014/main" id="{144D9AFE-3549-9EC0-3C8E-0C83FF95E1AA}"/>
              </a:ext>
            </a:extLst>
          </p:cNvPr>
          <p:cNvSpPr>
            <a:spLocks noGrp="1"/>
          </p:cNvSpPr>
          <p:nvPr>
            <p:ph type="title"/>
          </p:nvPr>
        </p:nvSpPr>
        <p:spPr>
          <a:xfrm>
            <a:off x="838200" y="36512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                               References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8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8550-F28D-B3B2-F139-9788EFC445DB}"/>
              </a:ext>
            </a:extLst>
          </p:cNvPr>
          <p:cNvSpPr>
            <a:spLocks noGrp="1"/>
          </p:cNvSpPr>
          <p:nvPr>
            <p:ph type="title"/>
          </p:nvPr>
        </p:nvSpPr>
        <p:spPr/>
        <p:txBody>
          <a:bodyPr>
            <a:normAutofit/>
          </a:bodyPr>
          <a:lstStyle/>
          <a:p>
            <a:r>
              <a:rPr lang="en-US" sz="3500" b="1" dirty="0">
                <a:latin typeface="Times New Roman" panose="02020603050405020304" pitchFamily="18" charset="0"/>
                <a:cs typeface="Times New Roman" panose="02020603050405020304" pitchFamily="18" charset="0"/>
              </a:rPr>
              <a:t>Problem Statement</a:t>
            </a:r>
            <a:endParaRPr lang="en-IN" sz="3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A829C0-8142-AD36-2DC2-0354BC2B70E7}"/>
              </a:ext>
            </a:extLst>
          </p:cNvPr>
          <p:cNvSpPr>
            <a:spLocks noGrp="1"/>
          </p:cNvSpPr>
          <p:nvPr>
            <p:ph idx="1"/>
          </p:nvPr>
        </p:nvSpPr>
        <p:spPr>
          <a:xfrm>
            <a:off x="838200" y="776471"/>
            <a:ext cx="10515600" cy="3343245"/>
          </a:xfrm>
          <a:noFill/>
        </p:spPr>
        <p:txBody>
          <a:bodyPr anchor="ctr">
            <a:normAutofit/>
          </a:bodyPr>
          <a:lstStyle/>
          <a:p>
            <a:pPr marL="0" indent="0">
              <a:buNone/>
            </a:pPr>
            <a:r>
              <a:rPr lang="en-US" sz="2400" dirty="0">
                <a:solidFill>
                  <a:schemeClr val="tx2">
                    <a:lumMod val="75000"/>
                  </a:schemeClr>
                </a:solidFill>
                <a:latin typeface="Arial" panose="020B0604020202020204" pitchFamily="34" charset="0"/>
                <a:cs typeface="Arial" panose="020B0604020202020204" pitchFamily="34" charset="0"/>
              </a:rPr>
              <a:t>A</a:t>
            </a:r>
            <a:r>
              <a:rPr lang="en-US" sz="2400" b="0" i="0" dirty="0">
                <a:solidFill>
                  <a:schemeClr val="tx2">
                    <a:lumMod val="75000"/>
                  </a:schemeClr>
                </a:solidFill>
                <a:effectLst/>
                <a:latin typeface="Arial" panose="020B0604020202020204" pitchFamily="34" charset="0"/>
                <a:cs typeface="Arial" panose="020B0604020202020204" pitchFamily="34" charset="0"/>
              </a:rPr>
              <a:t>ddressing the Challenge of Efficiently Classifying COVID-19 Infections from CT Scan Images Using Optimized CNN Architectures to Minimize Human Error and Cost. The challenge is to classify the CT Scan Images rather than Chest X-Ray Images which are more efficient in finding the patterns of the Covid-19 infection.</a:t>
            </a:r>
            <a:endParaRPr lang="en-IN" sz="2400" dirty="0">
              <a:solidFill>
                <a:schemeClr val="tx2">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769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1E4A23-9B6E-7A09-D3EC-205CB5C89B93}"/>
              </a:ext>
            </a:extLst>
          </p:cNvPr>
          <p:cNvSpPr>
            <a:spLocks noGrp="1"/>
          </p:cNvSpPr>
          <p:nvPr>
            <p:ph idx="1"/>
          </p:nvPr>
        </p:nvSpPr>
        <p:spPr/>
        <p:txBody>
          <a:bodyPr>
            <a:noAutofit/>
          </a:bodyPr>
          <a:lstStyle/>
          <a:p>
            <a:pPr marL="285750" indent="-285750">
              <a:buFont typeface="Arial" panose="020B0604020202020204" pitchFamily="34" charset="0"/>
              <a:buChar char="•"/>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Develop and optimize Convolutional Neural Network (CNN) architectures tailored specifically for COVID-19 classification from CT scan images.</a:t>
            </a:r>
          </a:p>
          <a:p>
            <a:pPr marL="285750" indent="-285750">
              <a:buFont typeface="Arial" panose="020B0604020202020204" pitchFamily="34" charset="0"/>
              <a:buChar char="•"/>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Explore and implement state-of-the-art deep learning techniques to enhance the accuracy and efficiency of CT scan image analysis for COVID-19 detection.</a:t>
            </a:r>
            <a:endParaRPr lang="en-US" sz="24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Conduct comprehensive performance evaluations and comparisons of different CNN architectures to determine the most effective model for accurate COVID-19 classification from CT scans.</a:t>
            </a:r>
          </a:p>
          <a:p>
            <a:pPr marL="285750" indent="-285750">
              <a:buFont typeface="Arial" panose="020B0604020202020204" pitchFamily="34" charset="0"/>
              <a:buChar char="•"/>
            </a:pPr>
            <a:r>
              <a:rPr lang="en-US" sz="2400" b="0" i="0" dirty="0">
                <a:solidFill>
                  <a:schemeClr val="tx1">
                    <a:lumMod val="85000"/>
                    <a:lumOff val="15000"/>
                  </a:schemeClr>
                </a:solidFill>
                <a:effectLst/>
                <a:latin typeface="Arial" panose="020B0604020202020204" pitchFamily="34" charset="0"/>
                <a:cs typeface="Arial" panose="020B0604020202020204" pitchFamily="34" charset="0"/>
              </a:rPr>
              <a:t>Document and disseminate the findings, methodologies, and best practices discovered throughout the project to contribute to the broader research community and advance the field of medical image analysis for COVID-19 diagnosis.</a:t>
            </a:r>
            <a:endParaRPr lang="en-IN" sz="24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345F3092-5BCD-B50F-C4CE-80F6473D5FC8}"/>
              </a:ext>
            </a:extLst>
          </p:cNvPr>
          <p:cNvSpPr>
            <a:spLocks noGrp="1"/>
          </p:cNvSpPr>
          <p:nvPr>
            <p:ph type="title"/>
          </p:nvPr>
        </p:nvSpPr>
        <p:spPr>
          <a:xfrm>
            <a:off x="1188720" y="595945"/>
            <a:ext cx="9978649" cy="1325563"/>
          </a:xfrm>
        </p:spPr>
        <p:txBody>
          <a:bodyPr>
            <a:normAutofit/>
          </a:bodyPr>
          <a:lstStyle/>
          <a:p>
            <a:r>
              <a:rPr lang="en-US" sz="3500" b="1" dirty="0">
                <a:latin typeface="Times New Roman" panose="02020603050405020304" pitchFamily="18" charset="0"/>
                <a:cs typeface="Times New Roman" panose="02020603050405020304" pitchFamily="18" charset="0"/>
              </a:rPr>
              <a:t>Objectives</a:t>
            </a:r>
            <a:endParaRPr lang="en-IN" sz="3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6750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52F2-2E7D-9373-2B51-F8B74658375D}"/>
              </a:ext>
            </a:extLst>
          </p:cNvPr>
          <p:cNvSpPr>
            <a:spLocks noGrp="1"/>
          </p:cNvSpPr>
          <p:nvPr>
            <p:ph type="title"/>
          </p:nvPr>
        </p:nvSpPr>
        <p:spPr>
          <a:xfrm>
            <a:off x="875211" y="431453"/>
            <a:ext cx="9453737" cy="815547"/>
          </a:xfrm>
        </p:spPr>
        <p:txBody>
          <a:bodyPr>
            <a:normAutofit/>
          </a:bodyPr>
          <a:lstStyle/>
          <a:p>
            <a:r>
              <a:rPr lang="en-IN" sz="3200" b="1" u="sng" dirty="0">
                <a:latin typeface="Times New Roman" panose="02020603050405020304" pitchFamily="18" charset="0"/>
                <a:cs typeface="Times New Roman" panose="02020603050405020304" pitchFamily="18" charset="0"/>
              </a:rPr>
              <a:t>CT</a:t>
            </a:r>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SCAN</a:t>
            </a:r>
            <a:r>
              <a:rPr lang="en-IN" sz="3200" b="1" dirty="0">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IMAGES</a:t>
            </a:r>
            <a:r>
              <a:rPr lang="en-IN" sz="3200" b="1" dirty="0">
                <a:latin typeface="Times New Roman" panose="02020603050405020304" pitchFamily="18" charset="0"/>
                <a:cs typeface="Times New Roman" panose="02020603050405020304" pitchFamily="18" charset="0"/>
              </a:rPr>
              <a:t> :</a:t>
            </a:r>
            <a:endParaRPr lang="en-IN" sz="3200" b="1" cap="none" dirty="0">
              <a:latin typeface="Times New Roman" panose="02020603050405020304" pitchFamily="18" charset="0"/>
              <a:cs typeface="Times New Roman" panose="02020603050405020304" pitchFamily="18" charset="0"/>
            </a:endParaRPr>
          </a:p>
        </p:txBody>
      </p:sp>
      <p:graphicFrame>
        <p:nvGraphicFramePr>
          <p:cNvPr id="15" name="Content Placeholder 14">
            <a:extLst>
              <a:ext uri="{FF2B5EF4-FFF2-40B4-BE49-F238E27FC236}">
                <a16:creationId xmlns:a16="http://schemas.microsoft.com/office/drawing/2014/main" id="{C6EDC6EA-5593-87CD-F534-A3B6B0D30C41}"/>
              </a:ext>
            </a:extLst>
          </p:cNvPr>
          <p:cNvGraphicFramePr>
            <a:graphicFrameLocks noGrp="1"/>
          </p:cNvGraphicFramePr>
          <p:nvPr>
            <p:ph idx="1"/>
            <p:extLst>
              <p:ext uri="{D42A27DB-BD31-4B8C-83A1-F6EECF244321}">
                <p14:modId xmlns:p14="http://schemas.microsoft.com/office/powerpoint/2010/main" val="4081222087"/>
              </p:ext>
            </p:extLst>
          </p:nvPr>
        </p:nvGraphicFramePr>
        <p:xfrm>
          <a:off x="2802194" y="1396182"/>
          <a:ext cx="4291479" cy="2762864"/>
        </p:xfrm>
        <a:graphic>
          <a:graphicData uri="http://schemas.openxmlformats.org/drawingml/2006/table">
            <a:tbl>
              <a:tblPr firstRow="1" bandRow="1">
                <a:tableStyleId>{5C22544A-7EE6-4342-B048-85BDC9FD1C3A}</a:tableStyleId>
              </a:tblPr>
              <a:tblGrid>
                <a:gridCol w="2074761">
                  <a:extLst>
                    <a:ext uri="{9D8B030D-6E8A-4147-A177-3AD203B41FA5}">
                      <a16:colId xmlns:a16="http://schemas.microsoft.com/office/drawing/2014/main" val="1556679261"/>
                    </a:ext>
                  </a:extLst>
                </a:gridCol>
                <a:gridCol w="2216718">
                  <a:extLst>
                    <a:ext uri="{9D8B030D-6E8A-4147-A177-3AD203B41FA5}">
                      <a16:colId xmlns:a16="http://schemas.microsoft.com/office/drawing/2014/main" val="3736178592"/>
                    </a:ext>
                  </a:extLst>
                </a:gridCol>
              </a:tblGrid>
              <a:tr h="959769">
                <a:tc>
                  <a:txBody>
                    <a:bodyPr/>
                    <a:lstStyle/>
                    <a:p>
                      <a:r>
                        <a:rPr lang="en-IN" dirty="0"/>
                        <a:t>     </a:t>
                      </a:r>
                    </a:p>
                    <a:p>
                      <a:r>
                        <a:rPr lang="en-IN" sz="1800" dirty="0"/>
                        <a:t>      COVID 19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    NON-COVID 19</a:t>
                      </a:r>
                    </a:p>
                    <a:p>
                      <a:endParaRPr lang="en-IN" dirty="0"/>
                    </a:p>
                  </a:txBody>
                  <a:tcPr/>
                </a:tc>
                <a:extLst>
                  <a:ext uri="{0D108BD9-81ED-4DB2-BD59-A6C34878D82A}">
                    <a16:rowId xmlns:a16="http://schemas.microsoft.com/office/drawing/2014/main" val="3666386773"/>
                  </a:ext>
                </a:extLst>
              </a:tr>
              <a:tr h="180309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158813531"/>
                  </a:ext>
                </a:extLst>
              </a:tr>
            </a:tbl>
          </a:graphicData>
        </a:graphic>
      </p:graphicFrame>
      <p:pic>
        <p:nvPicPr>
          <p:cNvPr id="16" name="Content Placeholder 7">
            <a:extLst>
              <a:ext uri="{FF2B5EF4-FFF2-40B4-BE49-F238E27FC236}">
                <a16:creationId xmlns:a16="http://schemas.microsoft.com/office/drawing/2014/main" id="{37D25126-3F00-CE21-4D51-D9CD8A112C92}"/>
              </a:ext>
            </a:extLst>
          </p:cNvPr>
          <p:cNvPicPr>
            <a:picLocks noChangeAspect="1"/>
          </p:cNvPicPr>
          <p:nvPr/>
        </p:nvPicPr>
        <p:blipFill>
          <a:blip r:embed="rId2"/>
          <a:stretch>
            <a:fillRect/>
          </a:stretch>
        </p:blipFill>
        <p:spPr>
          <a:xfrm>
            <a:off x="2802194" y="2313467"/>
            <a:ext cx="2062066" cy="1845579"/>
          </a:xfrm>
          <a:prstGeom prst="rect">
            <a:avLst/>
          </a:prstGeom>
        </p:spPr>
      </p:pic>
      <p:pic>
        <p:nvPicPr>
          <p:cNvPr id="17" name="Content Placeholder 9">
            <a:extLst>
              <a:ext uri="{FF2B5EF4-FFF2-40B4-BE49-F238E27FC236}">
                <a16:creationId xmlns:a16="http://schemas.microsoft.com/office/drawing/2014/main" id="{6925AD1B-DF78-C1E9-001C-82FEFF830725}"/>
              </a:ext>
            </a:extLst>
          </p:cNvPr>
          <p:cNvPicPr>
            <a:picLocks noChangeAspect="1"/>
          </p:cNvPicPr>
          <p:nvPr/>
        </p:nvPicPr>
        <p:blipFill>
          <a:blip r:embed="rId3"/>
          <a:stretch>
            <a:fillRect/>
          </a:stretch>
        </p:blipFill>
        <p:spPr>
          <a:xfrm>
            <a:off x="4901281" y="2313467"/>
            <a:ext cx="2155371" cy="1845579"/>
          </a:xfrm>
          <a:prstGeom prst="rect">
            <a:avLst/>
          </a:prstGeom>
        </p:spPr>
      </p:pic>
      <p:sp>
        <p:nvSpPr>
          <p:cNvPr id="19" name="TextBox 18">
            <a:extLst>
              <a:ext uri="{FF2B5EF4-FFF2-40B4-BE49-F238E27FC236}">
                <a16:creationId xmlns:a16="http://schemas.microsoft.com/office/drawing/2014/main" id="{06D3B655-AEFD-9F2B-43EC-AAE45ED1E3FA}"/>
              </a:ext>
            </a:extLst>
          </p:cNvPr>
          <p:cNvSpPr txBox="1"/>
          <p:nvPr/>
        </p:nvSpPr>
        <p:spPr>
          <a:xfrm>
            <a:off x="511277" y="4581832"/>
            <a:ext cx="7992637" cy="2339102"/>
          </a:xfrm>
          <a:prstGeom prst="rect">
            <a:avLst/>
          </a:prstGeom>
          <a:noFill/>
        </p:spPr>
        <p:txBody>
          <a:bodyPr wrap="none" rtlCol="0">
            <a:spAutoFit/>
          </a:bodyPr>
          <a:lstStyle/>
          <a:p>
            <a:r>
              <a:rPr lang="en-IN" sz="2000" u="sng" dirty="0">
                <a:latin typeface="Arial" panose="020B0604020202020204" pitchFamily="34" charset="0"/>
                <a:cs typeface="Arial" panose="020B0604020202020204" pitchFamily="34" charset="0"/>
              </a:rPr>
              <a:t>DATASET</a:t>
            </a:r>
            <a:r>
              <a:rPr lang="en-IN" sz="2000" dirty="0">
                <a:latin typeface="Arial" panose="020B0604020202020204" pitchFamily="34" charset="0"/>
                <a:cs typeface="Arial" panose="020B0604020202020204" pitchFamily="34" charset="0"/>
              </a:rPr>
              <a:t> : </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dataset used in this project is taken from Kaggle .</a:t>
            </a: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SARS-COV-2-Ct Scan Dataset</a:t>
            </a: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total of 1252 CT Scans that are positive for COVID-19</a:t>
            </a: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total of 1230 CT Scans of patients which are unaffected from COVID-19</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27968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3191825D-5CB3-582B-7AED-5E8470147F27}"/>
              </a:ext>
            </a:extLst>
          </p:cNvPr>
          <p:cNvSpPr txBox="1"/>
          <p:nvPr/>
        </p:nvSpPr>
        <p:spPr>
          <a:xfrm>
            <a:off x="1427584" y="475861"/>
            <a:ext cx="3834881" cy="646331"/>
          </a:xfrm>
          <a:prstGeom prst="rect">
            <a:avLst/>
          </a:prstGeom>
          <a:noFill/>
        </p:spPr>
        <p:txBody>
          <a:bodyPr wrap="square" rtlCol="0">
            <a:spAutoFit/>
          </a:bodyPr>
          <a:lstStyle/>
          <a:p>
            <a:r>
              <a:rPr lang="en-IN" sz="3600" u="sng" dirty="0">
                <a:solidFill>
                  <a:schemeClr val="tx1">
                    <a:lumMod val="95000"/>
                    <a:lumOff val="5000"/>
                  </a:schemeClr>
                </a:solidFill>
                <a:latin typeface="Times New Roman" panose="02020603050405020304" pitchFamily="18" charset="0"/>
                <a:cs typeface="Times New Roman" panose="02020603050405020304" pitchFamily="18" charset="0"/>
              </a:rPr>
              <a:t>METHODOLOGY</a:t>
            </a:r>
            <a:r>
              <a:rPr lang="en-IN" sz="2400" dirty="0">
                <a:solidFill>
                  <a:schemeClr val="tx1">
                    <a:lumMod val="95000"/>
                    <a:lumOff val="5000"/>
                  </a:schemeClr>
                </a:solidFill>
                <a:latin typeface="Arial" panose="020B0604020202020204" pitchFamily="34" charset="0"/>
                <a:cs typeface="Arial" panose="020B0604020202020204" pitchFamily="34" charset="0"/>
              </a:rPr>
              <a:t> </a:t>
            </a:r>
            <a:endParaRPr lang="en-IN" dirty="0">
              <a:solidFill>
                <a:schemeClr val="tx1">
                  <a:lumMod val="95000"/>
                  <a:lumOff val="5000"/>
                </a:schemeClr>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83668F-62D0-45C6-9B79-F47472A5BD1A}"/>
              </a:ext>
            </a:extLst>
          </p:cNvPr>
          <p:cNvSpPr txBox="1"/>
          <p:nvPr/>
        </p:nvSpPr>
        <p:spPr>
          <a:xfrm>
            <a:off x="1427584" y="1222310"/>
            <a:ext cx="9582538" cy="5016758"/>
          </a:xfrm>
          <a:prstGeom prst="rect">
            <a:avLst/>
          </a:prstGeom>
          <a:noFill/>
        </p:spPr>
        <p:txBody>
          <a:bodyPr wrap="square" rtlCol="0">
            <a:spAutoFit/>
          </a:bodyPr>
          <a:lstStyle/>
          <a:p>
            <a:pPr marL="285750" indent="-285750">
              <a:buFont typeface="Wingdings" panose="05000000000000000000" pitchFamily="2" charset="2"/>
              <a:buChar char="ü"/>
            </a:pP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Convolutional Neural Networks (CNNs) excel at automatically learning hierarchical features from input images. Through convolutional layers, filters are applied across the input image, capturing low-level features like edges and textures, and gradually progressing to higher-level features such as shapes and objects. </a:t>
            </a:r>
          </a:p>
          <a:p>
            <a:pPr marL="285750" indent="-285750">
              <a:buFont typeface="Wingdings" panose="05000000000000000000" pitchFamily="2" charset="2"/>
              <a:buChar char="ü"/>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CNNs leverage parameter sharing, where the same set of weights (or filters) is used across different spatial locations in the input image. This sharing reduces the number of parameters compared to fully connected networks, making CNNs more computationally efficient and easier to train.</a:t>
            </a:r>
          </a:p>
          <a:p>
            <a:pPr marL="285750" indent="-285750">
              <a:buFont typeface="Wingdings" panose="05000000000000000000" pitchFamily="2" charset="2"/>
              <a:buChar char="ü"/>
            </a:pPr>
            <a:endParaRPr lang="en-US" sz="2000" dirty="0">
              <a:solidFill>
                <a:schemeClr val="tx1">
                  <a:lumMod val="95000"/>
                  <a:lumOff val="5000"/>
                </a:schemeClr>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2000" b="0" i="0" dirty="0">
                <a:solidFill>
                  <a:schemeClr val="tx1">
                    <a:lumMod val="95000"/>
                    <a:lumOff val="5000"/>
                  </a:schemeClr>
                </a:solidFill>
                <a:effectLst/>
                <a:latin typeface="Arial" panose="020B0604020202020204" pitchFamily="34" charset="0"/>
                <a:cs typeface="Arial" panose="020B0604020202020204" pitchFamily="34" charset="0"/>
              </a:rPr>
              <a:t>CNNs apply convolutional operations followed by non-linear activation functions, such as ReLU (Rectified Linear Unit), to capture complex patterns and relationships within images. The non-linear activation function introduces non-linearity into the network, enabling it to learn and represent complex decision boundaries between different classes in the image classification task.</a:t>
            </a:r>
            <a:endParaRPr lang="en-IN" sz="20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861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FD1B7-A2AE-5053-9D72-6B52BE92AB64}"/>
              </a:ext>
            </a:extLst>
          </p:cNvPr>
          <p:cNvSpPr>
            <a:spLocks noGrp="1"/>
          </p:cNvSpPr>
          <p:nvPr>
            <p:ph idx="1"/>
          </p:nvPr>
        </p:nvSpPr>
        <p:spPr>
          <a:xfrm>
            <a:off x="955294" y="542068"/>
            <a:ext cx="9905999" cy="2556240"/>
          </a:xfrm>
        </p:spPr>
        <p:txBody>
          <a:bodyPr>
            <a:normAutofit/>
          </a:bodyPr>
          <a:lstStyle/>
          <a:p>
            <a:r>
              <a:rPr lang="en-US" sz="3200" b="1" dirty="0">
                <a:cs typeface="Arial" panose="020B0604020202020204" pitchFamily="34" charset="0"/>
              </a:rPr>
              <a:t>Algorithms for training the Deep Learning Model:</a:t>
            </a:r>
          </a:p>
          <a:p>
            <a:pPr lvl="2">
              <a:lnSpc>
                <a:spcPct val="100000"/>
              </a:lnSpc>
            </a:pPr>
            <a:r>
              <a:rPr lang="en-IN" sz="2000" u="sng" dirty="0">
                <a:latin typeface="Arial" panose="020B0604020202020204" pitchFamily="34" charset="0"/>
                <a:cs typeface="Arial" panose="020B0604020202020204" pitchFamily="34" charset="0"/>
              </a:rPr>
              <a:t>VGG16</a:t>
            </a:r>
            <a:r>
              <a:rPr lang="en-IN" sz="2000" dirty="0">
                <a:latin typeface="Arial" panose="020B0604020202020204" pitchFamily="34" charset="0"/>
                <a:cs typeface="Arial" panose="020B0604020202020204" pitchFamily="34" charset="0"/>
              </a:rPr>
              <a:t> </a:t>
            </a:r>
            <a:r>
              <a:rPr lang="en-IN" sz="2000" u="sng" dirty="0">
                <a:latin typeface="Arial" panose="020B0604020202020204" pitchFamily="34" charset="0"/>
                <a:cs typeface="Arial" panose="020B0604020202020204" pitchFamily="34" charset="0"/>
              </a:rPr>
              <a:t>ARCHITECTURE</a:t>
            </a:r>
            <a:r>
              <a:rPr lang="en-IN" sz="2000" dirty="0">
                <a:latin typeface="Arial" panose="020B0604020202020204" pitchFamily="34" charset="0"/>
                <a:cs typeface="Arial" panose="020B0604020202020204" pitchFamily="34" charset="0"/>
              </a:rPr>
              <a:t> </a:t>
            </a:r>
          </a:p>
          <a:p>
            <a:pPr lvl="2">
              <a:lnSpc>
                <a:spcPct val="100000"/>
              </a:lnSpc>
            </a:pPr>
            <a:r>
              <a:rPr lang="en-IN" sz="2000" u="sng" dirty="0">
                <a:latin typeface="Arial" panose="020B0604020202020204" pitchFamily="34" charset="0"/>
                <a:cs typeface="Arial" panose="020B0604020202020204" pitchFamily="34" charset="0"/>
              </a:rPr>
              <a:t>ALEXNET</a:t>
            </a:r>
            <a:r>
              <a:rPr lang="en-IN" sz="2000" dirty="0">
                <a:latin typeface="Arial" panose="020B0604020202020204" pitchFamily="34" charset="0"/>
                <a:cs typeface="Arial" panose="020B0604020202020204" pitchFamily="34" charset="0"/>
              </a:rPr>
              <a:t> </a:t>
            </a:r>
            <a:r>
              <a:rPr lang="en-IN" sz="2000" u="sng" dirty="0">
                <a:latin typeface="Arial" panose="020B0604020202020204" pitchFamily="34" charset="0"/>
                <a:cs typeface="Arial" panose="020B0604020202020204" pitchFamily="34" charset="0"/>
              </a:rPr>
              <a:t>ARCHITECTURE</a:t>
            </a:r>
          </a:p>
          <a:p>
            <a:pPr lvl="2">
              <a:lnSpc>
                <a:spcPct val="100000"/>
              </a:lnSpc>
            </a:pPr>
            <a:r>
              <a:rPr lang="en-IN" u="sng" dirty="0">
                <a:latin typeface="Arial" panose="020B0604020202020204" pitchFamily="34" charset="0"/>
                <a:cs typeface="Arial" panose="020B0604020202020204" pitchFamily="34" charset="0"/>
              </a:rPr>
              <a:t>LENET ARCHITECTURE</a:t>
            </a:r>
            <a:endParaRPr lang="en-IN" dirty="0">
              <a:latin typeface="Arial" panose="020B0604020202020204" pitchFamily="34" charset="0"/>
              <a:cs typeface="Arial" panose="020B0604020202020204" pitchFamily="34" charset="0"/>
            </a:endParaRPr>
          </a:p>
          <a:p>
            <a:pPr lvl="2">
              <a:lnSpc>
                <a:spcPct val="100000"/>
              </a:lnSpc>
            </a:pPr>
            <a:endParaRPr lang="en-IN" sz="2000" dirty="0">
              <a:latin typeface="Arial" panose="020B0604020202020204" pitchFamily="34" charset="0"/>
              <a:cs typeface="Arial" panose="020B0604020202020204" pitchFamily="34" charset="0"/>
            </a:endParaRPr>
          </a:p>
          <a:p>
            <a:pPr lvl="2"/>
            <a:endParaRPr lang="en-US" sz="2000" dirty="0">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FFBB9EF0-8F10-A980-57D1-B0A944427FB5}"/>
              </a:ext>
            </a:extLst>
          </p:cNvPr>
          <p:cNvSpPr txBox="1">
            <a:spLocks/>
          </p:cNvSpPr>
          <p:nvPr/>
        </p:nvSpPr>
        <p:spPr>
          <a:xfrm>
            <a:off x="508098" y="3136038"/>
            <a:ext cx="9905999" cy="2740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lvl="1"/>
            <a:r>
              <a:rPr lang="en-US" sz="3200" b="1" dirty="0">
                <a:cs typeface="Arial" panose="020B0604020202020204" pitchFamily="34" charset="0"/>
              </a:rPr>
              <a:t>Evaluation metrics for Deep Learning Model:</a:t>
            </a:r>
          </a:p>
          <a:p>
            <a:pPr lvl="2"/>
            <a:r>
              <a:rPr lang="en-US" sz="2400" dirty="0">
                <a:cs typeface="Arial" panose="020B0604020202020204" pitchFamily="34" charset="0"/>
              </a:rPr>
              <a:t>Accuracy Score</a:t>
            </a:r>
          </a:p>
          <a:p>
            <a:pPr lvl="2"/>
            <a:r>
              <a:rPr lang="en-US" sz="2400" dirty="0">
                <a:cs typeface="Arial" panose="020B0604020202020204" pitchFamily="34" charset="0"/>
              </a:rPr>
              <a:t>Recall </a:t>
            </a:r>
          </a:p>
          <a:p>
            <a:pPr lvl="2"/>
            <a:r>
              <a:rPr lang="en-US" sz="2400" dirty="0">
                <a:cs typeface="Arial" panose="020B0604020202020204" pitchFamily="34" charset="0"/>
              </a:rPr>
              <a:t>Precision</a:t>
            </a:r>
          </a:p>
        </p:txBody>
      </p:sp>
    </p:spTree>
    <p:extLst>
      <p:ext uri="{BB962C8B-B14F-4D97-AF65-F5344CB8AC3E}">
        <p14:creationId xmlns:p14="http://schemas.microsoft.com/office/powerpoint/2010/main" val="367751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B544-534C-1692-343B-1DBE418C86A6}"/>
              </a:ext>
            </a:extLst>
          </p:cNvPr>
          <p:cNvSpPr txBox="1"/>
          <p:nvPr/>
        </p:nvSpPr>
        <p:spPr>
          <a:xfrm>
            <a:off x="835742" y="766916"/>
            <a:ext cx="6152518" cy="1200329"/>
          </a:xfrm>
          <a:prstGeom prst="rect">
            <a:avLst/>
          </a:prstGeom>
          <a:noFill/>
        </p:spPr>
        <p:txBody>
          <a:bodyPr wrap="none" rtlCol="0">
            <a:spAutoFit/>
          </a:bodyPr>
          <a:lstStyle/>
          <a:p>
            <a:r>
              <a:rPr lang="en-IN" sz="3600" u="sng" dirty="0">
                <a:latin typeface="Times New Roman" panose="02020603050405020304" pitchFamily="18" charset="0"/>
                <a:cs typeface="Times New Roman" panose="02020603050405020304" pitchFamily="18" charset="0"/>
              </a:rPr>
              <a:t>ALEXNET</a:t>
            </a:r>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ARCHITECTURE</a:t>
            </a:r>
            <a:r>
              <a:rPr lang="en-IN" sz="3600" dirty="0">
                <a:latin typeface="Times New Roman" panose="02020603050405020304" pitchFamily="18" charset="0"/>
                <a:cs typeface="Times New Roman" panose="02020603050405020304" pitchFamily="18" charset="0"/>
              </a:rPr>
              <a:t> :</a:t>
            </a:r>
          </a:p>
          <a:p>
            <a:endParaRPr lang="en-IN"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EEAA443-9772-21F9-FE83-328F45166A85}"/>
              </a:ext>
            </a:extLst>
          </p:cNvPr>
          <p:cNvPicPr>
            <a:picLocks noChangeAspect="1"/>
          </p:cNvPicPr>
          <p:nvPr/>
        </p:nvPicPr>
        <p:blipFill>
          <a:blip r:embed="rId2"/>
          <a:stretch>
            <a:fillRect/>
          </a:stretch>
        </p:blipFill>
        <p:spPr>
          <a:xfrm>
            <a:off x="1465686" y="1967245"/>
            <a:ext cx="9260627" cy="4237087"/>
          </a:xfrm>
          <a:prstGeom prst="rect">
            <a:avLst/>
          </a:prstGeom>
          <a:effectLst>
            <a:glow>
              <a:schemeClr val="accent1">
                <a:alpha val="0"/>
              </a:schemeClr>
            </a:glow>
            <a:reflection stA="0" dir="5400000" sy="-100000" algn="bl" rotWithShape="0"/>
            <a:softEdge rad="0"/>
          </a:effectLst>
        </p:spPr>
      </p:pic>
    </p:spTree>
    <p:extLst>
      <p:ext uri="{BB962C8B-B14F-4D97-AF65-F5344CB8AC3E}">
        <p14:creationId xmlns:p14="http://schemas.microsoft.com/office/powerpoint/2010/main" val="128546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5">
                <a:lumMod val="5000"/>
                <a:lumOff val="95000"/>
              </a:schemeClr>
            </a:gs>
            <a:gs pos="99000">
              <a:schemeClr val="accent5">
                <a:lumMod val="45000"/>
                <a:lumOff val="55000"/>
              </a:schemeClr>
            </a:gs>
            <a:gs pos="100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71B544-534C-1692-343B-1DBE418C86A6}"/>
              </a:ext>
            </a:extLst>
          </p:cNvPr>
          <p:cNvSpPr txBox="1"/>
          <p:nvPr/>
        </p:nvSpPr>
        <p:spPr>
          <a:xfrm>
            <a:off x="835742" y="766916"/>
            <a:ext cx="5456943" cy="646331"/>
          </a:xfrm>
          <a:prstGeom prst="rect">
            <a:avLst/>
          </a:prstGeom>
          <a:noFill/>
        </p:spPr>
        <p:txBody>
          <a:bodyPr wrap="none" rtlCol="0">
            <a:spAutoFit/>
          </a:bodyPr>
          <a:lstStyle/>
          <a:p>
            <a:r>
              <a:rPr lang="en-IN" sz="3600" u="sng" dirty="0">
                <a:latin typeface="Times New Roman" panose="02020603050405020304" pitchFamily="18" charset="0"/>
                <a:cs typeface="Times New Roman" panose="02020603050405020304" pitchFamily="18" charset="0"/>
              </a:rPr>
              <a:t>VGG16</a:t>
            </a:r>
            <a:r>
              <a:rPr lang="en-IN" sz="3600" dirty="0">
                <a:latin typeface="Times New Roman" panose="02020603050405020304" pitchFamily="18" charset="0"/>
                <a:cs typeface="Times New Roman" panose="02020603050405020304" pitchFamily="18" charset="0"/>
              </a:rPr>
              <a:t> </a:t>
            </a:r>
            <a:r>
              <a:rPr lang="en-IN" sz="3600" u="sng" dirty="0">
                <a:latin typeface="Times New Roman" panose="02020603050405020304" pitchFamily="18" charset="0"/>
                <a:cs typeface="Times New Roman" panose="02020603050405020304" pitchFamily="18" charset="0"/>
              </a:rPr>
              <a:t>ARCHITECTURE</a:t>
            </a:r>
            <a:r>
              <a:rPr lang="en-IN" sz="36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97852C80-4AE3-FAFD-2C6D-5B204A75DCAC}"/>
              </a:ext>
            </a:extLst>
          </p:cNvPr>
          <p:cNvPicPr>
            <a:picLocks noChangeAspect="1"/>
          </p:cNvPicPr>
          <p:nvPr/>
        </p:nvPicPr>
        <p:blipFill>
          <a:blip r:embed="rId2"/>
          <a:stretch>
            <a:fillRect/>
          </a:stretch>
        </p:blipFill>
        <p:spPr>
          <a:xfrm>
            <a:off x="2047875" y="1722803"/>
            <a:ext cx="8096250" cy="4772025"/>
          </a:xfrm>
          <a:prstGeom prst="rect">
            <a:avLst/>
          </a:prstGeom>
        </p:spPr>
      </p:pic>
    </p:spTree>
    <p:extLst>
      <p:ext uri="{BB962C8B-B14F-4D97-AF65-F5344CB8AC3E}">
        <p14:creationId xmlns:p14="http://schemas.microsoft.com/office/powerpoint/2010/main" val="150225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1556</TotalTime>
  <Words>1387</Words>
  <Application>Microsoft Office PowerPoint</Application>
  <PresentationFormat>Widescreen</PresentationFormat>
  <Paragraphs>159</Paragraphs>
  <Slides>21</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Bahnschrift SemiBold</vt:lpstr>
      <vt:lpstr>Bradley Hand ITC</vt:lpstr>
      <vt:lpstr>Calibri</vt:lpstr>
      <vt:lpstr>Calibri Light</vt:lpstr>
      <vt:lpstr>Symbol</vt:lpstr>
      <vt:lpstr>Times New Roman</vt:lpstr>
      <vt:lpstr>Wingdings</vt:lpstr>
      <vt:lpstr>Office Theme</vt:lpstr>
      <vt:lpstr>PowerPoint Presentation</vt:lpstr>
      <vt:lpstr>                                     Literature Review</vt:lpstr>
      <vt:lpstr>Problem Statement</vt:lpstr>
      <vt:lpstr>Objectives</vt:lpstr>
      <vt:lpstr>CT SCAN IMAGES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vt:lpstr>
      <vt:lpstr>    Future Scope</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MAHAMMED NAYEEM AKBARSAGARI</dc:creator>
  <cp:lastModifiedBy>pavan peddaprolu</cp:lastModifiedBy>
  <cp:revision>27</cp:revision>
  <cp:lastPrinted>2024-03-03T15:51:48Z</cp:lastPrinted>
  <dcterms:created xsi:type="dcterms:W3CDTF">2024-03-02T18:43:04Z</dcterms:created>
  <dcterms:modified xsi:type="dcterms:W3CDTF">2024-04-18T16:52:27Z</dcterms:modified>
</cp:coreProperties>
</file>