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7" r:id="rId32"/>
    <p:sldId id="298" r:id="rId33"/>
    <p:sldId id="299" r:id="rId34"/>
    <p:sldId id="300" r:id="rId35"/>
    <p:sldId id="301" r:id="rId36"/>
    <p:sldId id="27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660"/>
  </p:normalViewPr>
  <p:slideViewPr>
    <p:cSldViewPr>
      <p:cViewPr>
        <p:scale>
          <a:sx n="70" d="100"/>
          <a:sy n="70" d="100"/>
        </p:scale>
        <p:origin x="-13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4E19-5BD6-4989-B073-D97B373B863F}" type="datetimeFigureOut">
              <a:rPr lang="en-US" smtClean="0"/>
              <a:pPr/>
              <a:t>7/30/2020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5E0B-6E94-4055-91C9-99CAE64B9C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4E19-5BD6-4989-B073-D97B373B863F}" type="datetimeFigureOut">
              <a:rPr lang="en-US" smtClean="0"/>
              <a:pPr/>
              <a:t>7/30/2020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5E0B-6E94-4055-91C9-99CAE64B9C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4E19-5BD6-4989-B073-D97B373B863F}" type="datetimeFigureOut">
              <a:rPr lang="en-US" smtClean="0"/>
              <a:pPr/>
              <a:t>7/30/2020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5E0B-6E94-4055-91C9-99CAE64B9C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4E19-5BD6-4989-B073-D97B373B863F}" type="datetimeFigureOut">
              <a:rPr lang="en-US" smtClean="0"/>
              <a:pPr/>
              <a:t>7/30/2020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5E0B-6E94-4055-91C9-99CAE64B9C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4E19-5BD6-4989-B073-D97B373B863F}" type="datetimeFigureOut">
              <a:rPr lang="en-US" smtClean="0"/>
              <a:pPr/>
              <a:t>7/30/2020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5E0B-6E94-4055-91C9-99CAE64B9C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4E19-5BD6-4989-B073-D97B373B863F}" type="datetimeFigureOut">
              <a:rPr lang="en-US" smtClean="0"/>
              <a:pPr/>
              <a:t>7/30/2020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5E0B-6E94-4055-91C9-99CAE64B9C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4E19-5BD6-4989-B073-D97B373B863F}" type="datetimeFigureOut">
              <a:rPr lang="en-US" smtClean="0"/>
              <a:pPr/>
              <a:t>7/30/2020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5E0B-6E94-4055-91C9-99CAE64B9C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4E19-5BD6-4989-B073-D97B373B863F}" type="datetimeFigureOut">
              <a:rPr lang="en-US" smtClean="0"/>
              <a:pPr/>
              <a:t>7/30/2020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5E0B-6E94-4055-91C9-99CAE64B9C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4E19-5BD6-4989-B073-D97B373B863F}" type="datetimeFigureOut">
              <a:rPr lang="en-US" smtClean="0"/>
              <a:pPr/>
              <a:t>7/30/2020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5E0B-6E94-4055-91C9-99CAE64B9C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4E19-5BD6-4989-B073-D97B373B863F}" type="datetimeFigureOut">
              <a:rPr lang="en-US" smtClean="0"/>
              <a:pPr/>
              <a:t>7/30/2020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5E0B-6E94-4055-91C9-99CAE64B9C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4E19-5BD6-4989-B073-D97B373B863F}" type="datetimeFigureOut">
              <a:rPr lang="en-US" smtClean="0"/>
              <a:pPr/>
              <a:t>7/30/2020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5E0B-6E94-4055-91C9-99CAE64B9C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94E19-5BD6-4989-B073-D97B373B863F}" type="datetimeFigureOut">
              <a:rPr lang="en-US" smtClean="0"/>
              <a:pPr/>
              <a:t>7/30/2020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15E0B-6E94-4055-91C9-99CAE64B9CC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principal@bnmit.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rsistent.com/solution-video-quadcopter-smart-parking-using-ibm-watson-io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8286808" cy="171451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English111 Vivace BT" pitchFamily="66" charset="2"/>
              </a:rPr>
              <a:t>B.N.M. Institute of Technology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Approved by AICTE, Affiliated to VTU, Accredited as grade A Institution by NAAC. </a:t>
            </a: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All UG branches – CSE, ECE, EEE, ISE &amp;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Mech.E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accredited by NBA for academic years 2018-19 to 2020-21 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&amp; valid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30.06.2021</a:t>
            </a:r>
            <a:r>
              <a:rPr lang="en-IN" sz="1300" dirty="0" smtClean="0"/>
              <a:t/>
            </a:r>
            <a:br>
              <a:rPr lang="en-IN" sz="1300" dirty="0" smtClean="0"/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Post box no. 7087, 27</a:t>
            </a:r>
            <a:r>
              <a:rPr lang="en-US" sz="13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 cross, 12</a:t>
            </a:r>
            <a:r>
              <a:rPr lang="en-US" sz="13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 Main,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Banashankari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13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 Stage, Bengaluru- 560070, INDIA</a:t>
            </a: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Ph: 91-80- 26711780/81/82   Email: </a:t>
            </a:r>
            <a:r>
              <a:rPr lang="en-US" sz="13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principal@bnmit.in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, www. bnmit.org</a:t>
            </a:r>
            <a:r>
              <a:rPr lang="en-IN" sz="1800" dirty="0" smtClean="0"/>
              <a:t/>
            </a:r>
            <a:br>
              <a:rPr lang="en-IN" sz="1800" dirty="0" smtClean="0"/>
            </a:br>
            <a:endParaRPr lang="en-IN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1785926"/>
            <a:ext cx="7286676" cy="128588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SKILL DEVELOPMENT PROGRAMME</a:t>
            </a:r>
            <a:endParaRPr lang="en-IN" sz="28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endParaRPr lang="en-IN" sz="28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Internet of Things</a:t>
            </a:r>
            <a:endParaRPr lang="en-IN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5" name="Picture 4" descr="Applications of IOT (internet of things)"/>
          <p:cNvPicPr/>
          <p:nvPr/>
        </p:nvPicPr>
        <p:blipFill>
          <a:blip r:embed="rId3"/>
          <a:srcRect l="16626" b="33333"/>
          <a:stretch>
            <a:fillRect/>
          </a:stretch>
        </p:blipFill>
        <p:spPr bwMode="auto">
          <a:xfrm>
            <a:off x="1571604" y="3143248"/>
            <a:ext cx="628654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357290" y="5750004"/>
            <a:ext cx="6786610" cy="11079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Organized by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Department of Computer Science &amp; Engineering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C:\Users\manjushree\Desktop\BNMIT DC 18CS46\BN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148" y="0"/>
            <a:ext cx="1125539" cy="11429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2) Digital Sensors</a:t>
            </a:r>
          </a:p>
          <a:p>
            <a:pPr>
              <a:buNone/>
            </a:pPr>
            <a:endParaRPr lang="en-IN" sz="18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Pros: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Easy to implement because they are free from observational errors.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They are noise immune without any deterioration.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Security can include great encryption transmission.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5411807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Cons:</a:t>
            </a:r>
          </a:p>
          <a:p>
            <a:pPr>
              <a:buNone/>
            </a:pP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Less accurate because its sample analog wave forms into few numbers and records them.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Higher cost 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Sampling Error is most common in many cases.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00108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Types of Sensors</a:t>
            </a:r>
            <a:endParaRPr lang="en-IN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00660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1) Thermal sensors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2" descr="C:\Users\manjushree\Desktop\thermal.jpeg"/>
          <p:cNvPicPr>
            <a:picLocks noChangeAspect="1" noChangeArrowheads="1"/>
          </p:cNvPicPr>
          <p:nvPr/>
        </p:nvPicPr>
        <p:blipFill>
          <a:blip r:embed="rId2"/>
          <a:srcRect t="22222"/>
          <a:stretch>
            <a:fillRect/>
          </a:stretch>
        </p:blipFill>
        <p:spPr bwMode="auto">
          <a:xfrm>
            <a:off x="1214414" y="2571744"/>
            <a:ext cx="4857776" cy="25717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7224" y="1071546"/>
            <a:ext cx="7829576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2) Mechanical Sensors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928803"/>
            <a:ext cx="6143668" cy="258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4143404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3) Electrical Sensors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00306"/>
            <a:ext cx="3000396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 descr="C:\Users\manjushree\Desktop\elect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357430"/>
            <a:ext cx="3143272" cy="2286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4) Chemical Sensors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manjushree\Desktop\chemical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500306"/>
            <a:ext cx="4786346" cy="27328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5) Optical Light Sensors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928934"/>
            <a:ext cx="321471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786058"/>
            <a:ext cx="3429024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6) Acoustic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392909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214554"/>
            <a:ext cx="331470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7) Biological Sensor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643182"/>
            <a:ext cx="392909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Different types of Sensor</a:t>
            </a:r>
            <a:endParaRPr lang="en-IN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6363" b="3636"/>
          <a:stretch>
            <a:fillRect/>
          </a:stretch>
        </p:blipFill>
        <p:spPr bwMode="auto">
          <a:xfrm>
            <a:off x="857224" y="1500174"/>
            <a:ext cx="7215238" cy="45005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571480"/>
            <a:ext cx="7715304" cy="578647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 to </a:t>
            </a:r>
          </a:p>
          <a:p>
            <a:pPr algn="ctr">
              <a:buNone/>
            </a:pPr>
            <a:r>
              <a:rPr lang="en-IN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Transducers and Sensors</a:t>
            </a:r>
            <a:endParaRPr lang="en-IN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manjushree\Desktop\download.jpeg"/>
          <p:cNvPicPr>
            <a:picLocks noChangeAspect="1" noChangeArrowheads="1"/>
          </p:cNvPicPr>
          <p:nvPr/>
        </p:nvPicPr>
        <p:blipFill>
          <a:blip r:embed="rId2"/>
          <a:srcRect l="33333"/>
          <a:stretch>
            <a:fillRect/>
          </a:stretch>
        </p:blipFill>
        <p:spPr bwMode="auto">
          <a:xfrm>
            <a:off x="5286380" y="2857496"/>
            <a:ext cx="3000396" cy="30003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3" descr="C:\Users\manjushree\Desktop\images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214686"/>
            <a:ext cx="2143125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3214686"/>
            <a:ext cx="2143140" cy="21431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444169" y="6445541"/>
            <a:ext cx="17383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395"/>
                </a:lnSpc>
              </a:pPr>
              <a:t>20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6116" y="500042"/>
            <a:ext cx="2687397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solidFill>
                  <a:srgbClr val="002060"/>
                </a:solidFill>
                <a:latin typeface="Carlito"/>
                <a:cs typeface="Carlito"/>
              </a:rPr>
              <a:t>Actuators</a:t>
            </a:r>
            <a:endParaRPr b="1">
              <a:solidFill>
                <a:srgbClr val="00206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8596" y="1509940"/>
            <a:ext cx="8072494" cy="3661258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 algn="just">
              <a:spcBef>
                <a:spcPts val="869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Actuators are natural </a:t>
            </a:r>
            <a:r>
              <a:rPr sz="3200" spc="-5" dirty="0">
                <a:latin typeface="Carlito"/>
                <a:cs typeface="Carlito"/>
              </a:rPr>
              <a:t>complements </a:t>
            </a:r>
            <a:r>
              <a:rPr sz="3200" spc="-20" dirty="0">
                <a:latin typeface="Carlito"/>
                <a:cs typeface="Carlito"/>
              </a:rPr>
              <a:t>to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sensors.</a:t>
            </a:r>
            <a:endParaRPr sz="3200">
              <a:latin typeface="Carlito"/>
              <a:cs typeface="Carlito"/>
            </a:endParaRPr>
          </a:p>
          <a:p>
            <a:pPr marL="355600" marR="11430" indent="-342900" algn="just"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Actuators </a:t>
            </a:r>
            <a:r>
              <a:rPr sz="3200" dirty="0">
                <a:latin typeface="Carlito"/>
                <a:cs typeface="Carlito"/>
              </a:rPr>
              <a:t>will </a:t>
            </a:r>
            <a:r>
              <a:rPr sz="3200" spc="-15" dirty="0">
                <a:latin typeface="Carlito"/>
                <a:cs typeface="Carlito"/>
              </a:rPr>
              <a:t>receive </a:t>
            </a:r>
            <a:r>
              <a:rPr sz="3200" spc="-5" dirty="0">
                <a:latin typeface="Carlito"/>
                <a:cs typeface="Carlito"/>
              </a:rPr>
              <a:t>some </a:t>
            </a:r>
            <a:r>
              <a:rPr sz="3200" dirty="0">
                <a:latin typeface="Carlito"/>
                <a:cs typeface="Carlito"/>
              </a:rPr>
              <a:t>type of </a:t>
            </a:r>
            <a:r>
              <a:rPr sz="3200" spc="-20" dirty="0">
                <a:latin typeface="Carlito"/>
                <a:cs typeface="Carlito"/>
              </a:rPr>
              <a:t>control  </a:t>
            </a:r>
            <a:r>
              <a:rPr sz="3200" spc="-5" dirty="0">
                <a:latin typeface="Carlito"/>
                <a:cs typeface="Carlito"/>
              </a:rPr>
              <a:t>signal (commonly </a:t>
            </a:r>
            <a:r>
              <a:rPr sz="3200" dirty="0">
                <a:latin typeface="Carlito"/>
                <a:cs typeface="Carlito"/>
              </a:rPr>
              <a:t>an electric signal or </a:t>
            </a:r>
            <a:r>
              <a:rPr sz="3200" spc="-10" dirty="0">
                <a:latin typeface="Carlito"/>
                <a:cs typeface="Carlito"/>
              </a:rPr>
              <a:t>digital  </a:t>
            </a:r>
            <a:r>
              <a:rPr sz="3200" spc="-5" dirty="0">
                <a:latin typeface="Carlito"/>
                <a:cs typeface="Carlito"/>
              </a:rPr>
              <a:t>command) that </a:t>
            </a:r>
            <a:r>
              <a:rPr sz="3200" spc="-10" dirty="0">
                <a:latin typeface="Carlito"/>
                <a:cs typeface="Carlito"/>
              </a:rPr>
              <a:t>triggers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physical  </a:t>
            </a:r>
            <a:r>
              <a:rPr sz="3200" spc="-25" dirty="0">
                <a:latin typeface="Carlito"/>
                <a:cs typeface="Carlito"/>
              </a:rPr>
              <a:t>effect,  </a:t>
            </a:r>
            <a:r>
              <a:rPr sz="3200" spc="-5" dirty="0">
                <a:latin typeface="Carlito"/>
                <a:cs typeface="Carlito"/>
              </a:rPr>
              <a:t>usually some </a:t>
            </a:r>
            <a:r>
              <a:rPr sz="3200" dirty="0">
                <a:latin typeface="Carlito"/>
                <a:cs typeface="Carlito"/>
              </a:rPr>
              <a:t>type of </a:t>
            </a:r>
            <a:r>
              <a:rPr sz="3200" spc="-5" dirty="0">
                <a:latin typeface="Carlito"/>
                <a:cs typeface="Carlito"/>
              </a:rPr>
              <a:t>motion, </a:t>
            </a:r>
            <a:r>
              <a:rPr sz="3200" spc="-25" dirty="0">
                <a:latin typeface="Carlito"/>
                <a:cs typeface="Carlito"/>
              </a:rPr>
              <a:t>force,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so</a:t>
            </a:r>
            <a:r>
              <a:rPr sz="3200" spc="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on.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050" y="714356"/>
            <a:ext cx="2830273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solidFill>
                  <a:srgbClr val="002060"/>
                </a:solidFill>
                <a:latin typeface="Carlito"/>
                <a:cs typeface="Carlito"/>
              </a:rPr>
              <a:t>Actuators</a:t>
            </a:r>
            <a:endParaRPr b="1">
              <a:solidFill>
                <a:srgbClr val="00206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0166" y="1785926"/>
            <a:ext cx="6109025" cy="4279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44169" y="6445541"/>
            <a:ext cx="17383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395"/>
                </a:lnSpc>
              </a:pPr>
              <a:t>21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1802" y="571480"/>
            <a:ext cx="2615959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solidFill>
                  <a:srgbClr val="002060"/>
                </a:solidFill>
                <a:latin typeface="Carlito"/>
                <a:cs typeface="Carlito"/>
              </a:rPr>
              <a:t>Actuators</a:t>
            </a:r>
            <a:endParaRPr b="1">
              <a:solidFill>
                <a:srgbClr val="00206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85900" y="1616962"/>
            <a:ext cx="6172200" cy="4740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44169" y="6445541"/>
            <a:ext cx="17383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395"/>
                </a:lnSpc>
              </a:pPr>
              <a:t>22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444169" y="6445541"/>
            <a:ext cx="17383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395"/>
                </a:lnSpc>
              </a:pPr>
              <a:t>23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0364" y="357166"/>
            <a:ext cx="2973149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solidFill>
                  <a:srgbClr val="002060"/>
                </a:solidFill>
                <a:latin typeface="Carlito"/>
                <a:cs typeface="Carlito"/>
              </a:rPr>
              <a:t>Actuators</a:t>
            </a:r>
            <a:endParaRPr b="1">
              <a:solidFill>
                <a:srgbClr val="00206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472" y="1142984"/>
            <a:ext cx="7929617" cy="534056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2900">
              <a:spcBef>
                <a:spcPts val="5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Actuators can </a:t>
            </a:r>
            <a:r>
              <a:rPr sz="3000" spc="-5" dirty="0">
                <a:latin typeface="Carlito"/>
                <a:cs typeface="Carlito"/>
              </a:rPr>
              <a:t>be classified include </a:t>
            </a:r>
            <a:r>
              <a:rPr sz="3000" dirty="0">
                <a:latin typeface="Carlito"/>
                <a:cs typeface="Carlito"/>
              </a:rPr>
              <a:t>the</a:t>
            </a:r>
            <a:r>
              <a:rPr sz="3000" spc="-114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following:</a:t>
            </a:r>
            <a:endParaRPr sz="3000">
              <a:latin typeface="Carlito"/>
              <a:cs typeface="Carlito"/>
            </a:endParaRPr>
          </a:p>
          <a:p>
            <a:pPr marL="756285" marR="5080" lvl="1" indent="-287020" algn="just">
              <a:lnSpc>
                <a:spcPts val="238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20" dirty="0">
                <a:latin typeface="Carlito"/>
                <a:cs typeface="Carlito"/>
              </a:rPr>
              <a:t>Type </a:t>
            </a:r>
            <a:r>
              <a:rPr sz="2200" b="1" spc="-5" dirty="0">
                <a:latin typeface="Carlito"/>
                <a:cs typeface="Carlito"/>
              </a:rPr>
              <a:t>of motion: </a:t>
            </a:r>
            <a:r>
              <a:rPr sz="2200" spc="-15" dirty="0">
                <a:latin typeface="Carlito"/>
                <a:cs typeface="Carlito"/>
              </a:rPr>
              <a:t>Actuators can </a:t>
            </a:r>
            <a:r>
              <a:rPr sz="2200" dirty="0">
                <a:latin typeface="Carlito"/>
                <a:cs typeface="Carlito"/>
              </a:rPr>
              <a:t>be </a:t>
            </a:r>
            <a:r>
              <a:rPr sz="2200" spc="-5" dirty="0">
                <a:latin typeface="Carlito"/>
                <a:cs typeface="Carlito"/>
              </a:rPr>
              <a:t>classified based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5" dirty="0">
                <a:latin typeface="Carlito"/>
                <a:cs typeface="Carlito"/>
              </a:rPr>
              <a:t>the type </a:t>
            </a:r>
            <a:r>
              <a:rPr sz="2200" dirty="0">
                <a:latin typeface="Carlito"/>
                <a:cs typeface="Carlito"/>
              </a:rPr>
              <a:t>of  </a:t>
            </a:r>
            <a:r>
              <a:rPr sz="2200" spc="-5" dirty="0">
                <a:latin typeface="Carlito"/>
                <a:cs typeface="Carlito"/>
              </a:rPr>
              <a:t>motion </a:t>
            </a:r>
            <a:r>
              <a:rPr sz="2200" spc="-10" dirty="0">
                <a:latin typeface="Carlito"/>
                <a:cs typeface="Carlito"/>
              </a:rPr>
              <a:t>they </a:t>
            </a:r>
            <a:r>
              <a:rPr sz="2200" spc="-15" dirty="0">
                <a:latin typeface="Carlito"/>
                <a:cs typeface="Carlito"/>
              </a:rPr>
              <a:t>produce </a:t>
            </a:r>
            <a:r>
              <a:rPr sz="2200" spc="-20" dirty="0">
                <a:latin typeface="Carlito"/>
                <a:cs typeface="Carlito"/>
              </a:rPr>
              <a:t>(for </a:t>
            </a:r>
            <a:r>
              <a:rPr sz="2200" spc="-15" dirty="0">
                <a:latin typeface="Carlito"/>
                <a:cs typeface="Carlito"/>
              </a:rPr>
              <a:t>example, </a:t>
            </a:r>
            <a:r>
              <a:rPr sz="2200" spc="-30" dirty="0">
                <a:latin typeface="Carlito"/>
                <a:cs typeface="Carlito"/>
              </a:rPr>
              <a:t>linear, </a:t>
            </a:r>
            <a:r>
              <a:rPr sz="2200" spc="-35" dirty="0">
                <a:latin typeface="Carlito"/>
                <a:cs typeface="Carlito"/>
              </a:rPr>
              <a:t>rotary,  </a:t>
            </a:r>
            <a:r>
              <a:rPr sz="2200" spc="-15" dirty="0">
                <a:latin typeface="Carlito"/>
                <a:cs typeface="Carlito"/>
              </a:rPr>
              <a:t>one/two/three-axes).</a:t>
            </a:r>
            <a:endParaRPr sz="2200">
              <a:latin typeface="Carlito"/>
              <a:cs typeface="Carlito"/>
            </a:endParaRPr>
          </a:p>
          <a:p>
            <a:pPr marL="756285" lvl="1" indent="-287020" algn="just">
              <a:lnSpc>
                <a:spcPts val="2510"/>
              </a:lnSpc>
              <a:spcBef>
                <a:spcPts val="220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10" dirty="0">
                <a:latin typeface="Carlito"/>
                <a:cs typeface="Carlito"/>
              </a:rPr>
              <a:t>Power:</a:t>
            </a:r>
            <a:r>
              <a:rPr sz="2200" b="1" spc="8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Actuators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can</a:t>
            </a:r>
            <a:r>
              <a:rPr sz="2200" spc="1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be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classified</a:t>
            </a:r>
            <a:r>
              <a:rPr sz="2200" spc="8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based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on</a:t>
            </a:r>
            <a:r>
              <a:rPr sz="2200" spc="9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their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power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output</a:t>
            </a:r>
            <a:endParaRPr sz="2200">
              <a:latin typeface="Carlito"/>
              <a:cs typeface="Carlito"/>
            </a:endParaRPr>
          </a:p>
          <a:p>
            <a:pPr marL="756285" algn="just">
              <a:lnSpc>
                <a:spcPts val="2510"/>
              </a:lnSpc>
            </a:pPr>
            <a:r>
              <a:rPr sz="2200" spc="-20" dirty="0">
                <a:latin typeface="Carlito"/>
                <a:cs typeface="Carlito"/>
              </a:rPr>
              <a:t>(for </a:t>
            </a:r>
            <a:r>
              <a:rPr sz="2200" spc="-15" dirty="0">
                <a:latin typeface="Carlito"/>
                <a:cs typeface="Carlito"/>
              </a:rPr>
              <a:t>example, </a:t>
            </a:r>
            <a:r>
              <a:rPr sz="2200" spc="-10" dirty="0">
                <a:latin typeface="Carlito"/>
                <a:cs typeface="Carlito"/>
              </a:rPr>
              <a:t>high </a:t>
            </a:r>
            <a:r>
              <a:rPr sz="2200" spc="-40" dirty="0">
                <a:latin typeface="Carlito"/>
                <a:cs typeface="Carlito"/>
              </a:rPr>
              <a:t>power, </a:t>
            </a:r>
            <a:r>
              <a:rPr sz="2200" spc="-5" dirty="0">
                <a:latin typeface="Carlito"/>
                <a:cs typeface="Carlito"/>
              </a:rPr>
              <a:t>low </a:t>
            </a:r>
            <a:r>
              <a:rPr sz="2200" spc="-40" dirty="0">
                <a:latin typeface="Carlito"/>
                <a:cs typeface="Carlito"/>
              </a:rPr>
              <a:t>power, </a:t>
            </a:r>
            <a:r>
              <a:rPr sz="2200" spc="-15" dirty="0">
                <a:latin typeface="Carlito"/>
                <a:cs typeface="Carlito"/>
              </a:rPr>
              <a:t>micro</a:t>
            </a:r>
            <a:r>
              <a:rPr sz="2200" spc="19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power)</a:t>
            </a:r>
            <a:endParaRPr sz="2200">
              <a:latin typeface="Carlito"/>
              <a:cs typeface="Carlito"/>
            </a:endParaRPr>
          </a:p>
          <a:p>
            <a:pPr marL="756285" marR="6350" lvl="1" indent="-287020">
              <a:lnSpc>
                <a:spcPts val="2380"/>
              </a:lnSpc>
              <a:spcBef>
                <a:spcPts val="56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latin typeface="Carlito"/>
                <a:cs typeface="Carlito"/>
              </a:rPr>
              <a:t>Binary or continuous: </a:t>
            </a:r>
            <a:r>
              <a:rPr sz="2200" spc="-15" dirty="0">
                <a:latin typeface="Carlito"/>
                <a:cs typeface="Carlito"/>
              </a:rPr>
              <a:t>Actuators can </a:t>
            </a:r>
            <a:r>
              <a:rPr sz="2200" dirty="0">
                <a:latin typeface="Carlito"/>
                <a:cs typeface="Carlito"/>
              </a:rPr>
              <a:t>be </a:t>
            </a:r>
            <a:r>
              <a:rPr sz="2200" spc="-5" dirty="0">
                <a:latin typeface="Carlito"/>
                <a:cs typeface="Carlito"/>
              </a:rPr>
              <a:t>classified </a:t>
            </a:r>
            <a:r>
              <a:rPr sz="2200" dirty="0">
                <a:latin typeface="Carlito"/>
                <a:cs typeface="Carlito"/>
              </a:rPr>
              <a:t>based on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0" dirty="0">
                <a:latin typeface="Carlito"/>
                <a:cs typeface="Carlito"/>
              </a:rPr>
              <a:t>number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stable </a:t>
            </a:r>
            <a:r>
              <a:rPr sz="2200" spc="-25" dirty="0">
                <a:latin typeface="Carlito"/>
                <a:cs typeface="Carlito"/>
              </a:rPr>
              <a:t>state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outputs.</a:t>
            </a:r>
            <a:endParaRPr sz="2200">
              <a:latin typeface="Carlito"/>
              <a:cs typeface="Carlito"/>
            </a:endParaRPr>
          </a:p>
          <a:p>
            <a:pPr marL="756285" marR="6350" lvl="1" indent="-287020">
              <a:lnSpc>
                <a:spcPts val="2380"/>
              </a:lnSpc>
              <a:spcBef>
                <a:spcPts val="5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10" dirty="0">
                <a:latin typeface="Carlito"/>
                <a:cs typeface="Carlito"/>
              </a:rPr>
              <a:t>Area </a:t>
            </a:r>
            <a:r>
              <a:rPr sz="2200" b="1" spc="-5" dirty="0">
                <a:latin typeface="Carlito"/>
                <a:cs typeface="Carlito"/>
              </a:rPr>
              <a:t>of application: </a:t>
            </a:r>
            <a:r>
              <a:rPr sz="2200" spc="-15" dirty="0">
                <a:latin typeface="Carlito"/>
                <a:cs typeface="Carlito"/>
              </a:rPr>
              <a:t>Actuators can </a:t>
            </a:r>
            <a:r>
              <a:rPr sz="2200" dirty="0">
                <a:latin typeface="Carlito"/>
                <a:cs typeface="Carlito"/>
              </a:rPr>
              <a:t>be </a:t>
            </a:r>
            <a:r>
              <a:rPr sz="2200" spc="-5" dirty="0">
                <a:latin typeface="Carlito"/>
                <a:cs typeface="Carlito"/>
              </a:rPr>
              <a:t>classified based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0" dirty="0">
                <a:latin typeface="Carlito"/>
                <a:cs typeface="Carlito"/>
              </a:rPr>
              <a:t>specific </a:t>
            </a:r>
            <a:r>
              <a:rPr sz="2200" spc="-5" dirty="0">
                <a:latin typeface="Carlito"/>
                <a:cs typeface="Carlito"/>
              </a:rPr>
              <a:t>industry </a:t>
            </a:r>
            <a:r>
              <a:rPr sz="2200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vertical where they are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used.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ts val="2510"/>
              </a:lnSpc>
              <a:spcBef>
                <a:spcPts val="220"/>
              </a:spcBef>
              <a:buFont typeface="Arial"/>
              <a:buChar char="–"/>
              <a:tabLst>
                <a:tab pos="756285" algn="l"/>
                <a:tab pos="756920" algn="l"/>
                <a:tab pos="1456055" algn="l"/>
                <a:tab pos="1842770" algn="l"/>
                <a:tab pos="2861310" algn="l"/>
                <a:tab pos="4098925" algn="l"/>
                <a:tab pos="4639945" algn="l"/>
                <a:tab pos="5074285" algn="l"/>
                <a:tab pos="6255385" algn="l"/>
                <a:tab pos="7077075" algn="l"/>
                <a:tab pos="7519034" algn="l"/>
              </a:tabLst>
            </a:pPr>
            <a:r>
              <a:rPr sz="2200" b="1" spc="-75" dirty="0">
                <a:latin typeface="Carlito"/>
                <a:cs typeface="Carlito"/>
              </a:rPr>
              <a:t>T</a:t>
            </a:r>
            <a:r>
              <a:rPr sz="2200" b="1" spc="-5" dirty="0">
                <a:latin typeface="Carlito"/>
                <a:cs typeface="Carlito"/>
              </a:rPr>
              <a:t>ype</a:t>
            </a:r>
            <a:r>
              <a:rPr sz="2200" b="1" dirty="0">
                <a:latin typeface="Carlito"/>
                <a:cs typeface="Carlito"/>
              </a:rPr>
              <a:t>	</a:t>
            </a:r>
            <a:r>
              <a:rPr sz="2200" b="1" spc="-15" dirty="0">
                <a:latin typeface="Carlito"/>
                <a:cs typeface="Carlito"/>
              </a:rPr>
              <a:t>o</a:t>
            </a:r>
            <a:r>
              <a:rPr sz="2200" b="1" spc="-5" dirty="0">
                <a:latin typeface="Carlito"/>
                <a:cs typeface="Carlito"/>
              </a:rPr>
              <a:t>f</a:t>
            </a:r>
            <a:r>
              <a:rPr sz="2200" b="1" dirty="0">
                <a:latin typeface="Carlito"/>
                <a:cs typeface="Carlito"/>
              </a:rPr>
              <a:t>	</a:t>
            </a:r>
            <a:r>
              <a:rPr sz="2200" b="1" spc="-10" dirty="0">
                <a:latin typeface="Carlito"/>
                <a:cs typeface="Carlito"/>
              </a:rPr>
              <a:t>en</a:t>
            </a:r>
            <a:r>
              <a:rPr sz="2200" b="1" spc="5" dirty="0">
                <a:latin typeface="Carlito"/>
                <a:cs typeface="Carlito"/>
              </a:rPr>
              <a:t>e</a:t>
            </a:r>
            <a:r>
              <a:rPr sz="2200" b="1" spc="-35" dirty="0">
                <a:latin typeface="Carlito"/>
                <a:cs typeface="Carlito"/>
              </a:rPr>
              <a:t>r</a:t>
            </a:r>
            <a:r>
              <a:rPr sz="2200" b="1" spc="-10" dirty="0">
                <a:latin typeface="Carlito"/>
                <a:cs typeface="Carlito"/>
              </a:rPr>
              <a:t>g</a:t>
            </a:r>
            <a:r>
              <a:rPr sz="2200" b="1" spc="5" dirty="0">
                <a:latin typeface="Carlito"/>
                <a:cs typeface="Carlito"/>
              </a:rPr>
              <a:t>y</a:t>
            </a:r>
            <a:r>
              <a:rPr sz="2200" b="1" spc="-5" dirty="0">
                <a:latin typeface="Carlito"/>
                <a:cs typeface="Carlito"/>
              </a:rPr>
              <a:t>:</a:t>
            </a:r>
            <a:r>
              <a:rPr sz="2200" b="1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spc="-15" dirty="0">
                <a:latin typeface="Carlito"/>
                <a:cs typeface="Carlito"/>
              </a:rPr>
              <a:t>c</a:t>
            </a:r>
            <a:r>
              <a:rPr sz="2200" spc="-5" dirty="0">
                <a:latin typeface="Carlito"/>
                <a:cs typeface="Carlito"/>
              </a:rPr>
              <a:t>t</a:t>
            </a:r>
            <a:r>
              <a:rPr sz="2200" spc="-15" dirty="0">
                <a:latin typeface="Carlito"/>
                <a:cs typeface="Carlito"/>
              </a:rPr>
              <a:t>ua</a:t>
            </a:r>
            <a:r>
              <a:rPr sz="2200" spc="-35" dirty="0">
                <a:latin typeface="Carlito"/>
                <a:cs typeface="Carlito"/>
              </a:rPr>
              <a:t>t</a:t>
            </a:r>
            <a:r>
              <a:rPr sz="2200" spc="-10" dirty="0">
                <a:latin typeface="Carlito"/>
                <a:cs typeface="Carlito"/>
              </a:rPr>
              <a:t>o</a:t>
            </a:r>
            <a:r>
              <a:rPr sz="2200" spc="-40" dirty="0">
                <a:latin typeface="Carlito"/>
                <a:cs typeface="Carlito"/>
              </a:rPr>
              <a:t>r</a:t>
            </a:r>
            <a:r>
              <a:rPr sz="2200" spc="-5" dirty="0">
                <a:latin typeface="Carlito"/>
                <a:cs typeface="Carlito"/>
              </a:rPr>
              <a:t>s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40" dirty="0">
                <a:latin typeface="Carlito"/>
                <a:cs typeface="Carlito"/>
              </a:rPr>
              <a:t>c</a:t>
            </a:r>
            <a:r>
              <a:rPr sz="2200" spc="-5" dirty="0">
                <a:latin typeface="Carlito"/>
                <a:cs typeface="Carlito"/>
              </a:rPr>
              <a:t>an</a:t>
            </a:r>
            <a:r>
              <a:rPr sz="2200" dirty="0">
                <a:latin typeface="Carlito"/>
                <a:cs typeface="Carlito"/>
              </a:rPr>
              <a:t>	b</a:t>
            </a:r>
            <a:r>
              <a:rPr sz="2200" spc="-5" dirty="0">
                <a:latin typeface="Carlito"/>
                <a:cs typeface="Carlito"/>
              </a:rPr>
              <a:t>e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cla</a:t>
            </a:r>
            <a:r>
              <a:rPr sz="2200" spc="-10" dirty="0">
                <a:latin typeface="Carlito"/>
                <a:cs typeface="Carlito"/>
              </a:rPr>
              <a:t>s</a:t>
            </a:r>
            <a:r>
              <a:rPr sz="2200" dirty="0">
                <a:latin typeface="Carlito"/>
                <a:cs typeface="Carlito"/>
              </a:rPr>
              <a:t>s</a:t>
            </a:r>
            <a:r>
              <a:rPr sz="2200" spc="-5" dirty="0">
                <a:latin typeface="Carlito"/>
                <a:cs typeface="Carlito"/>
              </a:rPr>
              <a:t>ified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base</a:t>
            </a:r>
            <a:r>
              <a:rPr sz="2200" spc="-5" dirty="0">
                <a:latin typeface="Carlito"/>
                <a:cs typeface="Carlito"/>
              </a:rPr>
              <a:t>d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on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their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ts val="2510"/>
              </a:lnSpc>
            </a:pPr>
            <a:r>
              <a:rPr sz="2200" spc="-10" dirty="0">
                <a:latin typeface="Carlito"/>
                <a:cs typeface="Carlito"/>
              </a:rPr>
              <a:t>energy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type.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AEC8547F-19B6-4E2D-A575-B316C00D04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7225" y="1690688"/>
            <a:ext cx="3829050" cy="4701234"/>
          </a:xfrm>
          <a:prstGeom prst="rect">
            <a:avLst/>
          </a:prstGeom>
        </p:spPr>
      </p:pic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xmlns="" id="{3FF1332A-FDE0-4F2C-96A9-2E62F40476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0" y="1953419"/>
            <a:ext cx="3737499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189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4678" y="461901"/>
            <a:ext cx="271464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solidFill>
                  <a:srgbClr val="002060"/>
                </a:solidFill>
                <a:latin typeface="Carlito"/>
                <a:cs typeface="Carlito"/>
              </a:rPr>
              <a:t>Actuators</a:t>
            </a:r>
            <a:endParaRPr b="1">
              <a:solidFill>
                <a:srgbClr val="002060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4956" y="6426504"/>
            <a:ext cx="40814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4:17</a:t>
            </a:r>
            <a:r>
              <a:rPr sz="1200" spc="-6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PM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3219" y="6426504"/>
            <a:ext cx="13573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5786" y="1357298"/>
            <a:ext cx="7429552" cy="4929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444169" y="6464680"/>
            <a:ext cx="173831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26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24" y="428604"/>
            <a:ext cx="7572428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002060"/>
                </a:solidFill>
              </a:rPr>
              <a:t>Micro-Electro-Mechanical </a:t>
            </a:r>
            <a:r>
              <a:rPr sz="3200" b="1" spc="-25" dirty="0">
                <a:solidFill>
                  <a:srgbClr val="002060"/>
                </a:solidFill>
              </a:rPr>
              <a:t>Systems</a:t>
            </a:r>
            <a:r>
              <a:rPr sz="3200" b="1" spc="10" dirty="0">
                <a:solidFill>
                  <a:srgbClr val="002060"/>
                </a:solidFill>
              </a:rPr>
              <a:t> </a:t>
            </a:r>
            <a:r>
              <a:rPr sz="3200" b="1" spc="-5" dirty="0">
                <a:solidFill>
                  <a:srgbClr val="002060"/>
                </a:solidFill>
              </a:rPr>
              <a:t>(MEMS)</a:t>
            </a:r>
            <a:endParaRPr sz="3200" b="1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348" y="1142984"/>
            <a:ext cx="7858180" cy="5248232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10" dirty="0">
                <a:latin typeface="Carlito"/>
                <a:cs typeface="Carlito"/>
              </a:rPr>
              <a:t>Micro-electro-mechanical </a:t>
            </a:r>
            <a:r>
              <a:rPr sz="2700" spc="-25" dirty="0">
                <a:latin typeface="Carlito"/>
                <a:cs typeface="Carlito"/>
              </a:rPr>
              <a:t>systems </a:t>
            </a:r>
            <a:r>
              <a:rPr sz="2700" spc="-5" dirty="0">
                <a:latin typeface="Carlito"/>
                <a:cs typeface="Carlito"/>
              </a:rPr>
              <a:t>(MEMS), sometimes  simply </a:t>
            </a:r>
            <a:r>
              <a:rPr sz="2700" spc="-30" dirty="0">
                <a:latin typeface="Carlito"/>
                <a:cs typeface="Carlito"/>
              </a:rPr>
              <a:t>referred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spc="-10" dirty="0">
                <a:latin typeface="Carlito"/>
                <a:cs typeface="Carlito"/>
              </a:rPr>
              <a:t>as </a:t>
            </a:r>
            <a:r>
              <a:rPr sz="2700" spc="-5" dirty="0">
                <a:latin typeface="Carlito"/>
                <a:cs typeface="Carlito"/>
              </a:rPr>
              <a:t>micro-machines, </a:t>
            </a:r>
            <a:r>
              <a:rPr sz="2700" spc="-15" dirty="0">
                <a:latin typeface="Carlito"/>
                <a:cs typeface="Carlito"/>
              </a:rPr>
              <a:t>can </a:t>
            </a:r>
            <a:r>
              <a:rPr sz="2700" spc="-25" dirty="0">
                <a:latin typeface="Carlito"/>
                <a:cs typeface="Carlito"/>
              </a:rPr>
              <a:t>integrate 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10" dirty="0">
                <a:latin typeface="Carlito"/>
                <a:cs typeface="Carlito"/>
              </a:rPr>
              <a:t>combine </a:t>
            </a:r>
            <a:r>
              <a:rPr sz="2700" spc="-5" dirty="0">
                <a:latin typeface="Carlito"/>
                <a:cs typeface="Carlito"/>
              </a:rPr>
              <a:t>electric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10" dirty="0">
                <a:latin typeface="Carlito"/>
                <a:cs typeface="Carlito"/>
              </a:rPr>
              <a:t>mechanical </a:t>
            </a:r>
            <a:r>
              <a:rPr sz="2700" spc="-5" dirty="0">
                <a:latin typeface="Carlito"/>
                <a:cs typeface="Carlito"/>
              </a:rPr>
              <a:t>elements, such </a:t>
            </a:r>
            <a:r>
              <a:rPr sz="2700" spc="-10" dirty="0">
                <a:latin typeface="Carlito"/>
                <a:cs typeface="Carlito"/>
              </a:rPr>
              <a:t>as  </a:t>
            </a:r>
            <a:r>
              <a:rPr sz="2700" spc="-15" dirty="0">
                <a:latin typeface="Carlito"/>
                <a:cs typeface="Carlito"/>
              </a:rPr>
              <a:t>sensors </a:t>
            </a:r>
            <a:r>
              <a:rPr sz="2700" spc="-5" dirty="0">
                <a:latin typeface="Carlito"/>
                <a:cs typeface="Carlito"/>
              </a:rPr>
              <a:t>and </a:t>
            </a:r>
            <a:r>
              <a:rPr sz="2700" spc="-20" dirty="0">
                <a:latin typeface="Carlito"/>
                <a:cs typeface="Carlito"/>
              </a:rPr>
              <a:t>actuators, </a:t>
            </a:r>
            <a:r>
              <a:rPr sz="2700" dirty="0">
                <a:latin typeface="Carlito"/>
                <a:cs typeface="Carlito"/>
              </a:rPr>
              <a:t>on a </a:t>
            </a:r>
            <a:r>
              <a:rPr sz="2700" spc="-10" dirty="0">
                <a:latin typeface="Carlito"/>
                <a:cs typeface="Carlito"/>
              </a:rPr>
              <a:t>very </a:t>
            </a:r>
            <a:r>
              <a:rPr sz="2700" spc="-5" dirty="0">
                <a:latin typeface="Carlito"/>
                <a:cs typeface="Carlito"/>
              </a:rPr>
              <a:t>small (millimeter </a:t>
            </a:r>
            <a:r>
              <a:rPr sz="2700" dirty="0">
                <a:latin typeface="Carlito"/>
                <a:cs typeface="Carlito"/>
              </a:rPr>
              <a:t>or  less)</a:t>
            </a:r>
            <a:r>
              <a:rPr sz="2700" spc="-4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scale.</a:t>
            </a:r>
            <a:endParaRPr sz="2700">
              <a:latin typeface="Carlito"/>
              <a:cs typeface="Carlito"/>
            </a:endParaRPr>
          </a:p>
          <a:p>
            <a:pPr marL="355600" marR="6350" indent="-342900" algn="just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433705" algn="l"/>
              </a:tabLst>
            </a:pPr>
            <a:r>
              <a:rPr dirty="0"/>
              <a:t>	</a:t>
            </a:r>
            <a:r>
              <a:rPr sz="2700" spc="-5" dirty="0">
                <a:latin typeface="Carlito"/>
                <a:cs typeface="Carlito"/>
              </a:rPr>
              <a:t>The </a:t>
            </a:r>
            <a:r>
              <a:rPr sz="2700" spc="-10" dirty="0">
                <a:latin typeface="Carlito"/>
                <a:cs typeface="Carlito"/>
              </a:rPr>
              <a:t>combination </a:t>
            </a:r>
            <a:r>
              <a:rPr sz="2700" dirty="0">
                <a:latin typeface="Carlito"/>
                <a:cs typeface="Carlito"/>
              </a:rPr>
              <a:t>of </a:t>
            </a:r>
            <a:r>
              <a:rPr sz="2700" spc="-20" dirty="0">
                <a:latin typeface="Carlito"/>
                <a:cs typeface="Carlito"/>
              </a:rPr>
              <a:t>tiny size, </a:t>
            </a:r>
            <a:r>
              <a:rPr sz="2700" dirty="0">
                <a:latin typeface="Carlito"/>
                <a:cs typeface="Carlito"/>
              </a:rPr>
              <a:t>low </a:t>
            </a:r>
            <a:r>
              <a:rPr sz="2700" spc="-15" dirty="0">
                <a:latin typeface="Carlito"/>
                <a:cs typeface="Carlito"/>
              </a:rPr>
              <a:t>cost, </a:t>
            </a:r>
            <a:r>
              <a:rPr sz="2700" spc="-5" dirty="0">
                <a:latin typeface="Carlito"/>
                <a:cs typeface="Carlito"/>
              </a:rPr>
              <a:t>and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10" dirty="0">
                <a:latin typeface="Carlito"/>
                <a:cs typeface="Carlito"/>
              </a:rPr>
              <a:t>ability 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dirty="0">
                <a:latin typeface="Carlito"/>
                <a:cs typeface="Carlito"/>
              </a:rPr>
              <a:t>mass </a:t>
            </a:r>
            <a:r>
              <a:rPr sz="2700" spc="-15" dirty="0">
                <a:latin typeface="Carlito"/>
                <a:cs typeface="Carlito"/>
              </a:rPr>
              <a:t>produce </a:t>
            </a:r>
            <a:r>
              <a:rPr sz="2700" spc="-25" dirty="0">
                <a:latin typeface="Carlito"/>
                <a:cs typeface="Carlito"/>
              </a:rPr>
              <a:t>makes </a:t>
            </a:r>
            <a:r>
              <a:rPr sz="2700" dirty="0">
                <a:latin typeface="Carlito"/>
                <a:cs typeface="Carlito"/>
              </a:rPr>
              <a:t>MEMS an </a:t>
            </a:r>
            <a:r>
              <a:rPr sz="2700" spc="-20" dirty="0">
                <a:latin typeface="Carlito"/>
                <a:cs typeface="Carlito"/>
              </a:rPr>
              <a:t>attractive </a:t>
            </a:r>
            <a:r>
              <a:rPr sz="2700" spc="-5" dirty="0">
                <a:latin typeface="Carlito"/>
                <a:cs typeface="Carlito"/>
              </a:rPr>
              <a:t>option </a:t>
            </a:r>
            <a:r>
              <a:rPr sz="2700" spc="-30" dirty="0">
                <a:latin typeface="Carlito"/>
                <a:cs typeface="Carlito"/>
              </a:rPr>
              <a:t>for 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spc="-10" dirty="0">
                <a:latin typeface="Carlito"/>
                <a:cs typeface="Carlito"/>
              </a:rPr>
              <a:t>huge </a:t>
            </a:r>
            <a:r>
              <a:rPr sz="2700" spc="-5" dirty="0">
                <a:latin typeface="Carlito"/>
                <a:cs typeface="Carlito"/>
              </a:rPr>
              <a:t>number </a:t>
            </a:r>
            <a:r>
              <a:rPr sz="2700" dirty="0">
                <a:latin typeface="Carlito"/>
                <a:cs typeface="Carlito"/>
              </a:rPr>
              <a:t>of IoT</a:t>
            </a:r>
            <a:r>
              <a:rPr sz="2700" spc="-3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applications.</a:t>
            </a:r>
            <a:endParaRPr sz="2700">
              <a:latin typeface="Carlito"/>
              <a:cs typeface="Carlito"/>
            </a:endParaRPr>
          </a:p>
          <a:p>
            <a:pPr marL="756285" lvl="1" indent="-287020"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For</a:t>
            </a:r>
            <a:r>
              <a:rPr sz="2400" spc="-10" dirty="0">
                <a:latin typeface="Carlito"/>
                <a:cs typeface="Carlito"/>
              </a:rPr>
              <a:t> example,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inkjet </a:t>
            </a:r>
            <a:r>
              <a:rPr sz="2400" spc="-15" dirty="0">
                <a:latin typeface="Carlito"/>
                <a:cs typeface="Carlito"/>
              </a:rPr>
              <a:t>printers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0" dirty="0">
                <a:latin typeface="Carlito"/>
                <a:cs typeface="Carlito"/>
              </a:rPr>
              <a:t>micropump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MEMS.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ts val="2595"/>
              </a:lnSpc>
              <a:buFont typeface="Arial"/>
              <a:buChar char="–"/>
              <a:tabLst>
                <a:tab pos="756920" algn="l"/>
                <a:tab pos="1814195" algn="l"/>
                <a:tab pos="3045460" algn="l"/>
                <a:tab pos="3860800" algn="l"/>
                <a:tab pos="4612640" algn="l"/>
                <a:tab pos="5743575" algn="l"/>
                <a:tab pos="7638415" algn="l"/>
              </a:tabLst>
            </a:pPr>
            <a:r>
              <a:rPr sz="2400" spc="-5" dirty="0">
                <a:latin typeface="Carlito"/>
                <a:cs typeface="Carlito"/>
              </a:rPr>
              <a:t>Sma</a:t>
            </a:r>
            <a:r>
              <a:rPr sz="2400" spc="-10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t	</a:t>
            </a:r>
            <a:r>
              <a:rPr sz="2400" spc="-5" dirty="0">
                <a:latin typeface="Carlito"/>
                <a:cs typeface="Carlito"/>
              </a:rPr>
              <a:t>ph</a:t>
            </a:r>
            <a:r>
              <a:rPr sz="2400" spc="-15" dirty="0">
                <a:latin typeface="Carlito"/>
                <a:cs typeface="Carlito"/>
              </a:rPr>
              <a:t>o</a:t>
            </a:r>
            <a:r>
              <a:rPr sz="2400" spc="-5" dirty="0">
                <a:latin typeface="Carlito"/>
                <a:cs typeface="Carlito"/>
              </a:rPr>
              <a:t>ne</a:t>
            </a:r>
            <a:r>
              <a:rPr sz="2400" dirty="0">
                <a:latin typeface="Carlito"/>
                <a:cs typeface="Carlito"/>
              </a:rPr>
              <a:t>s	also	</a:t>
            </a:r>
            <a:r>
              <a:rPr sz="2400" spc="-5" dirty="0">
                <a:latin typeface="Carlito"/>
                <a:cs typeface="Carlito"/>
              </a:rPr>
              <a:t>us</a:t>
            </a:r>
            <a:r>
              <a:rPr sz="2400" dirty="0">
                <a:latin typeface="Carlito"/>
                <a:cs typeface="Carlito"/>
              </a:rPr>
              <a:t>e	MEMS	</a:t>
            </a:r>
            <a:r>
              <a:rPr sz="2400" spc="-25" dirty="0">
                <a:latin typeface="Carlito"/>
                <a:cs typeface="Carlito"/>
              </a:rPr>
              <a:t>t</a:t>
            </a:r>
            <a:r>
              <a:rPr sz="2400" spc="-10" dirty="0">
                <a:latin typeface="Carlito"/>
                <a:cs typeface="Carlito"/>
              </a:rPr>
              <a:t>e</a:t>
            </a:r>
            <a:r>
              <a:rPr sz="2400" dirty="0">
                <a:latin typeface="Carlito"/>
                <a:cs typeface="Carlito"/>
              </a:rPr>
              <a:t>chnol</a:t>
            </a:r>
            <a:r>
              <a:rPr sz="2400" spc="-15" dirty="0">
                <a:latin typeface="Carlito"/>
                <a:cs typeface="Carlito"/>
              </a:rPr>
              <a:t>o</a:t>
            </a:r>
            <a:r>
              <a:rPr sz="2400" dirty="0">
                <a:latin typeface="Carlito"/>
                <a:cs typeface="Carlito"/>
              </a:rPr>
              <a:t>gies	li</a:t>
            </a:r>
            <a:r>
              <a:rPr sz="2400" spc="-90" dirty="0">
                <a:latin typeface="Carlito"/>
                <a:cs typeface="Carlito"/>
              </a:rPr>
              <a:t>k</a:t>
            </a:r>
            <a:r>
              <a:rPr sz="2400" dirty="0">
                <a:latin typeface="Carlito"/>
                <a:cs typeface="Carlito"/>
              </a:rPr>
              <a:t>e</a:t>
            </a:r>
            <a:endParaRPr sz="2400">
              <a:latin typeface="Carlito"/>
              <a:cs typeface="Carlito"/>
            </a:endParaRPr>
          </a:p>
          <a:p>
            <a:pPr marL="756285">
              <a:lnSpc>
                <a:spcPts val="2595"/>
              </a:lnSpc>
            </a:pPr>
            <a:r>
              <a:rPr sz="2400" spc="-10" dirty="0">
                <a:latin typeface="Carlito"/>
                <a:cs typeface="Carlito"/>
              </a:rPr>
              <a:t>accelerometers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gyroscopes.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538" y="564009"/>
            <a:ext cx="6929486" cy="99835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002060"/>
                </a:solidFill>
              </a:rPr>
              <a:t>Micro-Electro-Mechanical </a:t>
            </a:r>
            <a:r>
              <a:rPr sz="3200" b="1" spc="-25" dirty="0">
                <a:solidFill>
                  <a:srgbClr val="002060"/>
                </a:solidFill>
              </a:rPr>
              <a:t>Systems</a:t>
            </a:r>
            <a:r>
              <a:rPr sz="3200" b="1" spc="10" dirty="0">
                <a:solidFill>
                  <a:srgbClr val="002060"/>
                </a:solidFill>
              </a:rPr>
              <a:t> </a:t>
            </a:r>
            <a:r>
              <a:rPr sz="3200" b="1" spc="-5" dirty="0">
                <a:solidFill>
                  <a:srgbClr val="002060"/>
                </a:solidFill>
              </a:rPr>
              <a:t>(MEMS)</a:t>
            </a:r>
            <a:endParaRPr sz="3200" b="1">
              <a:solidFill>
                <a:srgbClr val="00206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1604" y="1600200"/>
            <a:ext cx="6286543" cy="452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44169" y="6464680"/>
            <a:ext cx="173831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27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444169" y="6464680"/>
            <a:ext cx="173831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28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24" y="571480"/>
            <a:ext cx="7572428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002060"/>
                </a:solidFill>
              </a:rPr>
              <a:t>Micro-Electro-Mechanical </a:t>
            </a:r>
            <a:r>
              <a:rPr sz="3200" b="1" spc="-25" dirty="0">
                <a:solidFill>
                  <a:srgbClr val="002060"/>
                </a:solidFill>
              </a:rPr>
              <a:t>Systems</a:t>
            </a:r>
            <a:r>
              <a:rPr sz="3200" b="1" spc="10" dirty="0">
                <a:solidFill>
                  <a:srgbClr val="002060"/>
                </a:solidFill>
              </a:rPr>
              <a:t> </a:t>
            </a:r>
            <a:r>
              <a:rPr sz="3200" b="1" spc="-5" dirty="0">
                <a:solidFill>
                  <a:srgbClr val="002060"/>
                </a:solidFill>
              </a:rPr>
              <a:t>(MEMS)</a:t>
            </a:r>
            <a:endParaRPr sz="3200" b="1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472" y="1419973"/>
            <a:ext cx="8001056" cy="3899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TRA </a:t>
            </a:r>
            <a:r>
              <a:rPr sz="2800" spc="-35" dirty="0">
                <a:latin typeface="Carlito"/>
                <a:cs typeface="Carlito"/>
              </a:rPr>
              <a:t>(Torsional </a:t>
            </a:r>
            <a:r>
              <a:rPr sz="2800" spc="-10" dirty="0">
                <a:latin typeface="Carlito"/>
                <a:cs typeface="Carlito"/>
              </a:rPr>
              <a:t>Ratcheting Actuator) </a:t>
            </a:r>
            <a:r>
              <a:rPr sz="2800" dirty="0">
                <a:latin typeface="Carlito"/>
                <a:cs typeface="Carlito"/>
              </a:rPr>
              <a:t>MEMS </a:t>
            </a:r>
            <a:r>
              <a:rPr sz="2800" spc="-5" dirty="0">
                <a:latin typeface="Carlito"/>
                <a:cs typeface="Carlito"/>
              </a:rPr>
              <a:t>is  only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35" dirty="0">
                <a:latin typeface="Carlito"/>
                <a:cs typeface="Carlito"/>
              </a:rPr>
              <a:t>few </a:t>
            </a:r>
            <a:r>
              <a:rPr sz="2800" spc="-10" dirty="0">
                <a:latin typeface="Carlito"/>
                <a:cs typeface="Carlito"/>
              </a:rPr>
              <a:t>hundred </a:t>
            </a:r>
            <a:r>
              <a:rPr sz="2800" spc="-20" dirty="0">
                <a:latin typeface="Carlito"/>
                <a:cs typeface="Carlito"/>
              </a:rPr>
              <a:t>micrometers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across;</a:t>
            </a:r>
            <a:endParaRPr sz="2800">
              <a:latin typeface="Carlito"/>
              <a:cs typeface="Carlito"/>
            </a:endParaRPr>
          </a:p>
          <a:p>
            <a:pPr marL="756285" marR="6350" indent="-287020" algn="just"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rlito"/>
                <a:cs typeface="Carlito"/>
              </a:rPr>
              <a:t>a scanning </a:t>
            </a:r>
            <a:r>
              <a:rPr sz="2800" spc="-10" dirty="0">
                <a:latin typeface="Carlito"/>
                <a:cs typeface="Carlito"/>
              </a:rPr>
              <a:t>electron microscope is needed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show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level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detail </a:t>
            </a:r>
            <a:r>
              <a:rPr sz="2800" spc="-10" dirty="0">
                <a:latin typeface="Carlito"/>
                <a:cs typeface="Carlito"/>
              </a:rPr>
              <a:t>visible in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figure.</a:t>
            </a:r>
            <a:endParaRPr sz="2800">
              <a:latin typeface="Carlito"/>
              <a:cs typeface="Carlito"/>
            </a:endParaRPr>
          </a:p>
          <a:p>
            <a:pPr marL="355600" marR="5080" indent="-342900" algn="just">
              <a:spcBef>
                <a:spcPts val="75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Microscale </a:t>
            </a:r>
            <a:r>
              <a:rPr sz="3200" spc="-15" dirty="0">
                <a:latin typeface="Carlito"/>
                <a:cs typeface="Carlito"/>
              </a:rPr>
              <a:t>sensors </a:t>
            </a:r>
            <a:r>
              <a:rPr sz="3200" spc="5" dirty="0">
                <a:latin typeface="Carlito"/>
                <a:cs typeface="Carlito"/>
              </a:rPr>
              <a:t>and </a:t>
            </a:r>
            <a:r>
              <a:rPr sz="3200" spc="-15" dirty="0">
                <a:latin typeface="Carlito"/>
                <a:cs typeface="Carlito"/>
              </a:rPr>
              <a:t>actuators are  </a:t>
            </a:r>
            <a:r>
              <a:rPr sz="3200" dirty="0">
                <a:latin typeface="Carlito"/>
                <a:cs typeface="Carlito"/>
              </a:rPr>
              <a:t>immensely embeddable in </a:t>
            </a:r>
            <a:r>
              <a:rPr sz="3200" spc="-20" dirty="0">
                <a:latin typeface="Carlito"/>
                <a:cs typeface="Carlito"/>
              </a:rPr>
              <a:t>everyday </a:t>
            </a:r>
            <a:r>
              <a:rPr sz="3200" spc="-5" dirty="0">
                <a:latin typeface="Carlito"/>
                <a:cs typeface="Carlito"/>
              </a:rPr>
              <a:t>objects,  </a:t>
            </a:r>
            <a:r>
              <a:rPr sz="3200" dirty="0">
                <a:latin typeface="Carlito"/>
                <a:cs typeface="Carlito"/>
              </a:rPr>
              <a:t>which </a:t>
            </a:r>
            <a:r>
              <a:rPr sz="3200" spc="-5" dirty="0">
                <a:latin typeface="Carlito"/>
                <a:cs typeface="Carlito"/>
              </a:rPr>
              <a:t>is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defining </a:t>
            </a:r>
            <a:r>
              <a:rPr sz="3200" spc="-15" dirty="0">
                <a:latin typeface="Carlito"/>
                <a:cs typeface="Carlito"/>
              </a:rPr>
              <a:t>characteristic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70" dirty="0">
                <a:latin typeface="Carlito"/>
                <a:cs typeface="Carlito"/>
              </a:rPr>
              <a:t> </a:t>
            </a:r>
            <a:r>
              <a:rPr sz="3200" spc="-80" dirty="0">
                <a:latin typeface="Carlito"/>
                <a:cs typeface="Carlito"/>
              </a:rPr>
              <a:t>IoT.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444169" y="6464680"/>
            <a:ext cx="17383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29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7422" y="461901"/>
            <a:ext cx="4429155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002060"/>
                </a:solidFill>
                <a:latin typeface="Carlito"/>
                <a:cs typeface="Carlito"/>
              </a:rPr>
              <a:t>Smart</a:t>
            </a:r>
            <a:r>
              <a:rPr b="1" spc="-50" dirty="0">
                <a:solidFill>
                  <a:srgbClr val="002060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002060"/>
                </a:solidFill>
                <a:latin typeface="Carlito"/>
                <a:cs typeface="Carlito"/>
              </a:rPr>
              <a:t>Objects</a:t>
            </a:r>
            <a:endParaRPr b="1">
              <a:solidFill>
                <a:srgbClr val="00206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2910" y="1214422"/>
            <a:ext cx="7643866" cy="5074723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7620" indent="-342900" algn="just">
              <a:lnSpc>
                <a:spcPct val="801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Smart </a:t>
            </a:r>
            <a:r>
              <a:rPr sz="2200" spc="-10" dirty="0">
                <a:latin typeface="Carlito"/>
                <a:cs typeface="Carlito"/>
              </a:rPr>
              <a:t>Objects are </a:t>
            </a:r>
            <a:r>
              <a:rPr sz="2200" spc="-5" dirty="0">
                <a:latin typeface="Carlito"/>
                <a:cs typeface="Carlito"/>
              </a:rPr>
              <a:t>what </a:t>
            </a:r>
            <a:r>
              <a:rPr sz="2200" spc="-15" dirty="0">
                <a:latin typeface="Carlito"/>
                <a:cs typeface="Carlito"/>
              </a:rPr>
              <a:t>transform everyday </a:t>
            </a:r>
            <a:r>
              <a:rPr sz="2200" spc="-10" dirty="0">
                <a:latin typeface="Carlito"/>
                <a:cs typeface="Carlito"/>
              </a:rPr>
              <a:t>objects </a:t>
            </a:r>
            <a:r>
              <a:rPr sz="2200" spc="-20" dirty="0">
                <a:latin typeface="Carlito"/>
                <a:cs typeface="Carlito"/>
              </a:rPr>
              <a:t>into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network 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5" dirty="0">
                <a:latin typeface="Carlito"/>
                <a:cs typeface="Carlito"/>
              </a:rPr>
              <a:t>intelligent </a:t>
            </a:r>
            <a:r>
              <a:rPr sz="2200" spc="-10" dirty="0">
                <a:latin typeface="Carlito"/>
                <a:cs typeface="Carlito"/>
              </a:rPr>
              <a:t>objects that are </a:t>
            </a:r>
            <a:r>
              <a:rPr sz="2200" spc="-5" dirty="0">
                <a:latin typeface="Carlito"/>
                <a:cs typeface="Carlito"/>
              </a:rPr>
              <a:t>able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dirty="0">
                <a:latin typeface="Carlito"/>
                <a:cs typeface="Carlito"/>
              </a:rPr>
              <a:t>learn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interact </a:t>
            </a:r>
            <a:r>
              <a:rPr sz="2200" dirty="0">
                <a:latin typeface="Carlito"/>
                <a:cs typeface="Carlito"/>
              </a:rPr>
              <a:t>with  </a:t>
            </a:r>
            <a:r>
              <a:rPr sz="2200" spc="-5" dirty="0">
                <a:latin typeface="Carlito"/>
                <a:cs typeface="Carlito"/>
              </a:rPr>
              <a:t>their </a:t>
            </a:r>
            <a:r>
              <a:rPr sz="2200" spc="-15" dirty="0">
                <a:latin typeface="Carlito"/>
                <a:cs typeface="Carlito"/>
              </a:rPr>
              <a:t>environment </a:t>
            </a:r>
            <a:r>
              <a:rPr sz="2200" spc="-5" dirty="0">
                <a:latin typeface="Carlito"/>
                <a:cs typeface="Carlito"/>
              </a:rPr>
              <a:t>in a meaningful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5">
                <a:latin typeface="Carlito"/>
                <a:cs typeface="Carlito"/>
              </a:rPr>
              <a:t>way</a:t>
            </a:r>
            <a:r>
              <a:rPr sz="2200" spc="-55" smtClean="0">
                <a:latin typeface="Carlito"/>
                <a:cs typeface="Carlito"/>
              </a:rPr>
              <a:t>.</a:t>
            </a:r>
            <a:endParaRPr lang="en-IN" sz="2200" spc="-55" dirty="0" smtClean="0">
              <a:latin typeface="Carlito"/>
              <a:cs typeface="Carlito"/>
            </a:endParaRPr>
          </a:p>
          <a:p>
            <a:pPr marL="355600" marR="7620" indent="-342900" algn="just">
              <a:lnSpc>
                <a:spcPct val="80100"/>
              </a:lnSpc>
              <a:spcBef>
                <a:spcPts val="620"/>
              </a:spcBef>
              <a:tabLst>
                <a:tab pos="355600" algn="l"/>
              </a:tabLst>
            </a:pPr>
            <a:endParaRPr sz="2200">
              <a:latin typeface="Carlito"/>
              <a:cs typeface="Carlito"/>
            </a:endParaRPr>
          </a:p>
          <a:p>
            <a:pPr marL="355600" marR="8255" indent="-342900" algn="just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Smart objects in IoT </a:t>
            </a:r>
            <a:r>
              <a:rPr sz="2200" spc="-10" dirty="0">
                <a:latin typeface="Carlito"/>
                <a:cs typeface="Carlito"/>
              </a:rPr>
              <a:t>comes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being </a:t>
            </a:r>
            <a:r>
              <a:rPr sz="2200" spc="-15" dirty="0">
                <a:latin typeface="Carlito"/>
                <a:cs typeface="Carlito"/>
              </a:rPr>
              <a:t>networked </a:t>
            </a:r>
            <a:r>
              <a:rPr sz="2200" spc="-10" dirty="0">
                <a:latin typeface="Carlito"/>
                <a:cs typeface="Carlito"/>
              </a:rPr>
              <a:t>together </a:t>
            </a:r>
            <a:r>
              <a:rPr sz="2200" spc="-15" dirty="0">
                <a:latin typeface="Carlito"/>
                <a:cs typeface="Carlito"/>
              </a:rPr>
              <a:t>rather  </a:t>
            </a:r>
            <a:r>
              <a:rPr sz="2200" spc="-5" dirty="0">
                <a:latin typeface="Carlito"/>
                <a:cs typeface="Carlito"/>
              </a:rPr>
              <a:t>than </a:t>
            </a:r>
            <a:r>
              <a:rPr sz="2200" spc="-10" dirty="0">
                <a:latin typeface="Carlito"/>
                <a:cs typeface="Carlito"/>
              </a:rPr>
              <a:t>being isolated </a:t>
            </a:r>
            <a:r>
              <a:rPr sz="2200" spc="-5" dirty="0">
                <a:latin typeface="Carlito"/>
                <a:cs typeface="Carlito"/>
              </a:rPr>
              <a:t>as </a:t>
            </a:r>
            <a:r>
              <a:rPr sz="2200" spc="-10" dirty="0">
                <a:latin typeface="Carlito"/>
                <a:cs typeface="Carlito"/>
              </a:rPr>
              <a:t>standalone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spc="-5">
                <a:latin typeface="Carlito"/>
                <a:cs typeface="Carlito"/>
              </a:rPr>
              <a:t>objects</a:t>
            </a:r>
            <a:r>
              <a:rPr sz="2200" spc="-5" smtClean="0">
                <a:latin typeface="Carlito"/>
                <a:cs typeface="Carlito"/>
              </a:rPr>
              <a:t>.</a:t>
            </a:r>
            <a:endParaRPr lang="en-IN" sz="2200" spc="-5" dirty="0" smtClean="0">
              <a:latin typeface="Carlito"/>
              <a:cs typeface="Carlito"/>
            </a:endParaRPr>
          </a:p>
          <a:p>
            <a:pPr marL="355600" marR="8255" indent="-342900" algn="just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endParaRPr sz="22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This </a:t>
            </a:r>
            <a:r>
              <a:rPr sz="2200" spc="-5" dirty="0">
                <a:latin typeface="Carlito"/>
                <a:cs typeface="Carlito"/>
              </a:rPr>
              <a:t>ability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communicate </a:t>
            </a:r>
            <a:r>
              <a:rPr sz="2200" spc="-15" dirty="0">
                <a:latin typeface="Carlito"/>
                <a:cs typeface="Carlito"/>
              </a:rPr>
              <a:t>over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network has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multiplicative  </a:t>
            </a:r>
            <a:r>
              <a:rPr sz="2200" spc="-15" dirty="0">
                <a:latin typeface="Carlito"/>
                <a:cs typeface="Carlito"/>
              </a:rPr>
              <a:t>effect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allows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very </a:t>
            </a:r>
            <a:r>
              <a:rPr sz="2200" spc="-15" dirty="0">
                <a:latin typeface="Carlito"/>
                <a:cs typeface="Carlito"/>
              </a:rPr>
              <a:t>sophisticated </a:t>
            </a:r>
            <a:r>
              <a:rPr sz="2200" spc="-10" dirty="0">
                <a:latin typeface="Carlito"/>
                <a:cs typeface="Carlito"/>
              </a:rPr>
              <a:t>correlation and </a:t>
            </a:r>
            <a:r>
              <a:rPr sz="2200" spc="-15" dirty="0">
                <a:latin typeface="Carlito"/>
                <a:cs typeface="Carlito"/>
              </a:rPr>
              <a:t>interaction  </a:t>
            </a:r>
            <a:r>
              <a:rPr sz="2200" spc="-10" dirty="0">
                <a:latin typeface="Carlito"/>
                <a:cs typeface="Carlito"/>
              </a:rPr>
              <a:t>between </a:t>
            </a:r>
            <a:r>
              <a:rPr sz="2200" spc="-15" dirty="0">
                <a:latin typeface="Carlito"/>
                <a:cs typeface="Carlito"/>
              </a:rPr>
              <a:t>disparate </a:t>
            </a:r>
            <a:r>
              <a:rPr sz="2200" spc="-5" dirty="0">
                <a:latin typeface="Carlito"/>
                <a:cs typeface="Carlito"/>
              </a:rPr>
              <a:t>smart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5">
                <a:latin typeface="Carlito"/>
                <a:cs typeface="Carlito"/>
              </a:rPr>
              <a:t>objects</a:t>
            </a:r>
            <a:r>
              <a:rPr sz="2200" spc="-5" smtClean="0">
                <a:latin typeface="Carlito"/>
                <a:cs typeface="Carlito"/>
              </a:rPr>
              <a:t>.</a:t>
            </a:r>
            <a:endParaRPr lang="en-IN" sz="2200" spc="-5" dirty="0" smtClean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endParaRPr sz="2000">
              <a:latin typeface="Carlito"/>
              <a:cs typeface="Carlito"/>
            </a:endParaRPr>
          </a:p>
          <a:p>
            <a:pPr marL="756285" lvl="1" indent="-287020" algn="just"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For example,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smart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farming</a:t>
            </a:r>
            <a:endParaRPr sz="2000">
              <a:latin typeface="Carlito"/>
              <a:cs typeface="Carlito"/>
            </a:endParaRPr>
          </a:p>
          <a:p>
            <a:pPr marL="1155700" marR="10160" lvl="2" indent="-228600">
              <a:lnSpc>
                <a:spcPts val="1630"/>
              </a:lnSpc>
              <a:spcBef>
                <a:spcPts val="40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>
                <a:latin typeface="Carlito"/>
                <a:cs typeface="Carlito"/>
              </a:rPr>
              <a:t>If a sensor </a:t>
            </a:r>
            <a:r>
              <a:rPr spc="-5" dirty="0">
                <a:latin typeface="Carlito"/>
                <a:cs typeface="Carlito"/>
              </a:rPr>
              <a:t>is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10" dirty="0">
                <a:latin typeface="Carlito"/>
                <a:cs typeface="Carlito"/>
              </a:rPr>
              <a:t>standalone </a:t>
            </a:r>
            <a:r>
              <a:rPr spc="-5" dirty="0">
                <a:latin typeface="Carlito"/>
                <a:cs typeface="Carlito"/>
              </a:rPr>
              <a:t>device that measures the humidity </a:t>
            </a:r>
            <a:r>
              <a:rPr dirty="0">
                <a:latin typeface="Carlito"/>
                <a:cs typeface="Carlito"/>
              </a:rPr>
              <a:t>of </a:t>
            </a:r>
            <a:r>
              <a:rPr spc="5"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soil, </a:t>
            </a:r>
            <a:r>
              <a:rPr dirty="0">
                <a:latin typeface="Carlito"/>
                <a:cs typeface="Carlito"/>
              </a:rPr>
              <a:t>it </a:t>
            </a:r>
            <a:r>
              <a:rPr spc="-10" dirty="0">
                <a:latin typeface="Carlito"/>
                <a:cs typeface="Carlito"/>
              </a:rPr>
              <a:t>is  interesting </a:t>
            </a:r>
            <a:r>
              <a:rPr spc="-5" dirty="0">
                <a:latin typeface="Carlito"/>
                <a:cs typeface="Carlito"/>
              </a:rPr>
              <a:t>and</a:t>
            </a:r>
            <a:r>
              <a:rPr spc="-1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useful.</a:t>
            </a:r>
            <a:endParaRPr>
              <a:latin typeface="Carlito"/>
              <a:cs typeface="Carlito"/>
            </a:endParaRPr>
          </a:p>
          <a:p>
            <a:pPr marL="1155700" marR="7620" lvl="2" indent="-228600">
              <a:lnSpc>
                <a:spcPts val="1630"/>
              </a:lnSpc>
              <a:spcBef>
                <a:spcPts val="4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>
                <a:latin typeface="Carlito"/>
                <a:cs typeface="Carlito"/>
              </a:rPr>
              <a:t>If </a:t>
            </a:r>
            <a:r>
              <a:rPr spc="-5" dirty="0">
                <a:latin typeface="Carlito"/>
                <a:cs typeface="Carlito"/>
              </a:rPr>
              <a:t>that same sensor is </a:t>
            </a:r>
            <a:r>
              <a:rPr spc="-10" dirty="0">
                <a:latin typeface="Carlito"/>
                <a:cs typeface="Carlito"/>
              </a:rPr>
              <a:t>connected as </a:t>
            </a:r>
            <a:r>
              <a:rPr spc="-5" dirty="0">
                <a:latin typeface="Carlito"/>
                <a:cs typeface="Carlito"/>
              </a:rPr>
              <a:t>part </a:t>
            </a:r>
            <a:r>
              <a:rPr dirty="0">
                <a:latin typeface="Carlito"/>
                <a:cs typeface="Carlito"/>
              </a:rPr>
              <a:t>of </a:t>
            </a:r>
            <a:r>
              <a:rPr spc="-10" dirty="0">
                <a:latin typeface="Carlito"/>
                <a:cs typeface="Carlito"/>
              </a:rPr>
              <a:t>an intelligent network that </a:t>
            </a:r>
            <a:r>
              <a:rPr spc="-5" dirty="0">
                <a:latin typeface="Carlito"/>
                <a:cs typeface="Carlito"/>
              </a:rPr>
              <a:t>is able  to </a:t>
            </a:r>
            <a:r>
              <a:rPr spc="-10" dirty="0">
                <a:latin typeface="Carlito"/>
                <a:cs typeface="Carlito"/>
              </a:rPr>
              <a:t>coordinate </a:t>
            </a:r>
            <a:r>
              <a:rPr spc="-5" dirty="0">
                <a:latin typeface="Carlito"/>
                <a:cs typeface="Carlito"/>
              </a:rPr>
              <a:t>intelligently </a:t>
            </a:r>
            <a:r>
              <a:rPr dirty="0">
                <a:latin typeface="Carlito"/>
                <a:cs typeface="Carlito"/>
              </a:rPr>
              <a:t>with </a:t>
            </a:r>
            <a:r>
              <a:rPr spc="-5" dirty="0">
                <a:latin typeface="Carlito"/>
                <a:cs typeface="Carlito"/>
              </a:rPr>
              <a:t>actuators to </a:t>
            </a:r>
            <a:r>
              <a:rPr dirty="0">
                <a:latin typeface="Carlito"/>
                <a:cs typeface="Carlito"/>
              </a:rPr>
              <a:t>trigger </a:t>
            </a:r>
            <a:r>
              <a:rPr spc="-5" dirty="0">
                <a:latin typeface="Carlito"/>
                <a:cs typeface="Carlito"/>
              </a:rPr>
              <a:t>irrigation</a:t>
            </a:r>
            <a:r>
              <a:rPr spc="-120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systems.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58204" cy="484030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8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Transducers: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component which converts one form of energy into another form.</a:t>
            </a:r>
          </a:p>
          <a:p>
            <a:pPr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Industrial application: Includes varieties of sensors to measures pressure, liquid levels, electric conductivity, force etc.,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Motion control application where transducers can be any one of the sensor in a group of sensors such as rotary or linear encoders for positional feedback.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736" y="461901"/>
            <a:ext cx="4000527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002060"/>
                </a:solidFill>
                <a:latin typeface="Carlito"/>
                <a:cs typeface="Carlito"/>
              </a:rPr>
              <a:t>Smart</a:t>
            </a:r>
            <a:r>
              <a:rPr b="1" spc="-50" dirty="0">
                <a:solidFill>
                  <a:srgbClr val="002060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002060"/>
                </a:solidFill>
                <a:latin typeface="Carlito"/>
                <a:cs typeface="Carlito"/>
              </a:rPr>
              <a:t>Objects</a:t>
            </a:r>
            <a:endParaRPr b="1">
              <a:solidFill>
                <a:srgbClr val="00206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1604" y="1653452"/>
            <a:ext cx="6215105" cy="447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44169" y="6464680"/>
            <a:ext cx="17383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30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444169" y="6464680"/>
            <a:ext cx="17383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31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285728"/>
            <a:ext cx="7643866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002060"/>
                </a:solidFill>
                <a:latin typeface="Carlito"/>
                <a:cs typeface="Carlito"/>
              </a:rPr>
              <a:t>Smart </a:t>
            </a:r>
            <a:r>
              <a:rPr b="1" dirty="0">
                <a:solidFill>
                  <a:srgbClr val="002060"/>
                </a:solidFill>
                <a:latin typeface="Carlito"/>
                <a:cs typeface="Carlito"/>
              </a:rPr>
              <a:t>Objects: A</a:t>
            </a:r>
            <a:r>
              <a:rPr b="1" spc="-40" dirty="0">
                <a:solidFill>
                  <a:srgbClr val="002060"/>
                </a:solidFill>
                <a:latin typeface="Carlito"/>
                <a:cs typeface="Carlito"/>
              </a:rPr>
              <a:t> </a:t>
            </a:r>
            <a:r>
              <a:rPr b="1" spc="-10" dirty="0">
                <a:solidFill>
                  <a:srgbClr val="002060"/>
                </a:solidFill>
                <a:latin typeface="Carlito"/>
                <a:cs typeface="Carlito"/>
              </a:rPr>
              <a:t>Definition</a:t>
            </a:r>
            <a:endParaRPr b="1">
              <a:solidFill>
                <a:srgbClr val="00206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2910" y="1214422"/>
            <a:ext cx="8001056" cy="5120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latin typeface="Carlito"/>
                <a:cs typeface="Carlito"/>
              </a:rPr>
              <a:t>Sensor(s) </a:t>
            </a:r>
            <a:r>
              <a:rPr sz="2700" b="1" spc="-10" dirty="0">
                <a:latin typeface="Carlito"/>
                <a:cs typeface="Carlito"/>
              </a:rPr>
              <a:t>and/or</a:t>
            </a:r>
            <a:r>
              <a:rPr sz="2700" b="1" dirty="0">
                <a:latin typeface="Carlito"/>
                <a:cs typeface="Carlito"/>
              </a:rPr>
              <a:t> </a:t>
            </a:r>
            <a:r>
              <a:rPr sz="2700" b="1" spc="-10" dirty="0">
                <a:latin typeface="Carlito"/>
                <a:cs typeface="Carlito"/>
              </a:rPr>
              <a:t>actuator(s):</a:t>
            </a:r>
            <a:endParaRPr sz="2700">
              <a:latin typeface="Carlito"/>
              <a:cs typeface="Carlito"/>
            </a:endParaRPr>
          </a:p>
          <a:p>
            <a:pPr marL="756285" lvl="1" indent="-287020">
              <a:lnSpc>
                <a:spcPts val="2595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smart object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capable of </a:t>
            </a:r>
            <a:r>
              <a:rPr sz="2400" spc="-10" dirty="0">
                <a:latin typeface="Carlito"/>
                <a:cs typeface="Carlito"/>
              </a:rPr>
              <a:t>interacting </a:t>
            </a:r>
            <a:r>
              <a:rPr sz="2400" spc="-5" dirty="0">
                <a:latin typeface="Carlito"/>
                <a:cs typeface="Carlito"/>
              </a:rPr>
              <a:t>with the</a:t>
            </a:r>
            <a:r>
              <a:rPr sz="2400" spc="49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physical</a:t>
            </a:r>
            <a:endParaRPr sz="2400">
              <a:latin typeface="Carlito"/>
              <a:cs typeface="Carlito"/>
            </a:endParaRPr>
          </a:p>
          <a:p>
            <a:pPr marL="756285">
              <a:lnSpc>
                <a:spcPts val="2595"/>
              </a:lnSpc>
            </a:pPr>
            <a:r>
              <a:rPr sz="2400" spc="-10" dirty="0">
                <a:latin typeface="Carlito"/>
                <a:cs typeface="Carlito"/>
              </a:rPr>
              <a:t>world through sensors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10" dirty="0">
                <a:latin typeface="Carlito"/>
                <a:cs typeface="Carlito"/>
              </a:rPr>
              <a:t> actuators.</a:t>
            </a:r>
            <a:endParaRPr sz="2400">
              <a:latin typeface="Carlito"/>
              <a:cs typeface="Carlito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smart object </a:t>
            </a:r>
            <a:r>
              <a:rPr sz="2400" spc="-15" dirty="0">
                <a:latin typeface="Carlito"/>
                <a:cs typeface="Carlito"/>
              </a:rPr>
              <a:t>can contain </a:t>
            </a:r>
            <a:r>
              <a:rPr sz="2400" spc="-5" dirty="0">
                <a:latin typeface="Carlito"/>
                <a:cs typeface="Carlito"/>
              </a:rPr>
              <a:t>one or </a:t>
            </a: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10" dirty="0">
                <a:latin typeface="Carlito"/>
                <a:cs typeface="Carlito"/>
              </a:rPr>
              <a:t>sensors and/or  </a:t>
            </a:r>
            <a:r>
              <a:rPr sz="2400" spc="-15" dirty="0">
                <a:latin typeface="Carlito"/>
                <a:cs typeface="Carlito"/>
              </a:rPr>
              <a:t>actuators, </a:t>
            </a:r>
            <a:r>
              <a:rPr sz="2400" spc="-5" dirty="0">
                <a:latin typeface="Carlito"/>
                <a:cs typeface="Carlito"/>
              </a:rPr>
              <a:t>depending upon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application.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latin typeface="Carlito"/>
                <a:cs typeface="Carlito"/>
              </a:rPr>
              <a:t>Communication</a:t>
            </a:r>
            <a:r>
              <a:rPr sz="2400" b="1" spc="-2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device:</a:t>
            </a:r>
            <a:endParaRPr sz="2400">
              <a:latin typeface="Carlito"/>
              <a:cs typeface="Carlito"/>
            </a:endParaRPr>
          </a:p>
          <a:p>
            <a:pPr marL="1155700" marR="6985" lvl="2" indent="-228600" algn="just">
              <a:lnSpc>
                <a:spcPct val="80000"/>
              </a:lnSpc>
              <a:spcBef>
                <a:spcPts val="50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The communication </a:t>
            </a:r>
            <a:r>
              <a:rPr sz="2000" dirty="0">
                <a:latin typeface="Carlito"/>
                <a:cs typeface="Carlito"/>
              </a:rPr>
              <a:t>unit </a:t>
            </a:r>
            <a:r>
              <a:rPr sz="2000" spc="-5" dirty="0">
                <a:latin typeface="Carlito"/>
                <a:cs typeface="Carlito"/>
              </a:rPr>
              <a:t>is responsible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connecting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smart  object with other smart objects </a:t>
            </a:r>
            <a:r>
              <a:rPr sz="2000" dirty="0">
                <a:latin typeface="Carlito"/>
                <a:cs typeface="Carlito"/>
              </a:rPr>
              <a:t>and the </a:t>
            </a:r>
            <a:r>
              <a:rPr sz="2000" spc="-5" dirty="0">
                <a:latin typeface="Carlito"/>
                <a:cs typeface="Carlito"/>
              </a:rPr>
              <a:t>outside </a:t>
            </a:r>
            <a:r>
              <a:rPr sz="2000" spc="-10" dirty="0">
                <a:latin typeface="Carlito"/>
                <a:cs typeface="Carlito"/>
              </a:rPr>
              <a:t>world </a:t>
            </a:r>
            <a:r>
              <a:rPr sz="2000" spc="-5" dirty="0">
                <a:latin typeface="Carlito"/>
                <a:cs typeface="Carlito"/>
              </a:rPr>
              <a:t>(via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network).</a:t>
            </a:r>
            <a:endParaRPr sz="2000">
              <a:latin typeface="Carlito"/>
              <a:cs typeface="Carlito"/>
            </a:endParaRPr>
          </a:p>
          <a:p>
            <a:pPr marL="1155700" marR="5080" lvl="2" indent="-228600" algn="just">
              <a:lnSpc>
                <a:spcPct val="80000"/>
              </a:lnSpc>
              <a:spcBef>
                <a:spcPts val="48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Communication devices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smart objects can </a:t>
            </a:r>
            <a:r>
              <a:rPr sz="2000" dirty="0">
                <a:latin typeface="Carlito"/>
                <a:cs typeface="Carlito"/>
              </a:rPr>
              <a:t>be either </a:t>
            </a:r>
            <a:r>
              <a:rPr sz="2000" spc="-10" dirty="0">
                <a:latin typeface="Carlito"/>
                <a:cs typeface="Carlito"/>
              </a:rPr>
              <a:t>wired </a:t>
            </a:r>
            <a:r>
              <a:rPr sz="2000" spc="-5" dirty="0">
                <a:latin typeface="Carlito"/>
                <a:cs typeface="Carlito"/>
              </a:rPr>
              <a:t>or  </a:t>
            </a:r>
            <a:r>
              <a:rPr sz="2000" spc="-10" dirty="0">
                <a:latin typeface="Carlito"/>
                <a:cs typeface="Carlito"/>
              </a:rPr>
              <a:t>wireless.</a:t>
            </a:r>
            <a:endParaRPr sz="2000">
              <a:latin typeface="Carlito"/>
              <a:cs typeface="Carlito"/>
            </a:endParaRPr>
          </a:p>
          <a:p>
            <a:pPr marL="1155700" marR="5715" lvl="2" indent="-228600" algn="just">
              <a:lnSpc>
                <a:spcPct val="80000"/>
              </a:lnSpc>
              <a:spcBef>
                <a:spcPts val="48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spc="-15" dirty="0">
                <a:latin typeface="Carlito"/>
                <a:cs typeface="Carlito"/>
              </a:rPr>
              <a:t>Overwhelmingly, </a:t>
            </a:r>
            <a:r>
              <a:rPr sz="2000" spc="-5" dirty="0">
                <a:latin typeface="Carlito"/>
                <a:cs typeface="Carlito"/>
              </a:rPr>
              <a:t>in IoT </a:t>
            </a:r>
            <a:r>
              <a:rPr sz="2000" spc="-10" dirty="0">
                <a:latin typeface="Carlito"/>
                <a:cs typeface="Carlito"/>
              </a:rPr>
              <a:t>networks </a:t>
            </a:r>
            <a:r>
              <a:rPr sz="2000" spc="-5" dirty="0">
                <a:latin typeface="Carlito"/>
                <a:cs typeface="Carlito"/>
              </a:rPr>
              <a:t>smart objects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wirelessly  </a:t>
            </a:r>
            <a:r>
              <a:rPr sz="2000" spc="-10" dirty="0">
                <a:latin typeface="Carlito"/>
                <a:cs typeface="Carlito"/>
              </a:rPr>
              <a:t>interconnected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number of reasons, </a:t>
            </a:r>
            <a:r>
              <a:rPr sz="2000" dirty="0">
                <a:latin typeface="Carlito"/>
                <a:cs typeface="Carlito"/>
              </a:rPr>
              <a:t>including </a:t>
            </a:r>
            <a:r>
              <a:rPr sz="2000" spc="-10" dirty="0">
                <a:latin typeface="Carlito"/>
                <a:cs typeface="Carlito"/>
              </a:rPr>
              <a:t>cost, </a:t>
            </a:r>
            <a:r>
              <a:rPr sz="2000" spc="-5" dirty="0">
                <a:latin typeface="Carlito"/>
                <a:cs typeface="Carlito"/>
              </a:rPr>
              <a:t>limited  </a:t>
            </a:r>
            <a:r>
              <a:rPr sz="2000" spc="-10" dirty="0">
                <a:latin typeface="Carlito"/>
                <a:cs typeface="Carlito"/>
              </a:rPr>
              <a:t>infrastructure </a:t>
            </a:r>
            <a:r>
              <a:rPr sz="2000" spc="-15" dirty="0">
                <a:latin typeface="Carlito"/>
                <a:cs typeface="Carlito"/>
              </a:rPr>
              <a:t>availability,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dirty="0">
                <a:latin typeface="Carlito"/>
                <a:cs typeface="Carlito"/>
              </a:rPr>
              <a:t>ease </a:t>
            </a:r>
            <a:r>
              <a:rPr sz="2000" spc="-5" dirty="0">
                <a:latin typeface="Carlito"/>
                <a:cs typeface="Carlito"/>
              </a:rPr>
              <a:t>of deployment. </a:t>
            </a:r>
            <a:r>
              <a:rPr sz="2000" spc="-15" dirty="0">
                <a:latin typeface="Carlito"/>
                <a:cs typeface="Carlito"/>
              </a:rPr>
              <a:t>There </a:t>
            </a:r>
            <a:r>
              <a:rPr sz="2000" spc="-10" dirty="0">
                <a:latin typeface="Carlito"/>
                <a:cs typeface="Carlito"/>
              </a:rPr>
              <a:t>are  myriad </a:t>
            </a:r>
            <a:r>
              <a:rPr sz="2000" spc="-15" dirty="0">
                <a:latin typeface="Carlito"/>
                <a:cs typeface="Carlito"/>
              </a:rPr>
              <a:t>different </a:t>
            </a:r>
            <a:r>
              <a:rPr sz="2000" spc="-5" dirty="0">
                <a:latin typeface="Carlito"/>
                <a:cs typeface="Carlito"/>
              </a:rPr>
              <a:t>communication </a:t>
            </a:r>
            <a:r>
              <a:rPr sz="2000" spc="-10" dirty="0">
                <a:latin typeface="Carlito"/>
                <a:cs typeface="Carlito"/>
              </a:rPr>
              <a:t>protocols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smart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objects.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444169" y="6464680"/>
            <a:ext cx="17383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32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414" y="461901"/>
            <a:ext cx="6572296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solidFill>
                  <a:srgbClr val="002060"/>
                </a:solidFill>
                <a:latin typeface="Carlito"/>
                <a:cs typeface="Carlito"/>
              </a:rPr>
              <a:t>Smart </a:t>
            </a:r>
            <a:r>
              <a:rPr sz="3600" b="1" dirty="0">
                <a:solidFill>
                  <a:srgbClr val="002060"/>
                </a:solidFill>
                <a:latin typeface="Carlito"/>
                <a:cs typeface="Carlito"/>
              </a:rPr>
              <a:t>Objects: A</a:t>
            </a:r>
            <a:r>
              <a:rPr sz="3600" b="1" spc="-40" dirty="0">
                <a:solidFill>
                  <a:srgbClr val="002060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002060"/>
                </a:solidFill>
                <a:latin typeface="Carlito"/>
                <a:cs typeface="Carlito"/>
              </a:rPr>
              <a:t>Definition</a:t>
            </a:r>
            <a:endParaRPr sz="3600" b="1">
              <a:solidFill>
                <a:srgbClr val="002060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8662" y="1500174"/>
            <a:ext cx="7358114" cy="33651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 algn="just">
              <a:spcBef>
                <a:spcPts val="105"/>
              </a:spcBef>
              <a:buFont typeface="Arial"/>
              <a:buChar char="–"/>
              <a:tabLst>
                <a:tab pos="299720" algn="l"/>
              </a:tabLst>
            </a:pPr>
            <a:r>
              <a:rPr sz="2600" b="1" spc="-5" dirty="0">
                <a:latin typeface="Carlito"/>
                <a:cs typeface="Carlito"/>
              </a:rPr>
              <a:t>Processing</a:t>
            </a:r>
            <a:r>
              <a:rPr sz="2600" b="1" spc="-15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unit:</a:t>
            </a:r>
            <a:endParaRPr sz="2600">
              <a:latin typeface="Carlito"/>
              <a:cs typeface="Carlito"/>
            </a:endParaRPr>
          </a:p>
          <a:p>
            <a:pPr marL="697865" lvl="1" indent="-229235" algn="just">
              <a:spcBef>
                <a:spcPts val="15"/>
              </a:spcBef>
              <a:buFont typeface="Arial"/>
              <a:buChar char="•"/>
              <a:tabLst>
                <a:tab pos="698500" algn="l"/>
              </a:tabLst>
            </a:pPr>
            <a:r>
              <a:rPr sz="2200" spc="-5" dirty="0">
                <a:latin typeface="Carlito"/>
                <a:cs typeface="Carlito"/>
              </a:rPr>
              <a:t>A smart object </a:t>
            </a:r>
            <a:r>
              <a:rPr sz="2200" spc="-10" dirty="0">
                <a:latin typeface="Carlito"/>
                <a:cs typeface="Carlito"/>
              </a:rPr>
              <a:t>has </a:t>
            </a:r>
            <a:r>
              <a:rPr sz="2200" spc="-5" dirty="0">
                <a:latin typeface="Carlito"/>
                <a:cs typeface="Carlito"/>
              </a:rPr>
              <a:t>some type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processing unit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for</a:t>
            </a:r>
            <a:endParaRPr sz="2200">
              <a:latin typeface="Carlito"/>
              <a:cs typeface="Carlito"/>
            </a:endParaRPr>
          </a:p>
          <a:p>
            <a:pPr marL="1155065" lvl="2" indent="-229235" algn="just">
              <a:lnSpc>
                <a:spcPts val="2055"/>
              </a:lnSpc>
              <a:spcBef>
                <a:spcPts val="10"/>
              </a:spcBef>
              <a:buFont typeface="Arial"/>
              <a:buChar char="–"/>
              <a:tabLst>
                <a:tab pos="1155700" algn="l"/>
              </a:tabLst>
            </a:pPr>
            <a:r>
              <a:rPr sz="1900" dirty="0">
                <a:latin typeface="Carlito"/>
                <a:cs typeface="Carlito"/>
              </a:rPr>
              <a:t>acquiring </a:t>
            </a:r>
            <a:r>
              <a:rPr sz="1900" spc="-10" dirty="0">
                <a:latin typeface="Carlito"/>
                <a:cs typeface="Carlito"/>
              </a:rPr>
              <a:t>data, processing </a:t>
            </a:r>
            <a:r>
              <a:rPr sz="1900" dirty="0">
                <a:latin typeface="Carlito"/>
                <a:cs typeface="Carlito"/>
              </a:rPr>
              <a:t>and </a:t>
            </a:r>
            <a:r>
              <a:rPr sz="1900" spc="-5" dirty="0">
                <a:latin typeface="Carlito"/>
                <a:cs typeface="Carlito"/>
              </a:rPr>
              <a:t>analyzing sensing</a:t>
            </a:r>
            <a:r>
              <a:rPr sz="1900" spc="16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information</a:t>
            </a:r>
            <a:endParaRPr sz="1900">
              <a:latin typeface="Carlito"/>
              <a:cs typeface="Carlito"/>
            </a:endParaRPr>
          </a:p>
          <a:p>
            <a:pPr marL="1155065" algn="just">
              <a:lnSpc>
                <a:spcPts val="2055"/>
              </a:lnSpc>
            </a:pPr>
            <a:r>
              <a:rPr sz="1900" spc="-10" dirty="0">
                <a:latin typeface="Carlito"/>
                <a:cs typeface="Carlito"/>
              </a:rPr>
              <a:t>received by </a:t>
            </a:r>
            <a:r>
              <a:rPr sz="1900" spc="-5" dirty="0">
                <a:latin typeface="Carlito"/>
                <a:cs typeface="Carlito"/>
              </a:rPr>
              <a:t>the</a:t>
            </a:r>
            <a:r>
              <a:rPr sz="1900" spc="5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sensor(s),</a:t>
            </a:r>
            <a:endParaRPr sz="1900">
              <a:latin typeface="Carlito"/>
              <a:cs typeface="Carlito"/>
            </a:endParaRPr>
          </a:p>
          <a:p>
            <a:pPr marL="1155065" marR="5080" lvl="2" indent="-228600" algn="just">
              <a:lnSpc>
                <a:spcPts val="1820"/>
              </a:lnSpc>
              <a:spcBef>
                <a:spcPts val="445"/>
              </a:spcBef>
              <a:buFont typeface="Arial"/>
              <a:buChar char="–"/>
              <a:tabLst>
                <a:tab pos="1155700" algn="l"/>
              </a:tabLst>
            </a:pPr>
            <a:r>
              <a:rPr sz="1900" spc="-10" dirty="0">
                <a:latin typeface="Carlito"/>
                <a:cs typeface="Carlito"/>
              </a:rPr>
              <a:t>coordinating </a:t>
            </a:r>
            <a:r>
              <a:rPr sz="1900" spc="-15" dirty="0">
                <a:latin typeface="Carlito"/>
                <a:cs typeface="Carlito"/>
              </a:rPr>
              <a:t>control </a:t>
            </a:r>
            <a:r>
              <a:rPr sz="1900" spc="-5" dirty="0">
                <a:latin typeface="Carlito"/>
                <a:cs typeface="Carlito"/>
              </a:rPr>
              <a:t>signals </a:t>
            </a:r>
            <a:r>
              <a:rPr sz="1900" spc="-15" dirty="0">
                <a:latin typeface="Carlito"/>
                <a:cs typeface="Carlito"/>
              </a:rPr>
              <a:t>to any </a:t>
            </a:r>
            <a:r>
              <a:rPr sz="1900" spc="-10" dirty="0">
                <a:latin typeface="Carlito"/>
                <a:cs typeface="Carlito"/>
              </a:rPr>
              <a:t>actuators, </a:t>
            </a:r>
            <a:r>
              <a:rPr sz="1900" spc="-5" dirty="0">
                <a:latin typeface="Carlito"/>
                <a:cs typeface="Carlito"/>
              </a:rPr>
              <a:t>and </a:t>
            </a:r>
            <a:r>
              <a:rPr sz="1900" spc="-10" dirty="0">
                <a:latin typeface="Carlito"/>
                <a:cs typeface="Carlito"/>
              </a:rPr>
              <a:t>controlling </a:t>
            </a:r>
            <a:r>
              <a:rPr sz="1900" spc="-5" dirty="0">
                <a:latin typeface="Carlito"/>
                <a:cs typeface="Carlito"/>
              </a:rPr>
              <a:t>a  </a:t>
            </a:r>
            <a:r>
              <a:rPr sz="1900" spc="-10" dirty="0">
                <a:latin typeface="Carlito"/>
                <a:cs typeface="Carlito"/>
              </a:rPr>
              <a:t>variety </a:t>
            </a:r>
            <a:r>
              <a:rPr sz="1900" spc="-5" dirty="0">
                <a:latin typeface="Carlito"/>
                <a:cs typeface="Carlito"/>
              </a:rPr>
              <a:t>of </a:t>
            </a:r>
            <a:r>
              <a:rPr sz="1900" spc="-10" dirty="0">
                <a:latin typeface="Carlito"/>
                <a:cs typeface="Carlito"/>
              </a:rPr>
              <a:t>functions </a:t>
            </a:r>
            <a:r>
              <a:rPr sz="1900" spc="-5" dirty="0">
                <a:latin typeface="Carlito"/>
                <a:cs typeface="Carlito"/>
              </a:rPr>
              <a:t>on the </a:t>
            </a:r>
            <a:r>
              <a:rPr sz="1900" spc="-10" dirty="0">
                <a:latin typeface="Carlito"/>
                <a:cs typeface="Carlito"/>
              </a:rPr>
              <a:t>smart</a:t>
            </a:r>
            <a:r>
              <a:rPr sz="1900" spc="5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object,</a:t>
            </a:r>
            <a:endParaRPr sz="1900">
              <a:latin typeface="Carlito"/>
              <a:cs typeface="Carlito"/>
            </a:endParaRPr>
          </a:p>
          <a:p>
            <a:pPr marL="1155065" lvl="2" indent="-229235" algn="just">
              <a:spcBef>
                <a:spcPts val="20"/>
              </a:spcBef>
              <a:buFont typeface="Arial"/>
              <a:buChar char="–"/>
              <a:tabLst>
                <a:tab pos="1155700" algn="l"/>
              </a:tabLst>
            </a:pPr>
            <a:r>
              <a:rPr sz="1900" spc="-5" dirty="0">
                <a:latin typeface="Carlito"/>
                <a:cs typeface="Carlito"/>
              </a:rPr>
              <a:t>including the </a:t>
            </a:r>
            <a:r>
              <a:rPr sz="1900" spc="-10" dirty="0">
                <a:latin typeface="Carlito"/>
                <a:cs typeface="Carlito"/>
              </a:rPr>
              <a:t>communication </a:t>
            </a:r>
            <a:r>
              <a:rPr sz="1900" spc="-5" dirty="0">
                <a:latin typeface="Carlito"/>
                <a:cs typeface="Carlito"/>
              </a:rPr>
              <a:t>and </a:t>
            </a:r>
            <a:r>
              <a:rPr sz="1900" spc="-15" dirty="0">
                <a:latin typeface="Carlito"/>
                <a:cs typeface="Carlito"/>
              </a:rPr>
              <a:t>power</a:t>
            </a:r>
            <a:r>
              <a:rPr sz="1900" spc="7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systems.</a:t>
            </a:r>
            <a:endParaRPr sz="1900">
              <a:latin typeface="Carlito"/>
              <a:cs typeface="Carlito"/>
            </a:endParaRPr>
          </a:p>
          <a:p>
            <a:pPr marL="1155065" marR="5080" lvl="2" indent="-228600" algn="just">
              <a:lnSpc>
                <a:spcPct val="80000"/>
              </a:lnSpc>
              <a:spcBef>
                <a:spcPts val="455"/>
              </a:spcBef>
              <a:buFont typeface="Arial"/>
              <a:buChar char="–"/>
              <a:tabLst>
                <a:tab pos="1155700" algn="l"/>
              </a:tabLst>
            </a:pPr>
            <a:r>
              <a:rPr sz="1900" spc="-5" dirty="0">
                <a:latin typeface="Carlito"/>
                <a:cs typeface="Carlito"/>
              </a:rPr>
              <a:t>The specific type of </a:t>
            </a:r>
            <a:r>
              <a:rPr sz="1900" spc="-10" dirty="0">
                <a:latin typeface="Carlito"/>
                <a:cs typeface="Carlito"/>
              </a:rPr>
              <a:t>processing unit </a:t>
            </a:r>
            <a:r>
              <a:rPr sz="1900" spc="-5" dirty="0">
                <a:latin typeface="Carlito"/>
                <a:cs typeface="Carlito"/>
              </a:rPr>
              <a:t>that is the </a:t>
            </a:r>
            <a:r>
              <a:rPr sz="1900" spc="-15" dirty="0">
                <a:latin typeface="Carlito"/>
                <a:cs typeface="Carlito"/>
              </a:rPr>
              <a:t>most </a:t>
            </a:r>
            <a:r>
              <a:rPr sz="1900" spc="-10" dirty="0">
                <a:latin typeface="Carlito"/>
                <a:cs typeface="Carlito"/>
              </a:rPr>
              <a:t>common </a:t>
            </a:r>
            <a:r>
              <a:rPr sz="1900" spc="-5" dirty="0">
                <a:latin typeface="Carlito"/>
                <a:cs typeface="Carlito"/>
              </a:rPr>
              <a:t>is a  </a:t>
            </a:r>
            <a:r>
              <a:rPr sz="1900" spc="-15" dirty="0">
                <a:latin typeface="Carlito"/>
                <a:cs typeface="Carlito"/>
              </a:rPr>
              <a:t>microcontroller </a:t>
            </a:r>
            <a:r>
              <a:rPr sz="1900" spc="-5" dirty="0">
                <a:latin typeface="Carlito"/>
                <a:cs typeface="Carlito"/>
              </a:rPr>
              <a:t>because </a:t>
            </a:r>
            <a:r>
              <a:rPr sz="1900" spc="-10" dirty="0">
                <a:latin typeface="Carlito"/>
                <a:cs typeface="Carlito"/>
              </a:rPr>
              <a:t>of </a:t>
            </a:r>
            <a:r>
              <a:rPr sz="1900" spc="-5" dirty="0">
                <a:latin typeface="Carlito"/>
                <a:cs typeface="Carlito"/>
              </a:rPr>
              <a:t>its small </a:t>
            </a:r>
            <a:r>
              <a:rPr sz="1900" spc="-20" dirty="0">
                <a:latin typeface="Carlito"/>
                <a:cs typeface="Carlito"/>
              </a:rPr>
              <a:t>form </a:t>
            </a:r>
            <a:r>
              <a:rPr sz="1900" spc="-40" dirty="0">
                <a:latin typeface="Carlito"/>
                <a:cs typeface="Carlito"/>
              </a:rPr>
              <a:t>factor, </a:t>
            </a:r>
            <a:r>
              <a:rPr sz="1900" spc="-15" dirty="0">
                <a:latin typeface="Carlito"/>
                <a:cs typeface="Carlito"/>
              </a:rPr>
              <a:t>flexibility,  </a:t>
            </a:r>
            <a:r>
              <a:rPr sz="1900" spc="-10" dirty="0">
                <a:latin typeface="Carlito"/>
                <a:cs typeface="Carlito"/>
              </a:rPr>
              <a:t>programming </a:t>
            </a:r>
            <a:r>
              <a:rPr sz="1900" spc="-20" dirty="0">
                <a:latin typeface="Carlito"/>
                <a:cs typeface="Carlito"/>
              </a:rPr>
              <a:t>simplicity, </a:t>
            </a:r>
            <a:r>
              <a:rPr sz="1900" spc="-15" dirty="0">
                <a:latin typeface="Carlito"/>
                <a:cs typeface="Carlito"/>
              </a:rPr>
              <a:t>ubiquity, </a:t>
            </a:r>
            <a:r>
              <a:rPr sz="1900" spc="-10" dirty="0">
                <a:latin typeface="Carlito"/>
                <a:cs typeface="Carlito"/>
              </a:rPr>
              <a:t>low power consumption, </a:t>
            </a:r>
            <a:r>
              <a:rPr sz="1900" spc="-5" dirty="0">
                <a:latin typeface="Carlito"/>
                <a:cs typeface="Carlito"/>
              </a:rPr>
              <a:t>and  </a:t>
            </a:r>
            <a:r>
              <a:rPr sz="1900" spc="-10" dirty="0">
                <a:latin typeface="Carlito"/>
                <a:cs typeface="Carlito"/>
              </a:rPr>
              <a:t>low</a:t>
            </a:r>
            <a:r>
              <a:rPr sz="1900" spc="5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cost.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444169" y="6464680"/>
            <a:ext cx="17383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33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414" y="461901"/>
            <a:ext cx="6500858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02060"/>
                </a:solidFill>
                <a:latin typeface="Carlito"/>
                <a:cs typeface="Carlito"/>
              </a:rPr>
              <a:t>Smart </a:t>
            </a:r>
            <a:r>
              <a:rPr sz="3200" b="1" dirty="0">
                <a:solidFill>
                  <a:srgbClr val="002060"/>
                </a:solidFill>
                <a:latin typeface="Carlito"/>
                <a:cs typeface="Carlito"/>
              </a:rPr>
              <a:t>Objects: A</a:t>
            </a:r>
            <a:r>
              <a:rPr sz="3200" b="1" spc="-40" dirty="0">
                <a:solidFill>
                  <a:srgbClr val="002060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002060"/>
                </a:solidFill>
                <a:latin typeface="Carlito"/>
                <a:cs typeface="Carlito"/>
              </a:rPr>
              <a:t>Definition</a:t>
            </a:r>
            <a:endParaRPr sz="3200" b="1">
              <a:solidFill>
                <a:srgbClr val="00206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1538" y="1239154"/>
            <a:ext cx="7215238" cy="48853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200" b="1" spc="-20" dirty="0">
                <a:latin typeface="Carlito"/>
                <a:cs typeface="Carlito"/>
              </a:rPr>
              <a:t>Power</a:t>
            </a:r>
            <a:r>
              <a:rPr sz="2200" b="1" spc="3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source:</a:t>
            </a:r>
            <a:endParaRPr sz="2200">
              <a:latin typeface="Carlito"/>
              <a:cs typeface="Carlito"/>
            </a:endParaRPr>
          </a:p>
          <a:p>
            <a:pPr marL="756285" lvl="1" indent="-287020" algn="just">
              <a:lnSpc>
                <a:spcPts val="2160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The</a:t>
            </a:r>
            <a:r>
              <a:rPr sz="2000" spc="18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most</a:t>
            </a:r>
            <a:r>
              <a:rPr sz="2000" spc="1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significant</a:t>
            </a:r>
            <a:r>
              <a:rPr sz="2000" spc="19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power</a:t>
            </a:r>
            <a:r>
              <a:rPr sz="2000" spc="1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consumption</a:t>
            </a:r>
            <a:r>
              <a:rPr sz="2000" spc="1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usually</a:t>
            </a:r>
            <a:r>
              <a:rPr sz="2000" spc="19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comes</a:t>
            </a:r>
            <a:r>
              <a:rPr sz="2000" spc="19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from</a:t>
            </a:r>
            <a:r>
              <a:rPr sz="2000" spc="1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756285" algn="just">
              <a:lnSpc>
                <a:spcPts val="2160"/>
              </a:lnSpc>
            </a:pPr>
            <a:r>
              <a:rPr sz="2000" spc="-5" dirty="0">
                <a:latin typeface="Carlito"/>
                <a:cs typeface="Carlito"/>
              </a:rPr>
              <a:t>communication </a:t>
            </a:r>
            <a:r>
              <a:rPr sz="2000" dirty="0">
                <a:latin typeface="Carlito"/>
                <a:cs typeface="Carlito"/>
              </a:rPr>
              <a:t>unit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smart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object.</a:t>
            </a:r>
            <a:endParaRPr sz="2000">
              <a:latin typeface="Carlito"/>
              <a:cs typeface="Carlito"/>
            </a:endParaRPr>
          </a:p>
          <a:p>
            <a:pPr marL="756285" marR="5080" lvl="1" indent="-287020" algn="just">
              <a:lnSpc>
                <a:spcPct val="8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As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other three smart object building </a:t>
            </a:r>
            <a:r>
              <a:rPr sz="2000" spc="-10" dirty="0">
                <a:latin typeface="Carlito"/>
                <a:cs typeface="Carlito"/>
              </a:rPr>
              <a:t>blocks,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power  requirements </a:t>
            </a:r>
            <a:r>
              <a:rPr sz="2000" spc="-5" dirty="0">
                <a:latin typeface="Carlito"/>
                <a:cs typeface="Carlito"/>
              </a:rPr>
              <a:t>also vary </a:t>
            </a:r>
            <a:r>
              <a:rPr sz="2000" spc="-10" dirty="0">
                <a:latin typeface="Carlito"/>
                <a:cs typeface="Carlito"/>
              </a:rPr>
              <a:t>greatly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5" dirty="0">
                <a:latin typeface="Carlito"/>
                <a:cs typeface="Carlito"/>
              </a:rPr>
              <a:t>application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application.</a:t>
            </a:r>
            <a:endParaRPr sz="2000">
              <a:latin typeface="Carlito"/>
              <a:cs typeface="Carlito"/>
            </a:endParaRPr>
          </a:p>
          <a:p>
            <a:pPr marL="756285" marR="5715" lvl="1" indent="-287020" algn="just">
              <a:lnSpc>
                <a:spcPts val="1920"/>
              </a:lnSpc>
              <a:spcBef>
                <a:spcPts val="459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25" dirty="0">
                <a:latin typeface="Carlito"/>
                <a:cs typeface="Carlito"/>
              </a:rPr>
              <a:t>Typically, </a:t>
            </a:r>
            <a:r>
              <a:rPr sz="2000" spc="-5" dirty="0">
                <a:latin typeface="Carlito"/>
                <a:cs typeface="Carlito"/>
              </a:rPr>
              <a:t>smart objects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limited in </a:t>
            </a:r>
            <a:r>
              <a:rPr sz="2000" spc="-40" dirty="0">
                <a:latin typeface="Carlito"/>
                <a:cs typeface="Carlito"/>
              </a:rPr>
              <a:t>power, </a:t>
            </a:r>
            <a:r>
              <a:rPr sz="2000" spc="-10" dirty="0">
                <a:latin typeface="Carlito"/>
                <a:cs typeface="Carlito"/>
              </a:rPr>
              <a:t>are deployed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very  </a:t>
            </a:r>
            <a:r>
              <a:rPr sz="2000" dirty="0">
                <a:latin typeface="Carlito"/>
                <a:cs typeface="Carlito"/>
              </a:rPr>
              <a:t>long </a:t>
            </a:r>
            <a:r>
              <a:rPr sz="2000" spc="-5" dirty="0">
                <a:latin typeface="Carlito"/>
                <a:cs typeface="Carlito"/>
              </a:rPr>
              <a:t>time,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not easily </a:t>
            </a:r>
            <a:r>
              <a:rPr sz="2000" dirty="0">
                <a:latin typeface="Carlito"/>
                <a:cs typeface="Carlito"/>
              </a:rPr>
              <a:t>accessible.</a:t>
            </a:r>
            <a:endParaRPr sz="2000">
              <a:latin typeface="Carlito"/>
              <a:cs typeface="Carlito"/>
            </a:endParaRPr>
          </a:p>
          <a:p>
            <a:pPr marL="756285" marR="5080" lvl="1" indent="-287020" algn="just">
              <a:lnSpc>
                <a:spcPts val="192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When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smart object relies </a:t>
            </a:r>
            <a:r>
              <a:rPr sz="2000" dirty="0">
                <a:latin typeface="Carlito"/>
                <a:cs typeface="Carlito"/>
              </a:rPr>
              <a:t>on </a:t>
            </a:r>
            <a:r>
              <a:rPr sz="2000" spc="-10" dirty="0">
                <a:latin typeface="Carlito"/>
                <a:cs typeface="Carlito"/>
              </a:rPr>
              <a:t>battery </a:t>
            </a:r>
            <a:r>
              <a:rPr sz="2000" spc="-35" dirty="0">
                <a:latin typeface="Carlito"/>
                <a:cs typeface="Carlito"/>
              </a:rPr>
              <a:t>power, </a:t>
            </a:r>
            <a:r>
              <a:rPr sz="2000" spc="-5" dirty="0">
                <a:latin typeface="Carlito"/>
                <a:cs typeface="Carlito"/>
              </a:rPr>
              <a:t>implies that power  </a:t>
            </a:r>
            <a:r>
              <a:rPr sz="2000" spc="-20" dirty="0">
                <a:latin typeface="Carlito"/>
                <a:cs typeface="Carlito"/>
              </a:rPr>
              <a:t>efficiency, </a:t>
            </a:r>
            <a:r>
              <a:rPr sz="2000" spc="-5" dirty="0">
                <a:latin typeface="Carlito"/>
                <a:cs typeface="Carlito"/>
              </a:rPr>
              <a:t>judicious </a:t>
            </a:r>
            <a:r>
              <a:rPr sz="2000" spc="-10" dirty="0">
                <a:latin typeface="Carlito"/>
                <a:cs typeface="Carlito"/>
              </a:rPr>
              <a:t>power </a:t>
            </a:r>
            <a:r>
              <a:rPr sz="2000" spc="-5" dirty="0">
                <a:latin typeface="Carlito"/>
                <a:cs typeface="Carlito"/>
              </a:rPr>
              <a:t>management, sleep modes, </a:t>
            </a:r>
            <a:r>
              <a:rPr sz="2000" spc="-10" dirty="0">
                <a:latin typeface="Carlito"/>
                <a:cs typeface="Carlito"/>
              </a:rPr>
              <a:t>ultra-low  </a:t>
            </a:r>
            <a:r>
              <a:rPr sz="2000" spc="-5" dirty="0">
                <a:latin typeface="Carlito"/>
                <a:cs typeface="Carlito"/>
              </a:rPr>
              <a:t>power consumption </a:t>
            </a:r>
            <a:r>
              <a:rPr sz="2000" spc="-10" dirty="0">
                <a:latin typeface="Carlito"/>
                <a:cs typeface="Carlito"/>
              </a:rPr>
              <a:t>hardware,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so on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critical design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elements.</a:t>
            </a:r>
            <a:endParaRPr sz="2000">
              <a:latin typeface="Carlito"/>
              <a:cs typeface="Carlito"/>
            </a:endParaRPr>
          </a:p>
          <a:p>
            <a:pPr marL="756285" marR="5715" lvl="1" indent="-287020" algn="just">
              <a:lnSpc>
                <a:spcPct val="80000"/>
              </a:lnSpc>
              <a:spcBef>
                <a:spcPts val="50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long-term deployments where smart objects </a:t>
            </a:r>
            <a:r>
              <a:rPr sz="2000" spc="-10" dirty="0">
                <a:latin typeface="Carlito"/>
                <a:cs typeface="Carlito"/>
              </a:rPr>
              <a:t>are,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5" dirty="0">
                <a:latin typeface="Carlito"/>
                <a:cs typeface="Carlito"/>
              </a:rPr>
              <a:t>practical  purposes, </a:t>
            </a:r>
            <a:r>
              <a:rPr sz="2000" dirty="0">
                <a:latin typeface="Carlito"/>
                <a:cs typeface="Carlito"/>
              </a:rPr>
              <a:t>inaccessible, </a:t>
            </a:r>
            <a:r>
              <a:rPr sz="2000" spc="-5" dirty="0">
                <a:latin typeface="Carlito"/>
                <a:cs typeface="Carlito"/>
              </a:rPr>
              <a:t>power is commonly obtained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10" dirty="0">
                <a:latin typeface="Carlito"/>
                <a:cs typeface="Carlito"/>
              </a:rPr>
              <a:t>scavenger  </a:t>
            </a:r>
            <a:r>
              <a:rPr sz="2000" spc="-5" dirty="0">
                <a:latin typeface="Carlito"/>
                <a:cs typeface="Carlito"/>
              </a:rPr>
              <a:t>sources </a:t>
            </a:r>
            <a:r>
              <a:rPr sz="2000" spc="-30" dirty="0">
                <a:latin typeface="Carlito"/>
                <a:cs typeface="Carlito"/>
              </a:rPr>
              <a:t>(solar, </a:t>
            </a:r>
            <a:r>
              <a:rPr sz="2000" spc="-10" dirty="0">
                <a:latin typeface="Carlito"/>
                <a:cs typeface="Carlito"/>
              </a:rPr>
              <a:t>piezoelectric,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so on) or is obtained in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hybridized  </a:t>
            </a:r>
            <a:r>
              <a:rPr sz="2000" spc="-25" dirty="0">
                <a:latin typeface="Carlito"/>
                <a:cs typeface="Carlito"/>
              </a:rPr>
              <a:t>manner, </a:t>
            </a:r>
            <a:r>
              <a:rPr sz="2000" spc="-5" dirty="0">
                <a:latin typeface="Carlito"/>
                <a:cs typeface="Carlito"/>
              </a:rPr>
              <a:t>also tapping </a:t>
            </a:r>
            <a:r>
              <a:rPr sz="2000" spc="-15" dirty="0">
                <a:latin typeface="Carlito"/>
                <a:cs typeface="Carlito"/>
              </a:rPr>
              <a:t>into </a:t>
            </a:r>
            <a:r>
              <a:rPr sz="2000" spc="-10" dirty="0">
                <a:latin typeface="Carlito"/>
                <a:cs typeface="Carlito"/>
              </a:rPr>
              <a:t>infrastructure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power.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444169" y="6464680"/>
            <a:ext cx="17383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34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852" y="461901"/>
            <a:ext cx="6286544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5" dirty="0">
                <a:solidFill>
                  <a:srgbClr val="002060"/>
                </a:solidFill>
                <a:latin typeface="Carlito"/>
                <a:cs typeface="Carlito"/>
              </a:rPr>
              <a:t>Trends </a:t>
            </a:r>
            <a:r>
              <a:rPr sz="3600" b="1" dirty="0">
                <a:solidFill>
                  <a:srgbClr val="002060"/>
                </a:solidFill>
                <a:latin typeface="Carlito"/>
                <a:cs typeface="Carlito"/>
              </a:rPr>
              <a:t>in </a:t>
            </a:r>
            <a:r>
              <a:rPr sz="3600" b="1" spc="-5" dirty="0">
                <a:solidFill>
                  <a:srgbClr val="002060"/>
                </a:solidFill>
                <a:latin typeface="Carlito"/>
                <a:cs typeface="Carlito"/>
              </a:rPr>
              <a:t>Smart</a:t>
            </a:r>
            <a:r>
              <a:rPr sz="3600" b="1" dirty="0">
                <a:solidFill>
                  <a:srgbClr val="002060"/>
                </a:solidFill>
                <a:latin typeface="Carlito"/>
                <a:cs typeface="Carlito"/>
              </a:rPr>
              <a:t> Objects</a:t>
            </a:r>
            <a:endParaRPr sz="3600" b="1">
              <a:solidFill>
                <a:srgbClr val="00206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472" y="1142984"/>
            <a:ext cx="8072494" cy="481362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715" indent="-342900" algn="just">
              <a:lnSpc>
                <a:spcPct val="80000"/>
              </a:lnSpc>
              <a:spcBef>
                <a:spcPts val="819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Smart </a:t>
            </a:r>
            <a:r>
              <a:rPr sz="2400" spc="-10" dirty="0">
                <a:latin typeface="Carlito"/>
                <a:cs typeface="Carlito"/>
              </a:rPr>
              <a:t>objects </a:t>
            </a:r>
            <a:r>
              <a:rPr sz="2400" spc="-5" dirty="0">
                <a:latin typeface="Carlito"/>
                <a:cs typeface="Carlito"/>
              </a:rPr>
              <a:t>will </a:t>
            </a:r>
            <a:r>
              <a:rPr sz="2400" spc="-25" dirty="0">
                <a:latin typeface="Carlito"/>
                <a:cs typeface="Carlito"/>
              </a:rPr>
              <a:t>always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application-  dependent </a:t>
            </a:r>
            <a:r>
              <a:rPr sz="2400" spc="-25" dirty="0">
                <a:latin typeface="Carlito"/>
                <a:cs typeface="Carlito"/>
              </a:rPr>
              <a:t>variability, </a:t>
            </a:r>
            <a:r>
              <a:rPr sz="2400" spc="-5" dirty="0">
                <a:latin typeface="Carlito"/>
                <a:cs typeface="Carlito"/>
              </a:rPr>
              <a:t>but </a:t>
            </a:r>
            <a:r>
              <a:rPr sz="2400" dirty="0">
                <a:latin typeface="Carlito"/>
                <a:cs typeface="Carlito"/>
              </a:rPr>
              <a:t>these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20" dirty="0">
                <a:latin typeface="Carlito"/>
                <a:cs typeface="Carlito"/>
              </a:rPr>
              <a:t>broad  </a:t>
            </a:r>
            <a:r>
              <a:rPr sz="2400" spc="-15" dirty="0">
                <a:latin typeface="Carlito"/>
                <a:cs typeface="Carlito"/>
              </a:rPr>
              <a:t>generalizations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trends </a:t>
            </a:r>
            <a:r>
              <a:rPr sz="2400" dirty="0">
                <a:latin typeface="Carlito"/>
                <a:cs typeface="Carlito"/>
              </a:rPr>
              <a:t>impacting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0">
                <a:latin typeface="Carlito"/>
                <a:cs typeface="Carlito"/>
              </a:rPr>
              <a:t>IoT</a:t>
            </a:r>
            <a:r>
              <a:rPr sz="2400" spc="-50" smtClean="0">
                <a:latin typeface="Carlito"/>
                <a:cs typeface="Carlito"/>
              </a:rPr>
              <a:t>:</a:t>
            </a:r>
            <a:endParaRPr lang="en-IN" sz="2400" spc="-50" dirty="0" smtClean="0">
              <a:latin typeface="Carlito"/>
              <a:cs typeface="Carlito"/>
            </a:endParaRPr>
          </a:p>
          <a:p>
            <a:pPr marL="355600" marR="5715" indent="-342900" algn="just">
              <a:lnSpc>
                <a:spcPct val="80000"/>
              </a:lnSpc>
              <a:spcBef>
                <a:spcPts val="819"/>
              </a:spcBef>
              <a:tabLst>
                <a:tab pos="355600" algn="l"/>
              </a:tabLst>
            </a:pPr>
            <a:endParaRPr sz="1600">
              <a:latin typeface="Carlito"/>
              <a:cs typeface="Carlito"/>
            </a:endParaRPr>
          </a:p>
          <a:p>
            <a:pPr marL="756285" lvl="1" indent="-287020" algn="just"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b="1" spc="-15" dirty="0">
                <a:latin typeface="Carlito"/>
                <a:cs typeface="Carlito"/>
              </a:rPr>
              <a:t>Size </a:t>
            </a:r>
            <a:r>
              <a:rPr sz="2600" b="1" spc="-5" dirty="0">
                <a:latin typeface="Carlito"/>
                <a:cs typeface="Carlito"/>
              </a:rPr>
              <a:t>is</a:t>
            </a:r>
            <a:r>
              <a:rPr sz="2600" b="1" spc="5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decreasing:</a:t>
            </a:r>
            <a:endParaRPr sz="2600">
              <a:latin typeface="Carlito"/>
              <a:cs typeface="Carlito"/>
            </a:endParaRPr>
          </a:p>
          <a:p>
            <a:pPr marL="1155700" marR="6985" lvl="2" indent="-228600" algn="just">
              <a:lnSpc>
                <a:spcPts val="2110"/>
              </a:lnSpc>
              <a:spcBef>
                <a:spcPts val="530"/>
              </a:spcBef>
              <a:buFont typeface="Arial"/>
              <a:buChar char="•"/>
              <a:tabLst>
                <a:tab pos="1156335" algn="l"/>
              </a:tabLst>
            </a:pPr>
            <a:r>
              <a:rPr sz="2200" spc="-5" dirty="0">
                <a:latin typeface="Carlito"/>
                <a:cs typeface="Carlito"/>
              </a:rPr>
              <a:t>Some </a:t>
            </a:r>
            <a:r>
              <a:rPr sz="2200" dirty="0">
                <a:latin typeface="Carlito"/>
                <a:cs typeface="Carlito"/>
              </a:rPr>
              <a:t>smart </a:t>
            </a:r>
            <a:r>
              <a:rPr sz="2200" spc="-10" dirty="0">
                <a:latin typeface="Carlito"/>
                <a:cs typeface="Carlito"/>
              </a:rPr>
              <a:t>objects are </a:t>
            </a:r>
            <a:r>
              <a:rPr sz="2200" spc="5" dirty="0">
                <a:latin typeface="Carlito"/>
                <a:cs typeface="Carlito"/>
              </a:rPr>
              <a:t>so </a:t>
            </a:r>
            <a:r>
              <a:rPr sz="2200" spc="-5" dirty="0">
                <a:latin typeface="Carlito"/>
                <a:cs typeface="Carlito"/>
              </a:rPr>
              <a:t>small they </a:t>
            </a:r>
            <a:r>
              <a:rPr sz="2200" spc="-10" dirty="0">
                <a:latin typeface="Carlito"/>
                <a:cs typeface="Carlito"/>
              </a:rPr>
              <a:t>are not </a:t>
            </a:r>
            <a:r>
              <a:rPr sz="2200" spc="-15" dirty="0">
                <a:latin typeface="Carlito"/>
                <a:cs typeface="Carlito"/>
              </a:rPr>
              <a:t>even </a:t>
            </a:r>
            <a:r>
              <a:rPr sz="2200" spc="-5" dirty="0">
                <a:latin typeface="Carlito"/>
                <a:cs typeface="Carlito"/>
              </a:rPr>
              <a:t>visible </a:t>
            </a:r>
            <a:r>
              <a:rPr sz="2200" spc="-35" dirty="0">
                <a:latin typeface="Carlito"/>
                <a:cs typeface="Carlito"/>
              </a:rPr>
              <a:t>to 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naked </a:t>
            </a:r>
            <a:r>
              <a:rPr sz="2200" spc="-10" dirty="0">
                <a:latin typeface="Carlito"/>
                <a:cs typeface="Carlito"/>
              </a:rPr>
              <a:t>eye. </a:t>
            </a:r>
            <a:r>
              <a:rPr sz="2200" spc="-5" dirty="0">
                <a:latin typeface="Carlito"/>
                <a:cs typeface="Carlito"/>
              </a:rPr>
              <a:t>This </a:t>
            </a:r>
            <a:r>
              <a:rPr sz="2200" spc="-10" dirty="0">
                <a:latin typeface="Carlito"/>
                <a:cs typeface="Carlito"/>
              </a:rPr>
              <a:t>reduced </a:t>
            </a:r>
            <a:r>
              <a:rPr sz="2200" spc="-15" dirty="0">
                <a:latin typeface="Carlito"/>
                <a:cs typeface="Carlito"/>
              </a:rPr>
              <a:t>size </a:t>
            </a:r>
            <a:r>
              <a:rPr sz="2200" spc="-20" dirty="0">
                <a:latin typeface="Carlito"/>
                <a:cs typeface="Carlito"/>
              </a:rPr>
              <a:t>makes </a:t>
            </a:r>
            <a:r>
              <a:rPr sz="2200" spc="-5" dirty="0">
                <a:latin typeface="Carlito"/>
                <a:cs typeface="Carlito"/>
              </a:rPr>
              <a:t>smart objects easier 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embed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5" dirty="0">
                <a:latin typeface="Carlito"/>
                <a:cs typeface="Carlito"/>
              </a:rPr>
              <a:t>everyday</a:t>
            </a:r>
            <a:r>
              <a:rPr sz="2200" spc="55" dirty="0">
                <a:latin typeface="Carlito"/>
                <a:cs typeface="Carlito"/>
              </a:rPr>
              <a:t> </a:t>
            </a:r>
            <a:r>
              <a:rPr sz="2200" spc="-5">
                <a:latin typeface="Carlito"/>
                <a:cs typeface="Carlito"/>
              </a:rPr>
              <a:t>objects</a:t>
            </a:r>
            <a:r>
              <a:rPr sz="2200" spc="-5" smtClean="0">
                <a:latin typeface="Carlito"/>
                <a:cs typeface="Carlito"/>
              </a:rPr>
              <a:t>.</a:t>
            </a:r>
            <a:endParaRPr lang="en-IN" sz="2200" spc="-5" dirty="0" smtClean="0">
              <a:latin typeface="Carlito"/>
              <a:cs typeface="Carlito"/>
            </a:endParaRPr>
          </a:p>
          <a:p>
            <a:pPr marL="1155700" marR="6985" lvl="2" indent="-228600" algn="just">
              <a:lnSpc>
                <a:spcPts val="2110"/>
              </a:lnSpc>
              <a:spcBef>
                <a:spcPts val="530"/>
              </a:spcBef>
              <a:buFont typeface="Arial"/>
              <a:buChar char="•"/>
              <a:tabLst>
                <a:tab pos="1156335" algn="l"/>
              </a:tabLst>
            </a:pPr>
            <a:endParaRPr sz="2200">
              <a:latin typeface="Carlito"/>
              <a:cs typeface="Carlito"/>
            </a:endParaRPr>
          </a:p>
          <a:p>
            <a:pPr marL="756285" lvl="1" indent="-287020" algn="just"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600" b="1" spc="-10" dirty="0">
                <a:latin typeface="Carlito"/>
                <a:cs typeface="Carlito"/>
              </a:rPr>
              <a:t>Power </a:t>
            </a:r>
            <a:r>
              <a:rPr sz="2600" b="1" spc="-5" dirty="0">
                <a:latin typeface="Carlito"/>
                <a:cs typeface="Carlito"/>
              </a:rPr>
              <a:t>consumption is</a:t>
            </a:r>
            <a:r>
              <a:rPr sz="2600" b="1" spc="-25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decreasing:</a:t>
            </a:r>
            <a:endParaRPr sz="2600">
              <a:latin typeface="Carlito"/>
              <a:cs typeface="Carlito"/>
            </a:endParaRPr>
          </a:p>
          <a:p>
            <a:pPr marL="1155700" marR="5080" lvl="2" indent="-228600" algn="just">
              <a:lnSpc>
                <a:spcPct val="80000"/>
              </a:lnSpc>
              <a:spcBef>
                <a:spcPts val="540"/>
              </a:spcBef>
              <a:buFont typeface="Arial"/>
              <a:buChar char="•"/>
              <a:tabLst>
                <a:tab pos="1156335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different </a:t>
            </a:r>
            <a:r>
              <a:rPr sz="2200" spc="-15" dirty="0">
                <a:latin typeface="Carlito"/>
                <a:cs typeface="Carlito"/>
              </a:rPr>
              <a:t>hardware </a:t>
            </a:r>
            <a:r>
              <a:rPr sz="2200" spc="-10" dirty="0">
                <a:latin typeface="Carlito"/>
                <a:cs typeface="Carlito"/>
              </a:rPr>
              <a:t>components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dirty="0">
                <a:latin typeface="Carlito"/>
                <a:cs typeface="Carlito"/>
              </a:rPr>
              <a:t>smart </a:t>
            </a:r>
            <a:r>
              <a:rPr sz="2200" spc="-5" dirty="0">
                <a:latin typeface="Carlito"/>
                <a:cs typeface="Carlito"/>
              </a:rPr>
              <a:t>object  </a:t>
            </a:r>
            <a:r>
              <a:rPr sz="2200" spc="-10" dirty="0">
                <a:latin typeface="Carlito"/>
                <a:cs typeface="Carlito"/>
              </a:rPr>
              <a:t>continually consume </a:t>
            </a:r>
            <a:r>
              <a:rPr sz="2200" spc="-5" dirty="0">
                <a:latin typeface="Carlito"/>
                <a:cs typeface="Carlito"/>
              </a:rPr>
              <a:t>less </a:t>
            </a:r>
            <a:r>
              <a:rPr sz="2200" spc="-45" dirty="0">
                <a:latin typeface="Carlito"/>
                <a:cs typeface="Carlito"/>
              </a:rPr>
              <a:t>power. </a:t>
            </a:r>
            <a:r>
              <a:rPr sz="2200" spc="-10" dirty="0">
                <a:latin typeface="Carlito"/>
                <a:cs typeface="Carlito"/>
              </a:rPr>
              <a:t>This </a:t>
            </a:r>
            <a:r>
              <a:rPr sz="2200" spc="-5" dirty="0">
                <a:latin typeface="Carlito"/>
                <a:cs typeface="Carlito"/>
              </a:rPr>
              <a:t>is especially true </a:t>
            </a:r>
            <a:r>
              <a:rPr sz="2200" spc="-20" dirty="0">
                <a:latin typeface="Carlito"/>
                <a:cs typeface="Carlito"/>
              </a:rPr>
              <a:t>for  </a:t>
            </a:r>
            <a:r>
              <a:rPr sz="2200" spc="-10" dirty="0">
                <a:latin typeface="Carlito"/>
                <a:cs typeface="Carlito"/>
              </a:rPr>
              <a:t>sensors, many </a:t>
            </a:r>
            <a:r>
              <a:rPr sz="2200" spc="-5" dirty="0">
                <a:latin typeface="Carlito"/>
                <a:cs typeface="Carlito"/>
              </a:rPr>
              <a:t>of which </a:t>
            </a:r>
            <a:r>
              <a:rPr sz="2200" spc="-10" dirty="0">
                <a:latin typeface="Carlito"/>
                <a:cs typeface="Carlito"/>
              </a:rPr>
              <a:t>are completely passive. </a:t>
            </a:r>
            <a:r>
              <a:rPr sz="2200" dirty="0">
                <a:latin typeface="Carlito"/>
                <a:cs typeface="Carlito"/>
              </a:rPr>
              <a:t>Some  </a:t>
            </a:r>
            <a:r>
              <a:rPr sz="2200" spc="-15" dirty="0">
                <a:latin typeface="Carlito"/>
                <a:cs typeface="Carlito"/>
              </a:rPr>
              <a:t>battery-powered </a:t>
            </a:r>
            <a:r>
              <a:rPr sz="2200" spc="-10" dirty="0">
                <a:latin typeface="Carlito"/>
                <a:cs typeface="Carlito"/>
              </a:rPr>
              <a:t>sensors last </a:t>
            </a:r>
            <a:r>
              <a:rPr sz="2200" spc="-5" dirty="0">
                <a:latin typeface="Carlito"/>
                <a:cs typeface="Carlito"/>
              </a:rPr>
              <a:t>10 </a:t>
            </a:r>
            <a:r>
              <a:rPr sz="2200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more </a:t>
            </a:r>
            <a:r>
              <a:rPr sz="2200" spc="-15" dirty="0">
                <a:latin typeface="Carlito"/>
                <a:cs typeface="Carlito"/>
              </a:rPr>
              <a:t>years </a:t>
            </a:r>
            <a:r>
              <a:rPr sz="2200" spc="-5" dirty="0">
                <a:latin typeface="Carlito"/>
                <a:cs typeface="Carlito"/>
              </a:rPr>
              <a:t>without  </a:t>
            </a:r>
            <a:r>
              <a:rPr sz="2200" spc="-20" dirty="0">
                <a:latin typeface="Carlito"/>
                <a:cs typeface="Carlito"/>
              </a:rPr>
              <a:t>battery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replacement.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444169" y="6464680"/>
            <a:ext cx="17383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35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662" y="285728"/>
            <a:ext cx="7215238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5" dirty="0">
                <a:solidFill>
                  <a:srgbClr val="002060"/>
                </a:solidFill>
                <a:latin typeface="Carlito"/>
                <a:cs typeface="Carlito"/>
              </a:rPr>
              <a:t>Trends </a:t>
            </a:r>
            <a:r>
              <a:rPr sz="3200" b="1" dirty="0">
                <a:solidFill>
                  <a:srgbClr val="002060"/>
                </a:solidFill>
                <a:latin typeface="Carlito"/>
                <a:cs typeface="Carlito"/>
              </a:rPr>
              <a:t>in </a:t>
            </a:r>
            <a:r>
              <a:rPr sz="3200" b="1" spc="-5" dirty="0">
                <a:solidFill>
                  <a:srgbClr val="002060"/>
                </a:solidFill>
                <a:latin typeface="Carlito"/>
                <a:cs typeface="Carlito"/>
              </a:rPr>
              <a:t>Smart</a:t>
            </a:r>
            <a:r>
              <a:rPr sz="3200" b="1" dirty="0">
                <a:solidFill>
                  <a:srgbClr val="002060"/>
                </a:solidFill>
                <a:latin typeface="Carlito"/>
                <a:cs typeface="Carlito"/>
              </a:rPr>
              <a:t> Objects</a:t>
            </a:r>
            <a:endParaRPr sz="3200" b="1">
              <a:solidFill>
                <a:srgbClr val="00206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786" y="1071546"/>
            <a:ext cx="7786742" cy="5169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rlito"/>
                <a:cs typeface="Carlito"/>
              </a:rPr>
              <a:t>Processing </a:t>
            </a:r>
            <a:r>
              <a:rPr sz="2400" b="1" spc="-10" dirty="0">
                <a:latin typeface="Carlito"/>
                <a:cs typeface="Carlito"/>
              </a:rPr>
              <a:t>power </a:t>
            </a:r>
            <a:r>
              <a:rPr sz="2400" b="1" spc="-5" dirty="0">
                <a:latin typeface="Carlito"/>
                <a:cs typeface="Carlito"/>
              </a:rPr>
              <a:t>is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increasing: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ts val="238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Processors </a:t>
            </a:r>
            <a:r>
              <a:rPr sz="2400" spc="-20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continually </a:t>
            </a:r>
            <a:r>
              <a:rPr sz="2400" spc="-15" dirty="0">
                <a:latin typeface="Carlito"/>
                <a:cs typeface="Carlito"/>
              </a:rPr>
              <a:t>getting </a:t>
            </a:r>
            <a:r>
              <a:rPr sz="2400" spc="-10" dirty="0">
                <a:latin typeface="Carlito"/>
                <a:cs typeface="Carlito"/>
              </a:rPr>
              <a:t>more </a:t>
            </a:r>
            <a:r>
              <a:rPr sz="2400" spc="-5" dirty="0">
                <a:latin typeface="Carlito"/>
                <a:cs typeface="Carlito"/>
              </a:rPr>
              <a:t>powerful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180" dirty="0">
                <a:latin typeface="Carlito"/>
                <a:cs typeface="Carlito"/>
              </a:rPr>
              <a:t> </a:t>
            </a:r>
            <a:r>
              <a:rPr sz="2400" spc="-35" dirty="0">
                <a:latin typeface="Carlito"/>
                <a:cs typeface="Carlito"/>
              </a:rPr>
              <a:t>smaller.</a:t>
            </a:r>
            <a:endParaRPr sz="2400">
              <a:latin typeface="Carlito"/>
              <a:cs typeface="Carlito"/>
            </a:endParaRPr>
          </a:p>
          <a:p>
            <a:pPr marL="756285">
              <a:lnSpc>
                <a:spcPts val="2370"/>
              </a:lnSpc>
            </a:pPr>
            <a:r>
              <a:rPr sz="2400" spc="-5" dirty="0">
                <a:latin typeface="Carlito"/>
                <a:cs typeface="Carlito"/>
              </a:rPr>
              <a:t>So </a:t>
            </a:r>
            <a:r>
              <a:rPr sz="2400" spc="-10" dirty="0">
                <a:latin typeface="Carlito"/>
                <a:cs typeface="Carlito"/>
              </a:rPr>
              <a:t>they become </a:t>
            </a:r>
            <a:r>
              <a:rPr sz="2400" spc="-5" dirty="0">
                <a:latin typeface="Carlito"/>
                <a:cs typeface="Carlito"/>
              </a:rPr>
              <a:t>increasingly </a:t>
            </a:r>
            <a:r>
              <a:rPr sz="2400" spc="-15" dirty="0">
                <a:latin typeface="Carlito"/>
                <a:cs typeface="Carlito"/>
              </a:rPr>
              <a:t>complex </a:t>
            </a:r>
            <a:r>
              <a:rPr sz="2400" spc="-5" dirty="0">
                <a:latin typeface="Carlito"/>
                <a:cs typeface="Carlito"/>
              </a:rPr>
              <a:t>and</a:t>
            </a:r>
            <a:r>
              <a:rPr sz="2400" spc="9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connected.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ts val="299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rlito"/>
                <a:cs typeface="Carlito"/>
              </a:rPr>
              <a:t>Communication capabilities </a:t>
            </a:r>
            <a:r>
              <a:rPr sz="2400" b="1" spc="-10" dirty="0">
                <a:latin typeface="Carlito"/>
                <a:cs typeface="Carlito"/>
              </a:rPr>
              <a:t>are</a:t>
            </a:r>
            <a:r>
              <a:rPr sz="2400" b="1" spc="-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improving:</a:t>
            </a:r>
            <a:endParaRPr sz="2400">
              <a:latin typeface="Carlito"/>
              <a:cs typeface="Carlito"/>
            </a:endParaRPr>
          </a:p>
          <a:p>
            <a:pPr marL="756285" marR="6350" lvl="1" indent="-287020" algn="just">
              <a:lnSpc>
                <a:spcPct val="80000"/>
              </a:lnSpc>
              <a:spcBef>
                <a:spcPts val="54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Wireless speeds </a:t>
            </a:r>
            <a:r>
              <a:rPr sz="2400" spc="-10" dirty="0">
                <a:latin typeface="Carlito"/>
                <a:cs typeface="Carlito"/>
              </a:rPr>
              <a:t>are continually </a:t>
            </a:r>
            <a:r>
              <a:rPr sz="2400" spc="-5" dirty="0">
                <a:latin typeface="Carlito"/>
                <a:cs typeface="Carlito"/>
              </a:rPr>
              <a:t>increasing, </a:t>
            </a:r>
            <a:r>
              <a:rPr sz="2400" spc="-10" dirty="0">
                <a:latin typeface="Carlito"/>
                <a:cs typeface="Carlito"/>
              </a:rPr>
              <a:t>but </a:t>
            </a:r>
            <a:r>
              <a:rPr sz="2400" spc="-5" dirty="0">
                <a:latin typeface="Carlito"/>
                <a:cs typeface="Carlito"/>
              </a:rPr>
              <a:t>they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also  </a:t>
            </a:r>
            <a:r>
              <a:rPr sz="2400" spc="-10" dirty="0">
                <a:latin typeface="Carlito"/>
                <a:cs typeface="Carlito"/>
              </a:rPr>
              <a:t>increasing </a:t>
            </a:r>
            <a:r>
              <a:rPr sz="2400" spc="-5" dirty="0">
                <a:latin typeface="Carlito"/>
                <a:cs typeface="Carlito"/>
              </a:rPr>
              <a:t>in </a:t>
            </a:r>
            <a:r>
              <a:rPr sz="2400" spc="-15" dirty="0">
                <a:latin typeface="Carlito"/>
                <a:cs typeface="Carlito"/>
              </a:rPr>
              <a:t>range. </a:t>
            </a:r>
            <a:r>
              <a:rPr sz="2400" dirty="0">
                <a:latin typeface="Carlito"/>
                <a:cs typeface="Carlito"/>
              </a:rPr>
              <a:t>IoT </a:t>
            </a:r>
            <a:r>
              <a:rPr sz="2400" spc="-5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driving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development </a:t>
            </a:r>
            <a:r>
              <a:rPr sz="2400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more </a:t>
            </a:r>
            <a:r>
              <a:rPr sz="2400" spc="-5" dirty="0">
                <a:latin typeface="Carlito"/>
                <a:cs typeface="Carlito"/>
              </a:rPr>
              <a:t>and  </a:t>
            </a:r>
            <a:r>
              <a:rPr sz="2400" spc="-10" dirty="0">
                <a:latin typeface="Carlito"/>
                <a:cs typeface="Carlito"/>
              </a:rPr>
              <a:t>more specialized communication </a:t>
            </a:r>
            <a:r>
              <a:rPr sz="2400" spc="-15" dirty="0">
                <a:latin typeface="Carlito"/>
                <a:cs typeface="Carlito"/>
              </a:rPr>
              <a:t>protocols </a:t>
            </a:r>
            <a:r>
              <a:rPr sz="2400" spc="-10" dirty="0">
                <a:latin typeface="Carlito"/>
                <a:cs typeface="Carlito"/>
              </a:rPr>
              <a:t>covering </a:t>
            </a:r>
            <a:r>
              <a:rPr sz="2400" spc="-5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greater  diversity </a:t>
            </a:r>
            <a:r>
              <a:rPr sz="2400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use cases </a:t>
            </a:r>
            <a:r>
              <a:rPr sz="2400" spc="-5" dirty="0">
                <a:latin typeface="Carlito"/>
                <a:cs typeface="Carlito"/>
              </a:rPr>
              <a:t>and</a:t>
            </a:r>
            <a:r>
              <a:rPr sz="2400" spc="5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environments.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ts val="29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rlito"/>
                <a:cs typeface="Carlito"/>
              </a:rPr>
              <a:t>Communication is being increasingly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standardized:</a:t>
            </a:r>
            <a:endParaRPr sz="2400">
              <a:latin typeface="Carlito"/>
              <a:cs typeface="Carlito"/>
            </a:endParaRPr>
          </a:p>
          <a:p>
            <a:pPr marL="756285" marR="5715" lvl="1" indent="-287020" algn="just">
              <a:lnSpc>
                <a:spcPct val="80000"/>
              </a:lnSpc>
              <a:spcBef>
                <a:spcPts val="54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There </a:t>
            </a:r>
            <a:r>
              <a:rPr sz="2400" spc="-5" dirty="0">
                <a:latin typeface="Carlito"/>
                <a:cs typeface="Carlito"/>
              </a:rPr>
              <a:t>is a </a:t>
            </a:r>
            <a:r>
              <a:rPr sz="2400" spc="-15" dirty="0">
                <a:latin typeface="Carlito"/>
                <a:cs typeface="Carlito"/>
              </a:rPr>
              <a:t>strong </a:t>
            </a:r>
            <a:r>
              <a:rPr sz="2400" spc="-10" dirty="0">
                <a:latin typeface="Carlito"/>
                <a:cs typeface="Carlito"/>
              </a:rPr>
              <a:t>push </a:t>
            </a:r>
            <a:r>
              <a:rPr sz="2400" spc="-5" dirty="0">
                <a:latin typeface="Carlito"/>
                <a:cs typeface="Carlito"/>
              </a:rPr>
              <a:t>in the industry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develop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spc="-15" dirty="0">
                <a:latin typeface="Carlito"/>
                <a:cs typeface="Carlito"/>
              </a:rPr>
              <a:t>standards 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IoT </a:t>
            </a:r>
            <a:r>
              <a:rPr sz="2400" spc="-10" dirty="0">
                <a:latin typeface="Carlito"/>
                <a:cs typeface="Carlito"/>
              </a:rPr>
              <a:t>communication protocols. </a:t>
            </a:r>
            <a:r>
              <a:rPr sz="2400" spc="-5" dirty="0">
                <a:latin typeface="Carlito"/>
                <a:cs typeface="Carlito"/>
              </a:rPr>
              <a:t>In addition, </a:t>
            </a:r>
            <a:r>
              <a:rPr sz="2400" spc="-10" dirty="0">
                <a:latin typeface="Carlito"/>
                <a:cs typeface="Carlito"/>
              </a:rPr>
              <a:t>there are more  </a:t>
            </a:r>
            <a:r>
              <a:rPr sz="2400" spc="-5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more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spc="-10" dirty="0">
                <a:latin typeface="Carlito"/>
                <a:cs typeface="Carlito"/>
              </a:rPr>
              <a:t>source </a:t>
            </a:r>
            <a:r>
              <a:rPr sz="2400" spc="-20" dirty="0">
                <a:latin typeface="Carlito"/>
                <a:cs typeface="Carlito"/>
              </a:rPr>
              <a:t>efforts to </a:t>
            </a:r>
            <a:r>
              <a:rPr sz="2400" spc="-10" dirty="0">
                <a:latin typeface="Carlito"/>
                <a:cs typeface="Carlito"/>
              </a:rPr>
              <a:t>advance</a:t>
            </a:r>
            <a:r>
              <a:rPr sz="2400" spc="80" dirty="0">
                <a:latin typeface="Carlito"/>
                <a:cs typeface="Carlito"/>
              </a:rPr>
              <a:t> </a:t>
            </a:r>
            <a:r>
              <a:rPr sz="2400" spc="-60" dirty="0">
                <a:latin typeface="Carlito"/>
                <a:cs typeface="Carlito"/>
              </a:rPr>
              <a:t>IoT.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Case Study On Smart Parking</a:t>
            </a:r>
            <a:endParaRPr lang="en-IN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64347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https://www.persistent.com/solution-video-quadcopter-smart-parking-using-ibm-watson-iot/</a:t>
            </a: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464347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Sensors: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component which detects and responds to some type of inputs from the outside environment.</a:t>
            </a:r>
          </a:p>
          <a:p>
            <a:pPr algn="just">
              <a:buNone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An input can be intensity of Light, motion of a device, Pressure of a system or any other environmental phenomenon.</a:t>
            </a:r>
          </a:p>
          <a:p>
            <a:pPr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Actuators: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component which has a tendency of moving or actuating a mechanism of a system, basically converting energy into motion or in form of mechanical energy.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643998" cy="939784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Workflow of Transducers in a system</a:t>
            </a:r>
            <a:endParaRPr lang="en-IN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28596" y="3000372"/>
            <a:ext cx="1500198" cy="9286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II</a:t>
            </a:r>
            <a:r>
              <a:rPr lang="en-IN" dirty="0" smtClean="0">
                <a:solidFill>
                  <a:schemeClr val="tx1"/>
                </a:solidFill>
              </a:rPr>
              <a:t>Input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857488" y="3071810"/>
            <a:ext cx="1643074" cy="857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Sensing Element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942" y="3000372"/>
            <a:ext cx="1500198" cy="1071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</a:t>
            </a:r>
            <a:r>
              <a:rPr lang="en-IN" dirty="0" smtClean="0">
                <a:solidFill>
                  <a:schemeClr val="tx1"/>
                </a:solidFill>
              </a:rPr>
              <a:t>Transduction element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7572364" y="3071810"/>
            <a:ext cx="1571636" cy="10001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28794" y="3429000"/>
            <a:ext cx="928694" cy="357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>
            <a:off x="4500562" y="3500438"/>
            <a:ext cx="714380" cy="3571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2"/>
          </p:cNvCxnSpPr>
          <p:nvPr/>
        </p:nvCxnSpPr>
        <p:spPr>
          <a:xfrm>
            <a:off x="6715140" y="3536157"/>
            <a:ext cx="857224" cy="357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868346"/>
          </a:xfrm>
        </p:spPr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Classification of Transducers</a:t>
            </a:r>
            <a:endParaRPr lang="en-IN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54292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Primary Transducers</a:t>
            </a:r>
          </a:p>
          <a:p>
            <a:pPr>
              <a:lnSpc>
                <a:spcPct val="110000"/>
              </a:lnSpc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Secondary Transducers</a:t>
            </a:r>
          </a:p>
          <a:p>
            <a:pPr>
              <a:lnSpc>
                <a:spcPct val="110000"/>
              </a:lnSpc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Analog Transducers</a:t>
            </a:r>
          </a:p>
          <a:p>
            <a:pPr>
              <a:lnSpc>
                <a:spcPct val="110000"/>
              </a:lnSpc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Digital Transducers</a:t>
            </a:r>
          </a:p>
          <a:p>
            <a:pPr>
              <a:lnSpc>
                <a:spcPct val="110000"/>
              </a:lnSpc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Electrical Transducers</a:t>
            </a:r>
          </a:p>
          <a:p>
            <a:pPr>
              <a:lnSpc>
                <a:spcPct val="110000"/>
              </a:lnSpc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Mechanical Transducers</a:t>
            </a:r>
          </a:p>
          <a:p>
            <a:pPr>
              <a:lnSpc>
                <a:spcPct val="110000"/>
              </a:lnSpc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Active Transducers</a:t>
            </a:r>
          </a:p>
          <a:p>
            <a:pPr>
              <a:lnSpc>
                <a:spcPct val="110000"/>
              </a:lnSpc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Passive Transducers</a:t>
            </a:r>
          </a:p>
          <a:p>
            <a:pPr>
              <a:lnSpc>
                <a:spcPct val="110000"/>
              </a:lnSpc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Electrochemical Transducers</a:t>
            </a:r>
          </a:p>
          <a:p>
            <a:pPr>
              <a:lnSpc>
                <a:spcPct val="110000"/>
              </a:lnSpc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Electromechanical Transducers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Workflow of a Sensors in a system</a:t>
            </a:r>
            <a:endParaRPr lang="en-IN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0034" y="2928934"/>
            <a:ext cx="2357454" cy="10715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Controlling System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86380" y="1857364"/>
            <a:ext cx="2286016" cy="7858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Sensing Unit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14942" y="4857760"/>
            <a:ext cx="2428892" cy="7858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Actuating Unit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3504" y="3357562"/>
            <a:ext cx="2643206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5" idx="2"/>
          </p:cNvCxnSpPr>
          <p:nvPr/>
        </p:nvCxnSpPr>
        <p:spPr>
          <a:xfrm flipV="1">
            <a:off x="2857488" y="2250273"/>
            <a:ext cx="2428892" cy="12144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 rot="10800000">
            <a:off x="2857488" y="3786191"/>
            <a:ext cx="2357454" cy="14644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Classification of Sensors</a:t>
            </a:r>
            <a:endParaRPr lang="en-IN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1) Analog Sensors</a:t>
            </a:r>
          </a:p>
          <a:p>
            <a:pPr>
              <a:buNone/>
            </a:pP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Pros: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Good Lifespan</a:t>
            </a:r>
          </a:p>
          <a:p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Not Expensive and easy to handle.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Configuring fault components is easier.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Cons:</a:t>
            </a:r>
          </a:p>
          <a:p>
            <a:pPr>
              <a:buNone/>
            </a:pP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Analog sensors poses unwanted variation when noise gets added.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Security is not there for transmitting data.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Saving data when needed ids prone to errors.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1186</Words>
  <Application>Microsoft Office PowerPoint</Application>
  <PresentationFormat>On-screen Show (4:3)</PresentationFormat>
  <Paragraphs>179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B.N.M. Institute of Technology Approved by AICTE, Affiliated to VTU, Accredited as grade A Institution by NAAC.  All UG branches – CSE, ECE, EEE, ISE &amp; Mech.E accredited by NBA for academic years 2018-19 to 2020-21  &amp; valid upto 30.06.2021 Post box no. 7087, 27th cross, 12th Main, Banashankari 2nd Stage, Bengaluru- 560070, INDIA Ph: 91-80- 26711780/81/82   Email: principal@bnmit.in, www. bnmit.org </vt:lpstr>
      <vt:lpstr>Slide 2</vt:lpstr>
      <vt:lpstr>Slide 3</vt:lpstr>
      <vt:lpstr>Slide 4</vt:lpstr>
      <vt:lpstr>Workflow of Transducers in a system</vt:lpstr>
      <vt:lpstr>Classification of Transducers</vt:lpstr>
      <vt:lpstr>Workflow of a Sensors in a system</vt:lpstr>
      <vt:lpstr>Classification of Sensors</vt:lpstr>
      <vt:lpstr>Slide 9</vt:lpstr>
      <vt:lpstr>Slide 10</vt:lpstr>
      <vt:lpstr>Slide 11</vt:lpstr>
      <vt:lpstr>Types of Sensors</vt:lpstr>
      <vt:lpstr>Slide 13</vt:lpstr>
      <vt:lpstr>Slide 14</vt:lpstr>
      <vt:lpstr>Slide 15</vt:lpstr>
      <vt:lpstr>Slide 16</vt:lpstr>
      <vt:lpstr>Slide 17</vt:lpstr>
      <vt:lpstr>Slide 18</vt:lpstr>
      <vt:lpstr>Different types of Sensor</vt:lpstr>
      <vt:lpstr>Actuators</vt:lpstr>
      <vt:lpstr>Actuators</vt:lpstr>
      <vt:lpstr>Actuators</vt:lpstr>
      <vt:lpstr>Actuators</vt:lpstr>
      <vt:lpstr>Slide 24</vt:lpstr>
      <vt:lpstr>Actuators</vt:lpstr>
      <vt:lpstr>Micro-Electro-Mechanical Systems (MEMS)</vt:lpstr>
      <vt:lpstr>Micro-Electro-Mechanical Systems (MEMS)</vt:lpstr>
      <vt:lpstr>Micro-Electro-Mechanical Systems (MEMS)</vt:lpstr>
      <vt:lpstr>Smart Objects</vt:lpstr>
      <vt:lpstr>Smart Objects</vt:lpstr>
      <vt:lpstr>Smart Objects: A Definition</vt:lpstr>
      <vt:lpstr>Smart Objects: A Definition</vt:lpstr>
      <vt:lpstr>Smart Objects: A Definition</vt:lpstr>
      <vt:lpstr>Trends in Smart Objects</vt:lpstr>
      <vt:lpstr>Trends in Smart Objects</vt:lpstr>
      <vt:lpstr>Case Study On Smart Parking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manjushree</dc:creator>
  <cp:lastModifiedBy>manjushree</cp:lastModifiedBy>
  <cp:revision>146</cp:revision>
  <dcterms:created xsi:type="dcterms:W3CDTF">2020-07-23T09:27:31Z</dcterms:created>
  <dcterms:modified xsi:type="dcterms:W3CDTF">2020-07-30T07:58:12Z</dcterms:modified>
</cp:coreProperties>
</file>