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0" r:id="rId4"/>
    <p:sldId id="281" r:id="rId5"/>
    <p:sldId id="283" r:id="rId6"/>
    <p:sldId id="284" r:id="rId7"/>
    <p:sldId id="282" r:id="rId8"/>
    <p:sldId id="256" r:id="rId9"/>
    <p:sldId id="257" r:id="rId10"/>
    <p:sldId id="258" r:id="rId11"/>
    <p:sldId id="259" r:id="rId12"/>
    <p:sldId id="26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7A996-E818-5C00-F52E-FF6436E8A24D}" v="416" dt="2021-11-14T23:01:02.797"/>
    <p1510:client id="{2E32C48F-8DE6-38B9-0C44-148035EB6E1C}" v="120" dt="2021-11-01T16:18:22.476"/>
    <p1510:client id="{8438FE45-4A45-8A9A-1DF7-B2A5FDA90547}" v="818" dt="2021-11-14T15:29:54.703"/>
    <p1510:client id="{9072A0F3-CF4E-AF92-CE2F-06D19117BB24}" v="210" dt="2021-10-26T14:38:54.254"/>
    <p1510:client id="{CF9F5348-9371-4C14-9B91-5A7F35FE0A31}" v="766" dt="2021-10-26T08:17:25.373"/>
    <p1510:client id="{D80561E0-F1E8-6A13-A107-E8B13D172ECA}" v="241" dt="2021-11-01T20:58:1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EA9EA-CD10-4FC3-A4CC-63D9BCE1E295}"/>
              </a:ext>
            </a:extLst>
          </p:cNvPr>
          <p:cNvSpPr txBox="1"/>
          <p:nvPr/>
        </p:nvSpPr>
        <p:spPr>
          <a:xfrm>
            <a:off x="870922" y="4003618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Initiation à Unix/Linux</a:t>
            </a:r>
            <a:endParaRPr lang="en-US" sz="4000" b="1" kern="1200">
              <a:solidFill>
                <a:schemeClr val="tx2"/>
              </a:solidFill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dirty="0">
              <a:solidFill>
                <a:schemeClr val="tx2"/>
              </a:solidFill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Novembre 2021</a:t>
            </a:r>
            <a:endParaRPr lang="en-US" sz="2000" b="1" kern="1200">
              <a:solidFill>
                <a:schemeClr val="tx2"/>
              </a:solidFill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Siriman </a:t>
            </a:r>
            <a:r>
              <a:rPr lang="en-US" sz="20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Konaré</a:t>
            </a:r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ISEP</a:t>
            </a:r>
            <a:endParaRPr lang="en-US" sz="2000" kern="1200">
              <a:solidFill>
                <a:schemeClr val="tx2"/>
              </a:solidFill>
              <a:latin typeface="+mj-lt"/>
              <a:ea typeface="+mj-ea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954C1391-052F-4E6E-9541-54A8F36F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64" y="320231"/>
            <a:ext cx="5850419" cy="28365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9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4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Dialoguer avec le système - Le shell</a:t>
            </a:r>
            <a:endParaRPr lang="fr-FR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0ADC316-DEE3-4A58-9EBF-A0C78A9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274672"/>
            <a:ext cx="6579910" cy="241811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L’utilisateur dialogue avec le coeur du système (noyau) par l’intermédiaire du shell (ou l’interpréteur de commandes / terminal)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46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Utilisation du shell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texte, équipement électronique, afficher, capture d’écran&#10;&#10;Description générée automatiquement">
            <a:extLst>
              <a:ext uri="{FF2B5EF4-FFF2-40B4-BE49-F238E27FC236}">
                <a16:creationId xmlns:a16="http://schemas.microsoft.com/office/drawing/2014/main" id="{6CF53766-DAB3-4B16-B864-3055C116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175974"/>
            <a:ext cx="6579910" cy="261551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9686-3CB1-46EA-8605-19D402C297DD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Le shell correspond à une fenêtre présentant un prompt (invite de commande)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Les commandes sont saisies à la suite dans le prompt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Les touches ↑ et ↓ permettent de faire défiler la liste des commandes précédemment tapées (visibles dans ~/.bash_history)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22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  <a:ea typeface="+mj-lt"/>
                <a:cs typeface="Arial"/>
              </a:rPr>
              <a:t>Les commandes - Introduction</a:t>
            </a:r>
            <a:endParaRPr lang="en-US" sz="32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5119-9879-4F75-B2D2-5F58B7B2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41530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ea typeface="+mn-lt"/>
                <a:cs typeface="+mn-lt"/>
              </a:rPr>
              <a:t> Une commande est un programme</a:t>
            </a:r>
            <a:endParaRPr lang="fr-FR" sz="3200">
              <a:cs typeface="Calibri" panose="020F0502020204030204"/>
            </a:endParaRPr>
          </a:p>
          <a:p>
            <a:pPr>
              <a:buNone/>
            </a:pPr>
            <a:r>
              <a:rPr lang="en-US" sz="3200" i="1">
                <a:ea typeface="+mn-lt"/>
                <a:cs typeface="+mn-lt"/>
              </a:rPr>
              <a:t>    nom_commande [-liste_options] [liste_arguments]</a:t>
            </a:r>
            <a:endParaRPr lang="en-US" sz="3200" i="1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 Sensibilité à la casse</a:t>
            </a:r>
            <a:endParaRPr lang="en-US" sz="3200" dirty="0"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cs typeface="Calibri" panose="020F0502020204030204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795D41A5-4AFC-40A8-ACDA-C773DC6A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30" y="4208188"/>
            <a:ext cx="6096002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  <a:ea typeface="+mj-lt"/>
                <a:cs typeface="Arial"/>
              </a:rPr>
              <a:t>Les commandes - Introduction</a:t>
            </a:r>
            <a:endParaRPr lang="en-US" sz="32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5119-9879-4F75-B2D2-5F58B7B2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10063830" cy="18383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Une commande crée un processus et tous les processus possèdent 3 flux standards: un d'entrée - stdin de valeur 0 - (typiquement le clavier) et deux de sortie (la sortie standard - stdout de valeur 1 - et l'erreur – stderr de valeur 2 - étant généralement l'aﬀichage)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C256BAD-9573-4CDE-AF43-E2B6EF44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4" y="4206832"/>
            <a:ext cx="9155500" cy="17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7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Arial"/>
              </a:rPr>
              <a:t>Les commandes - Introduction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5119-9879-4F75-B2D2-5F58B7B2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Besoin d’un renseignement sur une commande ? Aﬀichez la documentation d’une commande (description, visualisation des options, etc.) avec :</a:t>
            </a:r>
            <a:endParaRPr lang="en-US" sz="2000"/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i="1">
                <a:ea typeface="+mn-lt"/>
                <a:cs typeface="+mn-lt"/>
              </a:rPr>
              <a:t>man &lt;nom_commande&gt;</a:t>
            </a:r>
            <a:endParaRPr lang="en-US" sz="2000" i="1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Besoin des droits administrateur ? Faites précéder votre commande par sudo:</a:t>
            </a:r>
            <a:endParaRPr lang="en-US" sz="2000"/>
          </a:p>
          <a:p>
            <a:pPr>
              <a:buNone/>
            </a:pPr>
            <a:r>
              <a:rPr lang="en-US" sz="2000" i="1">
                <a:ea typeface="+mn-lt"/>
                <a:cs typeface="+mn-lt"/>
              </a:rPr>
              <a:t>sudo ls -la</a:t>
            </a:r>
            <a:endParaRPr lang="en-US" sz="2000" i="1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6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>
                <a:solidFill>
                  <a:srgbClr val="FFFFFF"/>
                </a:solidFill>
              </a:rPr>
              <a:t>Les commandes - Parcourir l’arborescence des répertoires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AF59F1-224B-41E0-ACF9-FB69557C6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7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Les commandes – Manipulation de fichiers</a:t>
            </a:r>
            <a:endParaRPr lang="en-US" sz="36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D7F108-F35B-4DE5-9482-BDBFA2382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0" r="12665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Les commandes – Manipulation de fichiers</a:t>
            </a:r>
            <a:endParaRPr lang="en-US" sz="3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AFB6F2-C70A-4A3B-B0D2-1008974F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0" r="9588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Les commandes – Les redirections des ﬂux E/S</a:t>
            </a:r>
            <a:endParaRPr lang="en-US" sz="3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BF6AB8-889B-43DF-8E1B-72C0E0AAA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1" r="1616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Les commandes – Manipuler le contenu du fichier</a:t>
            </a:r>
            <a:endParaRPr lang="en-US" sz="3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D83FE7-BC29-4B99-816B-5EA73625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0" r="12007" b="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Un système d’exploitation</a:t>
            </a:r>
            <a:endParaRPr lang="en-US" b="1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600">
                <a:latin typeface="Arial"/>
                <a:ea typeface="+mn-lt"/>
                <a:cs typeface="+mn-lt"/>
              </a:rPr>
              <a:t>Un système d’exploitation (OS) est un ensemble de programmes qui coordonnent le fonctionnement des diﬀérents composants matériels et logiciels d’un système informatique</a:t>
            </a:r>
            <a:endParaRPr lang="en-US" sz="1600">
              <a:latin typeface="Arial"/>
              <a:cs typeface="Calibri" panose="020F0502020204030204"/>
            </a:endParaRPr>
          </a:p>
          <a:p>
            <a:pPr>
              <a:buNone/>
            </a:pPr>
            <a:r>
              <a:rPr lang="en-US" sz="1600">
                <a:latin typeface="Arial"/>
                <a:ea typeface="+mn-lt"/>
                <a:cs typeface="+mn-lt"/>
              </a:rPr>
              <a:t>Le système d’exploitation gère:</a:t>
            </a:r>
            <a:endParaRPr lang="en-US" sz="1600">
              <a:latin typeface="Arial"/>
              <a:cs typeface="Calibri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 L’allocation de la </a:t>
            </a:r>
            <a:r>
              <a:rPr lang="en-US" sz="1600" b="1">
                <a:latin typeface="Arial"/>
                <a:ea typeface="+mn-lt"/>
                <a:cs typeface="+mn-lt"/>
              </a:rPr>
              <a:t>mémoire</a:t>
            </a:r>
            <a:r>
              <a:rPr lang="en-US" sz="1600">
                <a:latin typeface="Arial"/>
                <a:ea typeface="+mn-lt"/>
                <a:cs typeface="+mn-lt"/>
              </a:rPr>
              <a:t>: partage de la mémoire entre les programmes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Les </a:t>
            </a:r>
            <a:r>
              <a:rPr lang="en-US" sz="1600" b="1">
                <a:latin typeface="Arial"/>
                <a:ea typeface="+mn-lt"/>
                <a:cs typeface="+mn-lt"/>
              </a:rPr>
              <a:t>périphériques</a:t>
            </a:r>
            <a:r>
              <a:rPr lang="en-US" sz="1600">
                <a:latin typeface="Arial"/>
                <a:ea typeface="+mn-lt"/>
                <a:cs typeface="+mn-lt"/>
              </a:rPr>
              <a:t>: écran, imprimante, disque dur, réseau. L’OS s’assure que les programmes puissent les utiliser de façon standard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Le </a:t>
            </a:r>
            <a:r>
              <a:rPr lang="en-US" sz="1600" b="1">
                <a:latin typeface="Arial"/>
                <a:ea typeface="+mn-lt"/>
                <a:cs typeface="+mn-lt"/>
              </a:rPr>
              <a:t>processeur</a:t>
            </a:r>
            <a:r>
              <a:rPr lang="en-US" sz="1600">
                <a:latin typeface="Arial"/>
                <a:ea typeface="+mn-lt"/>
                <a:cs typeface="+mn-lt"/>
              </a:rPr>
              <a:t>: utilisation partagée entre tous les programmes (planification des processus)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Les </a:t>
            </a:r>
            <a:r>
              <a:rPr lang="en-US" sz="1600" b="1">
                <a:latin typeface="Arial"/>
                <a:ea typeface="+mn-lt"/>
                <a:cs typeface="+mn-lt"/>
              </a:rPr>
              <a:t>utilisateurs</a:t>
            </a:r>
            <a:r>
              <a:rPr lang="en-US" sz="1600">
                <a:latin typeface="Arial"/>
                <a:ea typeface="+mn-lt"/>
                <a:cs typeface="+mn-lt"/>
              </a:rPr>
              <a:t>: gestion des droits d’accès aux fichiers et aux</a:t>
            </a:r>
            <a:endParaRPr lang="en-US" sz="1600">
              <a:latin typeface="Arial"/>
              <a:cs typeface="Calibri"/>
            </a:endParaRPr>
          </a:p>
          <a:p>
            <a:pPr>
              <a:buNone/>
            </a:pPr>
            <a:r>
              <a:rPr lang="en-US" sz="1600">
                <a:latin typeface="Arial"/>
                <a:ea typeface="+mn-lt"/>
                <a:cs typeface="+mn-lt"/>
              </a:rPr>
              <a:t>matériels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sz="1600">
              <a:latin typeface="Arial"/>
              <a:ea typeface="+mn-lt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4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commandes – Manipuler le contenu du fichier</a:t>
            </a:r>
          </a:p>
        </p:txBody>
      </p:sp>
      <p:cxnSp>
        <p:nvCxnSpPr>
          <p:cNvPr id="56" name="Straight Connector 6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292048-9F00-4AB9-8871-97C99848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0" y="2427541"/>
            <a:ext cx="77624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Un système d’exploitation - Démarrage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>
            <a:extLst>
              <a:ext uri="{FF2B5EF4-FFF2-40B4-BE49-F238E27FC236}">
                <a16:creationId xmlns:a16="http://schemas.microsoft.com/office/drawing/2014/main" id="{5225B588-D9EB-4DE7-9142-80EE0C36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6" y="2426818"/>
            <a:ext cx="2790558" cy="399763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7">
            <a:extLst>
              <a:ext uri="{FF2B5EF4-FFF2-40B4-BE49-F238E27FC236}">
                <a16:creationId xmlns:a16="http://schemas.microsoft.com/office/drawing/2014/main" id="{45049FC5-2112-4581-8A5D-D1BAF3440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49" y="2426818"/>
            <a:ext cx="40739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Un système d’exploitation - Unix</a:t>
            </a:r>
            <a:endParaRPr lang="en-US" b="1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>
                <a:latin typeface="Arial"/>
                <a:ea typeface="+mn-lt"/>
                <a:cs typeface="+mn-lt"/>
              </a:rPr>
              <a:t>Unix est un système d’exploitation </a:t>
            </a:r>
            <a:r>
              <a:rPr lang="en-US" sz="2400" b="1">
                <a:latin typeface="Arial"/>
                <a:ea typeface="+mn-lt"/>
                <a:cs typeface="+mn-lt"/>
              </a:rPr>
              <a:t>multi-utilisateurs</a:t>
            </a:r>
            <a:r>
              <a:rPr lang="en-US" sz="2400">
                <a:latin typeface="Arial"/>
                <a:ea typeface="+mn-lt"/>
                <a:cs typeface="+mn-lt"/>
              </a:rPr>
              <a:t> et </a:t>
            </a:r>
            <a:r>
              <a:rPr lang="en-US" sz="2400" b="1">
                <a:latin typeface="Arial"/>
                <a:ea typeface="+mn-lt"/>
                <a:cs typeface="+mn-lt"/>
              </a:rPr>
              <a:t>multi-tâches</a:t>
            </a:r>
          </a:p>
          <a:p>
            <a:pPr>
              <a:buNone/>
            </a:pPr>
            <a:endParaRPr lang="en-US" sz="2400">
              <a:latin typeface="Arial"/>
              <a:cs typeface="Calibri"/>
            </a:endParaRPr>
          </a:p>
          <a:p>
            <a:r>
              <a:rPr lang="en-US" sz="2400" b="1">
                <a:latin typeface="Arial"/>
                <a:ea typeface="+mn-lt"/>
                <a:cs typeface="+mn-lt"/>
              </a:rPr>
              <a:t>Multi-utilisateurs</a:t>
            </a:r>
            <a:r>
              <a:rPr lang="en-US" sz="2400">
                <a:latin typeface="Arial"/>
                <a:ea typeface="+mn-lt"/>
                <a:cs typeface="+mn-lt"/>
              </a:rPr>
              <a:t>: Plusieurs utilisateurs peuvent accéder simultanément au système </a:t>
            </a:r>
            <a:endParaRPr lang="en-US" sz="2400">
              <a:latin typeface="Arial"/>
              <a:cs typeface="Calibri"/>
            </a:endParaRPr>
          </a:p>
          <a:p>
            <a:pPr marL="0" indent="0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r>
              <a:rPr lang="en-US" sz="2400" b="1">
                <a:latin typeface="Arial"/>
                <a:ea typeface="+mn-lt"/>
                <a:cs typeface="+mn-lt"/>
              </a:rPr>
              <a:t>Multi-tâches</a:t>
            </a:r>
            <a:r>
              <a:rPr lang="en-US" sz="2400">
                <a:latin typeface="Arial"/>
                <a:ea typeface="+mn-lt"/>
                <a:cs typeface="+mn-lt"/>
              </a:rPr>
              <a:t>: Plusieurs programmes peuvent être en cours d’exécution en même temps sur une même machine</a:t>
            </a:r>
            <a:endParaRPr lang="en-US" sz="2400">
              <a:latin typeface="Arial"/>
              <a:cs typeface="Calibri" panose="020F0502020204030204"/>
            </a:endParaRPr>
          </a:p>
          <a:p>
            <a:endParaRPr lang="en-US" sz="2400">
              <a:latin typeface="Arial"/>
              <a:cs typeface="Calibri" panose="020F0502020204030204"/>
            </a:endParaRPr>
          </a:p>
          <a:p>
            <a:pPr>
              <a:buNone/>
            </a:pPr>
            <a:endParaRPr lang="en-US" sz="2400">
              <a:latin typeface="Arial"/>
              <a:cs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Calibri Light"/>
              </a:rPr>
              <a:t>Différence entre Unix et Linux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latin typeface="Arial"/>
                <a:cs typeface="Calibri"/>
              </a:rPr>
              <a:t>Linux </a:t>
            </a:r>
            <a:r>
              <a:rPr lang="en-US" sz="2000">
                <a:latin typeface="Arial"/>
                <a:cs typeface="Calibri"/>
              </a:rPr>
              <a:t>a été créé par Linus Torvalds en réponse aux gros Unix commerciaux, qui était pour la plupart hors prix. Le prix GNU a également démarré sur une motivation similaire (</a:t>
            </a:r>
            <a:r>
              <a:rPr lang="en-US" sz="2000" b="1">
                <a:latin typeface="Arial"/>
                <a:cs typeface="Calibri"/>
              </a:rPr>
              <a:t>GNU </a:t>
            </a:r>
            <a:r>
              <a:rPr lang="en-US" sz="2000">
                <a:latin typeface="Arial"/>
                <a:cs typeface="Calibri"/>
              </a:rPr>
              <a:t>signifie : </a:t>
            </a:r>
            <a:r>
              <a:rPr lang="en-US" sz="2000" b="1">
                <a:latin typeface="Arial"/>
                <a:cs typeface="Calibri"/>
              </a:rPr>
              <a:t>G</a:t>
            </a:r>
            <a:r>
              <a:rPr lang="en-US" sz="2000">
                <a:latin typeface="Arial"/>
                <a:cs typeface="Calibri"/>
              </a:rPr>
              <a:t>NU</a:t>
            </a:r>
            <a:r>
              <a:rPr lang="en-US" sz="2000" b="1">
                <a:latin typeface="Arial"/>
                <a:cs typeface="Calibri"/>
              </a:rPr>
              <a:t> </a:t>
            </a:r>
            <a:r>
              <a:rPr lang="en-US" sz="2000">
                <a:latin typeface="Arial"/>
                <a:cs typeface="Calibri"/>
              </a:rPr>
              <a:t>is ot </a:t>
            </a:r>
            <a:r>
              <a:rPr lang="en-US" sz="2000" b="1">
                <a:latin typeface="Arial"/>
                <a:cs typeface="Calibri"/>
              </a:rPr>
              <a:t>U</a:t>
            </a:r>
            <a:r>
              <a:rPr lang="en-US" sz="2000">
                <a:latin typeface="Arial"/>
                <a:cs typeface="Calibri"/>
              </a:rPr>
              <a:t>nix).</a:t>
            </a:r>
          </a:p>
          <a:p>
            <a:r>
              <a:rPr lang="en-US" sz="2000" b="1">
                <a:latin typeface="Arial"/>
                <a:cs typeface="Calibri"/>
              </a:rPr>
              <a:t>Linux </a:t>
            </a:r>
            <a:r>
              <a:rPr lang="en-US" sz="2000">
                <a:latin typeface="Arial"/>
                <a:cs typeface="Calibri"/>
              </a:rPr>
              <a:t>est un système d'exploitation libre (opensource en anglais), c'est à dire que vous etes libre de l'utiliser, le modifier, et le redistribuer.</a:t>
            </a:r>
          </a:p>
          <a:p>
            <a:r>
              <a:rPr lang="en-US" sz="2000" b="1">
                <a:latin typeface="Arial"/>
                <a:cs typeface="Calibri"/>
              </a:rPr>
              <a:t>Unix </a:t>
            </a:r>
            <a:r>
              <a:rPr lang="en-US" sz="2000">
                <a:latin typeface="Arial"/>
                <a:cs typeface="Calibri"/>
              </a:rPr>
              <a:t>est marque déposée, et toute entreprise qui souhaite créer un système d'exploitation estampillé "Unix" doit respecter un certain nombre de régles strictes.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Calibri Light"/>
              </a:rPr>
              <a:t>Les distributions Linux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Arial"/>
                <a:cs typeface="Calibri"/>
              </a:rPr>
              <a:t>GNU/Linux </a:t>
            </a:r>
            <a:r>
              <a:rPr lang="en-US" sz="2200">
                <a:latin typeface="Arial"/>
                <a:cs typeface="Calibri"/>
              </a:rPr>
              <a:t>étant gratuit, différentes sociétés l'ont repris et complété afin de distribuer un système d'exploitation à leur gout. C'est ce qu'on appelle les distributions.</a:t>
            </a:r>
          </a:p>
          <a:p>
            <a:pPr marL="0" indent="0">
              <a:buNone/>
            </a:pPr>
            <a:endParaRPr lang="en-US" sz="22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n-US" sz="2200">
                <a:latin typeface="Arial"/>
                <a:cs typeface="Calibri"/>
              </a:rPr>
              <a:t>Parmi les plus connues :</a:t>
            </a:r>
          </a:p>
          <a:p>
            <a:pPr marL="0" indent="0">
              <a:buNone/>
            </a:pPr>
            <a:r>
              <a:rPr lang="en-US" sz="2200" b="1">
                <a:latin typeface="Arial"/>
                <a:cs typeface="Calibri"/>
              </a:rPr>
              <a:t>Redhat, Ubuntu, Debian, Fedora, Centos,</a:t>
            </a:r>
          </a:p>
          <a:p>
            <a:pPr marL="0" indent="0">
              <a:buNone/>
            </a:pPr>
            <a:r>
              <a:rPr lang="en-US" sz="2200" b="1">
                <a:latin typeface="Arial"/>
                <a:cs typeface="Calibri"/>
              </a:rPr>
              <a:t>Mandriva, Suse, Slackware, Gentoo, Xandros,</a:t>
            </a:r>
          </a:p>
          <a:p>
            <a:pPr marL="0" indent="0">
              <a:buNone/>
            </a:pPr>
            <a:r>
              <a:rPr lang="en-US" sz="2200" b="1">
                <a:latin typeface="Arial"/>
                <a:cs typeface="Calibri"/>
              </a:rPr>
              <a:t>Lycoris, etc.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Le système de ﬁchiers - Une arborescence</a:t>
            </a:r>
            <a:endParaRPr lang="fr-FR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D0A0C18-245F-4D35-90B9-DB3076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611892"/>
            <a:ext cx="6579910" cy="174367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626022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Le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système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fichiers</a:t>
            </a:r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correspond à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une</a:t>
            </a:r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arborescence que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l’on</a:t>
            </a:r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parcourt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 de la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racine</a:t>
            </a:r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(root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“/”)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vers</a:t>
            </a:r>
            <a:r>
              <a:rPr lang="en-US">
                <a:solidFill>
                  <a:srgbClr val="FFFFFF"/>
                </a:solidFill>
                <a:latin typeface="Arial"/>
                <a:ea typeface="+mn-lt"/>
                <a:cs typeface="+mn-lt"/>
              </a:rPr>
              <a:t> les </a:t>
            </a:r>
            <a:r>
              <a:rPr lang="en-US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feuilles</a:t>
            </a:r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b="1" dirty="0">
              <a:solidFill>
                <a:srgbClr val="FFFFFF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9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8" y="489439"/>
            <a:ext cx="12045627" cy="9160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b="1" kern="1200" dirty="0">
                <a:solidFill>
                  <a:schemeClr val="bg1"/>
                </a:solidFill>
                <a:latin typeface="Arial"/>
                <a:cs typeface="Arial"/>
              </a:rPr>
              <a:t>Le </a:t>
            </a:r>
            <a:r>
              <a:rPr lang="en-US" sz="5000" b="1" kern="1200" dirty="0" err="1">
                <a:solidFill>
                  <a:schemeClr val="bg1"/>
                </a:solidFill>
                <a:latin typeface="Arial"/>
                <a:cs typeface="Arial"/>
              </a:rPr>
              <a:t>système</a:t>
            </a:r>
            <a:r>
              <a:rPr lang="en-US" sz="5000" b="1" kern="12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5000" b="1" kern="1200" dirty="0" err="1">
                <a:solidFill>
                  <a:schemeClr val="bg1"/>
                </a:solidFill>
                <a:latin typeface="Arial"/>
                <a:cs typeface="Arial"/>
              </a:rPr>
              <a:t>ﬁchiers</a:t>
            </a:r>
            <a:r>
              <a:rPr lang="en-US" sz="5000" b="1" kern="1200" dirty="0">
                <a:solidFill>
                  <a:schemeClr val="bg1"/>
                </a:solidFill>
                <a:latin typeface="Arial"/>
                <a:cs typeface="Arial"/>
              </a:rPr>
              <a:t> - Une arborescence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F99EF3-BAB6-46CE-BF66-0587FE34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10" y="2269391"/>
            <a:ext cx="7368013" cy="42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3932-66BF-4782-A087-DFF1C86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Le système de ﬁchiers - Les chemins d’accès</a:t>
            </a:r>
            <a:endParaRPr lang="fr-FR" b="1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E17-8C7B-435E-B69C-E7430C20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Notion de chemin d’accès pour identifier un fichier: suite de noms</a:t>
            </a:r>
            <a:endParaRPr lang="fr-FR" sz="1400">
              <a:cs typeface="Calibri" panose="020F0502020204030204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étiquetant les fichiers le long de l'arborescence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Référence absolue correspond au chemin d’accès depuis la racine “/” e.g. /home/siri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Référence relative correspond au chemin d’accès depuis le répertoire de</a:t>
            </a:r>
            <a:endParaRPr lang="en-US" sz="1400">
              <a:cs typeface="Calibri" panose="020F0502020204030204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travail</a:t>
            </a:r>
            <a:endParaRPr lang="en-US" sz="1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Le répertoire courant est symbolisé “ . ”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Le répertoire parent est symbolisé “ .. ”</a:t>
            </a:r>
            <a:endParaRPr lang="en-US" sz="14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Le répertoire personnel est symbolisé par “ ~ ” (/home/Perceval) e.g. ../../home/Documents/Projets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         ~/Documents/Projets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Les fichiers cachés ont un “ . ” devant leur nom de fichier (e.g.</a:t>
            </a:r>
            <a:endParaRPr lang="en-US" sz="1400">
              <a:cs typeface="Calibri" panose="020F0502020204030204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/home/siri/.bashrc)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 sz="1400"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1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Un système d’exploitation</vt:lpstr>
      <vt:lpstr>Un système d’exploitation - Démarrage</vt:lpstr>
      <vt:lpstr>Un système d’exploitation - Unix</vt:lpstr>
      <vt:lpstr>Différence entre Unix et Linux</vt:lpstr>
      <vt:lpstr>Les distributions Linux</vt:lpstr>
      <vt:lpstr>Le système de ﬁchiers - Une arborescence</vt:lpstr>
      <vt:lpstr>Le système de ﬁchiers - Une arborescence</vt:lpstr>
      <vt:lpstr>Le système de ﬁchiers - Les chemins d’accès</vt:lpstr>
      <vt:lpstr>Dialoguer avec le système - Le shell</vt:lpstr>
      <vt:lpstr>Utilisation du shell</vt:lpstr>
      <vt:lpstr>Les commandes - Introduction</vt:lpstr>
      <vt:lpstr>Les commandes - Introduction</vt:lpstr>
      <vt:lpstr>Les commandes - Introduction</vt:lpstr>
      <vt:lpstr>Les commandes - Parcourir l’arborescence des répertoires</vt:lpstr>
      <vt:lpstr>Les commandes – Manipulation de fichiers</vt:lpstr>
      <vt:lpstr>Les commandes – Manipulation de fichiers</vt:lpstr>
      <vt:lpstr>Les commandes – Les redirections des ﬂux E/S</vt:lpstr>
      <vt:lpstr>Les commandes – Manipuler le contenu du fichier</vt:lpstr>
      <vt:lpstr>Les commandes – Manipuler le contenu du fichier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1044</cp:revision>
  <dcterms:created xsi:type="dcterms:W3CDTF">2021-10-25T21:27:59Z</dcterms:created>
  <dcterms:modified xsi:type="dcterms:W3CDTF">2021-11-15T08:43:27Z</dcterms:modified>
</cp:coreProperties>
</file>