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8" r:id="rId3"/>
    <p:sldId id="257" r:id="rId4"/>
    <p:sldId id="296" r:id="rId5"/>
    <p:sldId id="297" r:id="rId6"/>
    <p:sldId id="298" r:id="rId7"/>
    <p:sldId id="259" r:id="rId8"/>
    <p:sldId id="260" r:id="rId9"/>
    <p:sldId id="261" r:id="rId10"/>
    <p:sldId id="262" r:id="rId11"/>
    <p:sldId id="263" r:id="rId12"/>
    <p:sldId id="279" r:id="rId13"/>
    <p:sldId id="299" r:id="rId14"/>
    <p:sldId id="300" r:id="rId15"/>
    <p:sldId id="301" r:id="rId16"/>
    <p:sldId id="302" r:id="rId17"/>
    <p:sldId id="303" r:id="rId18"/>
    <p:sldId id="304" r:id="rId19"/>
    <p:sldId id="305" r:id="rId20"/>
    <p:sldId id="306" r:id="rId21"/>
    <p:sldId id="308" r:id="rId22"/>
    <p:sldId id="309" r:id="rId23"/>
    <p:sldId id="310" r:id="rId24"/>
    <p:sldId id="307" r:id="rId25"/>
    <p:sldId id="311" r:id="rId26"/>
    <p:sldId id="313" r:id="rId27"/>
    <p:sldId id="312" r:id="rId28"/>
    <p:sldId id="317" r:id="rId29"/>
    <p:sldId id="316" r:id="rId30"/>
    <p:sldId id="315" r:id="rId31"/>
    <p:sldId id="314" r:id="rId32"/>
    <p:sldId id="334" r:id="rId33"/>
    <p:sldId id="320" r:id="rId34"/>
    <p:sldId id="319" r:id="rId35"/>
    <p:sldId id="318" r:id="rId36"/>
    <p:sldId id="321" r:id="rId37"/>
    <p:sldId id="322" r:id="rId38"/>
    <p:sldId id="323" r:id="rId39"/>
    <p:sldId id="325" r:id="rId40"/>
    <p:sldId id="324" r:id="rId41"/>
    <p:sldId id="326" r:id="rId4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9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55927-0CFA-4764-A3A2-B867B6AD777E}" type="datetimeFigureOut">
              <a:rPr lang="fr-FR" smtClean="0"/>
              <a:pPr/>
              <a:t>22/09/2021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95D9B-2270-4BF6-A634-BFC7C21FC137}" type="slidenum">
              <a:rPr lang="fr-FR" smtClean="0"/>
              <a:pPr/>
              <a:t>‹N°›</a:t>
            </a:fld>
            <a:endParaRPr lang="fr-FR"/>
          </a:p>
        </p:txBody>
      </p:sp>
    </p:spTree>
    <p:extLst>
      <p:ext uri="{BB962C8B-B14F-4D97-AF65-F5344CB8AC3E}">
        <p14:creationId xmlns:p14="http://schemas.microsoft.com/office/powerpoint/2010/main" val="417559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fr.wikipedia.org/wiki/Couple_(math%C3%A9matiques)" TargetMode="External"/><Relationship Id="rId3" Type="http://schemas.openxmlformats.org/officeDocument/2006/relationships/hyperlink" Target="https://fr.wikipedia.org/wiki/Math%C3%A9matiques" TargetMode="External"/><Relationship Id="rId7" Type="http://schemas.openxmlformats.org/officeDocument/2006/relationships/hyperlink" Target="https://fr.wikipedia.org/wiki/Ensembl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fr.wikipedia.org/wiki/Produit_cart%C3%A9sien" TargetMode="External"/><Relationship Id="rId5" Type="http://schemas.openxmlformats.org/officeDocument/2006/relationships/hyperlink" Target="https://fr.wikipedia.org/wiki/Suite_(math%C3%A9matiques)" TargetMode="External"/><Relationship Id="rId4" Type="http://schemas.openxmlformats.org/officeDocument/2006/relationships/hyperlink" Target="https://fr.wikipedia.org/wiki/Entier_naturel" TargetMode="External"/><Relationship Id="rId9" Type="http://schemas.openxmlformats.org/officeDocument/2006/relationships/hyperlink" Target="https://fr.wikipedia.org/wiki/N-uple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nf18.ens.utc.fr/cours/15Cnor1_web/co/norUC014.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Il faut écrire la phrase en partant d’une personne et décrire son association avec les projets (diriger) et compléter la phrase en partant cette fois du projet et décrire l’association inverse vers les personnes.</a:t>
            </a:r>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7</a:t>
            </a:fld>
            <a:endParaRPr lang="fr-FR"/>
          </a:p>
        </p:txBody>
      </p:sp>
    </p:spTree>
    <p:extLst>
      <p:ext uri="{BB962C8B-B14F-4D97-AF65-F5344CB8AC3E}">
        <p14:creationId xmlns:p14="http://schemas.microsoft.com/office/powerpoint/2010/main" val="1827283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Une DF est définie sur l'intension du schéma et non son extension. Une DF traduit une certaine perception de la réalité. Ainsi la DF (NSS, Type, Date)→Prix signifie que personne n'achète deux voitures du même type à la même date.</a:t>
            </a:r>
          </a:p>
          <a:p>
            <a:r>
              <a:rPr lang="fr-FR" sz="1200" b="0" i="0" kern="1200" dirty="0" smtClean="0">
                <a:solidFill>
                  <a:schemeClr val="tx1"/>
                </a:solidFill>
                <a:latin typeface="+mn-lt"/>
                <a:ea typeface="+mn-ea"/>
                <a:cs typeface="+mn-cs"/>
              </a:rPr>
              <a:t>La seule manière de déterminer une DF est donc de regarder soigneusement ce que signifient les attributs et de trouver les contraintes qui les lient dans le monde réel.</a:t>
            </a:r>
          </a:p>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24</a:t>
            </a:fld>
            <a:endParaRPr lang="fr-FR"/>
          </a:p>
        </p:txBody>
      </p:sp>
    </p:spTree>
    <p:extLst>
      <p:ext uri="{BB962C8B-B14F-4D97-AF65-F5344CB8AC3E}">
        <p14:creationId xmlns:p14="http://schemas.microsoft.com/office/powerpoint/2010/main" val="233838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25</a:t>
            </a:fld>
            <a:endParaRPr lang="fr-FR"/>
          </a:p>
        </p:txBody>
      </p:sp>
    </p:spTree>
    <p:extLst>
      <p:ext uri="{BB962C8B-B14F-4D97-AF65-F5344CB8AC3E}">
        <p14:creationId xmlns:p14="http://schemas.microsoft.com/office/powerpoint/2010/main" val="3831128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26</a:t>
            </a:fld>
            <a:endParaRPr lang="fr-FR"/>
          </a:p>
        </p:txBody>
      </p:sp>
    </p:spTree>
    <p:extLst>
      <p:ext uri="{BB962C8B-B14F-4D97-AF65-F5344CB8AC3E}">
        <p14:creationId xmlns:p14="http://schemas.microsoft.com/office/powerpoint/2010/main" val="316250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27</a:t>
            </a:fld>
            <a:endParaRPr lang="fr-FR"/>
          </a:p>
        </p:txBody>
      </p:sp>
    </p:spTree>
    <p:extLst>
      <p:ext uri="{BB962C8B-B14F-4D97-AF65-F5344CB8AC3E}">
        <p14:creationId xmlns:p14="http://schemas.microsoft.com/office/powerpoint/2010/main" val="3962844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28</a:t>
            </a:fld>
            <a:endParaRPr lang="fr-FR"/>
          </a:p>
        </p:txBody>
      </p:sp>
    </p:spTree>
    <p:extLst>
      <p:ext uri="{BB962C8B-B14F-4D97-AF65-F5344CB8AC3E}">
        <p14:creationId xmlns:p14="http://schemas.microsoft.com/office/powerpoint/2010/main" val="421207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29</a:t>
            </a:fld>
            <a:endParaRPr lang="fr-FR"/>
          </a:p>
        </p:txBody>
      </p:sp>
    </p:spTree>
    <p:extLst>
      <p:ext uri="{BB962C8B-B14F-4D97-AF65-F5344CB8AC3E}">
        <p14:creationId xmlns:p14="http://schemas.microsoft.com/office/powerpoint/2010/main" val="308803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30</a:t>
            </a:fld>
            <a:endParaRPr lang="fr-FR"/>
          </a:p>
        </p:txBody>
      </p:sp>
    </p:spTree>
    <p:extLst>
      <p:ext uri="{BB962C8B-B14F-4D97-AF65-F5344CB8AC3E}">
        <p14:creationId xmlns:p14="http://schemas.microsoft.com/office/powerpoint/2010/main" val="297726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31</a:t>
            </a:fld>
            <a:endParaRPr lang="fr-FR"/>
          </a:p>
        </p:txBody>
      </p:sp>
    </p:spTree>
    <p:extLst>
      <p:ext uri="{BB962C8B-B14F-4D97-AF65-F5344CB8AC3E}">
        <p14:creationId xmlns:p14="http://schemas.microsoft.com/office/powerpoint/2010/main" val="161062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32</a:t>
            </a:fld>
            <a:endParaRPr lang="fr-FR"/>
          </a:p>
        </p:txBody>
      </p:sp>
    </p:spTree>
    <p:extLst>
      <p:ext uri="{BB962C8B-B14F-4D97-AF65-F5344CB8AC3E}">
        <p14:creationId xmlns:p14="http://schemas.microsoft.com/office/powerpoint/2010/main" val="181067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33</a:t>
            </a:fld>
            <a:endParaRPr lang="fr-FR"/>
          </a:p>
        </p:txBody>
      </p:sp>
    </p:spTree>
    <p:extLst>
      <p:ext uri="{BB962C8B-B14F-4D97-AF65-F5344CB8AC3E}">
        <p14:creationId xmlns:p14="http://schemas.microsoft.com/office/powerpoint/2010/main" val="354598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8</a:t>
            </a:fld>
            <a:endParaRPr lang="fr-FR"/>
          </a:p>
        </p:txBody>
      </p:sp>
    </p:spTree>
    <p:extLst>
      <p:ext uri="{BB962C8B-B14F-4D97-AF65-F5344CB8AC3E}">
        <p14:creationId xmlns:p14="http://schemas.microsoft.com/office/powerpoint/2010/main" val="2685242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34</a:t>
            </a:fld>
            <a:endParaRPr lang="fr-FR"/>
          </a:p>
        </p:txBody>
      </p:sp>
    </p:spTree>
    <p:extLst>
      <p:ext uri="{BB962C8B-B14F-4D97-AF65-F5344CB8AC3E}">
        <p14:creationId xmlns:p14="http://schemas.microsoft.com/office/powerpoint/2010/main" val="88709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35</a:t>
            </a:fld>
            <a:endParaRPr lang="fr-FR"/>
          </a:p>
        </p:txBody>
      </p:sp>
    </p:spTree>
    <p:extLst>
      <p:ext uri="{BB962C8B-B14F-4D97-AF65-F5344CB8AC3E}">
        <p14:creationId xmlns:p14="http://schemas.microsoft.com/office/powerpoint/2010/main" val="2112382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36</a:t>
            </a:fld>
            <a:endParaRPr lang="fr-FR"/>
          </a:p>
        </p:txBody>
      </p:sp>
    </p:spTree>
    <p:extLst>
      <p:ext uri="{BB962C8B-B14F-4D97-AF65-F5344CB8AC3E}">
        <p14:creationId xmlns:p14="http://schemas.microsoft.com/office/powerpoint/2010/main" val="4276198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37</a:t>
            </a:fld>
            <a:endParaRPr lang="fr-FR"/>
          </a:p>
        </p:txBody>
      </p:sp>
    </p:spTree>
    <p:extLst>
      <p:ext uri="{BB962C8B-B14F-4D97-AF65-F5344CB8AC3E}">
        <p14:creationId xmlns:p14="http://schemas.microsoft.com/office/powerpoint/2010/main" val="175478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38</a:t>
            </a:fld>
            <a:endParaRPr lang="fr-FR"/>
          </a:p>
        </p:txBody>
      </p:sp>
    </p:spTree>
    <p:extLst>
      <p:ext uri="{BB962C8B-B14F-4D97-AF65-F5344CB8AC3E}">
        <p14:creationId xmlns:p14="http://schemas.microsoft.com/office/powerpoint/2010/main" val="4025756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39</a:t>
            </a:fld>
            <a:endParaRPr lang="fr-FR"/>
          </a:p>
        </p:txBody>
      </p:sp>
    </p:spTree>
    <p:extLst>
      <p:ext uri="{BB962C8B-B14F-4D97-AF65-F5344CB8AC3E}">
        <p14:creationId xmlns:p14="http://schemas.microsoft.com/office/powerpoint/2010/main" val="2792809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40</a:t>
            </a:fld>
            <a:endParaRPr lang="fr-FR"/>
          </a:p>
        </p:txBody>
      </p:sp>
    </p:spTree>
    <p:extLst>
      <p:ext uri="{BB962C8B-B14F-4D97-AF65-F5344CB8AC3E}">
        <p14:creationId xmlns:p14="http://schemas.microsoft.com/office/powerpoint/2010/main" val="196417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41</a:t>
            </a:fld>
            <a:endParaRPr lang="fr-FR"/>
          </a:p>
        </p:txBody>
      </p:sp>
    </p:spTree>
    <p:extLst>
      <p:ext uri="{BB962C8B-B14F-4D97-AF65-F5344CB8AC3E}">
        <p14:creationId xmlns:p14="http://schemas.microsoft.com/office/powerpoint/2010/main" val="473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fr-FR" sz="1200" b="0" i="0" kern="1200" dirty="0" smtClean="0">
                <a:solidFill>
                  <a:schemeClr val="tx1"/>
                </a:solidFill>
                <a:latin typeface="+mn-lt"/>
                <a:ea typeface="+mn-ea"/>
                <a:cs typeface="+mn-cs"/>
              </a:rPr>
              <a:t>Une dépendance fonctionnelle simple est un lien stable entre deux données.</a:t>
            </a:r>
          </a:p>
          <a:p>
            <a:r>
              <a:rPr lang="fr-FR" sz="1200" b="0" i="1" u="sng" kern="1200" dirty="0" smtClean="0">
                <a:solidFill>
                  <a:schemeClr val="tx1"/>
                </a:solidFill>
                <a:latin typeface="+mn-lt"/>
                <a:ea typeface="+mn-ea"/>
                <a:cs typeface="+mn-cs"/>
              </a:rPr>
              <a:t>Pour généraliser :</a:t>
            </a:r>
            <a:endParaRPr lang="fr-FR" sz="1200" b="0" i="0" kern="1200" dirty="0" smtClean="0">
              <a:solidFill>
                <a:schemeClr val="tx1"/>
              </a:solidFill>
              <a:latin typeface="+mn-lt"/>
              <a:ea typeface="+mn-ea"/>
              <a:cs typeface="+mn-cs"/>
            </a:endParaRPr>
          </a:p>
          <a:p>
            <a:r>
              <a:rPr lang="fr-FR" dirty="0" smtClean="0"/>
              <a:t>A → B</a:t>
            </a:r>
          </a:p>
          <a:p>
            <a:r>
              <a:rPr lang="fr-FR" sz="1200" b="0" i="0" kern="1200" dirty="0" smtClean="0">
                <a:solidFill>
                  <a:schemeClr val="tx1"/>
                </a:solidFill>
                <a:latin typeface="+mn-lt"/>
                <a:ea typeface="+mn-ea"/>
                <a:cs typeface="+mn-cs"/>
              </a:rPr>
              <a:t>Une données B dépend fonctionnellement d’une donnée A, si à chaque valeur de A, quelle qu’elle soit, correspond toujours une et une seule valeur de B.</a:t>
            </a:r>
          </a:p>
          <a:p>
            <a:r>
              <a:rPr lang="fr-FR" sz="1200" b="0" i="0" kern="1200" dirty="0" smtClean="0">
                <a:solidFill>
                  <a:schemeClr val="tx1"/>
                </a:solidFill>
                <a:latin typeface="+mn-lt"/>
                <a:ea typeface="+mn-ea"/>
                <a:cs typeface="+mn-cs"/>
              </a:rPr>
              <a:t>Une dépendance fonctionnelle (DF) est une association sur toutes les valeurs possibles de A et B, et non pas seulement sur les valeurs actuelles.</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En </a:t>
            </a:r>
            <a:r>
              <a:rPr lang="fr-FR" sz="1200" b="0" i="0" u="none" strike="noStrike" kern="1200" dirty="0" smtClean="0">
                <a:solidFill>
                  <a:schemeClr val="tx1"/>
                </a:solidFill>
                <a:latin typeface="+mn-lt"/>
                <a:ea typeface="+mn-ea"/>
                <a:cs typeface="+mn-cs"/>
                <a:hlinkClick r:id="rId3" tooltip="Mathématiques"/>
              </a:rPr>
              <a:t>mathématiques</a:t>
            </a:r>
            <a:r>
              <a:rPr lang="fr-FR" sz="1200" b="0" i="0" kern="1200" dirty="0" smtClean="0">
                <a:solidFill>
                  <a:schemeClr val="tx1"/>
                </a:solidFill>
                <a:latin typeface="+mn-lt"/>
                <a:ea typeface="+mn-ea"/>
                <a:cs typeface="+mn-cs"/>
              </a:rPr>
              <a:t>, si </a:t>
            </a:r>
            <a:r>
              <a:rPr lang="fr-FR" sz="1200" b="0" i="1" kern="12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 est un </a:t>
            </a:r>
            <a:r>
              <a:rPr lang="fr-FR" sz="1200" b="0" i="0" u="sng" kern="1200" dirty="0" smtClean="0">
                <a:solidFill>
                  <a:schemeClr val="tx1"/>
                </a:solidFill>
                <a:latin typeface="+mn-lt"/>
                <a:ea typeface="+mn-ea"/>
                <a:cs typeface="+mn-cs"/>
                <a:hlinkClick r:id="rId4"/>
              </a:rPr>
              <a:t>entier naturel</a:t>
            </a:r>
            <a:r>
              <a:rPr lang="fr-FR" sz="1200" b="0" i="0" kern="1200" dirty="0" smtClean="0">
                <a:solidFill>
                  <a:schemeClr val="tx1"/>
                </a:solidFill>
                <a:latin typeface="+mn-lt"/>
                <a:ea typeface="+mn-ea"/>
                <a:cs typeface="+mn-cs"/>
              </a:rPr>
              <a:t>, alors un </a:t>
            </a:r>
            <a:r>
              <a:rPr lang="fr-FR" sz="1200" b="1" i="1" kern="1200" dirty="0" smtClean="0">
                <a:solidFill>
                  <a:schemeClr val="tx1"/>
                </a:solidFill>
                <a:latin typeface="+mn-lt"/>
                <a:ea typeface="+mn-ea"/>
                <a:cs typeface="+mn-cs"/>
              </a:rPr>
              <a:t>n</a:t>
            </a:r>
            <a:r>
              <a:rPr lang="fr-FR" sz="1200" b="1" i="0" kern="1200" dirty="0" smtClean="0">
                <a:solidFill>
                  <a:schemeClr val="tx1"/>
                </a:solidFill>
                <a:latin typeface="+mn-lt"/>
                <a:ea typeface="+mn-ea"/>
                <a:cs typeface="+mn-cs"/>
              </a:rPr>
              <a:t>-</a:t>
            </a:r>
            <a:r>
              <a:rPr lang="fr-FR" sz="1200" b="1"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ou </a:t>
            </a:r>
            <a:r>
              <a:rPr lang="fr-FR" sz="1200" b="1" i="1" kern="1200" dirty="0" smtClean="0">
                <a:solidFill>
                  <a:schemeClr val="tx1"/>
                </a:solidFill>
                <a:latin typeface="+mn-lt"/>
                <a:ea typeface="+mn-ea"/>
                <a:cs typeface="+mn-cs"/>
              </a:rPr>
              <a:t>n</a:t>
            </a:r>
            <a:r>
              <a:rPr lang="fr-FR" sz="1200" b="1" i="0" kern="1200" dirty="0" smtClean="0">
                <a:solidFill>
                  <a:schemeClr val="tx1"/>
                </a:solidFill>
                <a:latin typeface="+mn-lt"/>
                <a:ea typeface="+mn-ea"/>
                <a:cs typeface="+mn-cs"/>
              </a:rPr>
              <a:t>-</a:t>
            </a:r>
            <a:r>
              <a:rPr lang="fr-FR" sz="1200" b="1" i="0" kern="1200" dirty="0" err="1" smtClean="0">
                <a:solidFill>
                  <a:schemeClr val="tx1"/>
                </a:solidFill>
                <a:latin typeface="+mn-lt"/>
                <a:ea typeface="+mn-ea"/>
                <a:cs typeface="+mn-cs"/>
              </a:rPr>
              <a:t>uple</a:t>
            </a:r>
            <a:r>
              <a:rPr lang="fr-FR" sz="1200" b="0" i="0" kern="1200" dirty="0" smtClean="0">
                <a:solidFill>
                  <a:schemeClr val="tx1"/>
                </a:solidFill>
                <a:latin typeface="+mn-lt"/>
                <a:ea typeface="+mn-ea"/>
                <a:cs typeface="+mn-cs"/>
              </a:rPr>
              <a:t> est une </a:t>
            </a:r>
            <a:r>
              <a:rPr lang="fr-FR" sz="1200" b="0" i="0" u="none" strike="noStrike" kern="1200" dirty="0" smtClean="0">
                <a:solidFill>
                  <a:schemeClr val="tx1"/>
                </a:solidFill>
                <a:latin typeface="+mn-lt"/>
                <a:ea typeface="+mn-ea"/>
                <a:cs typeface="+mn-cs"/>
                <a:hlinkClick r:id="rId5" tooltip="Suite (mathématiques)"/>
              </a:rPr>
              <a:t>collection ordonnée</a:t>
            </a:r>
            <a:r>
              <a:rPr lang="fr-FR" sz="1200" b="0" i="0" kern="1200" dirty="0" smtClean="0">
                <a:solidFill>
                  <a:schemeClr val="tx1"/>
                </a:solidFill>
                <a:latin typeface="+mn-lt"/>
                <a:ea typeface="+mn-ea"/>
                <a:cs typeface="+mn-cs"/>
              </a:rPr>
              <a:t> de </a:t>
            </a:r>
            <a:r>
              <a:rPr lang="fr-FR" sz="1200" b="0" i="1" kern="12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 objets, appelés « composantes » ou « éléments » ou « termes » du </a:t>
            </a:r>
            <a:r>
              <a:rPr lang="fr-FR" sz="1200" b="0" i="1" kern="12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Pour </a:t>
            </a:r>
            <a:r>
              <a:rPr lang="fr-FR" sz="1200" b="0" i="1" kern="12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 &gt; 0, si nous notons </a:t>
            </a:r>
            <a:r>
              <a:rPr lang="fr-FR" sz="1200" b="0" i="1" kern="1200" dirty="0" smtClean="0">
                <a:solidFill>
                  <a:schemeClr val="tx1"/>
                </a:solidFill>
                <a:latin typeface="+mn-lt"/>
                <a:ea typeface="+mn-ea"/>
                <a:cs typeface="+mn-cs"/>
              </a:rPr>
              <a:t>a</a:t>
            </a:r>
            <a:r>
              <a:rPr lang="fr-FR" sz="1200" b="0" i="0" kern="1200" baseline="-25000" dirty="0" smtClean="0">
                <a:solidFill>
                  <a:schemeClr val="tx1"/>
                </a:solidFill>
                <a:latin typeface="+mn-lt"/>
                <a:ea typeface="+mn-ea"/>
                <a:cs typeface="+mn-cs"/>
              </a:rPr>
              <a:t>1</a:t>
            </a:r>
            <a:r>
              <a:rPr lang="fr-FR" sz="1200" b="0" i="0" kern="1200" dirty="0" smtClean="0">
                <a:solidFill>
                  <a:schemeClr val="tx1"/>
                </a:solidFill>
                <a:latin typeface="+mn-lt"/>
                <a:ea typeface="+mn-ea"/>
                <a:cs typeface="+mn-cs"/>
              </a:rPr>
              <a:t> le premier élément, </a:t>
            </a:r>
            <a:r>
              <a:rPr lang="fr-FR" sz="1200" b="0" i="1" kern="1200" dirty="0" smtClean="0">
                <a:solidFill>
                  <a:schemeClr val="tx1"/>
                </a:solidFill>
                <a:latin typeface="+mn-lt"/>
                <a:ea typeface="+mn-ea"/>
                <a:cs typeface="+mn-cs"/>
              </a:rPr>
              <a:t>a</a:t>
            </a:r>
            <a:r>
              <a:rPr lang="fr-FR" sz="1200" b="0" i="0" kern="1200" baseline="-25000" dirty="0" smtClean="0">
                <a:solidFill>
                  <a:schemeClr val="tx1"/>
                </a:solidFill>
                <a:latin typeface="+mn-lt"/>
                <a:ea typeface="+mn-ea"/>
                <a:cs typeface="+mn-cs"/>
              </a:rPr>
              <a:t>2</a:t>
            </a:r>
            <a:r>
              <a:rPr lang="fr-FR" sz="1200" b="0" i="0" kern="1200" dirty="0" smtClean="0">
                <a:solidFill>
                  <a:schemeClr val="tx1"/>
                </a:solidFill>
                <a:latin typeface="+mn-lt"/>
                <a:ea typeface="+mn-ea"/>
                <a:cs typeface="+mn-cs"/>
              </a:rPr>
              <a:t> le deuxième élément, …, </a:t>
            </a:r>
            <a:r>
              <a:rPr lang="fr-FR" sz="1200" b="0" i="1" kern="1200" dirty="0" smtClean="0">
                <a:solidFill>
                  <a:schemeClr val="tx1"/>
                </a:solidFill>
                <a:latin typeface="+mn-lt"/>
                <a:ea typeface="+mn-ea"/>
                <a:cs typeface="+mn-cs"/>
              </a:rPr>
              <a:t>a</a:t>
            </a:r>
            <a:r>
              <a:rPr lang="fr-FR" sz="1200" b="0" i="1" kern="1200" baseline="-250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 le </a:t>
            </a:r>
            <a:r>
              <a:rPr lang="fr-FR" sz="1200" b="0" i="1" kern="1200" dirty="0" err="1" smtClean="0">
                <a:solidFill>
                  <a:schemeClr val="tx1"/>
                </a:solidFill>
                <a:latin typeface="+mn-lt"/>
                <a:ea typeface="+mn-ea"/>
                <a:cs typeface="+mn-cs"/>
              </a:rPr>
              <a:t>n</a:t>
            </a:r>
            <a:r>
              <a:rPr lang="fr-FR" sz="1200" b="0" i="0" kern="1200" dirty="0" err="1" smtClean="0">
                <a:solidFill>
                  <a:schemeClr val="tx1"/>
                </a:solidFill>
                <a:latin typeface="+mn-lt"/>
                <a:ea typeface="+mn-ea"/>
                <a:cs typeface="+mn-cs"/>
              </a:rPr>
              <a:t>-ième</a:t>
            </a:r>
            <a:r>
              <a:rPr lang="fr-FR" sz="1200" b="0" i="0" kern="1200" dirty="0" smtClean="0">
                <a:solidFill>
                  <a:schemeClr val="tx1"/>
                </a:solidFill>
                <a:latin typeface="+mn-lt"/>
                <a:ea typeface="+mn-ea"/>
                <a:cs typeface="+mn-cs"/>
              </a:rPr>
              <a:t> élément, le </a:t>
            </a:r>
            <a:r>
              <a:rPr lang="fr-FR" sz="1200" b="0" i="1" kern="12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s'écrit : (</a:t>
            </a:r>
            <a:r>
              <a:rPr lang="fr-FR" sz="1200" b="0" i="1" kern="1200" dirty="0" smtClean="0">
                <a:solidFill>
                  <a:schemeClr val="tx1"/>
                </a:solidFill>
                <a:latin typeface="+mn-lt"/>
                <a:ea typeface="+mn-ea"/>
                <a:cs typeface="+mn-cs"/>
              </a:rPr>
              <a:t>a</a:t>
            </a:r>
            <a:r>
              <a:rPr lang="fr-FR" sz="1200" b="0" i="0" kern="1200" baseline="-25000" dirty="0" smtClean="0">
                <a:solidFill>
                  <a:schemeClr val="tx1"/>
                </a:solidFill>
                <a:latin typeface="+mn-lt"/>
                <a:ea typeface="+mn-ea"/>
                <a:cs typeface="+mn-cs"/>
              </a:rPr>
              <a:t>1</a:t>
            </a:r>
            <a:r>
              <a:rPr lang="fr-FR" sz="1200" b="0" i="0" kern="1200" dirty="0" smtClean="0">
                <a:solidFill>
                  <a:schemeClr val="tx1"/>
                </a:solidFill>
                <a:latin typeface="+mn-lt"/>
                <a:ea typeface="+mn-ea"/>
                <a:cs typeface="+mn-cs"/>
              </a:rPr>
              <a:t>,</a:t>
            </a:r>
            <a:r>
              <a:rPr lang="fr-FR" sz="1200" b="0" i="1" kern="1200" dirty="0" smtClean="0">
                <a:solidFill>
                  <a:schemeClr val="tx1"/>
                </a:solidFill>
                <a:latin typeface="+mn-lt"/>
                <a:ea typeface="+mn-ea"/>
                <a:cs typeface="+mn-cs"/>
              </a:rPr>
              <a:t>a</a:t>
            </a:r>
            <a:r>
              <a:rPr lang="fr-FR" sz="1200" b="0" i="0" kern="1200" baseline="-25000" dirty="0" smtClean="0">
                <a:solidFill>
                  <a:schemeClr val="tx1"/>
                </a:solidFill>
                <a:latin typeface="+mn-lt"/>
                <a:ea typeface="+mn-ea"/>
                <a:cs typeface="+mn-cs"/>
              </a:rPr>
              <a:t>2</a:t>
            </a:r>
            <a:r>
              <a:rPr lang="fr-FR" sz="1200" b="0" i="0" kern="1200" dirty="0" smtClean="0">
                <a:solidFill>
                  <a:schemeClr val="tx1"/>
                </a:solidFill>
                <a:latin typeface="+mn-lt"/>
                <a:ea typeface="+mn-ea"/>
                <a:cs typeface="+mn-cs"/>
              </a:rPr>
              <a:t>,…,</a:t>
            </a:r>
            <a:r>
              <a:rPr lang="fr-FR" sz="1200" b="0" i="1" kern="1200" dirty="0" smtClean="0">
                <a:solidFill>
                  <a:schemeClr val="tx1"/>
                </a:solidFill>
                <a:latin typeface="+mn-lt"/>
                <a:ea typeface="+mn-ea"/>
                <a:cs typeface="+mn-cs"/>
              </a:rPr>
              <a:t>a</a:t>
            </a:r>
            <a:r>
              <a:rPr lang="fr-FR" sz="1200" b="0" i="1" kern="1200" baseline="-250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a:t>
            </a:r>
          </a:p>
          <a:p>
            <a:r>
              <a:rPr lang="fr-FR" sz="1200" b="1" i="0" kern="1200" dirty="0" smtClean="0">
                <a:solidFill>
                  <a:schemeClr val="tx1"/>
                </a:solidFill>
                <a:latin typeface="+mn-lt"/>
                <a:ea typeface="+mn-ea"/>
                <a:cs typeface="+mn-cs"/>
              </a:rPr>
              <a:t>Exemples</a:t>
            </a:r>
            <a:r>
              <a:rPr lang="fr-FR" sz="1200" b="0" i="0" kern="1200" dirty="0" smtClean="0">
                <a:solidFill>
                  <a:schemeClr val="tx1"/>
                </a:solidFill>
                <a:latin typeface="+mn-lt"/>
                <a:ea typeface="+mn-ea"/>
                <a:cs typeface="+mn-cs"/>
              </a:rPr>
              <a:t> :</a:t>
            </a:r>
          </a:p>
          <a:p>
            <a:r>
              <a:rPr lang="fr-FR" sz="1200" b="0" i="0" kern="1200" dirty="0" smtClean="0">
                <a:solidFill>
                  <a:schemeClr val="tx1"/>
                </a:solidFill>
                <a:latin typeface="+mn-lt"/>
                <a:ea typeface="+mn-ea"/>
                <a:cs typeface="+mn-cs"/>
              </a:rPr>
              <a:t>Si le premier élément et le deuxième sont 1, si le troisième est 5 et si le quatrième est 20, alors le </a:t>
            </a:r>
            <a:r>
              <a:rPr lang="fr-FR" sz="1200" b="1" i="0" kern="1200" dirty="0" smtClean="0">
                <a:solidFill>
                  <a:schemeClr val="tx1"/>
                </a:solidFill>
                <a:latin typeface="+mn-lt"/>
                <a:ea typeface="+mn-ea"/>
                <a:cs typeface="+mn-cs"/>
              </a:rPr>
              <a:t>quadruplet</a:t>
            </a:r>
            <a:r>
              <a:rPr lang="fr-FR" sz="1200" b="0" i="0" kern="1200" dirty="0" smtClean="0">
                <a:solidFill>
                  <a:schemeClr val="tx1"/>
                </a:solidFill>
                <a:latin typeface="+mn-lt"/>
                <a:ea typeface="+mn-ea"/>
                <a:cs typeface="+mn-cs"/>
              </a:rPr>
              <a:t> formé par ces éléments s'écrit : (1, 1, 5, 20).</a:t>
            </a:r>
          </a:p>
          <a:p>
            <a:r>
              <a:rPr lang="fr-FR" sz="1200" b="0" i="0" kern="1200" dirty="0" smtClean="0">
                <a:solidFill>
                  <a:schemeClr val="tx1"/>
                </a:solidFill>
                <a:latin typeface="+mn-lt"/>
                <a:ea typeface="+mn-ea"/>
                <a:cs typeface="+mn-cs"/>
              </a:rPr>
              <a:t>Si le premier élément est ♥, le deuxième et le quatrième sont ♣ et le troisième est ♦, alors le quadruplet formé par ces éléments s'écrit : (♥, ♣, ♦, ♣).</a:t>
            </a:r>
          </a:p>
          <a:p>
            <a:r>
              <a:rPr lang="fr-FR" sz="1200" b="0" i="0" kern="1200" dirty="0" smtClean="0">
                <a:solidFill>
                  <a:schemeClr val="tx1"/>
                </a:solidFill>
                <a:latin typeface="+mn-lt"/>
                <a:ea typeface="+mn-ea"/>
                <a:cs typeface="+mn-cs"/>
              </a:rPr>
              <a:t>Le 0-</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s'écrit {\</a:t>
            </a:r>
            <a:r>
              <a:rPr lang="fr-FR" sz="1200" b="0" i="0" kern="1200" dirty="0" err="1" smtClean="0">
                <a:solidFill>
                  <a:schemeClr val="tx1"/>
                </a:solidFill>
                <a:latin typeface="+mn-lt"/>
                <a:ea typeface="+mn-ea"/>
                <a:cs typeface="+mn-cs"/>
              </a:rPr>
              <a:t>displaystyle</a:t>
            </a:r>
            <a:r>
              <a:rPr lang="fr-FR" sz="1200" b="0" i="0" kern="1200" dirty="0" smtClean="0">
                <a:solidFill>
                  <a:schemeClr val="tx1"/>
                </a:solidFill>
                <a:latin typeface="+mn-lt"/>
                <a:ea typeface="+mn-ea"/>
                <a:cs typeface="+mn-cs"/>
              </a:rPr>
              <a:t> ()}.</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La </a:t>
            </a:r>
            <a:r>
              <a:rPr lang="fr-FR" sz="1200" b="0" i="1" kern="1200" dirty="0" err="1" smtClean="0">
                <a:solidFill>
                  <a:schemeClr val="tx1"/>
                </a:solidFill>
                <a:latin typeface="+mn-lt"/>
                <a:ea typeface="+mn-ea"/>
                <a:cs typeface="+mn-cs"/>
              </a:rPr>
              <a:t>n</a:t>
            </a:r>
            <a:r>
              <a:rPr lang="fr-FR" sz="1200" b="0" i="0" kern="1200" dirty="0" err="1" smtClean="0">
                <a:solidFill>
                  <a:schemeClr val="tx1"/>
                </a:solidFill>
                <a:latin typeface="+mn-lt"/>
                <a:ea typeface="+mn-ea"/>
                <a:cs typeface="+mn-cs"/>
              </a:rPr>
              <a:t>-ième</a:t>
            </a:r>
            <a:r>
              <a:rPr lang="fr-FR" sz="1200" b="0" i="0" kern="1200" dirty="0" smtClean="0">
                <a:solidFill>
                  <a:schemeClr val="tx1"/>
                </a:solidFill>
                <a:latin typeface="+mn-lt"/>
                <a:ea typeface="+mn-ea"/>
                <a:cs typeface="+mn-cs"/>
              </a:rPr>
              <a:t> </a:t>
            </a:r>
            <a:r>
              <a:rPr lang="fr-FR" sz="1200" b="0" i="0" u="none" strike="noStrike" kern="1200" dirty="0" smtClean="0">
                <a:solidFill>
                  <a:schemeClr val="tx1"/>
                </a:solidFill>
                <a:latin typeface="+mn-lt"/>
                <a:ea typeface="+mn-ea"/>
                <a:cs typeface="+mn-cs"/>
                <a:hlinkClick r:id="rId6" tooltip="Produit cartésien"/>
              </a:rPr>
              <a:t>puissance cartésienne</a:t>
            </a:r>
            <a:r>
              <a:rPr lang="fr-FR" sz="1200" b="0" i="0" kern="1200" dirty="0" smtClean="0">
                <a:solidFill>
                  <a:schemeClr val="tx1"/>
                </a:solidFill>
                <a:latin typeface="+mn-lt"/>
                <a:ea typeface="+mn-ea"/>
                <a:cs typeface="+mn-cs"/>
              </a:rPr>
              <a:t> </a:t>
            </a:r>
            <a:r>
              <a:rPr lang="fr-FR" sz="1200" b="0" i="1" kern="1200" dirty="0" smtClean="0">
                <a:solidFill>
                  <a:schemeClr val="tx1"/>
                </a:solidFill>
                <a:latin typeface="+mn-lt"/>
                <a:ea typeface="+mn-ea"/>
                <a:cs typeface="+mn-cs"/>
              </a:rPr>
              <a:t>E</a:t>
            </a:r>
            <a:r>
              <a:rPr lang="fr-FR" sz="1200" b="0" i="1" kern="1200" baseline="300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 d'un </a:t>
            </a:r>
            <a:r>
              <a:rPr lang="fr-FR" sz="1200" b="0" i="0" u="none" strike="noStrike" kern="1200" dirty="0" smtClean="0">
                <a:solidFill>
                  <a:schemeClr val="tx1"/>
                </a:solidFill>
                <a:latin typeface="+mn-lt"/>
                <a:ea typeface="+mn-ea"/>
                <a:cs typeface="+mn-cs"/>
                <a:hlinkClick r:id="rId7" tooltip="Ensemble"/>
              </a:rPr>
              <a:t>ensemble</a:t>
            </a:r>
            <a:r>
              <a:rPr lang="fr-FR" sz="1200" b="0" i="0" kern="1200" dirty="0" smtClean="0">
                <a:solidFill>
                  <a:schemeClr val="tx1"/>
                </a:solidFill>
                <a:latin typeface="+mn-lt"/>
                <a:ea typeface="+mn-ea"/>
                <a:cs typeface="+mn-cs"/>
              </a:rPr>
              <a:t> </a:t>
            </a:r>
            <a:r>
              <a:rPr lang="fr-FR" sz="1200" b="0" i="1" kern="1200" dirty="0" smtClean="0">
                <a:solidFill>
                  <a:schemeClr val="tx1"/>
                </a:solidFill>
                <a:latin typeface="+mn-lt"/>
                <a:ea typeface="+mn-ea"/>
                <a:cs typeface="+mn-cs"/>
              </a:rPr>
              <a:t>E</a:t>
            </a:r>
            <a:r>
              <a:rPr lang="fr-FR" sz="1200" b="0" i="0" kern="1200" dirty="0" smtClean="0">
                <a:solidFill>
                  <a:schemeClr val="tx1"/>
                </a:solidFill>
                <a:latin typeface="+mn-lt"/>
                <a:ea typeface="+mn-ea"/>
                <a:cs typeface="+mn-cs"/>
              </a:rPr>
              <a:t> est l'ensemble des </a:t>
            </a:r>
            <a:r>
              <a:rPr lang="fr-FR" sz="1200" b="0" i="1" kern="1200" dirty="0" smtClean="0">
                <a:solidFill>
                  <a:schemeClr val="tx1"/>
                </a:solidFill>
                <a:latin typeface="+mn-lt"/>
                <a:ea typeface="+mn-ea"/>
                <a:cs typeface="+mn-cs"/>
              </a:rPr>
              <a:t>n</a:t>
            </a:r>
            <a:r>
              <a:rPr lang="fr-FR" sz="1200" b="0" i="0" kern="1200" dirty="0" smtClean="0">
                <a:solidFill>
                  <a:schemeClr val="tx1"/>
                </a:solidFill>
                <a:latin typeface="+mn-lt"/>
                <a:ea typeface="+mn-ea"/>
                <a:cs typeface="+mn-cs"/>
              </a:rPr>
              <a:t>-</a:t>
            </a:r>
            <a:r>
              <a:rPr lang="fr-FR" sz="1200" b="0" i="0" kern="1200" dirty="0" err="1" smtClean="0">
                <a:solidFill>
                  <a:schemeClr val="tx1"/>
                </a:solidFill>
                <a:latin typeface="+mn-lt"/>
                <a:ea typeface="+mn-ea"/>
                <a:cs typeface="+mn-cs"/>
              </a:rPr>
              <a:t>uplets</a:t>
            </a:r>
            <a:r>
              <a:rPr lang="fr-FR" sz="1200" b="0" i="0" kern="1200" dirty="0" smtClean="0">
                <a:solidFill>
                  <a:schemeClr val="tx1"/>
                </a:solidFill>
                <a:latin typeface="+mn-lt"/>
                <a:ea typeface="+mn-ea"/>
                <a:cs typeface="+mn-cs"/>
              </a:rPr>
              <a:t> d'éléments de </a:t>
            </a:r>
            <a:r>
              <a:rPr lang="fr-FR" sz="1200" b="0" i="1" kern="1200" dirty="0" smtClean="0">
                <a:solidFill>
                  <a:schemeClr val="tx1"/>
                </a:solidFill>
                <a:latin typeface="+mn-lt"/>
                <a:ea typeface="+mn-ea"/>
                <a:cs typeface="+mn-cs"/>
              </a:rPr>
              <a:t>E</a:t>
            </a:r>
            <a:r>
              <a:rPr lang="fr-FR" sz="1200" b="0" i="0" kern="1200" dirty="0" smtClean="0">
                <a:solidFill>
                  <a:schemeClr val="tx1"/>
                </a:solidFill>
                <a:latin typeface="+mn-lt"/>
                <a:ea typeface="+mn-ea"/>
                <a:cs typeface="+mn-cs"/>
              </a:rPr>
              <a:t>.</a:t>
            </a:r>
          </a:p>
          <a:p>
            <a:r>
              <a:rPr lang="fr-FR" sz="1200" b="0" i="0" kern="1200" dirty="0" smtClean="0">
                <a:solidFill>
                  <a:schemeClr val="tx1"/>
                </a:solidFill>
                <a:latin typeface="+mn-lt"/>
                <a:ea typeface="+mn-ea"/>
                <a:cs typeface="+mn-cs"/>
              </a:rPr>
              <a:t>un 1-</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est un élément de </a:t>
            </a:r>
            <a:r>
              <a:rPr lang="fr-FR" sz="1200" b="0" i="1" kern="1200" dirty="0" smtClean="0">
                <a:solidFill>
                  <a:schemeClr val="tx1"/>
                </a:solidFill>
                <a:latin typeface="+mn-lt"/>
                <a:ea typeface="+mn-ea"/>
                <a:cs typeface="+mn-cs"/>
              </a:rPr>
              <a:t>E</a:t>
            </a:r>
            <a:r>
              <a:rPr lang="fr-FR" sz="1200" b="0" i="0" kern="1200" dirty="0" smtClean="0">
                <a:solidFill>
                  <a:schemeClr val="tx1"/>
                </a:solidFill>
                <a:latin typeface="+mn-lt"/>
                <a:ea typeface="+mn-ea"/>
                <a:cs typeface="+mn-cs"/>
              </a:rPr>
              <a:t> ;</a:t>
            </a:r>
          </a:p>
          <a:p>
            <a:r>
              <a:rPr lang="fr-FR" sz="1200" b="0" i="0" kern="1200" dirty="0" smtClean="0">
                <a:solidFill>
                  <a:schemeClr val="tx1"/>
                </a:solidFill>
                <a:latin typeface="+mn-lt"/>
                <a:ea typeface="+mn-ea"/>
                <a:cs typeface="+mn-cs"/>
              </a:rPr>
              <a:t>un 2-</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est un </a:t>
            </a:r>
            <a:r>
              <a:rPr lang="fr-FR" sz="1200" b="0" i="0" u="none" strike="noStrike" kern="1200" dirty="0" smtClean="0">
                <a:solidFill>
                  <a:schemeClr val="tx1"/>
                </a:solidFill>
                <a:latin typeface="+mn-lt"/>
                <a:ea typeface="+mn-ea"/>
                <a:cs typeface="+mn-cs"/>
                <a:hlinkClick r:id="rId8" tooltip="Couple (mathématiques)"/>
              </a:rPr>
              <a:t>couple</a:t>
            </a:r>
            <a:r>
              <a:rPr lang="fr-FR" sz="1200" b="0" i="0" kern="1200" dirty="0" smtClean="0">
                <a:solidFill>
                  <a:schemeClr val="tx1"/>
                </a:solidFill>
                <a:latin typeface="+mn-lt"/>
                <a:ea typeface="+mn-ea"/>
                <a:cs typeface="+mn-cs"/>
              </a:rPr>
              <a:t> (ou </a:t>
            </a:r>
            <a:r>
              <a:rPr lang="fr-FR" sz="1200" b="1" i="0" kern="1200" dirty="0" smtClean="0">
                <a:solidFill>
                  <a:schemeClr val="tx1"/>
                </a:solidFill>
                <a:latin typeface="+mn-lt"/>
                <a:ea typeface="+mn-ea"/>
                <a:cs typeface="+mn-cs"/>
              </a:rPr>
              <a:t>doublet</a:t>
            </a:r>
            <a:r>
              <a:rPr lang="fr-FR" sz="1200" b="0" i="0" kern="1200" dirty="0" smtClean="0">
                <a:solidFill>
                  <a:schemeClr val="tx1"/>
                </a:solidFill>
                <a:latin typeface="+mn-lt"/>
                <a:ea typeface="+mn-ea"/>
                <a:cs typeface="+mn-cs"/>
              </a:rPr>
              <a:t>) ;</a:t>
            </a:r>
          </a:p>
          <a:p>
            <a:r>
              <a:rPr lang="fr-FR" sz="1200" b="0" i="0" kern="1200" dirty="0" smtClean="0">
                <a:solidFill>
                  <a:schemeClr val="tx1"/>
                </a:solidFill>
                <a:latin typeface="+mn-lt"/>
                <a:ea typeface="+mn-ea"/>
                <a:cs typeface="+mn-cs"/>
              </a:rPr>
              <a:t>un 3-</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est un </a:t>
            </a:r>
            <a:r>
              <a:rPr lang="fr-FR" sz="1200" b="1" i="0" kern="1200" dirty="0" smtClean="0">
                <a:solidFill>
                  <a:schemeClr val="tx1"/>
                </a:solidFill>
                <a:latin typeface="+mn-lt"/>
                <a:ea typeface="+mn-ea"/>
                <a:cs typeface="+mn-cs"/>
              </a:rPr>
              <a:t>triplet</a:t>
            </a:r>
            <a:r>
              <a:rPr lang="fr-FR" sz="1200" b="0" i="0" u="none" strike="noStrike" kern="1200" baseline="30000" dirty="0" smtClean="0">
                <a:solidFill>
                  <a:schemeClr val="tx1"/>
                </a:solidFill>
                <a:latin typeface="+mn-lt"/>
                <a:ea typeface="+mn-ea"/>
                <a:cs typeface="+mn-cs"/>
                <a:hlinkClick r:id="rId9"/>
              </a:rPr>
              <a:t>2</a:t>
            </a:r>
            <a:r>
              <a:rPr lang="fr-FR" sz="1200" b="0" i="0" kern="1200" dirty="0" smtClean="0">
                <a:solidFill>
                  <a:schemeClr val="tx1"/>
                </a:solidFill>
                <a:latin typeface="+mn-lt"/>
                <a:ea typeface="+mn-ea"/>
                <a:cs typeface="+mn-cs"/>
              </a:rPr>
              <a:t> ;</a:t>
            </a:r>
          </a:p>
          <a:p>
            <a:r>
              <a:rPr lang="fr-FR" sz="1200" b="0" i="0" kern="1200" dirty="0" smtClean="0">
                <a:solidFill>
                  <a:schemeClr val="tx1"/>
                </a:solidFill>
                <a:latin typeface="+mn-lt"/>
                <a:ea typeface="+mn-ea"/>
                <a:cs typeface="+mn-cs"/>
              </a:rPr>
              <a:t>un 4-</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est un </a:t>
            </a:r>
            <a:r>
              <a:rPr lang="fr-FR" sz="1200" b="1" i="0" kern="1200" dirty="0" smtClean="0">
                <a:solidFill>
                  <a:schemeClr val="tx1"/>
                </a:solidFill>
                <a:latin typeface="+mn-lt"/>
                <a:ea typeface="+mn-ea"/>
                <a:cs typeface="+mn-cs"/>
              </a:rPr>
              <a:t>quadruplet</a:t>
            </a:r>
            <a:r>
              <a:rPr lang="fr-FR" sz="1200" b="0" i="0" kern="1200" dirty="0" smtClean="0">
                <a:solidFill>
                  <a:schemeClr val="tx1"/>
                </a:solidFill>
                <a:latin typeface="+mn-lt"/>
                <a:ea typeface="+mn-ea"/>
                <a:cs typeface="+mn-cs"/>
              </a:rPr>
              <a:t> ;</a:t>
            </a:r>
          </a:p>
          <a:p>
            <a:r>
              <a:rPr lang="fr-FR" sz="1200" b="0" i="0" kern="1200" dirty="0" smtClean="0">
                <a:solidFill>
                  <a:schemeClr val="tx1"/>
                </a:solidFill>
                <a:latin typeface="+mn-lt"/>
                <a:ea typeface="+mn-ea"/>
                <a:cs typeface="+mn-cs"/>
              </a:rPr>
              <a:t>un 5-</a:t>
            </a:r>
            <a:r>
              <a:rPr lang="fr-FR" sz="1200" b="0" i="0" kern="1200" dirty="0" err="1" smtClean="0">
                <a:solidFill>
                  <a:schemeClr val="tx1"/>
                </a:solidFill>
                <a:latin typeface="+mn-lt"/>
                <a:ea typeface="+mn-ea"/>
                <a:cs typeface="+mn-cs"/>
              </a:rPr>
              <a:t>uplet</a:t>
            </a:r>
            <a:r>
              <a:rPr lang="fr-FR" sz="1200" b="0" i="0" kern="1200" dirty="0" smtClean="0">
                <a:solidFill>
                  <a:schemeClr val="tx1"/>
                </a:solidFill>
                <a:latin typeface="+mn-lt"/>
                <a:ea typeface="+mn-ea"/>
                <a:cs typeface="+mn-cs"/>
              </a:rPr>
              <a:t> est un </a:t>
            </a:r>
            <a:r>
              <a:rPr lang="fr-FR" sz="1200" b="1" i="0" kern="1200" dirty="0" err="1" smtClean="0">
                <a:solidFill>
                  <a:schemeClr val="tx1"/>
                </a:solidFill>
                <a:latin typeface="+mn-lt"/>
                <a:ea typeface="+mn-ea"/>
                <a:cs typeface="+mn-cs"/>
              </a:rPr>
              <a:t>quintuplet</a:t>
            </a:r>
            <a:r>
              <a:rPr lang="fr-FR" sz="1200" b="0" i="0" kern="1200" dirty="0" smtClean="0">
                <a:solidFill>
                  <a:schemeClr val="tx1"/>
                </a:solidFill>
                <a:latin typeface="+mn-lt"/>
                <a:ea typeface="+mn-ea"/>
                <a:cs typeface="+mn-cs"/>
              </a:rPr>
              <a:t> ;</a:t>
            </a:r>
          </a:p>
          <a:p>
            <a:r>
              <a:rPr lang="fr-FR" sz="1200" b="0" i="0" kern="1200" dirty="0" smtClean="0">
                <a:solidFill>
                  <a:schemeClr val="tx1"/>
                </a:solidFill>
                <a:latin typeface="+mn-lt"/>
                <a:ea typeface="+mn-ea"/>
                <a:cs typeface="+mn-cs"/>
              </a:rPr>
              <a:t>etc.</a:t>
            </a:r>
          </a:p>
          <a:p>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15</a:t>
            </a:fld>
            <a:endParaRPr lang="fr-FR"/>
          </a:p>
        </p:txBody>
      </p:sp>
    </p:spTree>
    <p:extLst>
      <p:ext uri="{BB962C8B-B14F-4D97-AF65-F5344CB8AC3E}">
        <p14:creationId xmlns:p14="http://schemas.microsoft.com/office/powerpoint/2010/main" val="312033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17</a:t>
            </a:fld>
            <a:endParaRPr lang="fr-FR"/>
          </a:p>
        </p:txBody>
      </p:sp>
    </p:spTree>
    <p:extLst>
      <p:ext uri="{BB962C8B-B14F-4D97-AF65-F5344CB8AC3E}">
        <p14:creationId xmlns:p14="http://schemas.microsoft.com/office/powerpoint/2010/main" val="35333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Pour être parfaites, les relations doivent respecter certaines règles. Cet ensemble de règles se nomme : </a:t>
            </a:r>
            <a:r>
              <a:rPr lang="fr-FR" sz="1200" b="1" i="0" kern="1200" dirty="0" smtClean="0">
                <a:solidFill>
                  <a:schemeClr val="tx1"/>
                </a:solidFill>
                <a:latin typeface="+mn-lt"/>
                <a:ea typeface="+mn-ea"/>
                <a:cs typeface="+mn-cs"/>
              </a:rPr>
              <a:t>les formes normales</a:t>
            </a:r>
            <a:r>
              <a:rPr lang="fr-FR" sz="1200" b="0" i="0" kern="1200" dirty="0" smtClean="0">
                <a:solidFill>
                  <a:schemeClr val="tx1"/>
                </a:solidFill>
                <a:latin typeface="+mn-lt"/>
                <a:ea typeface="+mn-ea"/>
                <a:cs typeface="+mn-cs"/>
              </a:rPr>
              <a:t> .</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Les DF sont à</a:t>
            </a:r>
            <a:r>
              <a:rPr lang="fr-FR" sz="1200" b="0" i="0" kern="1200" baseline="0" dirty="0" smtClean="0">
                <a:solidFill>
                  <a:schemeClr val="tx1"/>
                </a:solidFill>
                <a:latin typeface="+mn-lt"/>
                <a:ea typeface="+mn-ea"/>
                <a:cs typeface="+mn-cs"/>
              </a:rPr>
              <a:t> l’</a:t>
            </a:r>
            <a:r>
              <a:rPr lang="fr-FR" sz="1200" b="0" i="0" kern="1200" baseline="0" dirty="0" err="1" smtClean="0">
                <a:solidFill>
                  <a:schemeClr val="tx1"/>
                </a:solidFill>
                <a:latin typeface="+mn-lt"/>
                <a:ea typeface="+mn-ea"/>
                <a:cs typeface="+mn-cs"/>
              </a:rPr>
              <a:t>interieur</a:t>
            </a:r>
            <a:r>
              <a:rPr lang="fr-FR" sz="1200" b="0" i="0" kern="1200" baseline="0" dirty="0" smtClean="0">
                <a:solidFill>
                  <a:schemeClr val="tx1"/>
                </a:solidFill>
                <a:latin typeface="+mn-lt"/>
                <a:ea typeface="+mn-ea"/>
                <a:cs typeface="+mn-cs"/>
              </a:rPr>
              <a:t> d’une relation: pas de </a:t>
            </a:r>
            <a:r>
              <a:rPr lang="fr-FR" sz="1200" b="0" i="0" kern="1200" baseline="0" dirty="0" err="1" smtClean="0">
                <a:solidFill>
                  <a:schemeClr val="tx1"/>
                </a:solidFill>
                <a:latin typeface="+mn-lt"/>
                <a:ea typeface="+mn-ea"/>
                <a:cs typeface="+mn-cs"/>
              </a:rPr>
              <a:t>Df</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inter-relations</a:t>
            </a:r>
            <a:r>
              <a:rPr lang="fr-FR" sz="1200" b="0" i="0" kern="1200" baseline="0" dirty="0" smtClean="0">
                <a:solidFill>
                  <a:schemeClr val="tx1"/>
                </a:solidFill>
                <a:latin typeface="+mn-lt"/>
                <a:ea typeface="+mn-ea"/>
                <a:cs typeface="+mn-cs"/>
              </a:rPr>
              <a:t>.</a:t>
            </a:r>
          </a:p>
          <a:p>
            <a:r>
              <a:rPr lang="fr-FR" sz="1200" b="0" i="0" kern="1200" baseline="0" dirty="0" smtClean="0">
                <a:solidFill>
                  <a:schemeClr val="tx1"/>
                </a:solidFill>
                <a:latin typeface="+mn-lt"/>
                <a:ea typeface="+mn-ea"/>
                <a:cs typeface="+mn-cs"/>
              </a:rPr>
              <a:t>Les DF sont extraites de la sémantique des attributs et des règles (contraintes) en vigueur dans la réalité.</a:t>
            </a:r>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18</a:t>
            </a:fld>
            <a:endParaRPr lang="fr-FR"/>
          </a:p>
        </p:txBody>
      </p:sp>
    </p:spTree>
    <p:extLst>
      <p:ext uri="{BB962C8B-B14F-4D97-AF65-F5344CB8AC3E}">
        <p14:creationId xmlns:p14="http://schemas.microsoft.com/office/powerpoint/2010/main" val="200777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fr-FR" sz="1200" b="0" i="0" kern="1200" dirty="0" smtClean="0">
                <a:solidFill>
                  <a:schemeClr val="tx1"/>
                </a:solidFill>
                <a:latin typeface="+mn-lt"/>
                <a:ea typeface="+mn-ea"/>
                <a:cs typeface="+mn-cs"/>
              </a:rPr>
              <a:t>Soit un ensemble </a:t>
            </a:r>
            <a:r>
              <a:rPr lang="fr-FR" sz="1200" b="0" i="0" u="none" strike="noStrike" kern="1200" dirty="0" smtClean="0">
                <a:solidFill>
                  <a:schemeClr val="tx1"/>
                </a:solidFill>
                <a:latin typeface="+mn-lt"/>
                <a:ea typeface="+mn-ea"/>
                <a:cs typeface="+mn-cs"/>
              </a:rPr>
              <a:t>FF</a:t>
            </a:r>
            <a:r>
              <a:rPr lang="fr-FR" sz="1200" b="0" i="0" kern="1200" dirty="0" smtClean="0">
                <a:solidFill>
                  <a:schemeClr val="tx1"/>
                </a:solidFill>
                <a:latin typeface="+mn-lt"/>
                <a:ea typeface="+mn-ea"/>
                <a:cs typeface="+mn-cs"/>
              </a:rPr>
              <a:t> de dépendances fonctionnelles entre les attributs d’un schéma de relation </a:t>
            </a:r>
            <a:r>
              <a:rPr lang="fr-FR" sz="1200" b="0" i="0" u="none" strike="noStrike" kern="1200" dirty="0" smtClean="0">
                <a:solidFill>
                  <a:schemeClr val="tx1"/>
                </a:solidFill>
                <a:latin typeface="+mn-lt"/>
                <a:ea typeface="+mn-ea"/>
                <a:cs typeface="+mn-cs"/>
              </a:rPr>
              <a:t>R(X,Y,Z)R(X,Y,Z)</a:t>
            </a:r>
            <a:r>
              <a:rPr lang="fr-FR" sz="1200" b="0" i="0" kern="1200" dirty="0" smtClean="0">
                <a:solidFill>
                  <a:schemeClr val="tx1"/>
                </a:solidFill>
                <a:latin typeface="+mn-lt"/>
                <a:ea typeface="+mn-ea"/>
                <a:cs typeface="+mn-cs"/>
              </a:rPr>
              <a:t>. Nous pouvons définir les propriétés suivantes :</a:t>
            </a:r>
          </a:p>
          <a:p>
            <a:r>
              <a:rPr lang="fr-FR" sz="1200" b="0" i="0" kern="1200" dirty="0" smtClean="0">
                <a:solidFill>
                  <a:schemeClr val="tx1"/>
                </a:solidFill>
                <a:latin typeface="+mn-lt"/>
                <a:ea typeface="+mn-ea"/>
                <a:cs typeface="+mn-cs"/>
              </a:rPr>
              <a:t>transitivité : si </a:t>
            </a:r>
            <a:r>
              <a:rPr lang="fr-FR" sz="1200" b="0" i="0" u="none" strike="noStrike" kern="1200" dirty="0" smtClean="0">
                <a:solidFill>
                  <a:schemeClr val="tx1"/>
                </a:solidFill>
                <a:latin typeface="+mn-lt"/>
                <a:ea typeface="+mn-ea"/>
                <a:cs typeface="+mn-cs"/>
              </a:rPr>
              <a:t>X→YX→Y</a:t>
            </a:r>
            <a:r>
              <a:rPr lang="fr-FR" sz="1200" b="0" i="0" kern="1200" dirty="0" smtClean="0">
                <a:solidFill>
                  <a:schemeClr val="tx1"/>
                </a:solidFill>
                <a:latin typeface="+mn-lt"/>
                <a:ea typeface="+mn-ea"/>
                <a:cs typeface="+mn-cs"/>
              </a:rPr>
              <a:t>, et </a:t>
            </a:r>
            <a:r>
              <a:rPr lang="fr-FR" sz="1200" b="0" i="0" u="none" strike="noStrike" kern="1200" dirty="0" smtClean="0">
                <a:solidFill>
                  <a:schemeClr val="tx1"/>
                </a:solidFill>
                <a:latin typeface="+mn-lt"/>
                <a:ea typeface="+mn-ea"/>
                <a:cs typeface="+mn-cs"/>
              </a:rPr>
              <a:t>Y→ZY→Z</a:t>
            </a:r>
            <a:r>
              <a:rPr lang="fr-FR" sz="1200" b="0" i="0" kern="1200" dirty="0" smtClean="0">
                <a:solidFill>
                  <a:schemeClr val="tx1"/>
                </a:solidFill>
                <a:latin typeface="+mn-lt"/>
                <a:ea typeface="+mn-ea"/>
                <a:cs typeface="+mn-cs"/>
              </a:rPr>
              <a:t>, alors </a:t>
            </a:r>
            <a:r>
              <a:rPr lang="fr-FR" sz="1200" b="0" i="0" u="none" strike="noStrike" kern="1200" dirty="0" smtClean="0">
                <a:solidFill>
                  <a:schemeClr val="tx1"/>
                </a:solidFill>
                <a:latin typeface="+mn-lt"/>
                <a:ea typeface="+mn-ea"/>
                <a:cs typeface="+mn-cs"/>
              </a:rPr>
              <a:t>X→ZX→Z</a:t>
            </a:r>
            <a:r>
              <a:rPr lang="fr-FR" sz="1200" b="0" i="0" kern="1200" dirty="0" smtClean="0">
                <a:solidFill>
                  <a:schemeClr val="tx1"/>
                </a:solidFill>
                <a:latin typeface="+mn-lt"/>
                <a:ea typeface="+mn-ea"/>
                <a:cs typeface="+mn-cs"/>
              </a:rPr>
              <a:t>,</a:t>
            </a:r>
          </a:p>
          <a:p>
            <a:r>
              <a:rPr lang="fr-FR" sz="1200" b="0" i="0" kern="1200" dirty="0" smtClean="0">
                <a:solidFill>
                  <a:schemeClr val="tx1"/>
                </a:solidFill>
                <a:latin typeface="+mn-lt"/>
                <a:ea typeface="+mn-ea"/>
                <a:cs typeface="+mn-cs"/>
              </a:rPr>
              <a:t>augmentation : si </a:t>
            </a:r>
            <a:r>
              <a:rPr lang="fr-FR" sz="1200" b="0" i="0" u="none" strike="noStrike" kern="1200" dirty="0" smtClean="0">
                <a:solidFill>
                  <a:schemeClr val="tx1"/>
                </a:solidFill>
                <a:latin typeface="+mn-lt"/>
                <a:ea typeface="+mn-ea"/>
                <a:cs typeface="+mn-cs"/>
              </a:rPr>
              <a:t>X→YX→Y</a:t>
            </a:r>
            <a:r>
              <a:rPr lang="fr-FR" sz="1200" b="0" i="0" kern="1200" dirty="0" smtClean="0">
                <a:solidFill>
                  <a:schemeClr val="tx1"/>
                </a:solidFill>
                <a:latin typeface="+mn-lt"/>
                <a:ea typeface="+mn-ea"/>
                <a:cs typeface="+mn-cs"/>
              </a:rPr>
              <a:t>, alors </a:t>
            </a:r>
            <a:r>
              <a:rPr lang="fr-FR" sz="1200" b="0" i="0" u="none" strike="noStrike" kern="1200" dirty="0" smtClean="0">
                <a:solidFill>
                  <a:schemeClr val="tx1"/>
                </a:solidFill>
                <a:latin typeface="+mn-lt"/>
                <a:ea typeface="+mn-ea"/>
                <a:cs typeface="+mn-cs"/>
              </a:rPr>
              <a:t>XZ→YXZ→Y</a:t>
            </a:r>
            <a:r>
              <a:rPr lang="fr-FR" sz="1200" b="0" i="0" kern="1200" dirty="0" smtClean="0">
                <a:solidFill>
                  <a:schemeClr val="tx1"/>
                </a:solidFill>
                <a:latin typeface="+mn-lt"/>
                <a:ea typeface="+mn-ea"/>
                <a:cs typeface="+mn-cs"/>
              </a:rPr>
              <a:t> pour tout groupe </a:t>
            </a:r>
            <a:r>
              <a:rPr lang="fr-FR" sz="1200" b="0" i="0" u="none" strike="noStrike" kern="1200" dirty="0" smtClean="0">
                <a:solidFill>
                  <a:schemeClr val="tx1"/>
                </a:solidFill>
                <a:latin typeface="+mn-lt"/>
                <a:ea typeface="+mn-ea"/>
                <a:cs typeface="+mn-cs"/>
              </a:rPr>
              <a:t>ZZ</a:t>
            </a:r>
            <a:r>
              <a:rPr lang="fr-FR" sz="1200" b="0" i="0" kern="1200" dirty="0" smtClean="0">
                <a:solidFill>
                  <a:schemeClr val="tx1"/>
                </a:solidFill>
                <a:latin typeface="+mn-lt"/>
                <a:ea typeface="+mn-ea"/>
                <a:cs typeface="+mn-cs"/>
              </a:rPr>
              <a:t> d’attributs appartenant au schéma de relation,</a:t>
            </a:r>
          </a:p>
          <a:p>
            <a:r>
              <a:rPr lang="fr-FR" sz="1200" b="0" i="0" kern="1200" dirty="0" smtClean="0">
                <a:solidFill>
                  <a:schemeClr val="tx1"/>
                </a:solidFill>
                <a:latin typeface="+mn-lt"/>
                <a:ea typeface="+mn-ea"/>
                <a:cs typeface="+mn-cs"/>
              </a:rPr>
              <a:t>réflexivité : si </a:t>
            </a:r>
            <a:r>
              <a:rPr lang="fr-FR" sz="1200" b="0" i="0" u="none" strike="noStrike" kern="1200" dirty="0" smtClean="0">
                <a:solidFill>
                  <a:schemeClr val="tx1"/>
                </a:solidFill>
                <a:latin typeface="+mn-lt"/>
                <a:ea typeface="+mn-ea"/>
                <a:cs typeface="+mn-cs"/>
              </a:rPr>
              <a:t>Y⊂XY⊂X</a:t>
            </a:r>
            <a:r>
              <a:rPr lang="fr-FR" sz="1200" b="0" i="0" kern="1200" dirty="0" smtClean="0">
                <a:solidFill>
                  <a:schemeClr val="tx1"/>
                </a:solidFill>
                <a:latin typeface="+mn-lt"/>
                <a:ea typeface="+mn-ea"/>
                <a:cs typeface="+mn-cs"/>
              </a:rPr>
              <a:t>, alors </a:t>
            </a:r>
            <a:r>
              <a:rPr lang="fr-FR" sz="1200" b="0" i="0" u="none" strike="noStrike" kern="1200" dirty="0" smtClean="0">
                <a:solidFill>
                  <a:schemeClr val="tx1"/>
                </a:solidFill>
                <a:latin typeface="+mn-lt"/>
                <a:ea typeface="+mn-ea"/>
                <a:cs typeface="+mn-cs"/>
              </a:rPr>
              <a:t>X→YX→Y</a:t>
            </a:r>
            <a:r>
              <a:rPr lang="fr-FR" sz="1200" b="0" i="0" kern="1200" dirty="0" smtClean="0">
                <a:solidFill>
                  <a:schemeClr val="tx1"/>
                </a:solidFill>
                <a:latin typeface="+mn-lt"/>
                <a:ea typeface="+mn-ea"/>
                <a:cs typeface="+mn-cs"/>
              </a:rPr>
              <a:t>.</a:t>
            </a:r>
          </a:p>
          <a:p>
            <a:r>
              <a:rPr lang="fr-FR" sz="1200" b="0" i="0" kern="1200" dirty="0" smtClean="0">
                <a:solidFill>
                  <a:schemeClr val="tx1"/>
                </a:solidFill>
                <a:latin typeface="+mn-lt"/>
                <a:ea typeface="+mn-ea"/>
                <a:cs typeface="+mn-cs"/>
              </a:rPr>
              <a:t>À partir de ces trois axiomes de base, on peut déduire d’autres règles :</a:t>
            </a:r>
          </a:p>
          <a:p>
            <a:r>
              <a:rPr lang="fr-FR" sz="1200" b="0" i="0" kern="1200" dirty="0" smtClean="0">
                <a:solidFill>
                  <a:schemeClr val="tx1"/>
                </a:solidFill>
                <a:latin typeface="+mn-lt"/>
                <a:ea typeface="+mn-ea"/>
                <a:cs typeface="+mn-cs"/>
              </a:rPr>
              <a:t>union : si </a:t>
            </a:r>
            <a:r>
              <a:rPr lang="fr-FR" sz="1200" b="0" i="0" u="none" strike="noStrike" kern="1200" dirty="0" smtClean="0">
                <a:solidFill>
                  <a:schemeClr val="tx1"/>
                </a:solidFill>
                <a:latin typeface="+mn-lt"/>
                <a:ea typeface="+mn-ea"/>
                <a:cs typeface="+mn-cs"/>
              </a:rPr>
              <a:t>X→YX→Y</a:t>
            </a:r>
            <a:r>
              <a:rPr lang="fr-FR" sz="1200" b="0" i="0" kern="1200" dirty="0" smtClean="0">
                <a:solidFill>
                  <a:schemeClr val="tx1"/>
                </a:solidFill>
                <a:latin typeface="+mn-lt"/>
                <a:ea typeface="+mn-ea"/>
                <a:cs typeface="+mn-cs"/>
              </a:rPr>
              <a:t> et </a:t>
            </a:r>
            <a:r>
              <a:rPr lang="fr-FR" sz="1200" b="0" i="0" u="none" strike="noStrike" kern="1200" dirty="0" smtClean="0">
                <a:solidFill>
                  <a:schemeClr val="tx1"/>
                </a:solidFill>
                <a:latin typeface="+mn-lt"/>
                <a:ea typeface="+mn-ea"/>
                <a:cs typeface="+mn-cs"/>
              </a:rPr>
              <a:t>Y→ZY→Z</a:t>
            </a:r>
            <a:r>
              <a:rPr lang="fr-FR" sz="1200" b="0" i="0" kern="1200" dirty="0" smtClean="0">
                <a:solidFill>
                  <a:schemeClr val="tx1"/>
                </a:solidFill>
                <a:latin typeface="+mn-lt"/>
                <a:ea typeface="+mn-ea"/>
                <a:cs typeface="+mn-cs"/>
              </a:rPr>
              <a:t>, alors </a:t>
            </a:r>
            <a:r>
              <a:rPr lang="fr-FR" sz="1200" b="0" i="0" u="none" strike="noStrike" kern="1200" dirty="0" smtClean="0">
                <a:solidFill>
                  <a:schemeClr val="tx1"/>
                </a:solidFill>
                <a:latin typeface="+mn-lt"/>
                <a:ea typeface="+mn-ea"/>
                <a:cs typeface="+mn-cs"/>
              </a:rPr>
              <a:t>X→YZX→YZ</a:t>
            </a:r>
            <a:r>
              <a:rPr lang="fr-FR" sz="1200" b="0" i="0" kern="1200" dirty="0" smtClean="0">
                <a:solidFill>
                  <a:schemeClr val="tx1"/>
                </a:solidFill>
                <a:latin typeface="+mn-lt"/>
                <a:ea typeface="+mn-ea"/>
                <a:cs typeface="+mn-cs"/>
              </a:rPr>
              <a:t>,</a:t>
            </a:r>
          </a:p>
          <a:p>
            <a:r>
              <a:rPr lang="fr-FR" sz="1200" b="0" i="0" kern="1200" dirty="0" smtClean="0">
                <a:solidFill>
                  <a:schemeClr val="tx1"/>
                </a:solidFill>
                <a:latin typeface="+mn-lt"/>
                <a:ea typeface="+mn-ea"/>
                <a:cs typeface="+mn-cs"/>
              </a:rPr>
              <a:t>pseudo-transitivité : si </a:t>
            </a:r>
            <a:r>
              <a:rPr lang="fr-FR" sz="1200" b="0" i="0" u="none" strike="noStrike" kern="1200" dirty="0" smtClean="0">
                <a:solidFill>
                  <a:schemeClr val="tx1"/>
                </a:solidFill>
                <a:latin typeface="+mn-lt"/>
                <a:ea typeface="+mn-ea"/>
                <a:cs typeface="+mn-cs"/>
              </a:rPr>
              <a:t>X→YX→Y</a:t>
            </a:r>
            <a:r>
              <a:rPr lang="fr-FR" sz="1200" b="0" i="0" kern="1200" dirty="0" smtClean="0">
                <a:solidFill>
                  <a:schemeClr val="tx1"/>
                </a:solidFill>
                <a:latin typeface="+mn-lt"/>
                <a:ea typeface="+mn-ea"/>
                <a:cs typeface="+mn-cs"/>
              </a:rPr>
              <a:t> et </a:t>
            </a:r>
            <a:r>
              <a:rPr lang="fr-FR" sz="1200" b="0" i="0" u="none" strike="noStrike" kern="1200" dirty="0" smtClean="0">
                <a:solidFill>
                  <a:schemeClr val="tx1"/>
                </a:solidFill>
                <a:latin typeface="+mn-lt"/>
                <a:ea typeface="+mn-ea"/>
                <a:cs typeface="+mn-cs"/>
              </a:rPr>
              <a:t>WY→ZWY→Z</a:t>
            </a:r>
            <a:r>
              <a:rPr lang="fr-FR" sz="1200" b="0" i="0" kern="1200" dirty="0" smtClean="0">
                <a:solidFill>
                  <a:schemeClr val="tx1"/>
                </a:solidFill>
                <a:latin typeface="+mn-lt"/>
                <a:ea typeface="+mn-ea"/>
                <a:cs typeface="+mn-cs"/>
              </a:rPr>
              <a:t>, alors </a:t>
            </a:r>
            <a:r>
              <a:rPr lang="fr-FR" sz="1200" b="0" i="0" u="none" strike="noStrike" kern="1200" dirty="0" smtClean="0">
                <a:solidFill>
                  <a:schemeClr val="tx1"/>
                </a:solidFill>
                <a:latin typeface="+mn-lt"/>
                <a:ea typeface="+mn-ea"/>
                <a:cs typeface="+mn-cs"/>
              </a:rPr>
              <a:t>WX→ZWX→Z</a:t>
            </a:r>
            <a:r>
              <a:rPr lang="fr-FR" sz="1200" b="0" i="0" kern="1200" dirty="0" smtClean="0">
                <a:solidFill>
                  <a:schemeClr val="tx1"/>
                </a:solidFill>
                <a:latin typeface="+mn-lt"/>
                <a:ea typeface="+mn-ea"/>
                <a:cs typeface="+mn-cs"/>
              </a:rPr>
              <a:t>,</a:t>
            </a:r>
          </a:p>
          <a:p>
            <a:r>
              <a:rPr lang="fr-FR" sz="1200" b="0" i="0" kern="1200" dirty="0" smtClean="0">
                <a:solidFill>
                  <a:schemeClr val="tx1"/>
                </a:solidFill>
                <a:latin typeface="+mn-lt"/>
                <a:ea typeface="+mn-ea"/>
                <a:cs typeface="+mn-cs"/>
              </a:rPr>
              <a:t>décomposition : si </a:t>
            </a:r>
            <a:r>
              <a:rPr lang="fr-FR" sz="1200" b="0" i="0" u="none" strike="noStrike" kern="1200" dirty="0" smtClean="0">
                <a:solidFill>
                  <a:schemeClr val="tx1"/>
                </a:solidFill>
                <a:latin typeface="+mn-lt"/>
                <a:ea typeface="+mn-ea"/>
                <a:cs typeface="+mn-cs"/>
              </a:rPr>
              <a:t>X→YX→Y</a:t>
            </a:r>
            <a:r>
              <a:rPr lang="fr-FR" sz="1200" b="0" i="0" kern="1200" dirty="0" smtClean="0">
                <a:solidFill>
                  <a:schemeClr val="tx1"/>
                </a:solidFill>
                <a:latin typeface="+mn-lt"/>
                <a:ea typeface="+mn-ea"/>
                <a:cs typeface="+mn-cs"/>
              </a:rPr>
              <a:t> et </a:t>
            </a:r>
            <a:r>
              <a:rPr lang="fr-FR" sz="1200" b="0" i="0" u="none" strike="noStrike" kern="1200" dirty="0" smtClean="0">
                <a:solidFill>
                  <a:schemeClr val="tx1"/>
                </a:solidFill>
                <a:latin typeface="+mn-lt"/>
                <a:ea typeface="+mn-ea"/>
                <a:cs typeface="+mn-cs"/>
              </a:rPr>
              <a:t>Z⊂YZ⊂Y</a:t>
            </a:r>
            <a:r>
              <a:rPr lang="fr-FR" sz="1200" b="0" i="0" kern="1200" dirty="0" smtClean="0">
                <a:solidFill>
                  <a:schemeClr val="tx1"/>
                </a:solidFill>
                <a:latin typeface="+mn-lt"/>
                <a:ea typeface="+mn-ea"/>
                <a:cs typeface="+mn-cs"/>
              </a:rPr>
              <a:t>, alors </a:t>
            </a:r>
            <a:r>
              <a:rPr lang="fr-FR" sz="1200" b="0" i="0" u="none" strike="noStrike" kern="1200" dirty="0" smtClean="0">
                <a:solidFill>
                  <a:schemeClr val="tx1"/>
                </a:solidFill>
                <a:latin typeface="+mn-lt"/>
                <a:ea typeface="+mn-ea"/>
                <a:cs typeface="+mn-cs"/>
              </a:rPr>
              <a:t>X→ZX→Z</a:t>
            </a:r>
          </a:p>
          <a:p>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2.1.2. Propriétés des </a:t>
            </a:r>
            <a:r>
              <a:rPr lang="fr-FR" dirty="0" err="1" smtClean="0"/>
              <a:t>DFs</a:t>
            </a:r>
            <a:r>
              <a:rPr lang="fr-FR" dirty="0" smtClean="0"/>
              <a:t> </a:t>
            </a:r>
            <a:r>
              <a:rPr lang="fr-FR" sz="1200" b="0" i="0" kern="1200" dirty="0" smtClean="0">
                <a:solidFill>
                  <a:schemeClr val="tx1"/>
                </a:solidFill>
                <a:latin typeface="+mn-lt"/>
                <a:ea typeface="+mn-ea"/>
                <a:cs typeface="+mn-cs"/>
              </a:rPr>
              <a:t>Règles d’inférences d’Armstrong sur les dépendances fonctionnelles</a:t>
            </a:r>
          </a:p>
          <a:p>
            <a:endParaRPr lang="fr-FR" dirty="0" smtClean="0"/>
          </a:p>
          <a:p>
            <a:r>
              <a:rPr lang="fr-FR" dirty="0" smtClean="0"/>
              <a:t>Les trois règles suivantes sont connues sous le nom d’axiomes d’Armstrong et permettent d’effectuer des inférences de </a:t>
            </a:r>
            <a:r>
              <a:rPr lang="fr-FR" dirty="0" err="1" smtClean="0"/>
              <a:t>DFs</a:t>
            </a:r>
            <a:r>
              <a:rPr lang="fr-FR" dirty="0" smtClean="0"/>
              <a:t> à partir d’autre </a:t>
            </a:r>
            <a:r>
              <a:rPr lang="fr-FR" dirty="0" err="1" smtClean="0"/>
              <a:t>DFs</a:t>
            </a:r>
            <a:r>
              <a:rPr lang="fr-FR" dirty="0" smtClean="0"/>
              <a:t> : </a:t>
            </a:r>
          </a:p>
          <a:p>
            <a:r>
              <a:rPr lang="fr-FR" dirty="0" smtClean="0"/>
              <a:t> Réflexivité : pour tout Y⊆ X ⇒ X → Y : tout ensemble d’attributs détermine lui-même ou une partie de lui. </a:t>
            </a:r>
          </a:p>
          <a:p>
            <a:r>
              <a:rPr lang="fr-FR" dirty="0" smtClean="0"/>
              <a:t>Par exemple : NE, NP → NE, NP NE, NP → NE </a:t>
            </a:r>
          </a:p>
          <a:p>
            <a:endParaRPr lang="fr-FR" dirty="0" smtClean="0"/>
          </a:p>
          <a:p>
            <a:r>
              <a:rPr lang="fr-FR" dirty="0" smtClean="0"/>
              <a:t> Augmentation : si X → Y ⇒ X, Z → Y, Z ; si X détermine Y, alors les deux ensembles d’attributs peuvent être enrichis par un même troisième. </a:t>
            </a:r>
          </a:p>
          <a:p>
            <a:endParaRPr lang="fr-FR" dirty="0" smtClean="0"/>
          </a:p>
          <a:p>
            <a:r>
              <a:rPr lang="fr-FR" dirty="0" smtClean="0"/>
              <a:t>Exemples : </a:t>
            </a:r>
          </a:p>
          <a:p>
            <a:pPr marL="228600" indent="-228600">
              <a:buAutoNum type="arabicParenR"/>
            </a:pPr>
            <a:endParaRPr lang="fr-FR" dirty="0" smtClean="0"/>
          </a:p>
          <a:p>
            <a:pPr marL="228600" indent="-228600">
              <a:buAutoNum type="arabicParenR"/>
            </a:pPr>
            <a:r>
              <a:rPr lang="fr-FR" dirty="0" smtClean="0"/>
              <a:t>Jour, Heure, </a:t>
            </a:r>
            <a:r>
              <a:rPr lang="fr-FR" dirty="0" err="1" smtClean="0"/>
              <a:t>sigleCours</a:t>
            </a:r>
            <a:r>
              <a:rPr lang="fr-FR" dirty="0" smtClean="0"/>
              <a:t>, </a:t>
            </a:r>
            <a:r>
              <a:rPr lang="fr-FR" dirty="0" err="1" smtClean="0"/>
              <a:t>noGroupe</a:t>
            </a:r>
            <a:r>
              <a:rPr lang="fr-FR" dirty="0" smtClean="0"/>
              <a:t> → Jour, Heure, </a:t>
            </a:r>
            <a:r>
              <a:rPr lang="fr-FR" dirty="0" err="1" smtClean="0"/>
              <a:t>codeProfesseur</a:t>
            </a:r>
            <a:r>
              <a:rPr lang="fr-FR" dirty="0" smtClean="0"/>
              <a:t> </a:t>
            </a:r>
          </a:p>
          <a:p>
            <a:pPr marL="228600" indent="-228600">
              <a:buNone/>
            </a:pPr>
            <a:r>
              <a:rPr lang="fr-FR" dirty="0" smtClean="0"/>
              <a:t>	Augmentation de : </a:t>
            </a:r>
            <a:r>
              <a:rPr lang="fr-FR" dirty="0" err="1" smtClean="0"/>
              <a:t>SigleCours</a:t>
            </a:r>
            <a:r>
              <a:rPr lang="fr-FR" dirty="0" smtClean="0"/>
              <a:t>, </a:t>
            </a:r>
            <a:r>
              <a:rPr lang="fr-FR" dirty="0" err="1" smtClean="0"/>
              <a:t>noGroupe</a:t>
            </a:r>
            <a:r>
              <a:rPr lang="fr-FR" dirty="0" smtClean="0"/>
              <a:t> → </a:t>
            </a:r>
            <a:r>
              <a:rPr lang="fr-FR" dirty="0" err="1" smtClean="0"/>
              <a:t>codeProfesseur</a:t>
            </a:r>
            <a:r>
              <a:rPr lang="fr-FR" dirty="0" smtClean="0"/>
              <a:t> </a:t>
            </a:r>
          </a:p>
          <a:p>
            <a:pPr marL="228600" indent="-228600">
              <a:buNone/>
            </a:pPr>
            <a:endParaRPr lang="fr-FR" dirty="0" smtClean="0"/>
          </a:p>
          <a:p>
            <a:pPr marL="228600" indent="-228600">
              <a:buNone/>
            </a:pPr>
            <a:r>
              <a:rPr lang="fr-FR" dirty="0" smtClean="0"/>
              <a:t>2) </a:t>
            </a:r>
            <a:r>
              <a:rPr lang="fr-FR" dirty="0" err="1" smtClean="0"/>
              <a:t>Titre_film</a:t>
            </a:r>
            <a:r>
              <a:rPr lang="fr-FR" dirty="0" smtClean="0"/>
              <a:t>→ </a:t>
            </a:r>
            <a:r>
              <a:rPr lang="fr-FR" dirty="0" err="1" smtClean="0"/>
              <a:t>Genre_Film</a:t>
            </a:r>
            <a:r>
              <a:rPr lang="fr-FR" dirty="0" smtClean="0"/>
              <a:t> </a:t>
            </a:r>
            <a:br>
              <a:rPr lang="fr-FR" dirty="0" smtClean="0"/>
            </a:br>
            <a:r>
              <a:rPr lang="fr-FR" dirty="0" smtClean="0"/>
              <a:t>Par augmentation : </a:t>
            </a:r>
            <a:r>
              <a:rPr lang="fr-FR" dirty="0" err="1" smtClean="0"/>
              <a:t>Titre_Film</a:t>
            </a:r>
            <a:r>
              <a:rPr lang="fr-FR" dirty="0" smtClean="0"/>
              <a:t>, Année→ </a:t>
            </a:r>
            <a:r>
              <a:rPr lang="fr-FR" dirty="0" err="1" smtClean="0"/>
              <a:t>Genre_Film</a:t>
            </a:r>
            <a:r>
              <a:rPr lang="fr-FR" dirty="0" smtClean="0"/>
              <a:t>, Année </a:t>
            </a:r>
          </a:p>
          <a:p>
            <a:pPr marL="228600" indent="-228600">
              <a:buNone/>
            </a:pPr>
            <a:endParaRPr lang="fr-FR" dirty="0" smtClean="0"/>
          </a:p>
          <a:p>
            <a:pPr marL="228600" indent="-228600">
              <a:buNone/>
            </a:pPr>
            <a:r>
              <a:rPr lang="fr-FR" dirty="0" smtClean="0"/>
              <a:t> Transitivité : si X → Y et Y → Z ⇒ X → Z. </a:t>
            </a:r>
          </a:p>
          <a:p>
            <a:pPr marL="228600" indent="-228600">
              <a:buNone/>
            </a:pPr>
            <a:r>
              <a:rPr lang="fr-FR" dirty="0" smtClean="0"/>
              <a:t>Par exemple : </a:t>
            </a:r>
            <a:r>
              <a:rPr lang="fr-FR" dirty="0" err="1" smtClean="0"/>
              <a:t>SigleCours</a:t>
            </a:r>
            <a:r>
              <a:rPr lang="fr-FR" dirty="0" smtClean="0"/>
              <a:t>, </a:t>
            </a:r>
            <a:r>
              <a:rPr lang="fr-FR" dirty="0" err="1" smtClean="0"/>
              <a:t>noGroupe</a:t>
            </a:r>
            <a:r>
              <a:rPr lang="fr-FR" dirty="0" smtClean="0"/>
              <a:t> → </a:t>
            </a:r>
            <a:r>
              <a:rPr lang="fr-FR" dirty="0" err="1" smtClean="0"/>
              <a:t>codeProfesseur</a:t>
            </a:r>
            <a:r>
              <a:rPr lang="fr-FR" dirty="0" smtClean="0"/>
              <a:t> et </a:t>
            </a:r>
            <a:r>
              <a:rPr lang="fr-FR" dirty="0" err="1" smtClean="0"/>
              <a:t>codeProfesseur</a:t>
            </a:r>
            <a:r>
              <a:rPr lang="fr-FR" dirty="0" smtClean="0"/>
              <a:t> → Local </a:t>
            </a:r>
          </a:p>
          <a:p>
            <a:pPr marL="228600" indent="-228600">
              <a:buNone/>
            </a:pPr>
            <a:endParaRPr lang="fr-FR" dirty="0" smtClean="0"/>
          </a:p>
          <a:p>
            <a:pPr marL="228600" indent="-228600">
              <a:buNone/>
            </a:pPr>
            <a:r>
              <a:rPr lang="fr-FR" dirty="0" smtClean="0"/>
              <a:t>Par transitivité : </a:t>
            </a:r>
            <a:r>
              <a:rPr lang="fr-FR" dirty="0" err="1" smtClean="0"/>
              <a:t>sigleCours</a:t>
            </a:r>
            <a:r>
              <a:rPr lang="fr-FR" dirty="0" smtClean="0"/>
              <a:t>, </a:t>
            </a:r>
            <a:r>
              <a:rPr lang="fr-FR" dirty="0" err="1" smtClean="0"/>
              <a:t>noGroupe</a:t>
            </a:r>
            <a:r>
              <a:rPr lang="fr-FR" dirty="0" smtClean="0"/>
              <a:t> → Local </a:t>
            </a:r>
          </a:p>
          <a:p>
            <a:pPr marL="228600" indent="-228600">
              <a:buNone/>
            </a:pPr>
            <a:endParaRPr lang="fr-FR" dirty="0" smtClean="0"/>
          </a:p>
          <a:p>
            <a:pPr marL="228600" indent="-228600">
              <a:buNone/>
            </a:pPr>
            <a:r>
              <a:rPr lang="fr-FR" dirty="0" smtClean="0"/>
              <a:t>Plusieurs autres règles peuvent être déduites de ces axiomes de base : </a:t>
            </a:r>
          </a:p>
          <a:p>
            <a:pPr marL="228600" indent="-228600">
              <a:buNone/>
            </a:pPr>
            <a:r>
              <a:rPr lang="fr-FR" dirty="0" smtClean="0"/>
              <a:t> Union : si X → Y et X → Z ⇒ X → Y,Z. </a:t>
            </a:r>
          </a:p>
          <a:p>
            <a:pPr marL="228600" indent="-228600">
              <a:buNone/>
            </a:pPr>
            <a:r>
              <a:rPr lang="fr-FR" dirty="0" smtClean="0"/>
              <a:t>	Exemple : </a:t>
            </a:r>
            <a:r>
              <a:rPr lang="fr-FR" dirty="0" err="1" smtClean="0"/>
              <a:t>NumEtud</a:t>
            </a:r>
            <a:r>
              <a:rPr lang="fr-FR" dirty="0" smtClean="0"/>
              <a:t> → Nom, </a:t>
            </a:r>
            <a:r>
              <a:rPr lang="fr-FR" dirty="0" err="1" smtClean="0"/>
              <a:t>Prenom</a:t>
            </a:r>
            <a:r>
              <a:rPr lang="fr-FR" dirty="0" smtClean="0"/>
              <a:t> et </a:t>
            </a:r>
            <a:r>
              <a:rPr lang="fr-FR" dirty="0" err="1" smtClean="0"/>
              <a:t>NumEtud</a:t>
            </a:r>
            <a:r>
              <a:rPr lang="fr-FR" dirty="0" smtClean="0"/>
              <a:t> → </a:t>
            </a:r>
            <a:r>
              <a:rPr lang="fr-FR" dirty="0" err="1" smtClean="0"/>
              <a:t>AnneeEtud</a:t>
            </a:r>
            <a:r>
              <a:rPr lang="fr-FR" dirty="0" smtClean="0"/>
              <a:t> Alors </a:t>
            </a:r>
            <a:r>
              <a:rPr lang="fr-FR" dirty="0" err="1" smtClean="0"/>
              <a:t>NumEtud</a:t>
            </a:r>
            <a:r>
              <a:rPr lang="fr-FR" dirty="0" smtClean="0"/>
              <a:t> → Nom, </a:t>
            </a:r>
            <a:r>
              <a:rPr lang="fr-FR" dirty="0" err="1" smtClean="0"/>
              <a:t>Prenom</a:t>
            </a:r>
            <a:r>
              <a:rPr lang="fr-FR" dirty="0" smtClean="0"/>
              <a:t>, </a:t>
            </a:r>
            <a:r>
              <a:rPr lang="fr-FR" dirty="0" err="1" smtClean="0"/>
              <a:t>AnneeEtud</a:t>
            </a:r>
            <a:r>
              <a:rPr lang="fr-FR" dirty="0" smtClean="0"/>
              <a:t> </a:t>
            </a:r>
          </a:p>
          <a:p>
            <a:pPr marL="228600" indent="-228600">
              <a:buNone/>
            </a:pPr>
            <a:endParaRPr lang="fr-FR" dirty="0" smtClean="0"/>
          </a:p>
          <a:p>
            <a:pPr marL="228600" indent="-228600">
              <a:buNone/>
            </a:pPr>
            <a:r>
              <a:rPr lang="fr-FR" dirty="0" smtClean="0"/>
              <a:t> Pseudo-transitivité : si X → Y et WY → Z ⇒ WX → Z. </a:t>
            </a:r>
          </a:p>
          <a:p>
            <a:pPr marL="228600" indent="-228600">
              <a:buNone/>
            </a:pPr>
            <a:r>
              <a:rPr lang="fr-FR" dirty="0" smtClean="0"/>
              <a:t>	Exemple : </a:t>
            </a:r>
            <a:r>
              <a:rPr lang="fr-FR" dirty="0" err="1" smtClean="0"/>
              <a:t>NumEns</a:t>
            </a:r>
            <a:r>
              <a:rPr lang="fr-FR" dirty="0" smtClean="0"/>
              <a:t> → Grade et Grade, </a:t>
            </a:r>
            <a:r>
              <a:rPr lang="fr-FR" dirty="0" err="1" smtClean="0"/>
              <a:t>NomEns</a:t>
            </a:r>
            <a:r>
              <a:rPr lang="fr-FR" dirty="0" smtClean="0"/>
              <a:t> → Salaire Alors </a:t>
            </a:r>
            <a:r>
              <a:rPr lang="fr-FR" dirty="0" err="1" smtClean="0"/>
              <a:t>NumEns</a:t>
            </a:r>
            <a:r>
              <a:rPr lang="fr-FR" dirty="0" smtClean="0"/>
              <a:t>, </a:t>
            </a:r>
            <a:r>
              <a:rPr lang="fr-FR" dirty="0" err="1" smtClean="0"/>
              <a:t>NomEns</a:t>
            </a:r>
            <a:r>
              <a:rPr lang="fr-FR" dirty="0" smtClean="0"/>
              <a:t> → Salaire </a:t>
            </a:r>
          </a:p>
          <a:p>
            <a:pPr marL="228600" indent="-228600">
              <a:buNone/>
            </a:pPr>
            <a:endParaRPr lang="fr-FR" dirty="0" smtClean="0"/>
          </a:p>
          <a:p>
            <a:pPr marL="228600" indent="-228600">
              <a:buNone/>
            </a:pPr>
            <a:r>
              <a:rPr lang="fr-FR" dirty="0" smtClean="0"/>
              <a:t> Décomposition : si X → Y et Z ⊆ Y alors X → Z. </a:t>
            </a:r>
          </a:p>
          <a:p>
            <a:pPr marL="228600" indent="-228600">
              <a:buNone/>
            </a:pPr>
            <a:r>
              <a:rPr lang="fr-FR" dirty="0" smtClean="0"/>
              <a:t>Exemple : </a:t>
            </a:r>
            <a:r>
              <a:rPr lang="fr-FR" dirty="0" err="1" smtClean="0"/>
              <a:t>Titre_Film</a:t>
            </a:r>
            <a:r>
              <a:rPr lang="fr-FR" dirty="0" smtClean="0"/>
              <a:t> → </a:t>
            </a:r>
            <a:r>
              <a:rPr lang="fr-FR" dirty="0" err="1" smtClean="0"/>
              <a:t>Genre_Film</a:t>
            </a:r>
            <a:r>
              <a:rPr lang="fr-FR" dirty="0" smtClean="0"/>
              <a:t>, Année </a:t>
            </a:r>
          </a:p>
          <a:p>
            <a:pPr marL="228600" indent="-228600">
              <a:buNone/>
            </a:pPr>
            <a:endParaRPr lang="fr-FR" dirty="0" smtClean="0"/>
          </a:p>
          <a:p>
            <a:pPr marL="228600" indent="-228600">
              <a:buNone/>
            </a:pPr>
            <a:r>
              <a:rPr lang="fr-FR" dirty="0" smtClean="0"/>
              <a:t>Par décomposition : </a:t>
            </a:r>
            <a:r>
              <a:rPr lang="fr-FR" dirty="0" err="1" smtClean="0"/>
              <a:t>Titre_Film</a:t>
            </a:r>
            <a:r>
              <a:rPr lang="fr-FR" dirty="0" smtClean="0"/>
              <a:t> → </a:t>
            </a:r>
            <a:r>
              <a:rPr lang="fr-FR" dirty="0" err="1" smtClean="0"/>
              <a:t>Genre_Film</a:t>
            </a:r>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19</a:t>
            </a:fld>
            <a:endParaRPr lang="fr-FR"/>
          </a:p>
        </p:txBody>
      </p:sp>
    </p:spTree>
    <p:extLst>
      <p:ext uri="{BB962C8B-B14F-4D97-AF65-F5344CB8AC3E}">
        <p14:creationId xmlns:p14="http://schemas.microsoft.com/office/powerpoint/2010/main" val="61682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fr-FR" dirty="0" smtClean="0"/>
              <a:t>Types des </a:t>
            </a:r>
            <a:r>
              <a:rPr lang="fr-FR" dirty="0" err="1" smtClean="0"/>
              <a:t>DFs</a:t>
            </a:r>
            <a:r>
              <a:rPr lang="fr-FR" dirty="0" smtClean="0"/>
              <a:t> </a:t>
            </a:r>
          </a:p>
          <a:p>
            <a:endParaRPr lang="fr-FR" dirty="0" smtClean="0"/>
          </a:p>
          <a:p>
            <a:r>
              <a:rPr lang="fr-FR" dirty="0" smtClean="0"/>
              <a:t>o DF triviale : X → Y est triviale si Y ⊆ X. </a:t>
            </a:r>
          </a:p>
          <a:p>
            <a:endParaRPr lang="fr-FR" dirty="0" smtClean="0"/>
          </a:p>
          <a:p>
            <a:r>
              <a:rPr lang="fr-FR" dirty="0" smtClean="0"/>
              <a:t>o DF élémentaire : X→ Y est élémentaire si Ɐ X’⊆ X, X’ ne détermine pas Y (i.e. Y ne dépend pas d’une partie de X). </a:t>
            </a:r>
          </a:p>
          <a:p>
            <a:r>
              <a:rPr lang="fr-FR" dirty="0" smtClean="0"/>
              <a:t>Exemple : </a:t>
            </a:r>
            <a:r>
              <a:rPr lang="fr-FR" dirty="0" err="1" smtClean="0"/>
              <a:t>NumProduit</a:t>
            </a:r>
            <a:r>
              <a:rPr lang="fr-FR" dirty="0" smtClean="0"/>
              <a:t> → </a:t>
            </a:r>
            <a:r>
              <a:rPr lang="fr-FR" dirty="0" err="1" smtClean="0"/>
              <a:t>NomProduit</a:t>
            </a:r>
            <a:r>
              <a:rPr lang="fr-FR" dirty="0" smtClean="0"/>
              <a:t> est une DF élémentaire. </a:t>
            </a:r>
            <a:r>
              <a:rPr lang="fr-FR" dirty="0" err="1" smtClean="0"/>
              <a:t>NumFacture</a:t>
            </a:r>
            <a:r>
              <a:rPr lang="fr-FR" dirty="0" smtClean="0"/>
              <a:t>, </a:t>
            </a:r>
            <a:r>
              <a:rPr lang="fr-FR" dirty="0" err="1" smtClean="0"/>
              <a:t>NumProduit</a:t>
            </a:r>
            <a:r>
              <a:rPr lang="fr-FR" dirty="0" smtClean="0"/>
              <a:t> → </a:t>
            </a:r>
            <a:r>
              <a:rPr lang="fr-FR" dirty="0" err="1" smtClean="0"/>
              <a:t>NomProduit</a:t>
            </a:r>
            <a:r>
              <a:rPr lang="fr-FR" dirty="0" smtClean="0"/>
              <a:t> n’est pas élémentaire. </a:t>
            </a:r>
          </a:p>
          <a:p>
            <a:endParaRPr lang="fr-FR" dirty="0" smtClean="0"/>
          </a:p>
          <a:p>
            <a:r>
              <a:rPr lang="fr-FR" dirty="0" smtClean="0"/>
              <a:t>o DF canonique : une DF X→ Y est dite canonique si ca partie droite est réduite à un seul attribut. Toute </a:t>
            </a:r>
            <a:r>
              <a:rPr lang="fr-FR" dirty="0" err="1" smtClean="0"/>
              <a:t>DFs</a:t>
            </a:r>
            <a:r>
              <a:rPr lang="fr-FR" dirty="0" smtClean="0"/>
              <a:t> qui n’est pas canonique peut être transformées par décomposition en </a:t>
            </a:r>
            <a:r>
              <a:rPr lang="fr-FR" dirty="0" err="1" smtClean="0"/>
              <a:t>DFs</a:t>
            </a:r>
            <a:r>
              <a:rPr lang="fr-FR" dirty="0" smtClean="0"/>
              <a:t> canoniques. </a:t>
            </a:r>
          </a:p>
          <a:p>
            <a:r>
              <a:rPr lang="fr-FR" dirty="0" smtClean="0"/>
              <a:t>Par exemple : </a:t>
            </a:r>
            <a:r>
              <a:rPr lang="fr-FR" dirty="0" err="1" smtClean="0"/>
              <a:t>NumCli</a:t>
            </a:r>
            <a:r>
              <a:rPr lang="fr-FR" dirty="0" smtClean="0"/>
              <a:t>→</a:t>
            </a:r>
            <a:r>
              <a:rPr lang="fr-FR" dirty="0" err="1" smtClean="0"/>
              <a:t>NomCL</a:t>
            </a:r>
            <a:r>
              <a:rPr lang="fr-FR" dirty="0" smtClean="0"/>
              <a:t>, </a:t>
            </a:r>
            <a:r>
              <a:rPr lang="fr-FR" dirty="0" err="1" smtClean="0"/>
              <a:t>PrénomCl</a:t>
            </a:r>
            <a:r>
              <a:rPr lang="fr-FR" dirty="0" smtClean="0"/>
              <a:t>, </a:t>
            </a:r>
            <a:r>
              <a:rPr lang="fr-FR" dirty="0" err="1" smtClean="0"/>
              <a:t>AgeCl</a:t>
            </a:r>
            <a:r>
              <a:rPr lang="fr-FR" dirty="0" smtClean="0"/>
              <a:t> n’est pas canonique, par décomposition, elle donne trois </a:t>
            </a:r>
            <a:r>
              <a:rPr lang="fr-FR" dirty="0" err="1" smtClean="0"/>
              <a:t>DFs</a:t>
            </a:r>
            <a:r>
              <a:rPr lang="fr-FR" dirty="0" smtClean="0"/>
              <a:t> canoniques : </a:t>
            </a:r>
          </a:p>
          <a:p>
            <a:r>
              <a:rPr lang="fr-FR" dirty="0" smtClean="0"/>
              <a:t>	</a:t>
            </a:r>
            <a:r>
              <a:rPr lang="fr-FR" dirty="0" err="1" smtClean="0"/>
              <a:t>NumCli</a:t>
            </a:r>
            <a:r>
              <a:rPr lang="fr-FR" dirty="0" smtClean="0"/>
              <a:t> →</a:t>
            </a:r>
            <a:r>
              <a:rPr lang="fr-FR" dirty="0" err="1" smtClean="0"/>
              <a:t>NomCL</a:t>
            </a:r>
            <a:r>
              <a:rPr lang="fr-FR" dirty="0" smtClean="0"/>
              <a:t> </a:t>
            </a:r>
          </a:p>
          <a:p>
            <a:r>
              <a:rPr lang="fr-FR" dirty="0" smtClean="0"/>
              <a:t>	</a:t>
            </a:r>
            <a:r>
              <a:rPr lang="fr-FR" dirty="0" err="1" smtClean="0"/>
              <a:t>NumCli</a:t>
            </a:r>
            <a:r>
              <a:rPr lang="fr-FR" dirty="0" smtClean="0"/>
              <a:t> →</a:t>
            </a:r>
            <a:r>
              <a:rPr lang="fr-FR" dirty="0" err="1" smtClean="0"/>
              <a:t>PrénomCl</a:t>
            </a:r>
            <a:r>
              <a:rPr lang="fr-FR" dirty="0" smtClean="0"/>
              <a:t> </a:t>
            </a:r>
          </a:p>
          <a:p>
            <a:r>
              <a:rPr lang="fr-FR" dirty="0" smtClean="0"/>
              <a:t>	</a:t>
            </a:r>
            <a:r>
              <a:rPr lang="fr-FR" dirty="0" err="1" smtClean="0"/>
              <a:t>NumCli</a:t>
            </a:r>
            <a:r>
              <a:rPr lang="fr-FR" dirty="0" smtClean="0"/>
              <a:t> →</a:t>
            </a:r>
            <a:r>
              <a:rPr lang="fr-FR" dirty="0" err="1" smtClean="0"/>
              <a:t>AgeCl</a:t>
            </a:r>
            <a:r>
              <a:rPr lang="fr-FR" dirty="0" smtClean="0"/>
              <a:t> </a:t>
            </a:r>
          </a:p>
          <a:p>
            <a:endParaRPr lang="fr-FR" dirty="0" smtClean="0"/>
          </a:p>
          <a:p>
            <a:r>
              <a:rPr lang="fr-FR" dirty="0" smtClean="0"/>
              <a:t>o DF directe : une DF X→ Y est dite directe si elle est élémentaire et Y ne dépend pas par transitivité de X. Autrement dit, la dépendance entre X et Y ne peut pas être obtenue par transitivité (∄ Z/ X→Z et Z →Y).</a:t>
            </a:r>
          </a:p>
          <a:p>
            <a:endParaRPr lang="fr-FR" dirty="0" smtClean="0"/>
          </a:p>
          <a:p>
            <a:r>
              <a:rPr lang="fr-FR" sz="1200" b="1" i="0" u="sng" kern="1200" dirty="0" smtClean="0">
                <a:solidFill>
                  <a:schemeClr val="tx1"/>
                </a:solidFill>
                <a:latin typeface="+mn-lt"/>
                <a:ea typeface="+mn-ea"/>
                <a:cs typeface="+mn-cs"/>
              </a:rPr>
              <a:t>Dépendance fonctionnelle élémentaire et directe.  ( DFED).</a:t>
            </a:r>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Les dépendances fonctionnelles que nous allons nous efforcer de trouver dans le système d'information sont celles qui sont à la fois élémentaires et directes.  Cette notion de DFED que nous noterons dorénavant DF ( en oubliant tout ce qui précédait ) est sans doute la partie la plus importante du cours car elle est le fruit de la réflexion de l'analyste alors que pour les étapes suivantes, on pourra utiliser un certain nombre de règles de passage.  Il convient donc de bien maîtriser ces notions avant d'aborder la suite de la démarche.</a:t>
            </a:r>
          </a:p>
          <a:p>
            <a:endParaRPr lang="fr-FR" dirty="0" smtClean="0"/>
          </a:p>
          <a:p>
            <a:r>
              <a:rPr lang="fr-FR" sz="1200" b="1" i="0" kern="1200" dirty="0" smtClean="0">
                <a:solidFill>
                  <a:schemeClr val="tx1"/>
                </a:solidFill>
                <a:latin typeface="+mn-lt"/>
                <a:ea typeface="+mn-ea"/>
                <a:cs typeface="+mn-cs"/>
              </a:rPr>
              <a:t>Dépendance fonctionnelle élémentaire</a:t>
            </a:r>
          </a:p>
          <a:p>
            <a:r>
              <a:rPr lang="fr-FR" sz="1200" b="0" i="0" kern="1200" dirty="0" smtClean="0">
                <a:solidFill>
                  <a:schemeClr val="tx1"/>
                </a:solidFill>
                <a:latin typeface="+mn-lt"/>
                <a:ea typeface="+mn-ea"/>
                <a:cs typeface="+mn-cs"/>
              </a:rPr>
              <a:t>Soit G un groupe d'attributs et A un attribut, une </a:t>
            </a:r>
            <a:r>
              <a:rPr lang="fr-FR" sz="1200" b="0" i="0" u="none" strike="noStrike" kern="1200" dirty="0" smtClean="0">
                <a:solidFill>
                  <a:schemeClr val="tx1"/>
                </a:solidFill>
                <a:latin typeface="+mn-lt"/>
                <a:ea typeface="+mn-ea"/>
                <a:cs typeface="+mn-cs"/>
                <a:hlinkClick r:id="rId3"/>
              </a:rPr>
              <a:t>DF</a:t>
            </a:r>
            <a:r>
              <a:rPr lang="fr-FR" sz="1200" b="0" i="0" kern="1200" dirty="0" smtClean="0">
                <a:solidFill>
                  <a:schemeClr val="tx1"/>
                </a:solidFill>
                <a:latin typeface="+mn-lt"/>
                <a:ea typeface="+mn-ea"/>
                <a:cs typeface="+mn-cs"/>
              </a:rPr>
              <a:t> G→A est élémentaire si A n'est pas incluse dans G et s'il n'existe pas d'attribut A' de G qui détermine A.</a:t>
            </a:r>
          </a:p>
          <a:p>
            <a:r>
              <a:rPr lang="fr-FR" sz="1200" b="1" i="1" kern="1200" dirty="0" smtClean="0">
                <a:solidFill>
                  <a:schemeClr val="tx1"/>
                </a:solidFill>
                <a:latin typeface="+mn-lt"/>
                <a:ea typeface="+mn-ea"/>
                <a:cs typeface="+mn-cs"/>
              </a:rPr>
              <a:t>Exemple </a:t>
            </a:r>
            <a:r>
              <a:rPr lang="fr-FR" sz="1200" b="1" i="0" kern="1200" dirty="0" smtClean="0">
                <a:solidFill>
                  <a:schemeClr val="tx1"/>
                </a:solidFill>
                <a:latin typeface="+mn-lt"/>
                <a:ea typeface="+mn-ea"/>
                <a:cs typeface="+mn-cs"/>
              </a:rPr>
              <a:t>DF élémentaires</a:t>
            </a:r>
          </a:p>
          <a:p>
            <a:r>
              <a:rPr lang="fr-FR" sz="1200" b="0" i="0" kern="1200" dirty="0" smtClean="0">
                <a:solidFill>
                  <a:schemeClr val="tx1"/>
                </a:solidFill>
                <a:latin typeface="+mn-lt"/>
                <a:ea typeface="+mn-ea"/>
                <a:cs typeface="+mn-cs"/>
              </a:rPr>
              <a:t>AB→C est élémentaire si ni A, ni B pris individuellement ne déterminent C.</a:t>
            </a:r>
          </a:p>
          <a:p>
            <a:r>
              <a:rPr lang="fr-FR" sz="1200" b="0" i="0" kern="1200" dirty="0" smtClean="0">
                <a:solidFill>
                  <a:schemeClr val="tx1"/>
                </a:solidFill>
                <a:latin typeface="+mn-lt"/>
                <a:ea typeface="+mn-ea"/>
                <a:cs typeface="+mn-cs"/>
              </a:rPr>
              <a:t>Nom, </a:t>
            </a:r>
            <a:r>
              <a:rPr lang="fr-FR" sz="1200" b="0" i="0" kern="1200" dirty="0" err="1" smtClean="0">
                <a:solidFill>
                  <a:schemeClr val="tx1"/>
                </a:solidFill>
                <a:latin typeface="+mn-lt"/>
                <a:ea typeface="+mn-ea"/>
                <a:cs typeface="+mn-cs"/>
              </a:rPr>
              <a:t>DateNaissance</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LieuNaissance</a:t>
            </a:r>
            <a:r>
              <a:rPr lang="fr-FR" sz="1200" b="0" i="0" kern="1200" dirty="0" smtClean="0">
                <a:solidFill>
                  <a:schemeClr val="tx1"/>
                </a:solidFill>
                <a:latin typeface="+mn-lt"/>
                <a:ea typeface="+mn-ea"/>
                <a:cs typeface="+mn-cs"/>
              </a:rPr>
              <a:t>→Prénom est élémentaire.</a:t>
            </a:r>
          </a:p>
          <a:p>
            <a:r>
              <a:rPr lang="fr-FR" sz="1200" b="1" i="1" kern="1200" dirty="0" smtClean="0">
                <a:solidFill>
                  <a:schemeClr val="tx1"/>
                </a:solidFill>
                <a:latin typeface="+mn-lt"/>
                <a:ea typeface="+mn-ea"/>
                <a:cs typeface="+mn-cs"/>
              </a:rPr>
              <a:t>Exemple </a:t>
            </a:r>
            <a:r>
              <a:rPr lang="fr-FR" sz="1200" b="1" i="0" kern="1200" dirty="0" smtClean="0">
                <a:solidFill>
                  <a:schemeClr val="tx1"/>
                </a:solidFill>
                <a:latin typeface="+mn-lt"/>
                <a:ea typeface="+mn-ea"/>
                <a:cs typeface="+mn-cs"/>
              </a:rPr>
              <a:t>DF non élémentaires</a:t>
            </a:r>
          </a:p>
          <a:p>
            <a:r>
              <a:rPr lang="fr-FR" sz="1200" b="0" i="0" kern="1200" dirty="0" smtClean="0">
                <a:solidFill>
                  <a:schemeClr val="tx1"/>
                </a:solidFill>
                <a:latin typeface="+mn-lt"/>
                <a:ea typeface="+mn-ea"/>
                <a:cs typeface="+mn-cs"/>
              </a:rPr>
              <a:t>AB→A n'est pas élémentaire car A est incluse dans AB.</a:t>
            </a:r>
          </a:p>
          <a:p>
            <a:r>
              <a:rPr lang="fr-FR" sz="1200" b="0" i="0" kern="1200" dirty="0" smtClean="0">
                <a:solidFill>
                  <a:schemeClr val="tx1"/>
                </a:solidFill>
                <a:latin typeface="+mn-lt"/>
                <a:ea typeface="+mn-ea"/>
                <a:cs typeface="+mn-cs"/>
              </a:rPr>
              <a:t>AB→CB n'est pas élémentaire car CB n'est pas un attribut, mais un groupe d'attributs.</a:t>
            </a:r>
          </a:p>
          <a:p>
            <a:r>
              <a:rPr lang="fr-FR" sz="1200" b="0" i="0" kern="1200" dirty="0" smtClean="0">
                <a:solidFill>
                  <a:schemeClr val="tx1"/>
                </a:solidFill>
                <a:latin typeface="+mn-lt"/>
                <a:ea typeface="+mn-ea"/>
                <a:cs typeface="+mn-cs"/>
              </a:rPr>
              <a:t>N°</a:t>
            </a:r>
            <a:r>
              <a:rPr lang="fr-FR" sz="1200" b="0" i="0" kern="1200" dirty="0" err="1" smtClean="0">
                <a:solidFill>
                  <a:schemeClr val="tx1"/>
                </a:solidFill>
                <a:latin typeface="+mn-lt"/>
                <a:ea typeface="+mn-ea"/>
                <a:cs typeface="+mn-cs"/>
              </a:rPr>
              <a:t>SS→Nom</a:t>
            </a:r>
            <a:r>
              <a:rPr lang="fr-FR" sz="1200" b="0" i="0" kern="1200" dirty="0" smtClean="0">
                <a:solidFill>
                  <a:schemeClr val="tx1"/>
                </a:solidFill>
                <a:latin typeface="+mn-lt"/>
                <a:ea typeface="+mn-ea"/>
                <a:cs typeface="+mn-cs"/>
              </a:rPr>
              <a:t>, Prénom n'est pas élémentaire.</a:t>
            </a:r>
          </a:p>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20</a:t>
            </a:fld>
            <a:endParaRPr lang="fr-FR"/>
          </a:p>
        </p:txBody>
      </p:sp>
    </p:spTree>
    <p:extLst>
      <p:ext uri="{BB962C8B-B14F-4D97-AF65-F5344CB8AC3E}">
        <p14:creationId xmlns:p14="http://schemas.microsoft.com/office/powerpoint/2010/main" val="98714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22</a:t>
            </a:fld>
            <a:endParaRPr lang="fr-FR"/>
          </a:p>
        </p:txBody>
      </p:sp>
    </p:spTree>
    <p:extLst>
      <p:ext uri="{BB962C8B-B14F-4D97-AF65-F5344CB8AC3E}">
        <p14:creationId xmlns:p14="http://schemas.microsoft.com/office/powerpoint/2010/main" val="15839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E395D9B-2270-4BF6-A634-BFC7C21FC137}" type="slidenum">
              <a:rPr lang="fr-FR" smtClean="0"/>
              <a:pPr/>
              <a:t>23</a:t>
            </a:fld>
            <a:endParaRPr lang="fr-FR"/>
          </a:p>
        </p:txBody>
      </p:sp>
    </p:spTree>
    <p:extLst>
      <p:ext uri="{BB962C8B-B14F-4D97-AF65-F5344CB8AC3E}">
        <p14:creationId xmlns:p14="http://schemas.microsoft.com/office/powerpoint/2010/main" val="327958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165872D2-595E-4543-A7CE-3E6D19F96CE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5872D2-595E-4543-A7CE-3E6D19F96CE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5872D2-595E-4543-A7CE-3E6D19F96CE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F530EF-EB3F-40AF-891C-CBC94950252A}" type="datetimeFigureOut">
              <a:rPr lang="fr-FR" smtClean="0"/>
              <a:pPr/>
              <a:t>22/09/2021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165872D2-595E-4543-A7CE-3E6D19F96CE6}" type="slidenum">
              <a:rPr lang="fr-FR" smtClean="0"/>
              <a:pPr/>
              <a:t>‹N°›</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F530EF-EB3F-40AF-891C-CBC94950252A}" type="datetimeFigureOut">
              <a:rPr lang="fr-FR" smtClean="0"/>
              <a:pPr/>
              <a:t>22/09/2021</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5872D2-595E-4543-A7CE-3E6D19F96CE6}" type="slidenum">
              <a:rPr lang="fr-FR" smtClean="0"/>
              <a:pPr/>
              <a:t>‹N°›</a:t>
            </a:fld>
            <a:endParaRPr lang="fr-F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60648"/>
            <a:ext cx="7851648" cy="2939752"/>
          </a:xfrm>
        </p:spPr>
        <p:txBody>
          <a:bodyPr>
            <a:noAutofit/>
          </a:bodyPr>
          <a:lstStyle/>
          <a:p>
            <a:pPr algn="ctr"/>
            <a:r>
              <a:rPr lang="fr-FR" sz="3900" dirty="0" smtClean="0">
                <a:solidFill>
                  <a:schemeClr val="tx2">
                    <a:satMod val="130000"/>
                  </a:schemeClr>
                </a:solidFill>
              </a:rPr>
              <a:t>INSTITUT SUPÉRIEUR D’ENSEIGNEMENT PROFESSIONNEL DE DIAMNIADIO </a:t>
            </a:r>
            <a:r>
              <a:rPr lang="fr-FR" sz="3900" dirty="0" smtClean="0">
                <a:solidFill>
                  <a:schemeClr val="tx1"/>
                </a:solidFill>
              </a:rPr>
              <a:t/>
            </a:r>
            <a:br>
              <a:rPr lang="fr-FR" sz="3900" dirty="0" smtClean="0">
                <a:solidFill>
                  <a:schemeClr val="tx1"/>
                </a:solidFill>
              </a:rPr>
            </a:br>
            <a:r>
              <a:rPr lang="fr-FR" sz="3900" dirty="0" smtClean="0">
                <a:solidFill>
                  <a:schemeClr val="tx2">
                    <a:satMod val="130000"/>
                  </a:schemeClr>
                </a:solidFill>
              </a:rPr>
              <a:t/>
            </a:r>
            <a:br>
              <a:rPr lang="fr-FR" sz="3900" dirty="0" smtClean="0">
                <a:solidFill>
                  <a:schemeClr val="tx2">
                    <a:satMod val="130000"/>
                  </a:schemeClr>
                </a:solidFill>
              </a:rPr>
            </a:br>
            <a:r>
              <a:rPr lang="fr-FR" sz="3900" dirty="0" smtClean="0">
                <a:solidFill>
                  <a:schemeClr val="tx2">
                    <a:satMod val="130000"/>
                  </a:schemeClr>
                </a:solidFill>
              </a:rPr>
              <a:t> Filière TIC</a:t>
            </a:r>
            <a:r>
              <a:rPr lang="fr-FR" sz="3200" dirty="0" smtClean="0">
                <a:solidFill>
                  <a:schemeClr val="tx2">
                    <a:satMod val="130000"/>
                  </a:schemeClr>
                </a:solidFill>
              </a:rPr>
              <a:t/>
            </a:r>
            <a:br>
              <a:rPr lang="fr-FR" sz="3200" dirty="0" smtClean="0">
                <a:solidFill>
                  <a:schemeClr val="tx2">
                    <a:satMod val="130000"/>
                  </a:schemeClr>
                </a:solidFill>
              </a:rPr>
            </a:br>
            <a:r>
              <a:rPr lang="fr-FR" sz="3200" dirty="0" smtClean="0">
                <a:solidFill>
                  <a:schemeClr val="tx2">
                    <a:satMod val="130000"/>
                  </a:schemeClr>
                </a:solidFill>
              </a:rPr>
              <a:t> </a:t>
            </a:r>
            <a:endParaRPr lang="fr-FR" sz="3200" dirty="0"/>
          </a:p>
        </p:txBody>
      </p:sp>
      <p:sp>
        <p:nvSpPr>
          <p:cNvPr id="3" name="Subtitle 2"/>
          <p:cNvSpPr>
            <a:spLocks noGrp="1"/>
          </p:cNvSpPr>
          <p:nvPr>
            <p:ph type="subTitle" idx="1"/>
          </p:nvPr>
        </p:nvSpPr>
        <p:spPr/>
        <p:txBody>
          <a:bodyPr>
            <a:normAutofit fontScale="92500" lnSpcReduction="10000"/>
          </a:bodyPr>
          <a:lstStyle/>
          <a:p>
            <a:pPr algn="ctr">
              <a:defRPr/>
            </a:pPr>
            <a:r>
              <a:rPr lang="fr-FR" b="1" dirty="0" smtClean="0"/>
              <a:t>COURS A.C.S.I PAR MERISE 2020-2021</a:t>
            </a:r>
          </a:p>
          <a:p>
            <a:pPr algn="ctr">
              <a:defRPr/>
            </a:pPr>
            <a:r>
              <a:rPr lang="fr-FR" dirty="0" smtClean="0"/>
              <a:t>Présenté par: </a:t>
            </a:r>
            <a:r>
              <a:rPr lang="fr-FR" b="1" dirty="0" smtClean="0"/>
              <a:t>Abdoulaye MBAYE</a:t>
            </a:r>
          </a:p>
          <a:p>
            <a:pPr algn="ctr">
              <a:defRPr/>
            </a:pPr>
            <a:r>
              <a:rPr lang="fr-FR" b="1" dirty="0" smtClean="0"/>
              <a:t>+221772389823</a:t>
            </a:r>
          </a:p>
          <a:p>
            <a:pPr algn="ctr">
              <a:defRPr/>
            </a:pPr>
            <a:r>
              <a:rPr lang="fr-FR" b="1" dirty="0" smtClean="0"/>
              <a:t>abdoulaye10.mbaye@ucad.edu.sn</a:t>
            </a:r>
          </a:p>
          <a:p>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837876"/>
          </a:xfrm>
        </p:spPr>
        <p:txBody>
          <a:bodyPr>
            <a:noAutofit/>
          </a:bodyPr>
          <a:lstStyle/>
          <a:p>
            <a:r>
              <a:rPr lang="fr-FR" b="1" dirty="0" smtClean="0"/>
              <a:t>DICTIONNAIRE DES DONNÉES</a:t>
            </a:r>
            <a:endParaRPr lang="fr-FR" dirty="0"/>
          </a:p>
        </p:txBody>
      </p:sp>
      <p:sp>
        <p:nvSpPr>
          <p:cNvPr id="3" name="Content Placeholder 2"/>
          <p:cNvSpPr>
            <a:spLocks noGrp="1"/>
          </p:cNvSpPr>
          <p:nvPr>
            <p:ph idx="1"/>
          </p:nvPr>
        </p:nvSpPr>
        <p:spPr>
          <a:xfrm>
            <a:off x="0" y="980728"/>
            <a:ext cx="9144000" cy="5355570"/>
          </a:xfrm>
        </p:spPr>
        <p:txBody>
          <a:bodyPr>
            <a:noAutofit/>
          </a:bodyPr>
          <a:lstStyle/>
          <a:p>
            <a:pPr lvl="1"/>
            <a:r>
              <a:rPr lang="fr-FR" dirty="0" smtClean="0"/>
              <a:t>Il s’agit, dans cette première phase d’extraire, à partir des documents fournis, toutes les données manipulées.</a:t>
            </a:r>
          </a:p>
          <a:p>
            <a:pPr lvl="1"/>
            <a:r>
              <a:rPr lang="fr-FR" dirty="0" smtClean="0"/>
              <a:t>C’est à partir du DD du système actuellement manipulé par l’entreprise que le MCD est construit.</a:t>
            </a:r>
          </a:p>
          <a:p>
            <a:pPr lvl="1"/>
            <a:r>
              <a:rPr lang="fr-FR" dirty="0" smtClean="0"/>
              <a:t>Pour le recensement des différents données, on distingue 3 types de données:</a:t>
            </a:r>
          </a:p>
          <a:p>
            <a:pPr lvl="2"/>
            <a:r>
              <a:rPr lang="fr-FR" b="1" dirty="0" smtClean="0"/>
              <a:t>Données élémentaires :</a:t>
            </a:r>
          </a:p>
          <a:p>
            <a:pPr lvl="3"/>
            <a:r>
              <a:rPr lang="fr-FR" dirty="0" smtClean="0"/>
              <a:t>Elles ne sont pas obtenues par calcul à partir d'autres données. </a:t>
            </a:r>
          </a:p>
          <a:p>
            <a:pPr lvl="4"/>
            <a:r>
              <a:rPr lang="fr-FR" dirty="0" smtClean="0"/>
              <a:t>Exemple : On donne la quantité, le prix de l'article, calculer le coût total.. La quantité et le prix sont des données élémentaires.</a:t>
            </a:r>
          </a:p>
          <a:p>
            <a:pPr lvl="2"/>
            <a:r>
              <a:rPr lang="fr-FR" b="1" dirty="0" smtClean="0"/>
              <a:t>Données calculées:</a:t>
            </a:r>
          </a:p>
          <a:p>
            <a:pPr lvl="3"/>
            <a:r>
              <a:rPr lang="fr-FR" dirty="0" smtClean="0"/>
              <a:t>Elles résultent d'un calcul effectué à partir d'autres données. Le coût total est une donnée calculée (= </a:t>
            </a:r>
            <a:r>
              <a:rPr lang="fr-FR" dirty="0" err="1" smtClean="0"/>
              <a:t>qte</a:t>
            </a:r>
            <a:r>
              <a:rPr lang="fr-FR" dirty="0" smtClean="0"/>
              <a:t> * prix unitaire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0080"/>
          </a:xfrm>
        </p:spPr>
        <p:txBody>
          <a:bodyPr>
            <a:noAutofit/>
          </a:bodyPr>
          <a:lstStyle/>
          <a:p>
            <a:r>
              <a:rPr lang="fr-FR" b="1" dirty="0" smtClean="0"/>
              <a:t>DICTIONNAIRE DES DONNÉES</a:t>
            </a:r>
            <a:endParaRPr lang="fr-FR" dirty="0"/>
          </a:p>
        </p:txBody>
      </p:sp>
      <p:sp>
        <p:nvSpPr>
          <p:cNvPr id="3" name="Content Placeholder 2"/>
          <p:cNvSpPr>
            <a:spLocks noGrp="1"/>
          </p:cNvSpPr>
          <p:nvPr>
            <p:ph idx="1"/>
          </p:nvPr>
        </p:nvSpPr>
        <p:spPr>
          <a:xfrm>
            <a:off x="214282" y="1000108"/>
            <a:ext cx="8786874" cy="5572164"/>
          </a:xfrm>
        </p:spPr>
        <p:txBody>
          <a:bodyPr>
            <a:noAutofit/>
          </a:bodyPr>
          <a:lstStyle/>
          <a:p>
            <a:r>
              <a:rPr lang="fr-FR" b="1" dirty="0" smtClean="0"/>
              <a:t>Données paramètres. </a:t>
            </a:r>
          </a:p>
          <a:p>
            <a:pPr lvl="1"/>
            <a:r>
              <a:rPr lang="fr-FR" dirty="0" smtClean="0"/>
              <a:t>C'est une donnée qui ne prend qu'une unique valeur.</a:t>
            </a:r>
          </a:p>
          <a:p>
            <a:pPr lvl="2"/>
            <a:r>
              <a:rPr lang="fr-FR" dirty="0" smtClean="0"/>
              <a:t>Exemple : L'entreprise s'appelle PVF. </a:t>
            </a:r>
          </a:p>
          <a:p>
            <a:pPr lvl="2"/>
            <a:r>
              <a:rPr lang="fr-FR" dirty="0" smtClean="0"/>
              <a:t>La donnée nom de l'entreprise est une donnée qui ne prend qu'une seule valeur : PVF. Il s'agit donc d'une donnée paramétrable.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fr-FR" b="1" dirty="0" smtClean="0"/>
              <a:t>DICTIONNAIRE DES DONNÉES</a:t>
            </a:r>
            <a:endParaRPr lang="fr-FR" dirty="0"/>
          </a:p>
        </p:txBody>
      </p:sp>
      <p:sp>
        <p:nvSpPr>
          <p:cNvPr id="15" name="Espace réservé du contenu 14"/>
          <p:cNvSpPr>
            <a:spLocks noGrp="1"/>
          </p:cNvSpPr>
          <p:nvPr>
            <p:ph idx="1"/>
          </p:nvPr>
        </p:nvSpPr>
        <p:spPr>
          <a:xfrm>
            <a:off x="323528" y="1052736"/>
            <a:ext cx="8363272" cy="5616624"/>
          </a:xfrm>
        </p:spPr>
        <p:txBody>
          <a:bodyPr>
            <a:normAutofit fontScale="92500" lnSpcReduction="20000"/>
          </a:bodyPr>
          <a:lstStyle/>
          <a:p>
            <a:pPr marL="274320" lvl="1" indent="-274320">
              <a:buClr>
                <a:schemeClr val="accent3"/>
              </a:buClr>
              <a:buSzPct val="95000"/>
            </a:pPr>
            <a:r>
              <a:rPr lang="fr-FR" sz="2600" dirty="0" smtClean="0"/>
              <a:t>Pour chaque donnée, on établit une fiche qui va permettre d’établir le DD. </a:t>
            </a:r>
          </a:p>
          <a:p>
            <a:pPr marL="274320" lvl="1" indent="-274320">
              <a:buClr>
                <a:schemeClr val="accent3"/>
              </a:buClr>
              <a:buSzPct val="95000"/>
            </a:pPr>
            <a:r>
              <a:rPr lang="fr-FR" sz="2600" dirty="0" smtClean="0"/>
              <a:t>Cette fiche comprend les information suivantes:</a:t>
            </a:r>
          </a:p>
          <a:p>
            <a:pPr marL="548640" lvl="2" indent="-274320">
              <a:buClr>
                <a:schemeClr val="accent3"/>
              </a:buClr>
              <a:buSzPct val="95000"/>
            </a:pPr>
            <a:r>
              <a:rPr lang="fr-FR" sz="2300" dirty="0" smtClean="0"/>
              <a:t>Nom de la donnée: c’est le nom utilisé habituellement dans l’organisation.</a:t>
            </a:r>
          </a:p>
          <a:p>
            <a:pPr marL="548640" lvl="2" indent="-274320">
              <a:buClr>
                <a:schemeClr val="accent3"/>
              </a:buClr>
              <a:buSzPct val="95000"/>
            </a:pPr>
            <a:r>
              <a:rPr lang="fr-FR" sz="2300" dirty="0" smtClean="0"/>
              <a:t>Nom symbolique attribué.</a:t>
            </a:r>
          </a:p>
          <a:p>
            <a:pPr marL="548640" lvl="2" indent="-274320">
              <a:buClr>
                <a:schemeClr val="accent3"/>
              </a:buClr>
              <a:buSzPct val="95000"/>
            </a:pPr>
            <a:r>
              <a:rPr lang="fr-FR" sz="2300" dirty="0" smtClean="0"/>
              <a:t>La définition</a:t>
            </a:r>
          </a:p>
          <a:p>
            <a:pPr marL="548640" lvl="2" indent="-274320">
              <a:buClr>
                <a:schemeClr val="accent3"/>
              </a:buClr>
              <a:buSzPct val="95000"/>
            </a:pPr>
            <a:r>
              <a:rPr lang="fr-FR" sz="2300" dirty="0" smtClean="0"/>
              <a:t>La donnée est elle un identifiant?</a:t>
            </a:r>
          </a:p>
          <a:p>
            <a:pPr marL="548640" lvl="2" indent="-274320">
              <a:buClr>
                <a:schemeClr val="accent3"/>
              </a:buClr>
              <a:buSzPct val="95000"/>
            </a:pPr>
            <a:r>
              <a:rPr lang="fr-FR" sz="2300" dirty="0" smtClean="0"/>
              <a:t>Structure: alphabétique, numérique, alphanumérique, logique, date, avec indication de la taille nécessaire.</a:t>
            </a:r>
          </a:p>
          <a:p>
            <a:pPr marL="548640" lvl="2" indent="-274320">
              <a:buClr>
                <a:schemeClr val="accent3"/>
              </a:buClr>
              <a:buSzPct val="95000"/>
            </a:pPr>
            <a:r>
              <a:rPr lang="fr-FR" sz="2300" dirty="0" smtClean="0"/>
              <a:t>Type: donnée calculée, donnée élémentaire élaboré par juxtaposition de plusieurs données (numéro de sécurité sociale)</a:t>
            </a:r>
          </a:p>
          <a:p>
            <a:pPr marL="548640" lvl="2" indent="-274320">
              <a:buClr>
                <a:schemeClr val="accent3"/>
              </a:buClr>
              <a:buSzPct val="95000"/>
            </a:pPr>
            <a:r>
              <a:rPr lang="fr-FR" sz="2300" dirty="0" smtClean="0"/>
              <a:t>Quantification: estimation du nombre de valeur différentes ou intervalle de valeurs, que cette donnée est susceptible de prendre.</a:t>
            </a:r>
          </a:p>
          <a:p>
            <a:pPr marL="548640" lvl="2" indent="-274320">
              <a:buClr>
                <a:schemeClr val="accent3"/>
              </a:buClr>
              <a:buSzPct val="95000"/>
            </a:pPr>
            <a:r>
              <a:rPr lang="fr-FR" sz="2300" dirty="0" smtClean="0"/>
              <a:t>Exemple de valeurs: pour illustrer.</a:t>
            </a:r>
          </a:p>
          <a:p>
            <a:pPr marL="548640" lvl="2" indent="-274320">
              <a:buClr>
                <a:schemeClr val="accent3"/>
              </a:buClr>
              <a:buSzPct val="95000"/>
            </a:pPr>
            <a:r>
              <a:rPr lang="fr-FR" sz="2300" dirty="0" smtClean="0"/>
              <a:t>Commentaire: règles de calcul, référence à d’autre données similaire, contrôle effectué sur cette donnée. </a:t>
            </a:r>
          </a:p>
          <a:p>
            <a:pPr marL="548640" lvl="2" indent="-274320">
              <a:buClr>
                <a:schemeClr val="accent3"/>
              </a:buClr>
              <a:buSzPct val="95000"/>
            </a:pPr>
            <a:endParaRPr lang="fr-FR" sz="2300" dirty="0" smtClean="0"/>
          </a:p>
          <a:p>
            <a:pPr marL="274320" lvl="1" indent="-274320">
              <a:buClr>
                <a:schemeClr val="accent3"/>
              </a:buClr>
              <a:buSzPct val="95000"/>
            </a:pPr>
            <a:endParaRPr lang="fr-FR" sz="2600" dirty="0" smtClean="0"/>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DICTIONNAIRE DES DONNÉES</a:t>
            </a:r>
            <a:endParaRPr lang="fr-FR" dirty="0"/>
          </a:p>
        </p:txBody>
      </p:sp>
      <p:sp>
        <p:nvSpPr>
          <p:cNvPr id="3" name="Espace réservé du contenu 2"/>
          <p:cNvSpPr>
            <a:spLocks noGrp="1"/>
          </p:cNvSpPr>
          <p:nvPr>
            <p:ph idx="1"/>
          </p:nvPr>
        </p:nvSpPr>
        <p:spPr/>
        <p:txBody>
          <a:bodyPr/>
          <a:lstStyle/>
          <a:p>
            <a:r>
              <a:rPr lang="fr-FR" dirty="0" smtClean="0"/>
              <a:t>A partir des ces données, une première liste alphabétique brute sera établie.</a:t>
            </a:r>
          </a:p>
          <a:p>
            <a:r>
              <a:rPr lang="fr-FR" dirty="0" smtClean="0"/>
              <a:t>Cette liste est épurés des synonymes et polysémies, et donne la liste épurée des données.</a:t>
            </a:r>
          </a:p>
          <a:p>
            <a:r>
              <a:rPr lang="fr-FR" dirty="0" smtClean="0"/>
              <a:t>Une numérotation permettra une utilisation plus simple des données dans la matrice de DF.</a:t>
            </a:r>
          </a:p>
          <a:p>
            <a:r>
              <a:rPr lang="fr-FR" dirty="0" smtClean="0"/>
              <a:t>Le nombre de colonnes peut varier en fonction des besoins et de </a:t>
            </a:r>
            <a:r>
              <a:rPr lang="fr-FR" smtClean="0"/>
              <a:t>la nécessité </a:t>
            </a:r>
            <a:r>
              <a:rPr lang="fr-FR" dirty="0" smtClean="0"/>
              <a:t>de précisio</a:t>
            </a:r>
            <a:r>
              <a:rPr lang="fr-FR" dirty="0"/>
              <a:t>n</a:t>
            </a:r>
            <a:r>
              <a:rPr lang="fr-FR" dirty="0" smtClean="0"/>
              <a:t>. </a:t>
            </a:r>
            <a:endParaRPr lang="fr-FR" dirty="0"/>
          </a:p>
        </p:txBody>
      </p:sp>
    </p:spTree>
    <p:extLst>
      <p:ext uri="{BB962C8B-B14F-4D97-AF65-F5344CB8AC3E}">
        <p14:creationId xmlns:p14="http://schemas.microsoft.com/office/powerpoint/2010/main" val="151335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32656"/>
            <a:ext cx="8856984" cy="1008112"/>
          </a:xfrm>
        </p:spPr>
        <p:txBody>
          <a:bodyPr>
            <a:normAutofit fontScale="90000"/>
          </a:bodyPr>
          <a:lstStyle/>
          <a:p>
            <a:r>
              <a:rPr lang="fr-FR" sz="5600" b="1" cap="all" dirty="0" smtClean="0"/>
              <a:t>Dépendances Fonctionnelles</a:t>
            </a:r>
            <a:endParaRPr lang="fr-FR" dirty="0"/>
          </a:p>
        </p:txBody>
      </p:sp>
      <p:sp>
        <p:nvSpPr>
          <p:cNvPr id="3" name="Espace réservé du contenu 2"/>
          <p:cNvSpPr>
            <a:spLocks noGrp="1"/>
          </p:cNvSpPr>
          <p:nvPr>
            <p:ph idx="1"/>
          </p:nvPr>
        </p:nvSpPr>
        <p:spPr>
          <a:xfrm>
            <a:off x="457200" y="1412776"/>
            <a:ext cx="8229600" cy="4911824"/>
          </a:xfrm>
        </p:spPr>
        <p:txBody>
          <a:bodyPr>
            <a:normAutofit/>
          </a:bodyPr>
          <a:lstStyle/>
          <a:p>
            <a:r>
              <a:rPr lang="fr-FR" dirty="0" smtClean="0"/>
              <a:t>Les dépendances fonctionnelles (</a:t>
            </a:r>
            <a:r>
              <a:rPr lang="fr-FR" dirty="0" err="1" smtClean="0"/>
              <a:t>Functional</a:t>
            </a:r>
            <a:r>
              <a:rPr lang="fr-FR" dirty="0" smtClean="0"/>
              <a:t> </a:t>
            </a:r>
            <a:r>
              <a:rPr lang="fr-FR" dirty="0" err="1" smtClean="0"/>
              <a:t>dependency</a:t>
            </a:r>
            <a:r>
              <a:rPr lang="fr-FR" dirty="0" smtClean="0"/>
              <a:t>) permettent l’établissement des liens entre attributs ou groupe d’attributs.</a:t>
            </a:r>
          </a:p>
          <a:p>
            <a:r>
              <a:rPr lang="fr-FR" dirty="0" smtClean="0"/>
              <a:t>Les attributs concernant un même concept vont être regroupés pour constituer les entités et les associations du MCD </a:t>
            </a:r>
          </a:p>
          <a:p>
            <a:r>
              <a:rPr lang="fr-FR" b="1" u="sng" dirty="0" smtClean="0"/>
              <a:t>Définition 1:</a:t>
            </a:r>
            <a:r>
              <a:rPr lang="fr-FR" dirty="0" smtClean="0"/>
              <a:t> Une dépendance fonctionnelle est un chemin d'une information de départ à 1 information d'arrivée. </a:t>
            </a:r>
          </a:p>
          <a:p>
            <a:pPr lvl="1"/>
            <a:r>
              <a:rPr lang="fr-FR" dirty="0" smtClean="0"/>
              <a:t>A partir d'un "nom de ville", 1 "nom de pays" est trouvé, ainsi qu'1 "nombre de citadins".</a:t>
            </a:r>
            <a:endParaRPr lang="fr-FR"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620688"/>
            <a:ext cx="8892480" cy="720080"/>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251520" y="1340768"/>
            <a:ext cx="8435280" cy="4983832"/>
          </a:xfrm>
        </p:spPr>
        <p:txBody>
          <a:bodyPr>
            <a:normAutofit lnSpcReduction="10000"/>
          </a:bodyPr>
          <a:lstStyle/>
          <a:p>
            <a:r>
              <a:rPr lang="fr-FR" b="1" u="sng" dirty="0" smtClean="0"/>
              <a:t>Définition 2: </a:t>
            </a:r>
            <a:r>
              <a:rPr lang="fr-FR" dirty="0" smtClean="0"/>
              <a:t>On dit qu'un attribut (Donnée élémentaire du dictionnaire de données) B d'une entité (ou d'une relation) dépend fonctionnellement d'un autre attribut ou groupe d'attribut A de cette entité (ou relation) si pour toute occurrence et à tout instant la connaissance de A détermine une valeur unique de B.</a:t>
            </a:r>
          </a:p>
          <a:p>
            <a:pPr lvl="1"/>
            <a:r>
              <a:rPr lang="fr-FR" dirty="0" smtClean="0"/>
              <a:t>Notation :  A </a:t>
            </a:r>
            <a:r>
              <a:rPr lang="fr-FR" dirty="0" smtClean="0">
                <a:sym typeface="Symbol"/>
              </a:rPr>
              <a:t></a:t>
            </a:r>
            <a:r>
              <a:rPr lang="fr-FR" dirty="0" smtClean="0"/>
              <a:t>B</a:t>
            </a:r>
          </a:p>
          <a:p>
            <a:r>
              <a:rPr lang="fr-FR" b="1" u="sng" dirty="0" smtClean="0"/>
              <a:t>Définition 3: </a:t>
            </a:r>
            <a:r>
              <a:rPr lang="fr-FR" dirty="0" smtClean="0"/>
              <a:t>Dans une relation R, on dit qu'il y a dépendance fonctionnelle entre un ensemble d'attributs A et un ensemble d'attributs B, ou que l'ensemble A d'attributs détermine l'ensemble B d'attributs (et on écrit A→B) si quand deux n-</a:t>
            </a:r>
            <a:r>
              <a:rPr lang="fr-FR" dirty="0" err="1" smtClean="0"/>
              <a:t>uplets</a:t>
            </a:r>
            <a:r>
              <a:rPr lang="fr-FR" dirty="0" smtClean="0"/>
              <a:t> coïncident sur leurs attributs A, alors ils coïncident sur leurs attributs B.</a:t>
            </a:r>
          </a:p>
          <a:p>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620688"/>
            <a:ext cx="8784976" cy="720080"/>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323528" y="1484784"/>
            <a:ext cx="8712968" cy="5184576"/>
          </a:xfrm>
        </p:spPr>
        <p:txBody>
          <a:bodyPr>
            <a:normAutofit fontScale="92500" lnSpcReduction="10000"/>
          </a:bodyPr>
          <a:lstStyle/>
          <a:p>
            <a:r>
              <a:rPr lang="fr-FR" b="1" u="sng" dirty="0" smtClean="0"/>
              <a:t>Exemple 1: </a:t>
            </a:r>
            <a:r>
              <a:rPr lang="fr-FR" dirty="0" smtClean="0"/>
              <a:t>Dans la relation (cours, heure, jour, salle), (salle, jour, heure) →cours parce que dans une salle à un moment donné ne peut avoir lieu qu'un cours.</a:t>
            </a:r>
          </a:p>
          <a:p>
            <a:r>
              <a:rPr lang="fr-FR" b="1" u="sng" dirty="0" smtClean="0"/>
              <a:t>Exemple 2: </a:t>
            </a:r>
            <a:r>
              <a:rPr lang="fr-FR" dirty="0" smtClean="0"/>
              <a:t>on considérons la relation personne suivante: Personne(NSS, Nom, Prénom, adresse)</a:t>
            </a:r>
          </a:p>
          <a:p>
            <a:endParaRPr lang="fr-FR" b="1" u="sng" dirty="0" smtClean="0"/>
          </a:p>
          <a:p>
            <a:endParaRPr lang="fr-FR" dirty="0" smtClean="0"/>
          </a:p>
          <a:p>
            <a:endParaRPr lang="fr-FR" dirty="0" smtClean="0"/>
          </a:p>
          <a:p>
            <a:endParaRPr lang="fr-FR" dirty="0" smtClean="0"/>
          </a:p>
          <a:p>
            <a:endParaRPr lang="fr-FR" dirty="0" smtClean="0"/>
          </a:p>
          <a:p>
            <a:pPr lvl="1"/>
            <a:r>
              <a:rPr lang="fr-FR" dirty="0" smtClean="0"/>
              <a:t>On voit bien sur cet exemple que NSS → Nom car à un NSS donné ne correspond qu’un seul Nom. Exemple au NSS  = 504 ne correspond que le nom = ‘</a:t>
            </a:r>
            <a:r>
              <a:rPr lang="fr-FR" dirty="0" err="1" smtClean="0"/>
              <a:t>Bentahar</a:t>
            </a:r>
            <a:r>
              <a:rPr lang="fr-FR" dirty="0" smtClean="0"/>
              <a:t>’, par contre Nom → NSS est faux car, au Nom = ‘</a:t>
            </a:r>
            <a:r>
              <a:rPr lang="fr-FR" dirty="0" err="1" smtClean="0"/>
              <a:t>Bentahar</a:t>
            </a:r>
            <a:r>
              <a:rPr lang="fr-FR" dirty="0" smtClean="0"/>
              <a:t>’ correspondent les NSS 502 et 504. </a:t>
            </a: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1259632" y="3429000"/>
            <a:ext cx="6751320" cy="16840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704088"/>
            <a:ext cx="8856984" cy="636680"/>
          </a:xfrm>
        </p:spPr>
        <p:txBody>
          <a:bodyPr>
            <a:noAutofit/>
          </a:bodyPr>
          <a:lstStyle/>
          <a:p>
            <a:r>
              <a:rPr lang="fr-FR" b="1" cap="all" dirty="0" smtClean="0"/>
              <a:t>Dépendances Fonctionnelles</a:t>
            </a:r>
            <a:endParaRPr lang="fr-FR" dirty="0"/>
          </a:p>
        </p:txBody>
      </p:sp>
      <p:sp>
        <p:nvSpPr>
          <p:cNvPr id="5" name="Espace réservé du contenu 4"/>
          <p:cNvSpPr>
            <a:spLocks noGrp="1"/>
          </p:cNvSpPr>
          <p:nvPr>
            <p:ph idx="1"/>
          </p:nvPr>
        </p:nvSpPr>
        <p:spPr>
          <a:xfrm>
            <a:off x="457200" y="1340768"/>
            <a:ext cx="8229600" cy="4983832"/>
          </a:xfrm>
        </p:spPr>
        <p:txBody>
          <a:bodyPr>
            <a:normAutofit/>
          </a:bodyPr>
          <a:lstStyle/>
          <a:p>
            <a:r>
              <a:rPr lang="fr-FR" b="1" u="sng" dirty="0" smtClean="0"/>
              <a:t>Exemple 3:</a:t>
            </a:r>
            <a:r>
              <a:rPr lang="fr-FR" dirty="0" smtClean="0"/>
              <a:t> Considérons l’extension suivante de la relation R </a:t>
            </a:r>
          </a:p>
          <a:p>
            <a:pPr lvl="1"/>
            <a:endParaRPr lang="fr-FR" dirty="0" smtClean="0"/>
          </a:p>
          <a:p>
            <a:pPr lvl="1"/>
            <a:endParaRPr lang="fr-FR" dirty="0" smtClean="0"/>
          </a:p>
          <a:p>
            <a:pPr lvl="1"/>
            <a:endParaRPr lang="fr-FR" dirty="0" smtClean="0"/>
          </a:p>
          <a:p>
            <a:pPr lvl="1"/>
            <a:r>
              <a:rPr lang="fr-FR" dirty="0" smtClean="0"/>
              <a:t>Quelles sont les </a:t>
            </a:r>
            <a:r>
              <a:rPr lang="fr-FR" dirty="0" err="1" smtClean="0"/>
              <a:t>DFs</a:t>
            </a:r>
            <a:r>
              <a:rPr lang="fr-FR" dirty="0" smtClean="0"/>
              <a:t> existant dans R ? </a:t>
            </a:r>
          </a:p>
          <a:p>
            <a:pPr lvl="2"/>
            <a:r>
              <a:rPr lang="fr-FR" sz="2300" dirty="0" smtClean="0"/>
              <a:t>DF existantes dans R : A→B ( car a1→b1 et a2→c2 mais pas C car a1→c1 et a1→c2, ). </a:t>
            </a:r>
          </a:p>
          <a:p>
            <a:pPr lvl="2"/>
            <a:r>
              <a:rPr lang="fr-FR" sz="2300" dirty="0" smtClean="0"/>
              <a:t>B ne détermine pas C (car b1→c1 et b1→c2). </a:t>
            </a:r>
          </a:p>
          <a:p>
            <a:pPr lvl="2"/>
            <a:r>
              <a:rPr lang="fr-FR" sz="2300" dirty="0" smtClean="0"/>
              <a:t>C ne détermine pas A (car c2→a1 et c2→a2) </a:t>
            </a:r>
          </a:p>
          <a:p>
            <a:pPr lvl="2"/>
            <a:r>
              <a:rPr lang="fr-FR" sz="2300" dirty="0" smtClean="0"/>
              <a:t>C ne détermine pas B (car c2→b1 et c2→b2) </a:t>
            </a:r>
          </a:p>
          <a:p>
            <a:pPr lvl="1"/>
            <a:endParaRPr lang="fr-FR" dirty="0" smtClean="0"/>
          </a:p>
          <a:p>
            <a:endParaRPr lang="fr-FR" b="1" u="sng" dirty="0" smtClean="0"/>
          </a:p>
          <a:p>
            <a:pPr lvl="1"/>
            <a:endParaRPr lang="fr-FR" b="1" u="sng" dirty="0"/>
          </a:p>
        </p:txBody>
      </p:sp>
      <p:pic>
        <p:nvPicPr>
          <p:cNvPr id="7" name="Picture 2"/>
          <p:cNvPicPr>
            <a:picLocks noChangeAspect="1" noChangeArrowheads="1"/>
          </p:cNvPicPr>
          <p:nvPr/>
        </p:nvPicPr>
        <p:blipFill>
          <a:blip r:embed="rId3" cstate="print"/>
          <a:srcRect/>
          <a:stretch>
            <a:fillRect/>
          </a:stretch>
        </p:blipFill>
        <p:spPr bwMode="auto">
          <a:xfrm>
            <a:off x="2987824" y="2060848"/>
            <a:ext cx="332994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476672"/>
            <a:ext cx="8784976" cy="780696"/>
          </a:xfrm>
        </p:spPr>
        <p:txBody>
          <a:bodyPr>
            <a:noAutofit/>
          </a:bodyPr>
          <a:lstStyle/>
          <a:p>
            <a:r>
              <a:rPr lang="fr-FR" b="1" cap="all" dirty="0" smtClean="0"/>
              <a:t>Dépendances Fonctionnelles</a:t>
            </a:r>
            <a:endParaRPr lang="fr-FR" dirty="0"/>
          </a:p>
        </p:txBody>
      </p:sp>
      <p:sp>
        <p:nvSpPr>
          <p:cNvPr id="5" name="Espace réservé du contenu 4"/>
          <p:cNvSpPr>
            <a:spLocks noGrp="1"/>
          </p:cNvSpPr>
          <p:nvPr>
            <p:ph idx="1"/>
          </p:nvPr>
        </p:nvSpPr>
        <p:spPr>
          <a:xfrm>
            <a:off x="457200" y="1340768"/>
            <a:ext cx="8229600" cy="5328592"/>
          </a:xfrm>
        </p:spPr>
        <p:txBody>
          <a:bodyPr/>
          <a:lstStyle/>
          <a:p>
            <a:r>
              <a:rPr lang="fr-FR" b="1" u="sng" dirty="0" smtClean="0"/>
              <a:t>Applications:</a:t>
            </a:r>
            <a:r>
              <a:rPr lang="fr-FR" dirty="0" smtClean="0"/>
              <a:t> Les dépendances fonctionnelles sont utilisées pour définir les formes normales.</a:t>
            </a:r>
          </a:p>
          <a:p>
            <a:pPr lvl="1"/>
            <a:r>
              <a:rPr lang="fr-FR" b="1" dirty="0" smtClean="0"/>
              <a:t>Forme normale: </a:t>
            </a:r>
            <a:r>
              <a:rPr lang="fr-FR" dirty="0" smtClean="0"/>
              <a:t>ensemble de règles, pour rendre parfaites les relations</a:t>
            </a:r>
          </a:p>
          <a:p>
            <a:r>
              <a:rPr lang="fr-FR" b="1" u="sng" dirty="0" smtClean="0"/>
              <a:t>Propriétés (</a:t>
            </a:r>
            <a:r>
              <a:rPr lang="fr-FR" b="1" u="sng" dirty="0" err="1" smtClean="0"/>
              <a:t>régles</a:t>
            </a:r>
            <a:r>
              <a:rPr lang="fr-FR" b="1" u="sng" dirty="0" smtClean="0"/>
              <a:t> d’inférences) des </a:t>
            </a:r>
            <a:r>
              <a:rPr lang="fr-FR" b="1" u="sng" dirty="0" err="1" smtClean="0"/>
              <a:t>DFs</a:t>
            </a:r>
            <a:r>
              <a:rPr lang="fr-FR" b="1" u="sng" dirty="0" smtClean="0"/>
              <a:t>:</a:t>
            </a:r>
            <a:r>
              <a:rPr lang="fr-FR" dirty="0" smtClean="0"/>
              <a:t> Le tableau suivant résume quelques propriétés des </a:t>
            </a:r>
            <a:r>
              <a:rPr lang="fr-FR" dirty="0" err="1" smtClean="0"/>
              <a:t>DFs</a:t>
            </a:r>
            <a:r>
              <a:rPr lang="fr-FR" dirty="0" smtClean="0"/>
              <a:t>, les exemples sont pris à partir de l’extension de la relation voiture ci-dessous : </a:t>
            </a:r>
            <a:r>
              <a:rPr lang="fr-FR" dirty="0" smtClean="0">
                <a:solidFill>
                  <a:srgbClr val="FF0000"/>
                </a:solidFill>
              </a:rPr>
              <a:t>Voiture(</a:t>
            </a:r>
            <a:r>
              <a:rPr lang="fr-FR" dirty="0" err="1" smtClean="0">
                <a:solidFill>
                  <a:srgbClr val="FF0000"/>
                </a:solidFill>
              </a:rPr>
              <a:t>NV,Type</a:t>
            </a:r>
            <a:r>
              <a:rPr lang="fr-FR" dirty="0" smtClean="0">
                <a:solidFill>
                  <a:srgbClr val="FF0000"/>
                </a:solidFill>
              </a:rPr>
              <a:t>,</a:t>
            </a:r>
            <a:r>
              <a:rPr lang="fr-FR" dirty="0" err="1" smtClean="0">
                <a:solidFill>
                  <a:srgbClr val="FF0000"/>
                </a:solidFill>
              </a:rPr>
              <a:t>Marque,Puissance</a:t>
            </a:r>
            <a:r>
              <a:rPr lang="fr-FR" dirty="0" smtClean="0">
                <a:solidFill>
                  <a:srgbClr val="FF0000"/>
                </a:solidFill>
              </a:rPr>
              <a:t>,</a:t>
            </a:r>
            <a:r>
              <a:rPr lang="fr-FR" dirty="0" err="1" smtClean="0">
                <a:solidFill>
                  <a:srgbClr val="FF0000"/>
                </a:solidFill>
              </a:rPr>
              <a:t>Couleur,NSS</a:t>
            </a:r>
            <a:r>
              <a:rPr lang="fr-FR" dirty="0" smtClean="0">
                <a:solidFill>
                  <a:srgbClr val="FF0000"/>
                </a:solidFill>
              </a:rPr>
              <a:t>)</a:t>
            </a:r>
            <a:r>
              <a:rPr lang="fr-FR" dirty="0" smtClean="0"/>
              <a:t>  </a:t>
            </a:r>
          </a:p>
          <a:p>
            <a:endParaRPr lang="fr-FR" b="1" dirty="0"/>
          </a:p>
        </p:txBody>
      </p:sp>
      <p:pic>
        <p:nvPicPr>
          <p:cNvPr id="6" name="Picture 2"/>
          <p:cNvPicPr>
            <a:picLocks noChangeAspect="1" noChangeArrowheads="1"/>
          </p:cNvPicPr>
          <p:nvPr/>
        </p:nvPicPr>
        <p:blipFill>
          <a:blip r:embed="rId3" cstate="print"/>
          <a:srcRect/>
          <a:stretch>
            <a:fillRect/>
          </a:stretch>
        </p:blipFill>
        <p:spPr bwMode="auto">
          <a:xfrm>
            <a:off x="179512" y="5085184"/>
            <a:ext cx="8756650" cy="142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704088"/>
            <a:ext cx="8784976" cy="636680"/>
          </a:xfrm>
        </p:spPr>
        <p:txBody>
          <a:bodyPr>
            <a:noAutofit/>
          </a:bodyPr>
          <a:lstStyle/>
          <a:p>
            <a:r>
              <a:rPr lang="fr-FR" b="1" cap="all" dirty="0" smtClean="0"/>
              <a:t>Dépendances Fonctionnelles</a:t>
            </a:r>
            <a:endParaRPr lang="fr-FR" dirty="0"/>
          </a:p>
        </p:txBody>
      </p:sp>
      <p:pic>
        <p:nvPicPr>
          <p:cNvPr id="4099" name="Picture 3"/>
          <p:cNvPicPr>
            <a:picLocks noGrp="1" noChangeAspect="1" noChangeArrowheads="1"/>
          </p:cNvPicPr>
          <p:nvPr>
            <p:ph idx="1"/>
          </p:nvPr>
        </p:nvPicPr>
        <p:blipFill>
          <a:blip r:embed="rId3" cstate="print"/>
          <a:srcRect/>
          <a:stretch>
            <a:fillRect/>
          </a:stretch>
        </p:blipFill>
        <p:spPr bwMode="auto">
          <a:xfrm>
            <a:off x="457200" y="1433641"/>
            <a:ext cx="8229600" cy="47257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928934"/>
            <a:ext cx="8229600" cy="1143000"/>
          </a:xfrm>
        </p:spPr>
        <p:txBody>
          <a:bodyPr>
            <a:normAutofit fontScale="90000"/>
          </a:bodyPr>
          <a:lstStyle/>
          <a:p>
            <a:pPr algn="ctr"/>
            <a:r>
              <a:rPr lang="fr-FR" b="1" dirty="0" smtClean="0"/>
              <a:t>Dictionnaire des Données </a:t>
            </a:r>
            <a:br>
              <a:rPr lang="fr-FR" b="1" dirty="0" smtClean="0"/>
            </a:br>
            <a:r>
              <a:rPr lang="fr-FR" b="1" dirty="0" smtClean="0"/>
              <a:t>&amp;</a:t>
            </a:r>
            <a:br>
              <a:rPr lang="fr-FR" b="1" dirty="0" smtClean="0"/>
            </a:br>
            <a:r>
              <a:rPr lang="fr-FR" b="1" dirty="0" smtClean="0"/>
              <a:t> Dépendance fonctionnel</a:t>
            </a:r>
            <a:endParaRPr lang="fr-FR"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548680"/>
            <a:ext cx="8784976" cy="792088"/>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412776"/>
            <a:ext cx="8229600" cy="4911824"/>
          </a:xfrm>
        </p:spPr>
        <p:txBody>
          <a:bodyPr/>
          <a:lstStyle/>
          <a:p>
            <a:r>
              <a:rPr lang="fr-FR" b="1" u="sng" dirty="0" smtClean="0"/>
              <a:t>Les types de dépendances fonctionnelles: </a:t>
            </a:r>
          </a:p>
          <a:p>
            <a:endParaRPr lang="fr-FR" b="1" u="sng" dirty="0"/>
          </a:p>
        </p:txBody>
      </p:sp>
      <p:pic>
        <p:nvPicPr>
          <p:cNvPr id="5" name="Picture 2"/>
          <p:cNvPicPr>
            <a:picLocks noChangeAspect="1" noChangeArrowheads="1"/>
          </p:cNvPicPr>
          <p:nvPr/>
        </p:nvPicPr>
        <p:blipFill>
          <a:blip r:embed="rId3" cstate="print"/>
          <a:srcRect/>
          <a:stretch>
            <a:fillRect/>
          </a:stretch>
        </p:blipFill>
        <p:spPr bwMode="auto">
          <a:xfrm>
            <a:off x="611560" y="1988840"/>
            <a:ext cx="8229600" cy="28445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636680"/>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340768"/>
            <a:ext cx="8229600" cy="4983832"/>
          </a:xfrm>
        </p:spPr>
        <p:txBody>
          <a:bodyPr>
            <a:normAutofit lnSpcReduction="10000"/>
          </a:bodyPr>
          <a:lstStyle/>
          <a:p>
            <a:r>
              <a:rPr lang="fr-FR" b="1" u="sng" dirty="0" smtClean="0"/>
              <a:t>Fermeture transitive des DFE: </a:t>
            </a:r>
            <a:r>
              <a:rPr lang="fr-FR" dirty="0" smtClean="0"/>
              <a:t>On appelle fermeture transitive  noté F+ d'un ensemble F de DFE, l'ensemble de toutes les DFE qui peuvent être composées par transitivité à partir des DFE de F.</a:t>
            </a:r>
          </a:p>
          <a:p>
            <a:pPr lvl="1"/>
            <a:r>
              <a:rPr lang="fr-FR" b="1" u="sng" dirty="0" smtClean="0"/>
              <a:t>Exemple 1: </a:t>
            </a:r>
          </a:p>
          <a:p>
            <a:pPr lvl="1">
              <a:buNone/>
            </a:pPr>
            <a:r>
              <a:rPr lang="fr-FR" dirty="0" smtClean="0"/>
              <a:t>	Soit l'ensemble F = {A→B, B→C, B→D, A→E}.</a:t>
            </a:r>
          </a:p>
          <a:p>
            <a:pPr lvl="1">
              <a:buNone/>
            </a:pPr>
            <a:r>
              <a:rPr lang="fr-FR" dirty="0" smtClean="0"/>
              <a:t>	La fermeture transitive de F est F+ = { A→B, B→C, B→D, A→E, A→C, A→D }</a:t>
            </a:r>
          </a:p>
          <a:p>
            <a:pPr lvl="1"/>
            <a:r>
              <a:rPr lang="fr-FR" b="1" u="sng" dirty="0" smtClean="0"/>
              <a:t>Exemple 2:</a:t>
            </a:r>
            <a:r>
              <a:rPr lang="fr-FR" dirty="0" smtClean="0"/>
              <a:t> </a:t>
            </a:r>
          </a:p>
          <a:p>
            <a:pPr lvl="1">
              <a:buNone/>
            </a:pPr>
            <a:r>
              <a:rPr lang="fr-FR" dirty="0" smtClean="0"/>
              <a:t>	À partir de l’ensemble de DFE : F = {NV → TYPE ; TYPE → MARQUE ; TYPE → PUISSANCE} </a:t>
            </a:r>
          </a:p>
          <a:p>
            <a:pPr lvl="1">
              <a:buNone/>
            </a:pPr>
            <a:r>
              <a:rPr lang="fr-FR" dirty="0" smtClean="0"/>
              <a:t>	On déduit la fermeture transitive : F+ = {NV → MARQUE ; NV → PUISSANCE}.</a:t>
            </a:r>
            <a:endParaRPr lang="fr-FR" b="1" u="sng" dirty="0" smtClean="0"/>
          </a:p>
          <a:p>
            <a:endParaRPr lang="fr-FR"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395536" y="1268760"/>
            <a:ext cx="8291264" cy="5472608"/>
          </a:xfrm>
        </p:spPr>
        <p:txBody>
          <a:bodyPr>
            <a:normAutofit lnSpcReduction="10000"/>
          </a:bodyPr>
          <a:lstStyle/>
          <a:p>
            <a:r>
              <a:rPr lang="fr-FR" b="1" u="sng" dirty="0" smtClean="0"/>
              <a:t>Remarque :</a:t>
            </a:r>
            <a:r>
              <a:rPr lang="fr-FR" dirty="0" smtClean="0"/>
              <a:t> Si deux ensembles de </a:t>
            </a:r>
            <a:r>
              <a:rPr lang="fr-FR" dirty="0" err="1" smtClean="0"/>
              <a:t>DFEs</a:t>
            </a:r>
            <a:r>
              <a:rPr lang="fr-FR" dirty="0" smtClean="0"/>
              <a:t> ont la même fermeture transitive, alors ils sont équivalents.</a:t>
            </a:r>
          </a:p>
          <a:p>
            <a:r>
              <a:rPr lang="fr-FR" dirty="0" smtClean="0"/>
              <a:t>Par suite, il est intéressant de déterminer un sous-ensemble minimal de </a:t>
            </a:r>
            <a:r>
              <a:rPr lang="fr-FR" dirty="0" err="1" smtClean="0"/>
              <a:t>DFEs</a:t>
            </a:r>
            <a:r>
              <a:rPr lang="fr-FR" dirty="0" smtClean="0"/>
              <a:t> permettant de générer tout les autres. </a:t>
            </a:r>
          </a:p>
          <a:p>
            <a:pPr lvl="1"/>
            <a:r>
              <a:rPr lang="fr-FR" dirty="0" smtClean="0"/>
              <a:t>C’est la couverture minimale d’un ensemble de </a:t>
            </a:r>
            <a:r>
              <a:rPr lang="fr-FR" dirty="0" err="1" smtClean="0"/>
              <a:t>DFs</a:t>
            </a:r>
            <a:endParaRPr lang="fr-FR" dirty="0" smtClean="0"/>
          </a:p>
          <a:p>
            <a:r>
              <a:rPr lang="fr-FR" b="1" u="sng" dirty="0" smtClean="0"/>
              <a:t>Couverture minimale des DFE:</a:t>
            </a:r>
            <a:endParaRPr lang="fr-FR" dirty="0" smtClean="0"/>
          </a:p>
          <a:p>
            <a:pPr lvl="1"/>
            <a:r>
              <a:rPr lang="fr-FR" dirty="0" smtClean="0"/>
              <a:t>La couverture minimale d’un ensemble de DFE est un sous-ensemble minimum des DFE permettant de générer toutes les autres DFE.</a:t>
            </a:r>
          </a:p>
          <a:p>
            <a:pPr lvl="1"/>
            <a:r>
              <a:rPr lang="fr-FR" dirty="0" smtClean="0"/>
              <a:t>La couverture minimale appelée aussi couverture </a:t>
            </a:r>
            <a:r>
              <a:rPr lang="fr-FR" dirty="0" err="1" smtClean="0"/>
              <a:t>irredondante</a:t>
            </a:r>
            <a:r>
              <a:rPr lang="fr-FR" dirty="0" smtClean="0"/>
              <a:t> et notée IRR(F) est un ensemble F de </a:t>
            </a:r>
            <a:r>
              <a:rPr lang="fr-FR" dirty="0" err="1" smtClean="0"/>
              <a:t>DFEs</a:t>
            </a:r>
            <a:r>
              <a:rPr lang="fr-FR" dirty="0" smtClean="0"/>
              <a:t> (élémentaires) associé à un ensemble d’attributs vérifiant les propriétés suivantes :</a:t>
            </a:r>
            <a:endParaRPr lang="fr-FR" b="1" u="sng" dirty="0" smtClean="0"/>
          </a:p>
          <a:p>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pPr lvl="2"/>
            <a:r>
              <a:rPr lang="fr-FR" dirty="0" smtClean="0"/>
              <a:t>Aucune dépendance dans F n’est redondante. Cela signifie que pour toute DF f de F, F – {f} n’est pas équivalent à F. </a:t>
            </a:r>
          </a:p>
          <a:p>
            <a:pPr lvl="2"/>
            <a:r>
              <a:rPr lang="fr-FR" dirty="0" smtClean="0"/>
              <a:t>Toute DFE des attributs est dans la fermeture transitive de F.</a:t>
            </a:r>
          </a:p>
          <a:p>
            <a:pPr lvl="1"/>
            <a:r>
              <a:rPr lang="fr-FR" b="1" u="sng" dirty="0" smtClean="0"/>
              <a:t>Exemple: </a:t>
            </a:r>
          </a:p>
          <a:p>
            <a:pPr lvl="1">
              <a:buNone/>
            </a:pPr>
            <a:r>
              <a:rPr lang="fr-FR" dirty="0" smtClean="0"/>
              <a:t>L'ensemble F = {A→B, A→C, B→C, C→B} admet les deux couvertures minimales :</a:t>
            </a:r>
          </a:p>
          <a:p>
            <a:pPr lvl="1">
              <a:buNone/>
            </a:pPr>
            <a:r>
              <a:rPr lang="fr-FR" dirty="0" smtClean="0"/>
              <a:t>	CM1 = {A→C, B→C, C→B} et </a:t>
            </a:r>
          </a:p>
          <a:p>
            <a:pPr lvl="1">
              <a:buNone/>
            </a:pPr>
            <a:r>
              <a:rPr lang="fr-FR" dirty="0" smtClean="0"/>
              <a:t>	CM2 = {A→B, B→C, C→B}</a:t>
            </a:r>
          </a:p>
          <a:p>
            <a:pPr lvl="1">
              <a:buNone/>
            </a:pPr>
            <a:endParaRPr lang="fr-FR" dirty="0" smtClean="0"/>
          </a:p>
          <a:p>
            <a:pPr lvl="1"/>
            <a:r>
              <a:rPr lang="fr-FR" dirty="0" smtClean="0"/>
              <a:t>La couverture minimale va constituer un élément essentiel pour composer des relations sans perte d’informations directement à partir des attributs.</a:t>
            </a:r>
            <a:endParaRPr lang="fr-FR" b="1" u="sng"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704088"/>
            <a:ext cx="8784976" cy="564672"/>
          </a:xfrm>
        </p:spPr>
        <p:txBody>
          <a:bodyPr>
            <a:noAutofit/>
          </a:bodyPr>
          <a:lstStyle/>
          <a:p>
            <a:r>
              <a:rPr lang="fr-FR" b="1" cap="all" dirty="0" smtClean="0"/>
              <a:t>Dépendances Fonctionnelles</a:t>
            </a:r>
            <a:endParaRPr lang="fr-FR" dirty="0"/>
          </a:p>
        </p:txBody>
      </p:sp>
      <p:sp>
        <p:nvSpPr>
          <p:cNvPr id="5" name="Espace réservé du contenu 4"/>
          <p:cNvSpPr>
            <a:spLocks noGrp="1"/>
          </p:cNvSpPr>
          <p:nvPr>
            <p:ph idx="1"/>
          </p:nvPr>
        </p:nvSpPr>
        <p:spPr>
          <a:xfrm>
            <a:off x="467544" y="1268760"/>
            <a:ext cx="8219256" cy="5472608"/>
          </a:xfrm>
        </p:spPr>
        <p:txBody>
          <a:bodyPr>
            <a:normAutofit fontScale="77500" lnSpcReduction="20000"/>
          </a:bodyPr>
          <a:lstStyle/>
          <a:p>
            <a:r>
              <a:rPr lang="fr-FR" b="1" u="sng" dirty="0" smtClean="0"/>
              <a:t>Démarche</a:t>
            </a:r>
            <a:r>
              <a:rPr lang="fr-FR" b="1" i="1" u="sng" dirty="0" smtClean="0"/>
              <a:t> de recherche des </a:t>
            </a:r>
            <a:r>
              <a:rPr lang="fr-FR" b="1" i="1" u="sng" dirty="0" err="1" smtClean="0"/>
              <a:t>DFs</a:t>
            </a:r>
            <a:r>
              <a:rPr lang="fr-FR" i="1" u="sng" dirty="0" smtClean="0"/>
              <a:t>:</a:t>
            </a:r>
          </a:p>
          <a:p>
            <a:pPr lvl="1"/>
            <a:r>
              <a:rPr lang="fr-FR" dirty="0" smtClean="0"/>
              <a:t>A partir du dictionnaire des données élémentaires, il faudra: </a:t>
            </a:r>
          </a:p>
          <a:p>
            <a:pPr lvl="2"/>
            <a:r>
              <a:rPr lang="fr-FR" dirty="0" smtClean="0"/>
              <a:t>rechercher les DF à deux rubriques élémentaires et directes.</a:t>
            </a:r>
          </a:p>
          <a:p>
            <a:pPr lvl="2"/>
            <a:r>
              <a:rPr lang="fr-FR" dirty="0" smtClean="0"/>
              <a:t>rechercher les DF à partie gauche composée.</a:t>
            </a:r>
          </a:p>
          <a:p>
            <a:r>
              <a:rPr lang="fr-FR" b="1" u="sng" dirty="0" smtClean="0"/>
              <a:t>Recherche des DF à deux rubriques:</a:t>
            </a:r>
          </a:p>
          <a:p>
            <a:pPr lvl="1"/>
            <a:r>
              <a:rPr lang="fr-FR" dirty="0" smtClean="0"/>
              <a:t>On commence par rechercher les DF à deux rubriques en commençant par les plus évidentes du genre</a:t>
            </a:r>
          </a:p>
          <a:p>
            <a:pPr lvl="2">
              <a:buNone/>
            </a:pPr>
            <a:r>
              <a:rPr lang="fr-FR" dirty="0" smtClean="0"/>
              <a:t>		Numéro de client → nom de client</a:t>
            </a:r>
          </a:p>
          <a:p>
            <a:pPr>
              <a:buNone/>
            </a:pPr>
            <a:r>
              <a:rPr lang="fr-FR" dirty="0" smtClean="0"/>
              <a:t>		Si on a une DF du type   Numéro client  →   adresse, il faudra la 	décomposer en		</a:t>
            </a:r>
          </a:p>
          <a:p>
            <a:pPr>
              <a:buNone/>
            </a:pPr>
            <a:r>
              <a:rPr lang="fr-FR" dirty="0" smtClean="0"/>
              <a:t>			Numéro de client →   rue</a:t>
            </a:r>
          </a:p>
          <a:p>
            <a:pPr>
              <a:buNone/>
            </a:pPr>
            <a:r>
              <a:rPr lang="fr-FR" dirty="0" smtClean="0"/>
              <a:t>			Numéro de client → code postal</a:t>
            </a:r>
          </a:p>
          <a:p>
            <a:pPr>
              <a:buNone/>
            </a:pPr>
            <a:r>
              <a:rPr lang="fr-FR" dirty="0" smtClean="0"/>
              <a:t>			Numéro de client →   localité</a:t>
            </a:r>
            <a:br>
              <a:rPr lang="fr-FR" dirty="0" smtClean="0"/>
            </a:br>
            <a:r>
              <a:rPr lang="fr-FR" dirty="0" smtClean="0"/>
              <a:t>	</a:t>
            </a:r>
          </a:p>
          <a:p>
            <a:pPr>
              <a:buNone/>
            </a:pPr>
            <a:r>
              <a:rPr lang="fr-FR" dirty="0" smtClean="0"/>
              <a:t>		Parfois, la DF est symétrique.  </a:t>
            </a:r>
          </a:p>
          <a:p>
            <a:pPr>
              <a:buNone/>
            </a:pPr>
            <a:r>
              <a:rPr lang="fr-FR" dirty="0" smtClean="0"/>
              <a:t>			Numéro état civil  →   numéro de sécurité sociale.</a:t>
            </a:r>
          </a:p>
          <a:p>
            <a:pPr>
              <a:buNone/>
            </a:pPr>
            <a:r>
              <a:rPr lang="fr-FR" dirty="0" smtClean="0"/>
              <a:t>		Dans ce cas, on supprime une des deux pour garder la plus 	fréquemment utilisée.</a:t>
            </a:r>
          </a:p>
          <a:p>
            <a:endParaRPr lang="fr-FR" dirty="0" smtClean="0"/>
          </a:p>
          <a:p>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67544" y="1268760"/>
            <a:ext cx="8219256" cy="5328592"/>
          </a:xfrm>
        </p:spPr>
        <p:txBody>
          <a:bodyPr>
            <a:normAutofit fontScale="92500"/>
          </a:bodyPr>
          <a:lstStyle/>
          <a:p>
            <a:pPr lvl="1"/>
            <a:r>
              <a:rPr lang="fr-FR" dirty="0" smtClean="0"/>
              <a:t>Recherche des DF à partie gauche composée: Voici la marche à suivre pour les trouver ( en respectant l'ordre suivant ) :</a:t>
            </a:r>
          </a:p>
          <a:p>
            <a:pPr lvl="2"/>
            <a:r>
              <a:rPr lang="fr-FR" dirty="0" smtClean="0"/>
              <a:t>considérer l'ensemble des rubriques sources de DF simples ( S )</a:t>
            </a:r>
          </a:p>
          <a:p>
            <a:pPr lvl="2"/>
            <a:r>
              <a:rPr lang="fr-FR" dirty="0" smtClean="0"/>
              <a:t>considérer l'ensemble des rubriques non encore concernées par au mois une DF simple ( ni source ni but d'au moins une DF simple )  ( N )</a:t>
            </a:r>
          </a:p>
          <a:p>
            <a:pPr lvl="2"/>
            <a:r>
              <a:rPr lang="fr-FR" dirty="0" smtClean="0"/>
              <a:t>chercher une DF à partie gauche composée dont la source est composée de plusieurs rubriques de l'ensemble S ou de l'ensemble N, le but étant une rubrique de l'ensemble N.</a:t>
            </a:r>
          </a:p>
          <a:p>
            <a:pPr lvl="2"/>
            <a:r>
              <a:rPr lang="fr-FR" dirty="0" smtClean="0"/>
              <a:t>quand toutes les rubriques de l'ensemble N sont concernées par au moins une DF ( aussi bien dans le but que dans la source ) ou bien quand on ne peut vraiment pas trouver de DF intégrant toutes les rubriques de N : rechercher des DFPGC dont le but serait une rubrique de S et la source des rubriques de S ou de N.  Il ne doit  beaucoup de rubriques non concernées par des DF.</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normAutofit lnSpcReduction="10000"/>
          </a:bodyPr>
          <a:lstStyle/>
          <a:p>
            <a:pPr lvl="1"/>
            <a:r>
              <a:rPr lang="fr-FR" dirty="0" smtClean="0"/>
              <a:t>Précautions relatives aux DFPGC:</a:t>
            </a:r>
          </a:p>
          <a:p>
            <a:pPr lvl="2"/>
            <a:r>
              <a:rPr lang="fr-FR" dirty="0" smtClean="0"/>
              <a:t>Quand on traite des DFPGC, il faut toujours se poser les deux questions suivantes , si on a une DFPGC du type:</a:t>
            </a:r>
          </a:p>
          <a:p>
            <a:pPr lvl="3">
              <a:buNone/>
            </a:pPr>
            <a:r>
              <a:rPr lang="fr-FR" dirty="0" smtClean="0"/>
              <a:t>				 A, B, C  → D</a:t>
            </a:r>
          </a:p>
          <a:p>
            <a:pPr lvl="2"/>
            <a:r>
              <a:rPr lang="fr-FR" dirty="0" smtClean="0"/>
              <a:t> n'y aurait-il pas des DF du style    D → A ou  D  → B ?</a:t>
            </a:r>
          </a:p>
          <a:p>
            <a:pPr lvl="2">
              <a:buNone/>
            </a:pPr>
            <a:r>
              <a:rPr lang="fr-FR" b="1" dirty="0" smtClean="0"/>
              <a:t>Exemple : </a:t>
            </a:r>
            <a:r>
              <a:rPr lang="fr-FR" dirty="0" smtClean="0"/>
              <a:t>( date commande, n° client ) → n° commande.  </a:t>
            </a:r>
          </a:p>
          <a:p>
            <a:pPr lvl="2">
              <a:buNone/>
            </a:pPr>
            <a:r>
              <a:rPr lang="fr-FR" dirty="0" smtClean="0"/>
              <a:t>On préférera pourtant n° commande   → n° client et  n° commande → date commande</a:t>
            </a:r>
          </a:p>
          <a:p>
            <a:pPr lvl="2"/>
            <a:r>
              <a:rPr lang="fr-FR" dirty="0" smtClean="0"/>
              <a:t>n'y aurait-il pas, entre A, B, C et D une ou des DFPGC de moins de rubriques que celle citée , du type D,A → B ?  Dans ce cas, il faut la privilégier.</a:t>
            </a:r>
          </a:p>
          <a:p>
            <a:pPr lvl="2">
              <a:buNone/>
            </a:pPr>
            <a:r>
              <a:rPr lang="fr-FR" b="1" u="sng" dirty="0" smtClean="0"/>
              <a:t>Exemple : </a:t>
            </a:r>
            <a:r>
              <a:rPr lang="fr-FR" dirty="0" smtClean="0"/>
              <a:t> ( jour, heure, classe, salle ) →   professeur </a:t>
            </a:r>
          </a:p>
          <a:p>
            <a:pPr lvl="2">
              <a:buNone/>
            </a:pPr>
            <a:r>
              <a:rPr lang="fr-FR" dirty="0" smtClean="0"/>
              <a:t>où jour donne lundi , mardi, …; heure nous donne 1ère heure, 2ème heure, … ; salle nous donne son n° et classe 1ère info, …</a:t>
            </a:r>
          </a:p>
          <a:p>
            <a:pPr lvl="2">
              <a:buNone/>
            </a:pPr>
            <a:r>
              <a:rPr lang="fr-FR" dirty="0" smtClean="0"/>
              <a:t>	On préférera : (jour, heure, prof) → classe , </a:t>
            </a:r>
            <a:r>
              <a:rPr lang="fr-FR" dirty="0" err="1" smtClean="0"/>
              <a:t>etc</a:t>
            </a:r>
            <a:endParaRPr lang="fr-FR" dirty="0" smtClean="0"/>
          </a:p>
          <a:p>
            <a:pPr lvl="1"/>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r>
              <a:rPr lang="fr-FR" b="1" u="sng" dirty="0" smtClean="0"/>
              <a:t>Les modes de représentation des DF:</a:t>
            </a:r>
            <a:r>
              <a:rPr lang="fr-FR" dirty="0" smtClean="0"/>
              <a:t> Il existe deux méthodes pour représenter les dépendances fonctionnelles ; vous déterminerez celle qui vous convient le mieux en pensant à la manière qui est la plus parlante pour vous.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r>
              <a:rPr lang="fr-FR" b="1" u="sng" dirty="0" smtClean="0"/>
              <a:t>Le graphe des DF: </a:t>
            </a:r>
          </a:p>
          <a:p>
            <a:pPr lvl="1"/>
            <a:r>
              <a:rPr lang="fr-FR" dirty="0" smtClean="0"/>
              <a:t>Il s'agit de représenter les DF par des flèches. </a:t>
            </a:r>
            <a:br>
              <a:rPr lang="fr-FR" dirty="0" smtClean="0"/>
            </a:br>
            <a:endParaRPr lang="fr-FR" dirty="0" smtClean="0"/>
          </a:p>
          <a:p>
            <a:pPr lvl="1"/>
            <a:endParaRPr lang="fr-FR" dirty="0" smtClean="0"/>
          </a:p>
          <a:p>
            <a:pPr lvl="1"/>
            <a:endParaRPr lang="fr-FR" dirty="0" smtClean="0"/>
          </a:p>
          <a:p>
            <a:pPr lvl="1"/>
            <a:r>
              <a:rPr lang="fr-FR" dirty="0" smtClean="0"/>
              <a:t>Dans le cas des DFPGC, on utilise un nœud représenté par un cercle :</a:t>
            </a:r>
          </a:p>
          <a:p>
            <a:pPr lvl="1">
              <a:buNone/>
            </a:pPr>
            <a:endParaRPr lang="fr-FR" dirty="0"/>
          </a:p>
        </p:txBody>
      </p:sp>
      <p:pic>
        <p:nvPicPr>
          <p:cNvPr id="4" name="Image 3" descr="df1.PNG"/>
          <p:cNvPicPr>
            <a:picLocks noChangeAspect="1"/>
          </p:cNvPicPr>
          <p:nvPr/>
        </p:nvPicPr>
        <p:blipFill>
          <a:blip r:embed="rId3" cstate="print"/>
          <a:stretch>
            <a:fillRect/>
          </a:stretch>
        </p:blipFill>
        <p:spPr>
          <a:xfrm>
            <a:off x="1907704" y="2492896"/>
            <a:ext cx="5425440" cy="906780"/>
          </a:xfrm>
          <a:prstGeom prst="rect">
            <a:avLst/>
          </a:prstGeom>
        </p:spPr>
      </p:pic>
      <p:pic>
        <p:nvPicPr>
          <p:cNvPr id="5" name="Image 4" descr="df2.PNG"/>
          <p:cNvPicPr>
            <a:picLocks noChangeAspect="1"/>
          </p:cNvPicPr>
          <p:nvPr/>
        </p:nvPicPr>
        <p:blipFill>
          <a:blip r:embed="rId4" cstate="print"/>
          <a:stretch>
            <a:fillRect/>
          </a:stretch>
        </p:blipFill>
        <p:spPr>
          <a:xfrm>
            <a:off x="2339752" y="4365104"/>
            <a:ext cx="4038600" cy="158496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r>
              <a:rPr lang="fr-FR" b="1" u="sng" dirty="0" smtClean="0"/>
              <a:t>Exemple : </a:t>
            </a:r>
            <a:r>
              <a:rPr lang="fr-FR" dirty="0" smtClean="0"/>
              <a:t>dans l'analyse des DF de la société OBOULO, nous avons trouvé les dépendances suivantes :</a:t>
            </a:r>
            <a:endParaRPr lang="fr-FR" dirty="0"/>
          </a:p>
        </p:txBody>
      </p:sp>
      <p:pic>
        <p:nvPicPr>
          <p:cNvPr id="8" name="Image 7" descr="df3.PNG"/>
          <p:cNvPicPr>
            <a:picLocks noChangeAspect="1"/>
          </p:cNvPicPr>
          <p:nvPr/>
        </p:nvPicPr>
        <p:blipFill>
          <a:blip r:embed="rId3" cstate="print"/>
          <a:stretch>
            <a:fillRect/>
          </a:stretch>
        </p:blipFill>
        <p:spPr>
          <a:xfrm>
            <a:off x="971600" y="2564904"/>
            <a:ext cx="3960440" cy="1440160"/>
          </a:xfrm>
          <a:prstGeom prst="rect">
            <a:avLst/>
          </a:prstGeom>
        </p:spPr>
      </p:pic>
      <p:pic>
        <p:nvPicPr>
          <p:cNvPr id="9" name="Image 8" descr="df4.PNG"/>
          <p:cNvPicPr>
            <a:picLocks noChangeAspect="1"/>
          </p:cNvPicPr>
          <p:nvPr/>
        </p:nvPicPr>
        <p:blipFill>
          <a:blip r:embed="rId4" cstate="print"/>
          <a:stretch>
            <a:fillRect/>
          </a:stretch>
        </p:blipFill>
        <p:spPr>
          <a:xfrm>
            <a:off x="1043608" y="4077072"/>
            <a:ext cx="4320480" cy="2545326"/>
          </a:xfrm>
          <a:prstGeom prst="rect">
            <a:avLst/>
          </a:prstGeom>
        </p:spPr>
      </p:pic>
      <p:pic>
        <p:nvPicPr>
          <p:cNvPr id="11" name="Image 10" descr="df5.PNG"/>
          <p:cNvPicPr>
            <a:picLocks noChangeAspect="1"/>
          </p:cNvPicPr>
          <p:nvPr/>
        </p:nvPicPr>
        <p:blipFill>
          <a:blip r:embed="rId5" cstate="print"/>
          <a:stretch>
            <a:fillRect/>
          </a:stretch>
        </p:blipFill>
        <p:spPr>
          <a:xfrm>
            <a:off x="5076056" y="2636912"/>
            <a:ext cx="3915544" cy="172819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6000" b="1" dirty="0" smtClean="0"/>
              <a:t>Principe</a:t>
            </a:r>
            <a:r>
              <a:rPr lang="fr-FR" dirty="0" smtClean="0"/>
              <a:t/>
            </a:r>
            <a:br>
              <a:rPr lang="fr-FR" dirty="0" smtClean="0"/>
            </a:br>
            <a:endParaRPr lang="fr-FR" dirty="0"/>
          </a:p>
        </p:txBody>
      </p:sp>
      <p:sp>
        <p:nvSpPr>
          <p:cNvPr id="3" name="Content Placeholder 2"/>
          <p:cNvSpPr>
            <a:spLocks noGrp="1"/>
          </p:cNvSpPr>
          <p:nvPr>
            <p:ph idx="1"/>
          </p:nvPr>
        </p:nvSpPr>
        <p:spPr>
          <a:xfrm>
            <a:off x="285720" y="1214422"/>
            <a:ext cx="8572560" cy="5214974"/>
          </a:xfrm>
        </p:spPr>
        <p:txBody>
          <a:bodyPr>
            <a:normAutofit/>
          </a:bodyPr>
          <a:lstStyle/>
          <a:p>
            <a:pPr algn="just"/>
            <a:r>
              <a:rPr lang="fr-FR" dirty="0" smtClean="0"/>
              <a:t>A partir d'un cahier des charges, concevoir de manière visuelle les différents liens qui existent entre les différentes données.</a:t>
            </a:r>
          </a:p>
          <a:p>
            <a:pPr algn="just"/>
            <a:r>
              <a:rPr lang="fr-FR" dirty="0" smtClean="0"/>
              <a:t>En analyse, on se situe toujours dans le cadre de référence de l’entreprise (organisation) observée</a:t>
            </a:r>
          </a:p>
          <a:p>
            <a:pPr algn="just"/>
            <a:r>
              <a:rPr lang="fr-FR" dirty="0" smtClean="0"/>
              <a:t>La Démarche d’élaboration du MCD:</a:t>
            </a:r>
          </a:p>
          <a:p>
            <a:pPr lvl="1" algn="just"/>
            <a:r>
              <a:rPr lang="fr-FR" dirty="0" smtClean="0"/>
              <a:t>Demande de respecter une démarche d’élaboration qui nécessite d’inventorier les règles de gestion, d’élaborer le dictionnaire des  données,  de représenter les dépendance fonctionnelles et enfin de construire le MCD.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pPr lvl="1"/>
            <a:r>
              <a:rPr lang="fr-FR" b="1" u="sng" dirty="0" smtClean="0"/>
              <a:t>Voici le graphe des DF :</a:t>
            </a:r>
          </a:p>
          <a:p>
            <a:pPr lvl="1"/>
            <a:endParaRPr lang="fr-FR" dirty="0"/>
          </a:p>
        </p:txBody>
      </p:sp>
      <p:pic>
        <p:nvPicPr>
          <p:cNvPr id="4" name="Image 3" descr="df6.PNG"/>
          <p:cNvPicPr>
            <a:picLocks noChangeAspect="1"/>
          </p:cNvPicPr>
          <p:nvPr/>
        </p:nvPicPr>
        <p:blipFill>
          <a:blip r:embed="rId3" cstate="print"/>
          <a:stretch>
            <a:fillRect/>
          </a:stretch>
        </p:blipFill>
        <p:spPr>
          <a:xfrm>
            <a:off x="1115616" y="1766444"/>
            <a:ext cx="6531476" cy="474791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normAutofit/>
          </a:bodyPr>
          <a:lstStyle/>
          <a:p>
            <a:pPr lvl="1"/>
            <a:r>
              <a:rPr lang="fr-FR" b="1" u="sng" dirty="0" smtClean="0"/>
              <a:t>La matrice des DF: </a:t>
            </a:r>
            <a:r>
              <a:rPr lang="fr-FR" dirty="0" smtClean="0"/>
              <a:t>Une fois le dictionnaire des données réalisé, on va construire la matrice des dépendances fonctionnelles. Pour ce faire, nous nous occuperons uniquement des </a:t>
            </a:r>
            <a:r>
              <a:rPr lang="fr-FR" b="1" dirty="0" smtClean="0"/>
              <a:t>données</a:t>
            </a:r>
            <a:r>
              <a:rPr lang="fr-FR" dirty="0" smtClean="0"/>
              <a:t> </a:t>
            </a:r>
            <a:r>
              <a:rPr lang="fr-FR" b="1" dirty="0" smtClean="0"/>
              <a:t>élémentaires</a:t>
            </a:r>
            <a:r>
              <a:rPr lang="fr-FR" dirty="0" smtClean="0"/>
              <a:t>. Il s'agit d'un tableau à 2 entrées (dimensions): En ligne et en colonnes , on inscrit les données issues du dictionnaire de données ( données élémentaires uniquement )</a:t>
            </a:r>
          </a:p>
          <a:p>
            <a:pPr lvl="2"/>
            <a:r>
              <a:rPr lang="fr-FR" dirty="0" smtClean="0"/>
              <a:t>Méthode : Pour remplir ce tableau, on considère chaque colonne de données. On pose une question pour chaque colonne de donnée : Pour une valeur de cette donnée, existe-t-il une seule valeur de la donnée située en ligne ? Dans l'affirmative ,on inscrit le chiffre 1 à l'intersection</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normAutofit/>
          </a:bodyPr>
          <a:lstStyle/>
          <a:p>
            <a:pPr lvl="1"/>
            <a:r>
              <a:rPr lang="fr-FR" dirty="0" smtClean="0"/>
              <a:t>DD:</a:t>
            </a:r>
            <a:endParaRPr lang="fr-FR" dirty="0"/>
          </a:p>
        </p:txBody>
      </p:sp>
      <p:pic>
        <p:nvPicPr>
          <p:cNvPr id="4" name="Picture 2"/>
          <p:cNvPicPr>
            <a:picLocks noChangeAspect="1" noChangeArrowheads="1"/>
          </p:cNvPicPr>
          <p:nvPr/>
        </p:nvPicPr>
        <p:blipFill>
          <a:blip r:embed="rId3" cstate="print"/>
          <a:srcRect/>
          <a:stretch>
            <a:fillRect/>
          </a:stretch>
        </p:blipFill>
        <p:spPr bwMode="auto">
          <a:xfrm>
            <a:off x="1763688" y="1124744"/>
            <a:ext cx="6480720" cy="5733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pPr lvl="2"/>
            <a:r>
              <a:rPr lang="fr-FR" b="1" dirty="0" smtClean="0"/>
              <a:t>Exemple:</a:t>
            </a:r>
            <a:endParaRPr lang="fr-FR" b="1" dirty="0"/>
          </a:p>
        </p:txBody>
      </p:sp>
      <p:pic>
        <p:nvPicPr>
          <p:cNvPr id="4" name="Picture 2"/>
          <p:cNvPicPr>
            <a:picLocks noChangeAspect="1" noChangeArrowheads="1"/>
          </p:cNvPicPr>
          <p:nvPr/>
        </p:nvPicPr>
        <p:blipFill>
          <a:blip r:embed="rId3" cstate="print"/>
          <a:srcRect/>
          <a:stretch>
            <a:fillRect/>
          </a:stretch>
        </p:blipFill>
        <p:spPr bwMode="auto">
          <a:xfrm>
            <a:off x="1259632" y="1800918"/>
            <a:ext cx="6980992" cy="39161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normAutofit fontScale="92500" lnSpcReduction="10000"/>
          </a:bodyPr>
          <a:lstStyle/>
          <a:p>
            <a:pPr lvl="1"/>
            <a:r>
              <a:rPr lang="fr-FR" b="1" dirty="0" smtClean="0"/>
              <a:t>Première colonne</a:t>
            </a:r>
          </a:p>
          <a:p>
            <a:pPr lvl="1">
              <a:buNone/>
            </a:pPr>
            <a:r>
              <a:rPr lang="fr-FR" sz="2200" dirty="0" smtClean="0"/>
              <a:t>Question : pour un n° de client existe-t-il un seul nom de client ?</a:t>
            </a:r>
          </a:p>
          <a:p>
            <a:pPr lvl="1">
              <a:buNone/>
            </a:pPr>
            <a:r>
              <a:rPr lang="fr-FR" sz="2200" dirty="0" smtClean="0"/>
              <a:t>Réponse : oui</a:t>
            </a:r>
          </a:p>
          <a:p>
            <a:pPr lvl="1">
              <a:buNone/>
            </a:pPr>
            <a:r>
              <a:rPr lang="fr-FR" sz="2200" dirty="0" smtClean="0"/>
              <a:t>Chaque client possède un numéro diffèrent;</a:t>
            </a:r>
          </a:p>
          <a:p>
            <a:pPr lvl="1">
              <a:buNone/>
            </a:pPr>
            <a:r>
              <a:rPr lang="fr-FR" sz="2200" dirty="0" smtClean="0"/>
              <a:t>Idem pour ses coordonnées ( ville, prénom etc. … )</a:t>
            </a:r>
          </a:p>
          <a:p>
            <a:pPr lvl="1"/>
            <a:r>
              <a:rPr lang="fr-FR" b="1" dirty="0" smtClean="0"/>
              <a:t>Seconde colonne</a:t>
            </a:r>
          </a:p>
          <a:p>
            <a:pPr lvl="1">
              <a:buNone/>
            </a:pPr>
            <a:r>
              <a:rPr lang="fr-FR" dirty="0" smtClean="0"/>
              <a:t>Pour un nom de client , existe-t-il un seul n° de client : </a:t>
            </a:r>
          </a:p>
          <a:p>
            <a:pPr lvl="1">
              <a:buNone/>
            </a:pPr>
            <a:r>
              <a:rPr lang="fr-FR" b="1" dirty="0" smtClean="0"/>
              <a:t>Réponse : non</a:t>
            </a:r>
          </a:p>
          <a:p>
            <a:pPr lvl="1">
              <a:buNone/>
            </a:pPr>
            <a:r>
              <a:rPr lang="fr-FR" sz="2200" dirty="0" smtClean="0"/>
              <a:t>Pour un nom de client , je peux avoir plusieurs n° de client.</a:t>
            </a:r>
          </a:p>
          <a:p>
            <a:pPr lvl="1">
              <a:buNone/>
            </a:pPr>
            <a:r>
              <a:rPr lang="fr-FR" sz="2200" dirty="0" smtClean="0"/>
              <a:t>Exemple : Dupont André possède le n° 1000 , Dupont Annie en possède un également : 1005.</a:t>
            </a:r>
          </a:p>
          <a:p>
            <a:pPr lvl="1">
              <a:buNone/>
            </a:pPr>
            <a:r>
              <a:rPr lang="fr-FR" sz="2200" dirty="0" smtClean="0"/>
              <a:t>Les 2 personnes ont le même nom ( Dupont ).</a:t>
            </a:r>
          </a:p>
          <a:p>
            <a:pPr lvl="1">
              <a:buNone/>
            </a:pPr>
            <a:r>
              <a:rPr lang="fr-FR" sz="2200" b="1" dirty="0" smtClean="0"/>
              <a:t>On réalise cette opération pour toutes les données situées en colonnes.</a:t>
            </a:r>
            <a:endParaRPr lang="fr-FR"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pPr lvl="1"/>
            <a:r>
              <a:rPr lang="fr-FR" sz="2200" b="1" dirty="0" smtClean="0"/>
              <a:t>Simplification de la matrice des dépendances fonctionnelles</a:t>
            </a:r>
          </a:p>
          <a:p>
            <a:pPr lvl="2"/>
            <a:r>
              <a:rPr lang="fr-FR" sz="2000" dirty="0" smtClean="0"/>
              <a:t>On ne conserve pas dans le tableau les colonnes vides (suppression des colonnes qui ne contiennent pas de 1 )</a:t>
            </a:r>
          </a:p>
          <a:p>
            <a:pPr lvl="2">
              <a:buNone/>
            </a:pPr>
            <a:r>
              <a:rPr lang="fr-FR" sz="2000" b="1" dirty="0" smtClean="0"/>
              <a:t>Le tableau devient :</a:t>
            </a:r>
            <a:endParaRPr lang="fr-FR" sz="2000" dirty="0"/>
          </a:p>
        </p:txBody>
      </p:sp>
      <p:pic>
        <p:nvPicPr>
          <p:cNvPr id="4" name="Picture 2"/>
          <p:cNvPicPr>
            <a:picLocks noChangeAspect="1" noChangeArrowheads="1"/>
          </p:cNvPicPr>
          <p:nvPr/>
        </p:nvPicPr>
        <p:blipFill>
          <a:blip r:embed="rId3" cstate="print"/>
          <a:srcRect/>
          <a:stretch>
            <a:fillRect/>
          </a:stretch>
        </p:blipFill>
        <p:spPr bwMode="auto">
          <a:xfrm>
            <a:off x="3635896" y="2780928"/>
            <a:ext cx="4893647"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normAutofit/>
          </a:bodyPr>
          <a:lstStyle/>
          <a:p>
            <a:pPr lvl="1"/>
            <a:r>
              <a:rPr lang="fr-FR" b="1" dirty="0" smtClean="0"/>
              <a:t>Elimination des dépendances fonctionnelles transitives</a:t>
            </a:r>
          </a:p>
          <a:p>
            <a:pPr lvl="2"/>
            <a:r>
              <a:rPr lang="fr-FR" b="1" dirty="0" smtClean="0"/>
              <a:t>Principe :</a:t>
            </a:r>
          </a:p>
          <a:p>
            <a:pPr lvl="2">
              <a:buNone/>
            </a:pPr>
            <a:r>
              <a:rPr lang="fr-FR" dirty="0" smtClean="0"/>
              <a:t>Une dépendance fonctionnelle ( notée A → B ) est dite transitive si il existe une donnée C telle que A → C et C → B</a:t>
            </a:r>
          </a:p>
          <a:p>
            <a:pPr lvl="2"/>
            <a:r>
              <a:rPr lang="fr-FR" b="1" dirty="0" smtClean="0"/>
              <a:t>Repérer les dépendances transitives :</a:t>
            </a:r>
          </a:p>
          <a:p>
            <a:pPr lvl="2">
              <a:buNone/>
            </a:pPr>
            <a:r>
              <a:rPr lang="fr-FR" dirty="0" smtClean="0"/>
              <a:t>Il y a un risque important de présence de dépendances fonctionnelles transitives s'il existe</a:t>
            </a:r>
          </a:p>
          <a:p>
            <a:pPr lvl="2">
              <a:buNone/>
            </a:pPr>
            <a:r>
              <a:rPr lang="fr-FR" dirty="0" smtClean="0"/>
              <a:t>plusieurs 1 sur la même ligne dans la matrice des dépendances fonctionnelles.</a:t>
            </a:r>
          </a:p>
          <a:p>
            <a:pPr lvl="2">
              <a:buNone/>
            </a:pPr>
            <a:r>
              <a:rPr lang="fr-FR" dirty="0" smtClean="0"/>
              <a:t>Sur la ligne nom client, il y a deux 1. Cela signifie que :</a:t>
            </a:r>
          </a:p>
          <a:p>
            <a:pPr lvl="2">
              <a:buNone/>
            </a:pPr>
            <a:r>
              <a:rPr lang="fr-FR" dirty="0" smtClean="0"/>
              <a:t>Pour un numéro client, il y a un seul nom client</a:t>
            </a:r>
          </a:p>
          <a:p>
            <a:pPr lvl="2">
              <a:buNone/>
            </a:pPr>
            <a:r>
              <a:rPr lang="fr-FR" dirty="0" smtClean="0"/>
              <a:t>Pour un n° de facture, il y a un seul nom client</a:t>
            </a: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normAutofit/>
          </a:bodyPr>
          <a:lstStyle/>
          <a:p>
            <a:pPr lvl="1"/>
            <a:r>
              <a:rPr lang="fr-FR" b="1" dirty="0" smtClean="0"/>
              <a:t>Eliminer les dépendances transitives</a:t>
            </a:r>
          </a:p>
          <a:p>
            <a:pPr lvl="2">
              <a:buNone/>
            </a:pPr>
            <a:r>
              <a:rPr lang="fr-FR" dirty="0" smtClean="0"/>
              <a:t>Cherchons laquelle de ces deux dépendances fonctionnelles peut être supprimée.</a:t>
            </a:r>
          </a:p>
          <a:p>
            <a:pPr lvl="2">
              <a:buNone/>
            </a:pPr>
            <a:r>
              <a:rPr lang="fr-FR" dirty="0" smtClean="0"/>
              <a:t>Existe-t-il une donnée C telle que N° client à C et C à Nom client ? Non</a:t>
            </a:r>
          </a:p>
          <a:p>
            <a:pPr lvl="2">
              <a:buNone/>
            </a:pPr>
            <a:r>
              <a:rPr lang="fr-FR" dirty="0" smtClean="0"/>
              <a:t>Existe-t-il une donnée C telle que N° facture à C et C à Nom client ? </a:t>
            </a:r>
            <a:r>
              <a:rPr lang="fr-FR" b="1" dirty="0" smtClean="0"/>
              <a:t>Oui, c'est N° client</a:t>
            </a:r>
          </a:p>
          <a:p>
            <a:pPr lvl="2">
              <a:buNone/>
            </a:pPr>
            <a:r>
              <a:rPr lang="fr-FR" b="1" dirty="0" smtClean="0"/>
              <a:t>En effet, N° facture à N° client et N° client à Nom client</a:t>
            </a:r>
          </a:p>
          <a:p>
            <a:pPr lvl="2">
              <a:buNone/>
            </a:pPr>
            <a:r>
              <a:rPr lang="fr-FR" b="1" dirty="0" smtClean="0"/>
              <a:t>Dans la colonne N° facture , on supprime le 1 sur la ligne Nom client</a:t>
            </a:r>
          </a:p>
          <a:p>
            <a:pPr lvl="2">
              <a:buNone/>
            </a:pPr>
            <a:r>
              <a:rPr lang="fr-FR" dirty="0" smtClean="0"/>
              <a:t>On répète l'opération pour les autres lignes</a:t>
            </a:r>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pPr lvl="1"/>
            <a:r>
              <a:rPr lang="fr-FR" b="1" dirty="0" smtClean="0"/>
              <a:t>Tableau final :</a:t>
            </a:r>
            <a:endParaRPr lang="fr-FR" dirty="0"/>
          </a:p>
        </p:txBody>
      </p:sp>
      <p:pic>
        <p:nvPicPr>
          <p:cNvPr id="5" name="Picture 2"/>
          <p:cNvPicPr>
            <a:picLocks noChangeAspect="1" noChangeArrowheads="1"/>
          </p:cNvPicPr>
          <p:nvPr/>
        </p:nvPicPr>
        <p:blipFill>
          <a:blip r:embed="rId3" cstate="print"/>
          <a:srcRect/>
          <a:stretch>
            <a:fillRect/>
          </a:stretch>
        </p:blipFill>
        <p:spPr bwMode="auto">
          <a:xfrm>
            <a:off x="1619672" y="1700808"/>
            <a:ext cx="6696744" cy="49411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5" name="Espace réservé du contenu 4"/>
          <p:cNvSpPr>
            <a:spLocks noGrp="1"/>
          </p:cNvSpPr>
          <p:nvPr>
            <p:ph idx="1"/>
          </p:nvPr>
        </p:nvSpPr>
        <p:spPr>
          <a:xfrm>
            <a:off x="457200" y="1340768"/>
            <a:ext cx="8229600" cy="4983832"/>
          </a:xfrm>
        </p:spPr>
        <p:txBody>
          <a:bodyPr>
            <a:normAutofit/>
          </a:bodyPr>
          <a:lstStyle/>
          <a:p>
            <a:pPr lvl="1"/>
            <a:r>
              <a:rPr lang="fr-FR" b="1" dirty="0" smtClean="0"/>
              <a:t>LA RECHERCHE DES DEPENDANCES FONCTIONNELLES COMPOSEES</a:t>
            </a:r>
          </a:p>
          <a:p>
            <a:pPr lvl="2">
              <a:buNone/>
            </a:pPr>
            <a:r>
              <a:rPr lang="fr-FR" dirty="0" smtClean="0"/>
              <a:t>Certaines données ne contiennent </a:t>
            </a:r>
            <a:r>
              <a:rPr lang="fr-FR" b="1" dirty="0" smtClean="0"/>
              <a:t>pas de 1 ni dans la ligne, ni dans la colonne.</a:t>
            </a:r>
          </a:p>
          <a:p>
            <a:pPr lvl="2">
              <a:buNone/>
            </a:pPr>
            <a:r>
              <a:rPr lang="fr-FR" dirty="0" smtClean="0"/>
              <a:t>Ces données ne sont donc pas reliées aux autres données.</a:t>
            </a:r>
          </a:p>
          <a:p>
            <a:pPr lvl="2">
              <a:buNone/>
            </a:pPr>
            <a:r>
              <a:rPr lang="fr-FR" dirty="0" smtClean="0"/>
              <a:t>Il n'existe pas de dépendances fonctionnelles simples entre ces données et les autres données têtes de colonnes.</a:t>
            </a:r>
          </a:p>
          <a:p>
            <a:pPr lvl="2">
              <a:buNone/>
            </a:pPr>
            <a:r>
              <a:rPr lang="fr-FR" b="1" dirty="0" smtClean="0"/>
              <a:t>Il s'agit donc de dépendances fonctionnelles composées:</a:t>
            </a:r>
          </a:p>
          <a:p>
            <a:pPr lvl="2">
              <a:buNone/>
            </a:pPr>
            <a:r>
              <a:rPr lang="fr-FR" b="1" dirty="0" smtClean="0"/>
              <a:t>ces données dépendent de 2 ou de plusieurs données têtes de colonnes.</a:t>
            </a:r>
          </a:p>
          <a:p>
            <a:pPr lvl="2">
              <a:buNone/>
            </a:pPr>
            <a:r>
              <a:rPr lang="fr-FR" dirty="0" smtClean="0"/>
              <a:t>Dans l'exemple, la donnée Quantité n'est pas reliée aux données têtes de colonnes; il s'agit donc d'une donnée qui va dépendre de plusieurs données têtes de colonnes.</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REGLES DE GESTION </a:t>
            </a:r>
            <a:endParaRPr lang="fr-FR" dirty="0"/>
          </a:p>
        </p:txBody>
      </p:sp>
      <p:sp>
        <p:nvSpPr>
          <p:cNvPr id="3" name="Espace réservé du contenu 2"/>
          <p:cNvSpPr>
            <a:spLocks noGrp="1"/>
          </p:cNvSpPr>
          <p:nvPr>
            <p:ph idx="1"/>
          </p:nvPr>
        </p:nvSpPr>
        <p:spPr/>
        <p:txBody>
          <a:bodyPr/>
          <a:lstStyle/>
          <a:p>
            <a:pPr algn="just"/>
            <a:endParaRPr lang="fr-FR" dirty="0" smtClean="0"/>
          </a:p>
          <a:p>
            <a:pPr algn="just"/>
            <a:r>
              <a:rPr lang="fr-FR" dirty="0" smtClean="0"/>
              <a:t>Les règle de gestion doivent être inventoriées.</a:t>
            </a:r>
          </a:p>
          <a:p>
            <a:pPr algn="just"/>
            <a:r>
              <a:rPr lang="fr-FR" dirty="0" smtClean="0"/>
              <a:t>On entend par règle de gestion un élément de description globale du fonctionnement de l’organisation. </a:t>
            </a:r>
          </a:p>
          <a:p>
            <a:pPr algn="just"/>
            <a:r>
              <a:rPr lang="fr-FR" dirty="0" smtClean="0"/>
              <a:t>Une règle de gestion peut porter sur les données manipulées par l’organisation ou sur le traitement exécutés au sein de celui-ci.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pPr lvl="2">
              <a:buNone/>
            </a:pPr>
            <a:r>
              <a:rPr lang="fr-FR" b="1" dirty="0" smtClean="0"/>
              <a:t>Une dépendance fonctionnelle composée est de la forme :</a:t>
            </a:r>
          </a:p>
          <a:p>
            <a:pPr lvl="2">
              <a:buNone/>
            </a:pPr>
            <a:r>
              <a:rPr lang="fr-FR" b="1" dirty="0" smtClean="0"/>
              <a:t>A, B à C , elle se lit :</a:t>
            </a:r>
          </a:p>
          <a:p>
            <a:pPr lvl="2">
              <a:buNone/>
            </a:pPr>
            <a:r>
              <a:rPr lang="fr-FR" b="1" dirty="0" smtClean="0"/>
              <a:t>Pour une valeur de A ET une valeur de B, on a une seule valeur de C</a:t>
            </a:r>
          </a:p>
          <a:p>
            <a:pPr lvl="2">
              <a:buNone/>
            </a:pPr>
            <a:r>
              <a:rPr lang="fr-FR" dirty="0" smtClean="0"/>
              <a:t>La donnée Quantité :</a:t>
            </a:r>
          </a:p>
          <a:p>
            <a:pPr lvl="2">
              <a:buNone/>
            </a:pPr>
            <a:r>
              <a:rPr lang="fr-FR" b="1" dirty="0" smtClean="0"/>
              <a:t>Pour un N° de facture et une référence, il y a une seule quantité.</a:t>
            </a:r>
          </a:p>
          <a:p>
            <a:pPr lvl="2">
              <a:buNone/>
            </a:pPr>
            <a:r>
              <a:rPr lang="fr-FR" b="1" dirty="0" smtClean="0"/>
              <a:t>Elle se note :</a:t>
            </a:r>
          </a:p>
          <a:p>
            <a:pPr lvl="2">
              <a:buNone/>
            </a:pPr>
            <a:r>
              <a:rPr lang="fr-FR" b="1" dirty="0" smtClean="0"/>
              <a:t>N° facture, référence </a:t>
            </a:r>
            <a:r>
              <a:rPr lang="fr-FR" b="1" dirty="0" err="1" smtClean="0"/>
              <a:t>àQuantité</a:t>
            </a:r>
            <a:r>
              <a:rPr lang="fr-FR" b="1" dirty="0" smtClean="0"/>
              <a:t>.</a:t>
            </a:r>
            <a:endParaRPr lang="fr-F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704088"/>
            <a:ext cx="8928992" cy="564672"/>
          </a:xfrm>
        </p:spPr>
        <p:txBody>
          <a:bodyPr>
            <a:noAutofit/>
          </a:bodyPr>
          <a:lstStyle/>
          <a:p>
            <a:r>
              <a:rPr lang="fr-FR" b="1" cap="all" dirty="0" smtClean="0"/>
              <a:t>Dépendances Fonctionnelles</a:t>
            </a:r>
            <a:endParaRPr lang="fr-FR" dirty="0"/>
          </a:p>
        </p:txBody>
      </p:sp>
      <p:sp>
        <p:nvSpPr>
          <p:cNvPr id="3" name="Espace réservé du contenu 2"/>
          <p:cNvSpPr>
            <a:spLocks noGrp="1"/>
          </p:cNvSpPr>
          <p:nvPr>
            <p:ph idx="1"/>
          </p:nvPr>
        </p:nvSpPr>
        <p:spPr>
          <a:xfrm>
            <a:off x="457200" y="1268760"/>
            <a:ext cx="8229600" cy="5055840"/>
          </a:xfrm>
        </p:spPr>
        <p:txBody>
          <a:bodyPr/>
          <a:lstStyle/>
          <a:p>
            <a:r>
              <a:rPr lang="fr-FR" sz="2800" b="1" dirty="0" smtClean="0"/>
              <a:t>Pourquoi trouver les DF ?</a:t>
            </a:r>
          </a:p>
          <a:p>
            <a:pPr lvl="1"/>
            <a:r>
              <a:rPr lang="fr-FR" dirty="0" smtClean="0"/>
              <a:t>Les DF font partie du schéma d'une BD, en conséquence, elles doivent être déclarées par les administrateurs de la BD et être contrôlées par le SGBD.</a:t>
            </a:r>
          </a:p>
          <a:p>
            <a:pPr lvl="1"/>
            <a:r>
              <a:rPr lang="fr-FR" dirty="0" smtClean="0"/>
              <a:t>De plus l'identification des DF est la base indispensable pour déterminer dans quelle forme normale est une relation et comment en diminuer la redondance.</a:t>
            </a:r>
          </a:p>
          <a:p>
            <a:endParaRPr lang="fr-FR" dirty="0" smtClean="0"/>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REGLES DE GESTION </a:t>
            </a:r>
            <a:endParaRPr lang="fr-FR" dirty="0"/>
          </a:p>
        </p:txBody>
      </p:sp>
      <p:sp>
        <p:nvSpPr>
          <p:cNvPr id="3" name="Espace réservé du contenu 2"/>
          <p:cNvSpPr>
            <a:spLocks noGrp="1"/>
          </p:cNvSpPr>
          <p:nvPr>
            <p:ph idx="1"/>
          </p:nvPr>
        </p:nvSpPr>
        <p:spPr/>
        <p:txBody>
          <a:bodyPr/>
          <a:lstStyle/>
          <a:p>
            <a:pPr algn="just"/>
            <a:r>
              <a:rPr lang="fr-FR" b="1" dirty="0" smtClean="0"/>
              <a:t>Exemple</a:t>
            </a:r>
            <a:r>
              <a:rPr lang="fr-FR" dirty="0" smtClean="0"/>
              <a:t>: Écrire une règle de gestion</a:t>
            </a:r>
          </a:p>
          <a:p>
            <a:pPr lvl="1" algn="just"/>
            <a:r>
              <a:rPr lang="fr-FR" dirty="0" smtClean="0"/>
              <a:t>L’exercice consiste à écrire en français (ou dans la langue de votre choix) une phrase décrivant comment sont associés deux concepts.</a:t>
            </a:r>
          </a:p>
          <a:p>
            <a:pPr lvl="2" algn="just"/>
            <a:r>
              <a:rPr lang="fr-FR" dirty="0" smtClean="0"/>
              <a:t>Par exemple, on vous demande de modéliser les données nécessaires à une gestion de projets et on vous dit, entre autres, qu’</a:t>
            </a:r>
            <a:r>
              <a:rPr lang="fr-FR" i="1" dirty="0" smtClean="0"/>
              <a:t>il y a toujours une personne qui est nommée chef de projet pour un projet et que plusieurs personnes travaillent sur un projet</a:t>
            </a:r>
            <a:r>
              <a:rPr lang="fr-FR" dirty="0" smtClean="0"/>
              <a:t>.</a:t>
            </a:r>
          </a:p>
          <a:p>
            <a:pPr algn="just"/>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REGLES DE GESTION </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L’extrait en italique de la phrase précédente pourrait suffire à un concepteur habitué à la modélisation des données pour produire un MCD correct et possible mais il manque des informations pour ne pas faire d’erreur:</a:t>
            </a:r>
          </a:p>
          <a:p>
            <a:pPr lvl="1" algn="just"/>
            <a:r>
              <a:rPr lang="fr-FR" dirty="0" smtClean="0"/>
              <a:t>est-ce qu’une personne est obligatoirement chef de projet au moins une fois ?</a:t>
            </a:r>
          </a:p>
          <a:p>
            <a:pPr lvl="1" algn="just"/>
            <a:r>
              <a:rPr lang="fr-FR" dirty="0" smtClean="0"/>
              <a:t>est-ce que toute personne enregistrée dans le système travaille sur au moins un projet ?</a:t>
            </a:r>
          </a:p>
          <a:p>
            <a:pPr lvl="1" algn="just"/>
            <a:r>
              <a:rPr lang="fr-FR" dirty="0" smtClean="0"/>
              <a:t>est-ce qu’une personne ne peut travailler que sur un seul projet à la fois ?</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936104"/>
          </a:xfrm>
        </p:spPr>
        <p:txBody>
          <a:bodyPr>
            <a:noAutofit/>
          </a:bodyPr>
          <a:lstStyle/>
          <a:p>
            <a:r>
              <a:rPr lang="fr-FR" dirty="0" smtClean="0"/>
              <a:t>LES REGLES DE GESTION </a:t>
            </a:r>
            <a:endParaRPr lang="fr-FR" dirty="0"/>
          </a:p>
        </p:txBody>
      </p:sp>
      <p:sp>
        <p:nvSpPr>
          <p:cNvPr id="3" name="Content Placeholder 2"/>
          <p:cNvSpPr>
            <a:spLocks noGrp="1"/>
          </p:cNvSpPr>
          <p:nvPr>
            <p:ph idx="1"/>
          </p:nvPr>
        </p:nvSpPr>
        <p:spPr>
          <a:xfrm>
            <a:off x="395536" y="1484784"/>
            <a:ext cx="8472518" cy="5373216"/>
          </a:xfrm>
        </p:spPr>
        <p:txBody>
          <a:bodyPr>
            <a:noAutofit/>
          </a:bodyPr>
          <a:lstStyle/>
          <a:p>
            <a:pPr algn="just"/>
            <a:r>
              <a:rPr lang="fr-FR" dirty="0" smtClean="0"/>
              <a:t>Muni des réponses à ces questions, vous pouvez écrire vos règles de gestion relatives aux associations entre les personnes et les projets. Par exemple, les réponses peuvent vous amener à écrire à coup sûr ces deux règles de gestion :</a:t>
            </a:r>
          </a:p>
          <a:p>
            <a:pPr marL="850392" lvl="1" indent="-457200" algn="just">
              <a:buFont typeface="+mj-lt"/>
              <a:buAutoNum type="arabicParenR"/>
            </a:pPr>
            <a:r>
              <a:rPr lang="fr-FR" dirty="0" smtClean="0"/>
              <a:t>Un projet est dirigé par une seule personne (nommée « chef de projet » pour ce projet) et une personne peut diriger plusieurs projets (en étant nommée « chef de projet » pour chacun d’eux).</a:t>
            </a:r>
          </a:p>
          <a:p>
            <a:pPr marL="850392" lvl="1" indent="-457200" algn="just">
              <a:buFont typeface="+mj-lt"/>
              <a:buAutoNum type="arabicParenR"/>
            </a:pPr>
            <a:r>
              <a:rPr lang="fr-FR" dirty="0" smtClean="0"/>
              <a:t>Un projet fait travailler de une à plusieurs personnes et une personne peut travailler sur plusieurs projets.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Autofit/>
          </a:bodyPr>
          <a:lstStyle/>
          <a:p>
            <a:r>
              <a:rPr lang="fr-FR" dirty="0" smtClean="0"/>
              <a:t>LES REGLES DE GESTION </a:t>
            </a:r>
            <a:endParaRPr lang="fr-FR" dirty="0"/>
          </a:p>
        </p:txBody>
      </p:sp>
      <p:sp>
        <p:nvSpPr>
          <p:cNvPr id="3" name="Content Placeholder 2"/>
          <p:cNvSpPr>
            <a:spLocks noGrp="1"/>
          </p:cNvSpPr>
          <p:nvPr>
            <p:ph idx="1"/>
          </p:nvPr>
        </p:nvSpPr>
        <p:spPr>
          <a:xfrm>
            <a:off x="285720" y="1340768"/>
            <a:ext cx="8501122" cy="5088628"/>
          </a:xfrm>
        </p:spPr>
        <p:txBody>
          <a:bodyPr>
            <a:normAutofit/>
          </a:bodyPr>
          <a:lstStyle/>
          <a:p>
            <a:r>
              <a:rPr lang="fr-FR" dirty="0" smtClean="0"/>
              <a:t>Règle de gestion : </a:t>
            </a:r>
          </a:p>
          <a:p>
            <a:pPr lvl="1"/>
            <a:r>
              <a:rPr lang="fr-FR" dirty="0" smtClean="0"/>
              <a:t>Un client peut passer une plusieurs commandes </a:t>
            </a:r>
          </a:p>
          <a:p>
            <a:pPr lvl="1"/>
            <a:r>
              <a:rPr lang="fr-FR" dirty="0" smtClean="0"/>
              <a:t>Une commande n’appartient qu’à un seul client </a:t>
            </a:r>
          </a:p>
          <a:p>
            <a:pPr lvl="1"/>
            <a:r>
              <a:rPr lang="fr-FR" dirty="0" smtClean="0"/>
              <a:t>Les lignes d’une même commande contient des articles différents.</a:t>
            </a:r>
          </a:p>
          <a:p>
            <a:pPr lvl="1"/>
            <a:r>
              <a:rPr lang="fr-FR" dirty="0" smtClean="0"/>
              <a:t>Le prix unitaire des articles compris entre 10 DH et 1100 DH</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fr-FR" b="1" dirty="0" smtClean="0"/>
              <a:t>DICTIONNAIRE DES DONNÉES</a:t>
            </a:r>
            <a:endParaRPr lang="fr-FR" dirty="0"/>
          </a:p>
        </p:txBody>
      </p:sp>
      <p:sp>
        <p:nvSpPr>
          <p:cNvPr id="3" name="Content Placeholder 2"/>
          <p:cNvSpPr>
            <a:spLocks noGrp="1"/>
          </p:cNvSpPr>
          <p:nvPr>
            <p:ph idx="1"/>
          </p:nvPr>
        </p:nvSpPr>
        <p:spPr>
          <a:xfrm>
            <a:off x="214282" y="1071546"/>
            <a:ext cx="8715436" cy="5429288"/>
          </a:xfrm>
        </p:spPr>
        <p:txBody>
          <a:bodyPr>
            <a:normAutofit/>
          </a:bodyPr>
          <a:lstStyle/>
          <a:p>
            <a:pPr algn="just"/>
            <a:r>
              <a:rPr lang="fr-FR" dirty="0" smtClean="0"/>
              <a:t>Toutes les informations circulant au sein de l’établissement à automatiser. </a:t>
            </a:r>
          </a:p>
          <a:p>
            <a:pPr algn="just"/>
            <a:r>
              <a:rPr lang="fr-FR" dirty="0" smtClean="0"/>
              <a:t>Toutes les règles de gestion. </a:t>
            </a:r>
          </a:p>
          <a:p>
            <a:pPr algn="just"/>
            <a:r>
              <a:rPr lang="fr-FR" dirty="0" smtClean="0"/>
              <a:t>Toutes les règles de gestion. </a:t>
            </a:r>
          </a:p>
          <a:p>
            <a:pPr algn="just"/>
            <a:r>
              <a:rPr lang="fr-FR" dirty="0" smtClean="0"/>
              <a:t>Toutes les règles d’organisation. </a:t>
            </a:r>
          </a:p>
          <a:p>
            <a:pPr algn="just"/>
            <a:r>
              <a:rPr lang="fr-FR" dirty="0" smtClean="0"/>
              <a:t>Toutes les opérations à automatiser. </a:t>
            </a:r>
          </a:p>
          <a:p>
            <a:pPr algn="just"/>
            <a:r>
              <a:rPr lang="fr-FR" dirty="0" smtClean="0"/>
              <a:t>Toutes les contraintes implicites ou explicites, qui doivent suivre une bases de données</a:t>
            </a:r>
            <a:endParaRPr lang="fr-FR"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3622</TotalTime>
  <Words>2736</Words>
  <Application>Microsoft Office PowerPoint</Application>
  <PresentationFormat>Affichage à l'écran (4:3)</PresentationFormat>
  <Paragraphs>364</Paragraphs>
  <Slides>41</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Calibri</vt:lpstr>
      <vt:lpstr>Constantia</vt:lpstr>
      <vt:lpstr>Symbol</vt:lpstr>
      <vt:lpstr>Wingdings 2</vt:lpstr>
      <vt:lpstr>Flow</vt:lpstr>
      <vt:lpstr>INSTITUT SUPÉRIEUR D’ENSEIGNEMENT PROFESSIONNEL DE DIAMNIADIO    Filière TIC  </vt:lpstr>
      <vt:lpstr>Dictionnaire des Données  &amp;  Dépendance fonctionnel</vt:lpstr>
      <vt:lpstr>Principe </vt:lpstr>
      <vt:lpstr>LES REGLES DE GESTION </vt:lpstr>
      <vt:lpstr>LES REGLES DE GESTION </vt:lpstr>
      <vt:lpstr>LES REGLES DE GESTION </vt:lpstr>
      <vt:lpstr>LES REGLES DE GESTION </vt:lpstr>
      <vt:lpstr>LES REGLES DE GESTION </vt:lpstr>
      <vt:lpstr>DICTIONNAIRE DES DONNÉES</vt:lpstr>
      <vt:lpstr>DICTIONNAIRE DES DONNÉES</vt:lpstr>
      <vt:lpstr>DICTIONNAIRE DES DONNÉES</vt:lpstr>
      <vt:lpstr>DICTIONNAIRE DES DONNÉES</vt:lpstr>
      <vt:lpstr>DICTIONNAIRE DES DONNÉES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lpstr>Dépendances Fonctionnelles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abdoulaye mbaye</dc:creator>
  <cp:lastModifiedBy>inno gq</cp:lastModifiedBy>
  <cp:revision>175</cp:revision>
  <dcterms:created xsi:type="dcterms:W3CDTF">2009-05-17T21:48:50Z</dcterms:created>
  <dcterms:modified xsi:type="dcterms:W3CDTF">2021-09-22T10:05:39Z</dcterms:modified>
</cp:coreProperties>
</file>