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22"/>
  </p:notesMasterIdLst>
  <p:sldIdLst>
    <p:sldId id="256" r:id="rId5"/>
    <p:sldId id="2146847063" r:id="rId6"/>
    <p:sldId id="2146847054" r:id="rId7"/>
    <p:sldId id="262" r:id="rId8"/>
    <p:sldId id="263" r:id="rId9"/>
    <p:sldId id="2146847058" r:id="rId10"/>
    <p:sldId id="265" r:id="rId11"/>
    <p:sldId id="2146847059" r:id="rId12"/>
    <p:sldId id="266" r:id="rId13"/>
    <p:sldId id="2146847060" r:id="rId14"/>
    <p:sldId id="267" r:id="rId15"/>
    <p:sldId id="2146847056"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88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78128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43652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548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559678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08952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64502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125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2884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828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65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652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28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677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8829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890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6/24/2024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0D1A2479-08F1-592D-886D-8D22D5FEEA98}"/>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4282429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hyperlink" Target="https://devopedia.org/sentiment-analysis" TargetMode="External"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62856" y="1372378"/>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59278" y="641031"/>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a:cs typeface="Arial"/>
              </a:rPr>
              <a:t>PROJECT ON</a:t>
            </a:r>
          </a:p>
        </p:txBody>
      </p:sp>
      <p:pic>
        <p:nvPicPr>
          <p:cNvPr id="1026" name="Picture 2" descr="What is Sentiment Analysis? | Travel ...">
            <a:extLst>
              <a:ext uri="{FF2B5EF4-FFF2-40B4-BE49-F238E27FC236}">
                <a16:creationId xmlns:a16="http://schemas.microsoft.com/office/drawing/2014/main" id="{21C2DA8D-75B9-6B54-865A-B651308C5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37" y="2586038"/>
            <a:ext cx="6351638" cy="363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29FF-68E9-3860-0A87-079D54917C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7C6FA53-0207-48AC-469D-5E21300DCD36}"/>
              </a:ext>
            </a:extLst>
          </p:cNvPr>
          <p:cNvPicPr>
            <a:picLocks noGrp="1"/>
          </p:cNvPicPr>
          <p:nvPr>
            <p:ph idx="1"/>
          </p:nvPr>
        </p:nvPicPr>
        <p:blipFill>
          <a:blip r:embed="rId2"/>
          <a:srcRect l="3614" r="2609"/>
          <a:stretch>
            <a:fillRect/>
          </a:stretch>
        </p:blipFill>
        <p:spPr>
          <a:xfrm rot="21582112">
            <a:off x="17424" y="31768"/>
            <a:ext cx="12156817" cy="6857906"/>
          </a:xfrm>
          <a:prstGeom prst="rect">
            <a:avLst/>
          </a:prstGeom>
        </p:spPr>
      </p:pic>
    </p:spTree>
    <p:extLst>
      <p:ext uri="{BB962C8B-B14F-4D97-AF65-F5344CB8AC3E}">
        <p14:creationId xmlns:p14="http://schemas.microsoft.com/office/powerpoint/2010/main" val="168454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4531" y="206477"/>
            <a:ext cx="10353762" cy="970450"/>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65760" y="1371600"/>
            <a:ext cx="11245047" cy="5029200"/>
          </a:xfrm>
        </p:spPr>
        <p:txBody>
          <a:bodyPr>
            <a:normAutofit/>
          </a:bodyPr>
          <a:lstStyle/>
          <a:p>
            <a:pPr marL="0" indent="0">
              <a:buNone/>
            </a:pPr>
            <a:r>
              <a:rPr lang="en-IN" sz="1400" dirty="0">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lang="en-US" sz="1400" dirty="0">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lang="en-IN" sz="1400" dirty="0">
                <a:solidFill>
                  <a:srgbClr val="0F0F0F"/>
                </a:solidFill>
                <a:latin typeface="Times New Roman" panose="02020603050405020304" pitchFamily="18" charset="0"/>
                <a:ea typeface="+mn-lt"/>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lang="en-US" sz="1400" b="1" dirty="0">
                <a:solidFill>
                  <a:srgbClr val="FF0000"/>
                </a:solidFill>
                <a:latin typeface="Times New Roman" panose="02020603050405020304" pitchFamily="18" charset="0"/>
                <a:cs typeface="Times New Roman" panose="02020603050405020304" pitchFamily="18" charset="0"/>
              </a:rPr>
              <a:t>Positive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Positive</a:t>
            </a:r>
          </a:p>
          <a:p>
            <a:r>
              <a:rPr lang="en-US" sz="1400" b="1" dirty="0">
                <a:solidFill>
                  <a:srgbClr val="FF0000"/>
                </a:solidFill>
                <a:latin typeface="Times New Roman" panose="02020603050405020304" pitchFamily="18" charset="0"/>
                <a:cs typeface="Times New Roman" panose="02020603050405020304" pitchFamily="18" charset="0"/>
              </a:rPr>
              <a:t>Negative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Negative</a:t>
            </a:r>
          </a:p>
          <a:p>
            <a:r>
              <a:rPr lang="en-US" sz="1400" b="1" dirty="0">
                <a:solidFill>
                  <a:srgbClr val="FF0000"/>
                </a:solidFill>
                <a:latin typeface="Times New Roman" panose="02020603050405020304" pitchFamily="18" charset="0"/>
                <a:cs typeface="Times New Roman" panose="02020603050405020304" pitchFamily="18" charset="0"/>
              </a:rPr>
              <a:t>Neutral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903058" y="177968"/>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&amp;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CECB030F-2102-6E66-0B63-012260C59050}"/>
              </a:ext>
            </a:extLst>
          </p:cNvPr>
          <p:cNvPicPr>
            <a:picLocks noChangeAspect="1"/>
          </p:cNvPicPr>
          <p:nvPr/>
        </p:nvPicPr>
        <p:blipFill>
          <a:blip r:embed="rId2"/>
          <a:stretch>
            <a:fillRect/>
          </a:stretch>
        </p:blipFill>
        <p:spPr>
          <a:xfrm>
            <a:off x="924443" y="1732449"/>
            <a:ext cx="3581400" cy="3876675"/>
          </a:xfrm>
          <a:prstGeom prst="rect">
            <a:avLst/>
          </a:prstGeom>
        </p:spPr>
      </p:pic>
      <p:pic>
        <p:nvPicPr>
          <p:cNvPr id="11" name="Picture 10">
            <a:extLst>
              <a:ext uri="{FF2B5EF4-FFF2-40B4-BE49-F238E27FC236}">
                <a16:creationId xmlns:a16="http://schemas.microsoft.com/office/drawing/2014/main" id="{E9A0E98F-7FC9-4BE0-55A6-272CCFC67010}"/>
              </a:ext>
            </a:extLst>
          </p:cNvPr>
          <p:cNvPicPr>
            <a:picLocks noChangeAspect="1"/>
          </p:cNvPicPr>
          <p:nvPr/>
        </p:nvPicPr>
        <p:blipFill>
          <a:blip r:embed="rId3"/>
          <a:stretch>
            <a:fillRect/>
          </a:stretch>
        </p:blipFill>
        <p:spPr>
          <a:xfrm>
            <a:off x="5780463" y="1833646"/>
            <a:ext cx="5067517" cy="3876676"/>
          </a:xfrm>
          <a:prstGeom prst="rect">
            <a:avLst/>
          </a:prstGeom>
        </p:spPr>
      </p:pic>
    </p:spTree>
    <p:extLst>
      <p:ext uri="{BB962C8B-B14F-4D97-AF65-F5344CB8AC3E}">
        <p14:creationId xmlns:p14="http://schemas.microsoft.com/office/powerpoint/2010/main" val="8787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737552" y="176530"/>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and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a:xfrm>
            <a:off x="162560" y="1146980"/>
            <a:ext cx="11460480" cy="5233499"/>
          </a:xfrm>
        </p:spPr>
        <p:txBody>
          <a:bodyPr/>
          <a:lstStyle/>
          <a:p>
            <a:pPr lvl="1">
              <a:lnSpc>
                <a:spcPct val="150000"/>
              </a:lnSpc>
            </a:pPr>
            <a:r>
              <a:rPr lang="en-US" dirty="0">
                <a:solidFill>
                  <a:srgbClr val="FF0000"/>
                </a:solidFill>
              </a:rPr>
              <a:t>Test preprocessing                                                        Tokenization</a:t>
            </a:r>
            <a:endParaRPr lang="en-IN" dirty="0">
              <a:solidFill>
                <a:srgbClr val="FF0000"/>
              </a:solidFill>
            </a:endParaRPr>
          </a:p>
        </p:txBody>
      </p:sp>
      <p:pic>
        <p:nvPicPr>
          <p:cNvPr id="6" name="Picture 5">
            <a:extLst>
              <a:ext uri="{FF2B5EF4-FFF2-40B4-BE49-F238E27FC236}">
                <a16:creationId xmlns:a16="http://schemas.microsoft.com/office/drawing/2014/main" id="{E60C6079-B668-D98C-9123-400D9BBE5FFE}"/>
              </a:ext>
            </a:extLst>
          </p:cNvPr>
          <p:cNvPicPr>
            <a:picLocks noChangeAspect="1"/>
          </p:cNvPicPr>
          <p:nvPr/>
        </p:nvPicPr>
        <p:blipFill>
          <a:blip r:embed="rId2"/>
          <a:stretch>
            <a:fillRect/>
          </a:stretch>
        </p:blipFill>
        <p:spPr>
          <a:xfrm>
            <a:off x="402272" y="2005795"/>
            <a:ext cx="4905375" cy="3705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015ECC5F-12F0-35D2-47F3-7EBCDE28B055}"/>
              </a:ext>
            </a:extLst>
          </p:cNvPr>
          <p:cNvPicPr>
            <a:picLocks noChangeAspect="1"/>
          </p:cNvPicPr>
          <p:nvPr/>
        </p:nvPicPr>
        <p:blipFill>
          <a:blip r:embed="rId3"/>
          <a:stretch>
            <a:fillRect/>
          </a:stretch>
        </p:blipFill>
        <p:spPr>
          <a:xfrm>
            <a:off x="5987354" y="2005795"/>
            <a:ext cx="5706806" cy="3612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91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203200"/>
            <a:ext cx="10353762" cy="970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216761"/>
          </a:xfrm>
        </p:spPr>
        <p:txBody>
          <a:bodyPr>
            <a:normAutofit lnSpcReduction="10000"/>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lang="en-US" sz="1400" b="0" i="0" dirty="0">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0.77.</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0.78.</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lang="en-US" sz="1400" b="0" i="0" dirty="0">
              <a:solidFill>
                <a:schemeClr val="tx1"/>
              </a:solidFill>
              <a:effectLst/>
              <a:latin typeface="Inter"/>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4" y="1315453"/>
            <a:ext cx="11029616" cy="4475747"/>
          </a:xfrm>
        </p:spPr>
        <p:txBody>
          <a:bodyPr>
            <a:normAutofit fontScale="70000" lnSpcReduction="20000"/>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lang="en-US" sz="2000" b="1" dirty="0">
                <a:solidFill>
                  <a:srgbClr val="92D04F"/>
                </a:solidFill>
                <a:effectLst>
                  <a:outerShdw blurRad="38100" dist="38100" dir="2700000" algn="br" rotWithShape="0">
                    <a:srgbClr val="000000"/>
                  </a:outerShdw>
                </a:effectLst>
              </a:rPr>
              <a:t>Enhanced Personalization: </a:t>
            </a:r>
            <a:r>
              <a:rPr lang="en-US" sz="2000" b="1" dirty="0">
                <a:solidFill>
                  <a:srgbClr val="FFFFFF"/>
                </a:solidFill>
                <a:effectLst>
                  <a:outerShdw blurRad="38100" dist="38100" dir="2700000" algn="br" rotWithShape="0">
                    <a:srgbClr val="000000"/>
                  </a:outerShdw>
                </a:effectLst>
              </a:rPr>
              <a:t>Utilize sentiment analysis to personalize customer interactions and delivery plans based on individual preferences and feedback.</a:t>
            </a:r>
          </a:p>
          <a:p>
            <a:pPr>
              <a:lnSpc>
                <a:spcPct val="150000"/>
              </a:lnSpc>
            </a:pPr>
            <a:r>
              <a:rPr lang="en-US" sz="2000" b="1" dirty="0">
                <a:solidFill>
                  <a:srgbClr val="92D04F"/>
                </a:solidFill>
                <a:effectLst>
                  <a:outerShdw blurRad="38100" dist="38100" dir="2700000" algn="br" rotWithShape="0">
                    <a:srgbClr val="000000"/>
                  </a:outerShdw>
                </a:effectLst>
              </a:rPr>
              <a:t>Real-Time Feedback Mechanisms</a:t>
            </a:r>
            <a:r>
              <a:rPr lang="en-US" sz="2000" b="1" dirty="0">
                <a:solidFill>
                  <a:srgbClr val="FFFFFF"/>
                </a:solidFill>
                <a:effectLst>
                  <a:outerShdw blurRad="38100" dist="38100" dir="2700000" algn="br" rotWithShape="0">
                    <a:srgbClr val="000000"/>
                  </a:outerShdw>
                </a:effectLst>
              </a:rPr>
              <a:t>: Implement real-time feedback systems to capture and analyze customer sentiments instantly, enabling immediate service improvements.</a:t>
            </a:r>
          </a:p>
          <a:p>
            <a:pPr>
              <a:lnSpc>
                <a:spcPct val="150000"/>
              </a:lnSpc>
            </a:pPr>
            <a:r>
              <a:rPr lang="en-US" sz="2000" b="1" dirty="0">
                <a:solidFill>
                  <a:srgbClr val="92D04F"/>
                </a:solidFill>
                <a:effectLst>
                  <a:outerShdw blurRad="38100" dist="38100" dir="2700000" algn="br" rotWithShape="0">
                    <a:srgbClr val="000000"/>
                  </a:outerShdw>
                </a:effectLst>
              </a:rPr>
              <a:t>Integration with AI and IoT</a:t>
            </a:r>
            <a:r>
              <a:rPr lang="en-US" sz="2000" b="1" dirty="0">
                <a:solidFill>
                  <a:srgbClr val="FFFFFF"/>
                </a:solidFill>
                <a:effectLst>
                  <a:outerShdw blurRad="38100" dist="38100" dir="2700000" algn="br" rotWithShape="0">
                    <a:srgbClr val="000000"/>
                  </a:outerShdw>
                </a:effectLst>
              </a:rPr>
              <a:t>: Integrate sentiment analysis with AI and IoT devices to monitor customer emotions and experiences in real-time, enhancing proactive restaurant delivery.</a:t>
            </a:r>
          </a:p>
          <a:p>
            <a:pPr>
              <a:lnSpc>
                <a:spcPct val="150000"/>
              </a:lnSpc>
            </a:pPr>
            <a:r>
              <a:rPr lang="en-US" sz="2000" b="1" dirty="0">
                <a:solidFill>
                  <a:srgbClr val="92D04F"/>
                </a:solidFill>
                <a:effectLst>
                  <a:outerShdw blurRad="38100" dist="38100" dir="2700000" algn="br" rotWithShape="0">
                    <a:srgbClr val="000000"/>
                  </a:outerShdw>
                </a:effectLst>
              </a:rPr>
              <a:t>Predictive Analytics: </a:t>
            </a:r>
            <a:r>
              <a:rPr lang="en-US" sz="2000" b="1" dirty="0">
                <a:solidFill>
                  <a:srgbClr val="FFFFFF"/>
                </a:solidFill>
                <a:effectLst>
                  <a:outerShdw blurRad="38100" dist="38100" dir="2700000" algn="br" rotWithShape="0">
                    <a:srgbClr val="000000"/>
                  </a:outerShdw>
                </a:effectLst>
              </a:rPr>
              <a:t>Develop predictive models using historical sentiment data to anticipate patient needs and optimize resource allocation and service planning</a:t>
            </a:r>
            <a:r>
              <a:rPr lang="en-US" sz="2000" b="1" dirty="0">
                <a:solidFill>
                  <a:srgbClr val="92D04F"/>
                </a:solidFill>
                <a:effectLst>
                  <a:outerShdw blurRad="38100" dist="38100" dir="2700000" algn="br" rotWithShape="0">
                    <a:srgbClr val="000000"/>
                  </a:outerShdw>
                </a:effectLst>
              </a:rPr>
              <a:t>.</a:t>
            </a:r>
          </a:p>
          <a:p>
            <a:pPr>
              <a:lnSpc>
                <a:spcPct val="150000"/>
              </a:lnSpc>
            </a:pPr>
            <a:r>
              <a:rPr lang="en-US" sz="2000" b="1" dirty="0">
                <a:solidFill>
                  <a:srgbClr val="92D04F"/>
                </a:solidFill>
                <a:effectLst>
                  <a:outerShdw blurRad="38100" dist="38100" dir="2700000" algn="br" rotWithShape="0">
                    <a:srgbClr val="000000"/>
                  </a:outerShdw>
                </a:effectLst>
              </a:rPr>
              <a:t>Cross-Institutional Benchmarking: </a:t>
            </a:r>
            <a:r>
              <a:rPr lang="en-US" sz="2000" b="1" dirty="0">
                <a:solidFill>
                  <a:srgbClr val="FFFFFF"/>
                </a:solidFill>
                <a:effectLst>
                  <a:outerShdw blurRad="38100" dist="38100" dir="2700000" algn="br" rotWithShape="0">
                    <a:srgbClr val="000000"/>
                  </a:outerShdw>
                </a:effectLst>
              </a:rPr>
              <a:t>Establish benchmarks for sentiment analysis across customer institutions to compare performance and identify best practices for continuous improvement.</a:t>
            </a: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70253" y="3794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62500" lnSpcReduction="20000"/>
          </a:bodyPr>
          <a:lstStyle/>
          <a:p>
            <a:pPr>
              <a:lnSpc>
                <a:spcPct val="150000"/>
              </a:lnSpc>
            </a:pPr>
            <a:r>
              <a:rPr lang="en-US" sz="2400" b="1" dirty="0">
                <a:solidFill>
                  <a:srgbClr val="FFFFFF"/>
                </a:solidFill>
                <a:effectLst>
                  <a:outerShdw blurRad="38100" dist="38100" dir="2700000" algn="br" rotWithShape="0">
                    <a:srgbClr val="000000"/>
                  </a:outerShdw>
                </a:effectLst>
              </a:rPr>
              <a:t>[1] M. Govindarajan, “Sentiment Analysis of Restaurant Reviews Using Hybrid Classification Model,” IRF International Conference, 2014. [ D. V. N. Devi, C.K. Kumar and S. </a:t>
            </a:r>
            <a:r>
              <a:rPr lang="en-US" sz="2400" b="1" dirty="0" err="1">
                <a:solidFill>
                  <a:srgbClr val="FFFFFF"/>
                </a:solidFill>
                <a:effectLst>
                  <a:outerShdw blurRad="38100" dist="38100" dir="2700000" algn="br" rotWithShape="0">
                    <a:srgbClr val="000000"/>
                  </a:outerShdw>
                </a:effectLst>
              </a:rPr>
              <a:t>Prasasd</a:t>
            </a:r>
            <a:r>
              <a:rPr lang="en-US" sz="2400" b="1" dirty="0">
                <a:solidFill>
                  <a:srgbClr val="FFFFFF"/>
                </a:solidFill>
                <a:effectLst>
                  <a:outerShdw blurRad="38100" dist="38100" dir="2700000" algn="br" rotWithShape="0">
                    <a:srgbClr val="000000"/>
                  </a:outerShdw>
                </a:effectLst>
              </a:rPr>
              <a:t> “A feature Based Approach for Sentiment Analysis by Using Support Vector Machine”.</a:t>
            </a:r>
          </a:p>
          <a:p>
            <a:pPr>
              <a:lnSpc>
                <a:spcPct val="150000"/>
              </a:lnSpc>
            </a:pPr>
            <a:r>
              <a:rPr lang="en-US" sz="2400" b="1" dirty="0">
                <a:solidFill>
                  <a:srgbClr val="FFFFFF"/>
                </a:solidFill>
                <a:effectLst>
                  <a:outerShdw blurRad="38100" dist="38100" dir="2700000" algn="br" rotWithShape="0">
                    <a:srgbClr val="000000"/>
                  </a:outerShdw>
                </a:effectLst>
              </a:rPr>
              <a:t>Y. </a:t>
            </a:r>
            <a:r>
              <a:rPr lang="en-US" sz="2400" b="1" dirty="0" err="1">
                <a:solidFill>
                  <a:srgbClr val="FFFFFF"/>
                </a:solidFill>
                <a:effectLst>
                  <a:outerShdw blurRad="38100" dist="38100" dir="2700000" algn="br" rotWithShape="0">
                    <a:srgbClr val="000000"/>
                  </a:outerShdw>
                </a:effectLst>
              </a:rPr>
              <a:t>Woldemariam</a:t>
            </a:r>
            <a:r>
              <a:rPr lang="en-US" sz="2400" b="1" dirty="0">
                <a:solidFill>
                  <a:srgbClr val="FFFFFF"/>
                </a:solidFill>
                <a:effectLst>
                  <a:outerShdw blurRad="38100" dist="38100" dir="2700000" algn="br" rotWithShape="0">
                    <a:srgbClr val="000000"/>
                  </a:outerShdw>
                </a:effectLst>
              </a:rPr>
              <a:t>, “Sentiment analysis in a cross-media analysis framework,” Hangzhou, 2016. [4] E. </a:t>
            </a:r>
            <a:r>
              <a:rPr lang="en-US" sz="2400" b="1" dirty="0" err="1">
                <a:solidFill>
                  <a:srgbClr val="FFFFFF"/>
                </a:solidFill>
                <a:effectLst>
                  <a:outerShdw blurRad="38100" dist="38100" dir="2700000" algn="br" rotWithShape="0">
                    <a:srgbClr val="000000"/>
                  </a:outerShdw>
                </a:effectLst>
              </a:rPr>
              <a:t>Boiv</a:t>
            </a:r>
            <a:r>
              <a:rPr lang="en-US" sz="2400" b="1" dirty="0">
                <a:solidFill>
                  <a:srgbClr val="FFFFFF"/>
                </a:solidFill>
                <a:effectLst>
                  <a:outerShdw blurRad="38100" dist="38100" dir="2700000" algn="br" rotWithShape="0">
                    <a:srgbClr val="000000"/>
                  </a:outerShdw>
                </a:effectLst>
              </a:rPr>
              <a:t> and M. F. </a:t>
            </a:r>
            <a:r>
              <a:rPr lang="en-US" sz="2400" b="1" dirty="0" err="1">
                <a:solidFill>
                  <a:srgbClr val="FFFFFF"/>
                </a:solidFill>
                <a:effectLst>
                  <a:outerShdw blurRad="38100" dist="38100" dir="2700000" algn="br" rotWithShape="0">
                    <a:srgbClr val="000000"/>
                  </a:outerShdw>
                </a:effectLst>
              </a:rPr>
              <a:t>Moens</a:t>
            </a:r>
            <a:r>
              <a:rPr lang="en-US" sz="2400" b="1" dirty="0">
                <a:solidFill>
                  <a:srgbClr val="FFFFFF"/>
                </a:solidFill>
                <a:effectLst>
                  <a:outerShdw blurRad="38100" dist="38100" dir="2700000" algn="br" rotWithShape="0">
                    <a:srgbClr val="000000"/>
                  </a:outerShdw>
                </a:effectLst>
              </a:rPr>
              <a:t>, “A machine learning approach to sentiment analysis in multilingual Web texts,” Belgium: Springer- Information Retrieval Journals, 2008.[5] A.B. Pawar, M.A. </a:t>
            </a:r>
            <a:r>
              <a:rPr lang="en-US" sz="2400" b="1" dirty="0" err="1">
                <a:solidFill>
                  <a:srgbClr val="FFFFFF"/>
                </a:solidFill>
                <a:effectLst>
                  <a:outerShdw blurRad="38100" dist="38100" dir="2700000" algn="br" rotWithShape="0">
                    <a:srgbClr val="000000"/>
                  </a:outerShdw>
                </a:effectLst>
              </a:rPr>
              <a:t>Jawale</a:t>
            </a:r>
            <a:r>
              <a:rPr lang="en-US" sz="2400" b="1" dirty="0">
                <a:solidFill>
                  <a:srgbClr val="FFFFFF"/>
                </a:solidFill>
                <a:effectLst>
                  <a:outerShdw blurRad="38100" dist="38100" dir="2700000" algn="br" rotWithShape="0">
                    <a:srgbClr val="000000"/>
                  </a:outerShdw>
                </a:effectLst>
              </a:rPr>
              <a:t> and D.N. </a:t>
            </a:r>
            <a:r>
              <a:rPr lang="en-US" sz="2400" b="1" dirty="0" err="1">
                <a:solidFill>
                  <a:srgbClr val="FFFFFF"/>
                </a:solidFill>
                <a:effectLst>
                  <a:outerShdw blurRad="38100" dist="38100" dir="2700000" algn="br" rotWithShape="0">
                    <a:srgbClr val="000000"/>
                  </a:outerShdw>
                </a:effectLst>
              </a:rPr>
              <a:t>Kyatanavar</a:t>
            </a:r>
            <a:r>
              <a:rPr lang="en-US" sz="2400" b="1" dirty="0">
                <a:solidFill>
                  <a:srgbClr val="FFFFFF"/>
                </a:solidFill>
                <a:effectLst>
                  <a:outerShdw blurRad="38100" dist="38100" dir="2700000" algn="br" rotWithShape="0">
                    <a:srgbClr val="000000"/>
                  </a:outerShdw>
                </a:effectLst>
              </a:rPr>
              <a:t>, “Fundamentals of Sentiment Analysis: Concepts and Methodology”, An Environment of Computation Intelligence, Springer International Publishing Switzerland 2016, pp. 25-35.[6] Peter </a:t>
            </a:r>
            <a:r>
              <a:rPr lang="en-US" sz="2400" b="1" dirty="0" err="1">
                <a:solidFill>
                  <a:srgbClr val="FFFFFF"/>
                </a:solidFill>
                <a:effectLst>
                  <a:outerShdw blurRad="38100" dist="38100" dir="2700000" algn="br" rotWithShape="0">
                    <a:srgbClr val="000000"/>
                  </a:outerShdw>
                </a:effectLst>
              </a:rPr>
              <a:t>Koncz</a:t>
            </a:r>
            <a:r>
              <a:rPr lang="en-US" sz="2400" b="1" dirty="0">
                <a:solidFill>
                  <a:srgbClr val="FFFFFF"/>
                </a:solidFill>
                <a:effectLst>
                  <a:outerShdw blurRad="38100" dist="38100" dir="2700000" algn="br" rotWithShape="0">
                    <a:srgbClr val="000000"/>
                  </a:outerShdw>
                </a:effectLst>
              </a:rPr>
              <a:t> and Jan Paralic, “An approach to feature selection for sentiment analysis”, 15th International Conference on Intelligent Engineering Systems, June 23 –25, 2011, </a:t>
            </a:r>
            <a:r>
              <a:rPr lang="en-US" sz="2400" b="1" dirty="0" err="1">
                <a:solidFill>
                  <a:srgbClr val="FFFFFF"/>
                </a:solidFill>
                <a:effectLst>
                  <a:outerShdw blurRad="38100" dist="38100" dir="2700000" algn="br" rotWithShape="0">
                    <a:srgbClr val="000000"/>
                  </a:outerShdw>
                </a:effectLst>
              </a:rPr>
              <a:t>Poprad</a:t>
            </a:r>
            <a:r>
              <a:rPr lang="en-US" sz="2400" b="1" dirty="0">
                <a:solidFill>
                  <a:srgbClr val="FFFFFF"/>
                </a:solidFill>
                <a:effectLst>
                  <a:outerShdw blurRad="38100" dist="38100" dir="2700000" algn="br" rotWithShape="0">
                    <a:srgbClr val="000000"/>
                  </a:outerShdw>
                </a:effectLst>
              </a:rPr>
              <a:t>, Slovakia.[7] </a:t>
            </a:r>
            <a:r>
              <a:rPr lang="en-US" sz="2400" b="1" dirty="0" err="1">
                <a:solidFill>
                  <a:srgbClr val="FFFFFF"/>
                </a:solidFill>
                <a:effectLst>
                  <a:outerShdw blurRad="38100" dist="38100" dir="2700000" algn="br" rotWithShape="0">
                    <a:srgbClr val="000000"/>
                  </a:outerShdw>
                </a:effectLst>
              </a:rPr>
              <a:t>S.Vidhya</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D.Asir</a:t>
            </a:r>
            <a:r>
              <a:rPr lang="en-US" sz="2400" b="1" dirty="0">
                <a:solidFill>
                  <a:srgbClr val="FFFFFF"/>
                </a:solidFill>
                <a:effectLst>
                  <a:outerShdw blurRad="38100" dist="38100" dir="2700000" algn="br" rotWithShape="0">
                    <a:srgbClr val="000000"/>
                  </a:outerShdw>
                </a:effectLst>
              </a:rPr>
              <a:t> Antony Gnana Singh and </a:t>
            </a:r>
            <a:r>
              <a:rPr lang="en-US" sz="2400" b="1" dirty="0" err="1">
                <a:solidFill>
                  <a:srgbClr val="FFFFFF"/>
                </a:solidFill>
                <a:effectLst>
                  <a:outerShdw blurRad="38100" dist="38100" dir="2700000" algn="br" rotWithShape="0">
                    <a:srgbClr val="000000"/>
                  </a:outerShdw>
                </a:effectLst>
              </a:rPr>
              <a:t>E.Jebamalar</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Leavline</a:t>
            </a:r>
            <a:r>
              <a:rPr lang="en-US" sz="2400" b="1" dirty="0">
                <a:solidFill>
                  <a:srgbClr val="FFFFFF"/>
                </a:solidFill>
                <a:effectLst>
                  <a:outerShdw blurRad="38100" dist="38100" dir="2700000" algn="br" rotWithShape="0">
                    <a:srgbClr val="000000"/>
                  </a:outerShdw>
                </a:effectLst>
              </a:rPr>
              <a:t>, “Feature Extraction for Document Classification”, International Journal of Innovative Research in Science, Engineering and Technology, Vol. 4, Special Issue 6[8] </a:t>
            </a:r>
            <a:r>
              <a:rPr lang="en-US" sz="2400" b="1" dirty="0" err="1">
                <a:solidFill>
                  <a:srgbClr val="FFFFFF"/>
                </a:solidFill>
                <a:effectLst>
                  <a:outerShdw blurRad="38100" dist="38100" dir="2700000" algn="br" rotWithShape="0">
                    <a:srgbClr val="000000"/>
                  </a:outerShdw>
                </a:effectLst>
              </a:rPr>
              <a:t>B.Pang</a:t>
            </a:r>
            <a:r>
              <a:rPr lang="en-US" sz="2400" b="1" dirty="0">
                <a:solidFill>
                  <a:srgbClr val="FFFFFF"/>
                </a:solidFill>
                <a:effectLst>
                  <a:outerShdw blurRad="38100" dist="38100" dir="2700000" algn="br" rotWithShape="0">
                    <a:srgbClr val="000000"/>
                  </a:outerShdw>
                </a:effectLst>
              </a:rPr>
              <a:t> and </a:t>
            </a:r>
            <a:r>
              <a:rPr lang="en-US" sz="2400" b="1" dirty="0" err="1">
                <a:solidFill>
                  <a:srgbClr val="FFFFFF"/>
                </a:solidFill>
                <a:effectLst>
                  <a:outerShdw blurRad="38100" dist="38100" dir="2700000" algn="br" rotWithShape="0">
                    <a:srgbClr val="000000"/>
                  </a:outerShdw>
                </a:effectLst>
              </a:rPr>
              <a:t>L.Lee</a:t>
            </a:r>
            <a:r>
              <a:rPr lang="en-US" sz="2400" b="1" dirty="0">
                <a:solidFill>
                  <a:srgbClr val="FFFFFF"/>
                </a:solidFill>
                <a:effectLst>
                  <a:outerShdw blurRad="38100" dist="38100" dir="2700000" algn="br" rotWithShape="0">
                    <a:srgbClr val="000000"/>
                  </a:outerShdw>
                </a:effectLst>
              </a:rPr>
              <a:t>, “Opinion mining and sentiment analysis,” vol. 3, no. 1-2, 2008.</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97555E-0285-25CB-4A8D-DEA62A603092}"/>
              </a:ext>
            </a:extLst>
          </p:cNvPr>
          <p:cNvPicPr>
            <a:picLocks noChangeAspect="1"/>
          </p:cNvPicPr>
          <p:nvPr/>
        </p:nvPicPr>
        <p:blipFill>
          <a:blip r:embed="rId2"/>
          <a:stretch>
            <a:fillRect/>
          </a:stretch>
        </p:blipFill>
        <p:spPr>
          <a:xfrm>
            <a:off x="137653" y="68826"/>
            <a:ext cx="11887200" cy="6715432"/>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D7A6-2725-C916-9577-8C75732A1B16}"/>
              </a:ext>
            </a:extLst>
          </p:cNvPr>
          <p:cNvSpPr>
            <a:spLocks noGrp="1"/>
          </p:cNvSpPr>
          <p:nvPr>
            <p:ph type="title"/>
          </p:nvPr>
        </p:nvSpPr>
        <p:spPr>
          <a:xfrm>
            <a:off x="63910" y="-437536"/>
            <a:ext cx="12128090" cy="7379098"/>
          </a:xfrm>
        </p:spPr>
        <p:txBody>
          <a:bodyPr>
            <a:normAutofit/>
          </a:bodyPr>
          <a:lstStyle/>
          <a:p>
            <a:pPr algn="l"/>
            <a:r>
              <a:rPr lang="en-US" sz="2400" dirty="0"/>
              <a:t>      </a:t>
            </a:r>
            <a:r>
              <a:rPr lang="en-US" sz="2400" dirty="0">
                <a:solidFill>
                  <a:srgbClr val="FF0000"/>
                </a:solidFill>
              </a:rPr>
              <a:t>            PROJECT TITLE:</a:t>
            </a:r>
            <a:br>
              <a:rPr lang="en-US" sz="1600" dirty="0">
                <a:solidFill>
                  <a:srgbClr val="FF0000"/>
                </a:solidFill>
              </a:rPr>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r>
              <a:rPr lang="en-US" sz="2400" dirty="0">
                <a:solidFill>
                  <a:srgbClr val="FF0000"/>
                </a:solidFill>
              </a:rPr>
              <a:t>PRESENTED BY:</a:t>
            </a:r>
            <a:br>
              <a:rPr lang="en-US" sz="1600" dirty="0"/>
            </a:br>
            <a:r>
              <a:rPr lang="en-US" sz="1600" dirty="0"/>
              <a:t>                             </a:t>
            </a:r>
            <a:r>
              <a:rPr lang="en-US" sz="1600" dirty="0">
                <a:solidFill>
                  <a:srgbClr val="FF0000"/>
                </a:solidFill>
              </a:rPr>
              <a:t>NAME                                    : </a:t>
            </a:r>
            <a:r>
              <a:rPr lang="en-IN" sz="1600" dirty="0">
                <a:solidFill>
                  <a:srgbClr val="FFC000"/>
                </a:solidFill>
              </a:rPr>
              <a:t>PANUGANTI RAMA VENKAT</a:t>
            </a:r>
            <a:br>
              <a:rPr lang="en-US" sz="1600" dirty="0"/>
            </a:br>
            <a:r>
              <a:rPr lang="en-US" sz="1600" dirty="0"/>
              <a:t>                             </a:t>
            </a:r>
            <a:r>
              <a:rPr lang="en-US" sz="1600" dirty="0">
                <a:solidFill>
                  <a:srgbClr val="FF0000"/>
                </a:solidFill>
              </a:rPr>
              <a:t>COLLEGE  NAME               : </a:t>
            </a:r>
            <a:r>
              <a:rPr lang="en-US" sz="1600" dirty="0">
                <a:solidFill>
                  <a:srgbClr val="FFC000"/>
                </a:solidFill>
              </a:rPr>
              <a:t>ADITYA COLLEGE OF ENGINEERING,SURAMPALEM,ANDHARA PRADESH.</a:t>
            </a:r>
            <a:br>
              <a:rPr lang="en-US" sz="1600" dirty="0">
                <a:solidFill>
                  <a:srgbClr val="FFC000"/>
                </a:solidFill>
              </a:rPr>
            </a:br>
            <a:r>
              <a:rPr lang="en-US" sz="1600" dirty="0"/>
              <a:t>                             </a:t>
            </a:r>
            <a:r>
              <a:rPr lang="en-US" sz="1600" dirty="0">
                <a:solidFill>
                  <a:srgbClr val="FF0000"/>
                </a:solidFill>
              </a:rPr>
              <a:t>INTERNSHIP DOMAIN     :</a:t>
            </a:r>
            <a:r>
              <a:rPr lang="en-US" sz="1600" dirty="0"/>
              <a:t> </a:t>
            </a:r>
            <a:r>
              <a:rPr lang="en-US" sz="1600" dirty="0">
                <a:solidFill>
                  <a:srgbClr val="FFC000"/>
                </a:solidFill>
              </a:rPr>
              <a:t>ARTIFICIAL INTELLIGENCE &amp; MACHINE LEARNING.</a:t>
            </a:r>
            <a:br>
              <a:rPr lang="en-US" sz="1600" dirty="0"/>
            </a:br>
            <a:r>
              <a:rPr lang="en-US" sz="1600" dirty="0">
                <a:solidFill>
                  <a:srgbClr val="FF0000"/>
                </a:solidFill>
              </a:rPr>
              <a:t>                        </a:t>
            </a:r>
            <a:br>
              <a:rPr lang="en-US" sz="1600" dirty="0"/>
            </a:br>
            <a:endParaRPr lang="en-IN" sz="1600" dirty="0"/>
          </a:p>
        </p:txBody>
      </p:sp>
      <p:sp>
        <p:nvSpPr>
          <p:cNvPr id="3" name="Rectangle 1">
            <a:extLst>
              <a:ext uri="{FF2B5EF4-FFF2-40B4-BE49-F238E27FC236}">
                <a16:creationId xmlns:a16="http://schemas.microsoft.com/office/drawing/2014/main" id="{7072985C-6E51-EB7C-4AD4-2EEF02AAC4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8F3B6CB6-E2CD-2F8C-C73C-F8DBE57E957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a:extLst>
              <a:ext uri="{FF2B5EF4-FFF2-40B4-BE49-F238E27FC236}">
                <a16:creationId xmlns:a16="http://schemas.microsoft.com/office/drawing/2014/main" id="{E25D0737-8267-C97F-38BD-F280397929E2}"/>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0">
            <a:extLst>
              <a:ext uri="{FF2B5EF4-FFF2-40B4-BE49-F238E27FC236}">
                <a16:creationId xmlns:a16="http://schemas.microsoft.com/office/drawing/2014/main" id="{1AA09003-9AE1-761C-3A51-26CA5AFCCDF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C28B5511-7EDB-8637-70F5-91B9C21175D4}"/>
              </a:ext>
            </a:extLst>
          </p:cNvPr>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62206504-BCF5-85FF-AA20-F98BC284E156}"/>
              </a:ext>
            </a:extLst>
          </p:cNvPr>
          <p:cNvSpPr>
            <a:spLocks noChangeArrowheads="1"/>
          </p:cNvSpPr>
          <p:nvPr/>
        </p:nvSpPr>
        <p:spPr bwMode="auto">
          <a:xfrm>
            <a:off x="76200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3">
            <a:extLst>
              <a:ext uri="{FF2B5EF4-FFF2-40B4-BE49-F238E27FC236}">
                <a16:creationId xmlns:a16="http://schemas.microsoft.com/office/drawing/2014/main" id="{F02C26F2-7BA0-F106-D888-4AA976233A62}"/>
              </a:ext>
            </a:extLst>
          </p:cNvPr>
          <p:cNvSpPr>
            <a:spLocks noChangeArrowheads="1"/>
          </p:cNvSpPr>
          <p:nvPr/>
        </p:nvSpPr>
        <p:spPr bwMode="auto">
          <a:xfrm>
            <a:off x="9144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4">
            <a:extLst>
              <a:ext uri="{FF2B5EF4-FFF2-40B4-BE49-F238E27FC236}">
                <a16:creationId xmlns:a16="http://schemas.microsoft.com/office/drawing/2014/main" id="{E05890CE-6EDE-2A9D-26B0-3A624D6FD4A2}"/>
              </a:ext>
            </a:extLst>
          </p:cNvPr>
          <p:cNvSpPr>
            <a:spLocks noChangeArrowheads="1"/>
          </p:cNvSpPr>
          <p:nvPr/>
        </p:nvSpPr>
        <p:spPr bwMode="auto">
          <a:xfrm>
            <a:off x="10668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8" name="Picture 37">
            <a:extLst>
              <a:ext uri="{FF2B5EF4-FFF2-40B4-BE49-F238E27FC236}">
                <a16:creationId xmlns:a16="http://schemas.microsoft.com/office/drawing/2014/main" id="{0426178B-5285-05F4-AC55-6CFA3A769D5D}"/>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0" y="231604"/>
            <a:ext cx="12152671" cy="3736803"/>
          </a:xfrm>
          <a:prstGeom prst="rect">
            <a:avLst/>
          </a:prstGeom>
        </p:spPr>
      </p:pic>
    </p:spTree>
    <p:extLst>
      <p:ext uri="{BB962C8B-B14F-4D97-AF65-F5344CB8AC3E}">
        <p14:creationId xmlns:p14="http://schemas.microsoft.com/office/powerpoint/2010/main" val="19592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66667" y="430648"/>
            <a:ext cx="9680752" cy="1325563"/>
          </a:xfrm>
        </p:spPr>
        <p:txBody>
          <a:bodyPr/>
          <a:lstStyle/>
          <a:p>
            <a:r>
              <a:rPr lang="en-US" b="1" dirty="0">
                <a:solidFill>
                  <a:srgbClr val="FF00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Codes and outputs</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6647" y="216310"/>
            <a:ext cx="10353762" cy="9704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69498" y="1299029"/>
            <a:ext cx="11322502" cy="4673324"/>
          </a:xfrm>
        </p:spPr>
        <p:txBody>
          <a:bodyPr>
            <a:normAutofit/>
          </a:bodyPr>
          <a:lstStyle/>
          <a:p>
            <a:pPr marL="0" indent="0">
              <a:buNone/>
            </a:pPr>
            <a:r>
              <a:rPr lang="en-IN" dirty="0">
                <a:solidFill>
                  <a:srgbClr val="FF0000"/>
                </a:solidFill>
                <a:latin typeface="Times New Roman" panose="02020603050405020304" pitchFamily="18" charset="0"/>
                <a:ea typeface="+mn-lt"/>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88977" y="969264"/>
            <a:ext cx="11866180" cy="5682087"/>
          </a:xfrm>
        </p:spPr>
        <p:txBody>
          <a:bodyPr vert="horz" lIns="91440" tIns="45720" rIns="91440" bIns="45720" rtlCol="0" anchor="ctr">
            <a:noAutofit/>
          </a:bodyPr>
          <a:lstStyle/>
          <a:p>
            <a:pPr marL="305435" indent="-305435"/>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The proposed system aims to address the challenge of </a:t>
            </a:r>
            <a:r>
              <a:rPr lang="en-IN" sz="1400" b="1" dirty="0">
                <a:latin typeface="Times New Roman" panose="02020603050405020304" pitchFamily="18" charset="0"/>
                <a:cs typeface="Times New Roman" panose="02020603050405020304" pitchFamily="18" charset="0"/>
              </a:rPr>
              <a:t>Different food reviews that which are given by the customers </a:t>
            </a:r>
            <a:r>
              <a:rPr lang="en-US" sz="1400" b="1" dirty="0">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lang="en-IN" sz="1400" b="1" dirty="0">
                <a:latin typeface="Times New Roman" panose="02020603050405020304" pitchFamily="18" charset="0"/>
                <a:ea typeface="+mn-lt"/>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Collection:</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400" b="1" dirty="0">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marL="629920" lvl="1" indent="-305435"/>
            <a:r>
              <a:rPr lang="en-US" sz="1400" b="1" dirty="0">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Preprocessing:</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lang="en-US" sz="1400" b="1" dirty="0">
                <a:latin typeface="Times New Roman" panose="02020603050405020304" pitchFamily="18" charset="0"/>
                <a:cs typeface="Times New Roman" panose="02020603050405020304" pitchFamily="18" charset="0"/>
              </a:rPr>
              <a:t> </a:t>
            </a:r>
          </a:p>
          <a:p>
            <a:pPr marL="629920" lvl="1" indent="-305435"/>
            <a:r>
              <a:rPr lang="en-US" sz="1400" b="1" dirty="0">
                <a:latin typeface="Times New Roman" panose="02020603050405020304" pitchFamily="18" charset="0"/>
                <a:cs typeface="Times New Roman" panose="02020603050405020304" pitchFamily="18" charset="0"/>
              </a:rPr>
              <a:t>Handling misspellings, slang, and diverse writing styles in review texts.</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Machine Learning Algorithm:</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Implement a naïve bayes to </a:t>
            </a:r>
            <a:r>
              <a:rPr lang="en-US" sz="1400" b="1" dirty="0">
                <a:latin typeface="Times New Roman" panose="02020603050405020304" pitchFamily="18" charset="0"/>
                <a:cs typeface="Times New Roman" panose="02020603050405020304" pitchFamily="18" charset="0"/>
              </a:rPr>
              <a:t> food reviews to Improve Restaurant Customer Satisfaction</a:t>
            </a:r>
          </a:p>
          <a:p>
            <a:pPr marL="629920" lvl="1" indent="-305435"/>
            <a:r>
              <a:rPr lang="en-US" sz="1400" b="1" dirty="0">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1938-ECBB-D4A6-A03C-7CF17C386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D6521B-5B27-2FD5-4E4A-33E7FC9ACC5B}"/>
              </a:ext>
            </a:extLst>
          </p:cNvPr>
          <p:cNvSpPr>
            <a:spLocks noGrp="1"/>
          </p:cNvSpPr>
          <p:nvPr>
            <p:ph idx="1"/>
          </p:nvPr>
        </p:nvSpPr>
        <p:spPr>
          <a:xfrm>
            <a:off x="953729" y="1514168"/>
            <a:ext cx="10550883" cy="4876800"/>
          </a:xfrm>
        </p:spPr>
        <p:txBody>
          <a:bodyPr>
            <a:normAutofit/>
          </a:bodyPr>
          <a:lstStyle/>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Deployment:</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800" b="1" dirty="0">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marL="629920" lvl="1" indent="-305435"/>
            <a:r>
              <a:rPr lang="en-US" sz="1800" b="1" dirty="0">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lang="en-IN" sz="1800" b="1" dirty="0">
              <a:latin typeface="Times New Roman" panose="02020603050405020304" pitchFamily="18" charset="0"/>
              <a:cs typeface="Times New Roman" panose="02020603050405020304" pitchFamily="18" charset="0"/>
            </a:endParaRPr>
          </a:p>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Evaluation:</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Assess the model's performance using appropriate metrics such as </a:t>
            </a:r>
            <a:r>
              <a:rPr lang="en-IN" b="1" dirty="0">
                <a:latin typeface="Times New Roman" panose="02020603050405020304" pitchFamily="18" charset="0"/>
                <a:ea typeface="+mn-lt"/>
                <a:cs typeface="Times New Roman" panose="02020603050405020304" pitchFamily="18" charset="0"/>
              </a:rPr>
              <a:t> accuracy.</a:t>
            </a:r>
            <a:endParaRPr lang="en-IN" sz="1800" b="1" dirty="0">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Result:</a:t>
            </a:r>
          </a:p>
          <a:p>
            <a:endParaRPr lang="en-IN" dirty="0"/>
          </a:p>
        </p:txBody>
      </p:sp>
    </p:spTree>
    <p:extLst>
      <p:ext uri="{BB962C8B-B14F-4D97-AF65-F5344CB8AC3E}">
        <p14:creationId xmlns:p14="http://schemas.microsoft.com/office/powerpoint/2010/main" val="192779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6080" y="35235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4632" y="983226"/>
            <a:ext cx="11296175" cy="4992124"/>
          </a:xfrm>
        </p:spPr>
        <p:txBody>
          <a:bodyPr>
            <a:noAutofit/>
          </a:bodyPr>
          <a:lstStyle/>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lang="en-US" sz="1200" b="1" dirty="0">
                <a:solidFill>
                  <a:srgbClr val="FFFFFF"/>
                </a:solidFill>
                <a:effectLst>
                  <a:outerShdw blurRad="38100" dist="38100" dir="2700000" algn="br"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lang="en-US" sz="1200" b="1" dirty="0">
                <a:solidFill>
                  <a:srgbClr val="FFFFFF"/>
                </a:solidFill>
                <a:effectLst>
                  <a:outerShdw blurRad="38100" dist="38100" dir="2700000" algn="br"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lang="en-US" sz="1200" b="1" dirty="0">
                <a:solidFill>
                  <a:srgbClr val="FFFFFF"/>
                </a:solidFill>
                <a:effectLst>
                  <a:outerShdw blurRad="38100" dist="38100" dir="2700000" algn="br"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lang="en-US" sz="1200" b="1" dirty="0">
                <a:solidFill>
                  <a:srgbClr val="FFFFFF"/>
                </a:solidFill>
                <a:effectLst>
                  <a:outerShdw blurRad="38100" dist="38100" dir="2700000" algn="br" rotWithShape="0">
                    <a:srgbClr val="000000"/>
                  </a:outerShdw>
                </a:effectLst>
              </a:rPr>
              <a:t>However, Restaurant sentiment analysis presents unique challenges. Food </a:t>
            </a:r>
            <a:r>
              <a:rPr lang="en-US" sz="1200" b="1" dirty="0" err="1">
                <a:solidFill>
                  <a:srgbClr val="FFFFFF"/>
                </a:solidFill>
                <a:effectLst>
                  <a:outerShdw blurRad="38100" dist="38100" dir="2700000" algn="br" rotWithShape="0">
                    <a:srgbClr val="000000"/>
                  </a:outerShdw>
                </a:effectLst>
              </a:rPr>
              <a:t>erminology</a:t>
            </a:r>
            <a:r>
              <a:rPr lang="en-US" sz="1200" b="1" dirty="0">
                <a:solidFill>
                  <a:srgbClr val="FFFFFF"/>
                </a:solidFill>
                <a:effectLst>
                  <a:outerShdw blurRad="38100" dist="38100" dir="2700000" algn="br"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lang="en-US" sz="1200" b="1" dirty="0">
                <a:solidFill>
                  <a:srgbClr val="FFFFFF"/>
                </a:solidFill>
                <a:effectLst>
                  <a:outerShdw blurRad="38100" dist="38100" dir="2700000" algn="br"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lang="en-US" sz="1200" b="1" dirty="0">
              <a:solidFill>
                <a:srgbClr val="FFFFFF"/>
              </a:solidFill>
              <a:effectLst>
                <a:outerShdw blurRad="38100" dist="38100" dir="2700000" algn="br" rotWithShape="0">
                  <a:srgbClr val="000000"/>
                </a:outerShdw>
              </a:effectLst>
            </a:endParaRPr>
          </a:p>
          <a:p>
            <a:pPr>
              <a:lnSpc>
                <a:spcPct val="150000"/>
              </a:lnSpc>
            </a:pPr>
            <a:endParaRPr lang="zh-CN" altLang="en-US" sz="1200" b="1" dirty="0">
              <a:solidFill>
                <a:srgbClr val="FFFFFF"/>
              </a:solidFill>
            </a:endParaRP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0214A-B9AA-C69F-A736-866E6A76BA75}"/>
              </a:ext>
            </a:extLst>
          </p:cNvPr>
          <p:cNvSpPr txBox="1"/>
          <p:nvPr/>
        </p:nvSpPr>
        <p:spPr>
          <a:xfrm>
            <a:off x="639097" y="668593"/>
            <a:ext cx="10687664" cy="2800767"/>
          </a:xfrm>
          <a:prstGeom prst="rect">
            <a:avLst/>
          </a:prstGeom>
          <a:noFill/>
        </p:spPr>
        <p:txBody>
          <a:bodyPr wrap="square">
            <a:spAutoFit/>
          </a:bodyPr>
          <a:lstStyle/>
          <a:p>
            <a:pPr marL="305435" indent="-305435"/>
            <a:r>
              <a:rPr lang="en-IN" sz="1600" b="1" dirty="0">
                <a:solidFill>
                  <a:srgbClr val="FF0000"/>
                </a:solidFill>
                <a:latin typeface="Times New Roman" panose="02020603050405020304" pitchFamily="18" charset="0"/>
                <a:cs typeface="Times New Roman" panose="02020603050405020304" pitchFamily="18" charset="0"/>
              </a:rPr>
              <a:t>System requirements:</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899435" lvl="2" indent="-305435"/>
            <a:r>
              <a:rPr lang="en-IN" sz="1600" b="1" dirty="0">
                <a:solidFill>
                  <a:schemeClr val="tx1"/>
                </a:solidFill>
                <a:latin typeface="Times New Roman" panose="02020603050405020304" pitchFamily="18" charset="0"/>
                <a:cs typeface="Times New Roman" panose="02020603050405020304" pitchFamily="18" charset="0"/>
              </a:rPr>
              <a:t> Processor: 12th Gen Intel(R) Core(TM), i7</a:t>
            </a:r>
            <a:r>
              <a:rPr lang="en-IN" sz="1600" b="1" dirty="0">
                <a:latin typeface="Times New Roman" panose="02020603050405020304" pitchFamily="18" charset="0"/>
                <a:cs typeface="Times New Roman" panose="02020603050405020304" pitchFamily="18" charset="0"/>
              </a:rPr>
              <a:t> Generation.</a:t>
            </a:r>
            <a:endParaRPr lang="en-IN"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305435" indent="-305435"/>
            <a:r>
              <a:rPr lang="en-IN" sz="1600" b="1" dirty="0">
                <a:solidFill>
                  <a:srgbClr val="FF0000"/>
                </a:solidFill>
                <a:latin typeface="Times New Roman" panose="02020603050405020304" pitchFamily="18" charset="0"/>
                <a:cs typeface="Times New Roman" panose="02020603050405020304" pitchFamily="18" charset="0"/>
              </a:rPr>
              <a:t>Library required to build the model:</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629435" lvl="1" indent="-305435"/>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word_tokenize</a:t>
            </a:r>
            <a:r>
              <a:rPr lang="en-IN" sz="1600" b="1" dirty="0">
                <a:solidFill>
                  <a:schemeClr val="tx1"/>
                </a:solidFill>
                <a:latin typeface="Times New Roman" panose="02020603050405020304" pitchFamily="18" charset="0"/>
                <a:cs typeface="Times New Roman" panose="02020603050405020304" pitchFamily="18" charset="0"/>
              </a:rPr>
              <a:t>, pandas ,matplotlib, seaborn, </a:t>
            </a:r>
            <a:r>
              <a:rPr lang="en-IN" sz="1600" b="1" dirty="0" err="1">
                <a:solidFill>
                  <a:schemeClr val="tx1"/>
                </a:solidFill>
                <a:latin typeface="Times New Roman" panose="02020603050405020304" pitchFamily="18" charset="0"/>
                <a:cs typeface="Times New Roman" panose="02020603050405020304" pitchFamily="18" charset="0"/>
              </a:rPr>
              <a:t>numpy</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stopwords</a:t>
            </a:r>
            <a:r>
              <a:rPr lang="en-IN" sz="1600" b="1" dirty="0">
                <a:solidFill>
                  <a:schemeClr val="tx1"/>
                </a:solidFill>
                <a:latin typeface="Times New Roman" panose="02020603050405020304" pitchFamily="18" charset="0"/>
                <a:cs typeface="Times New Roman" panose="02020603050405020304" pitchFamily="18" charset="0"/>
              </a:rPr>
              <a:t> , </a:t>
            </a:r>
            <a:r>
              <a:rPr lang="en-IN" sz="1600" b="1" dirty="0" err="1">
                <a:solidFill>
                  <a:schemeClr val="tx1"/>
                </a:solidFill>
                <a:latin typeface="Times New Roman" panose="02020603050405020304" pitchFamily="18" charset="0"/>
                <a:cs typeface="Times New Roman" panose="02020603050405020304" pitchFamily="18" charset="0"/>
              </a:rPr>
              <a:t>WordNetLemmatizer</a:t>
            </a:r>
            <a:r>
              <a:rPr lang="en-IN" sz="1600" b="1" dirty="0">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91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86813"/>
            <a:ext cx="10353762" cy="97045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78508"/>
          </a:xfrm>
        </p:spPr>
        <p:txBody>
          <a:bodyPr>
            <a:normAutofit/>
          </a:bodyPr>
          <a:lstStyle/>
          <a:p>
            <a:pPr marL="305435" indent="-305435"/>
            <a:r>
              <a:rPr lang="en-IN" sz="1200" dirty="0">
                <a:latin typeface="Times New Roman" panose="02020603050405020304" pitchFamily="18" charset="0"/>
                <a:ea typeface="+mn-lt"/>
                <a:cs typeface="Times New Roman" panose="02020603050405020304" pitchFamily="18" charset="0"/>
              </a:rPr>
              <a:t>In the Algorithm section, describe the machine learning algorithm chosen for to </a:t>
            </a:r>
            <a:r>
              <a:rPr lang="en-US" sz="1200" dirty="0">
                <a:latin typeface="Times New Roman" panose="02020603050405020304" pitchFamily="18" charset="0"/>
                <a:cs typeface="Times New Roman" panose="02020603050405020304" pitchFamily="18" charset="0"/>
              </a:rPr>
              <a:t> food reviews to Improve Restaurant Customer Satisfaction</a:t>
            </a:r>
          </a:p>
          <a:p>
            <a:pPr marL="305435" indent="-305435"/>
            <a:r>
              <a:rPr lang="en-IN" sz="1200" dirty="0">
                <a:latin typeface="Times New Roman" panose="02020603050405020304" pitchFamily="18" charset="0"/>
                <a:ea typeface="+mn-lt"/>
                <a:cs typeface="Times New Roman" panose="02020603050405020304" pitchFamily="18" charset="0"/>
              </a:rPr>
              <a:t>  Here's an example structure for this section:</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Algorithm Selection</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Data Input:</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Training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Training Data:</a:t>
            </a:r>
            <a:r>
              <a:rPr lang="en-US" sz="1200" dirty="0">
                <a:latin typeface="Times New Roman" panose="02020603050405020304" pitchFamily="18" charset="0"/>
                <a:cs typeface="Times New Roman" panose="02020603050405020304" pitchFamily="18" charset="0"/>
              </a:rPr>
              <a:t> Split the data into training and testing sets.</a:t>
            </a:r>
          </a:p>
          <a:p>
            <a:pPr marL="629920" lvl="1" indent="-305435"/>
            <a:r>
              <a:rPr lang="en-US" sz="1200" b="1" dirty="0">
                <a:latin typeface="Times New Roman" panose="02020603050405020304" pitchFamily="18" charset="0"/>
                <a:cs typeface="Times New Roman" panose="02020603050405020304" pitchFamily="18" charset="0"/>
              </a:rPr>
              <a:t>Model Selection:</a:t>
            </a:r>
            <a:r>
              <a:rPr lang="en-US" sz="1200" dirty="0">
                <a:latin typeface="Times New Roman" panose="02020603050405020304" pitchFamily="18" charset="0"/>
                <a:cs typeface="Times New Roman" panose="02020603050405020304" pitchFamily="18" charset="0"/>
              </a:rPr>
              <a:t> Use the Multinomial Naive Bayes classifier, which is well-suited for text data.</a:t>
            </a:r>
          </a:p>
          <a:p>
            <a:pPr marL="629920" lvl="1" indent="-305435"/>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Fit the Naive Bayes model on the training data.</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Prediction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254</TotalTime>
  <Words>1726</Words>
  <Application>Microsoft Office PowerPoint</Application>
  <PresentationFormat>Widescreen</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Slate</vt:lpstr>
      <vt:lpstr>SENTIMENT ANALYSIS</vt:lpstr>
      <vt:lpstr>                  PROJECT TITLE:                  PRESENTED BY:                              NAME                                    : PANUGANTI RAMA VENKAT                              COLLEGE  NAME               : ADITYA COLLEGE OF ENGINEERING,SURAMPALEM,ANDHARA PRADESH.                              INTERNSHIP DOMAIN     : ARTIFICIAL INTELLIGENCE &amp; MACHINE LEARNING.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CODES &amp; OUTPUTS</vt:lpstr>
      <vt:lpstr>Codes and outputs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22MH1A04H8</cp:lastModifiedBy>
  <cp:revision>32</cp:revision>
  <dcterms:created xsi:type="dcterms:W3CDTF">2021-05-26T16:50:10Z</dcterms:created>
  <dcterms:modified xsi:type="dcterms:W3CDTF">2024-06-24T15:41:02Z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