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a:p>
        </p:txBody>
      </p:sp>
      <p:sp>
        <p:nvSpPr>
          <p:cNvPr id="4" name="Veri Yer Tutucusu 3"/>
          <p:cNvSpPr>
            <a:spLocks noGrp="1"/>
          </p:cNvSpPr>
          <p:nvPr>
            <p:ph type="dt" sz="half" idx="10"/>
          </p:nvPr>
        </p:nvSpPr>
        <p:spPr/>
        <p:txBody>
          <a:bodyPr/>
          <a:lstStyle/>
          <a:p>
            <a:fld id="{D863A223-48EF-435E-B6D2-BE29D92C8B8D}" type="datetimeFigureOut">
              <a:rPr lang="en-US" smtClean="0"/>
              <a:t>5/29/2025</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366250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D863A223-48EF-435E-B6D2-BE29D92C8B8D}" type="datetimeFigureOut">
              <a:rPr lang="en-US" smtClean="0"/>
              <a:t>5/29/2025</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74302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D863A223-48EF-435E-B6D2-BE29D92C8B8D}" type="datetimeFigureOut">
              <a:rPr lang="en-US" smtClean="0"/>
              <a:t>5/29/2025</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109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10"/>
          </p:nvPr>
        </p:nvSpPr>
        <p:spPr/>
        <p:txBody>
          <a:bodyPr/>
          <a:lstStyle/>
          <a:p>
            <a:fld id="{D863A223-48EF-435E-B6D2-BE29D92C8B8D}" type="datetimeFigureOut">
              <a:rPr lang="en-US" smtClean="0"/>
              <a:t>5/29/2025</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25870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D863A223-48EF-435E-B6D2-BE29D92C8B8D}" type="datetimeFigureOut">
              <a:rPr lang="en-US" smtClean="0"/>
              <a:t>5/29/2025</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182767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Veri Yer Tutucusu 4"/>
          <p:cNvSpPr>
            <a:spLocks noGrp="1"/>
          </p:cNvSpPr>
          <p:nvPr>
            <p:ph type="dt" sz="half" idx="10"/>
          </p:nvPr>
        </p:nvSpPr>
        <p:spPr/>
        <p:txBody>
          <a:bodyPr/>
          <a:lstStyle/>
          <a:p>
            <a:fld id="{D863A223-48EF-435E-B6D2-BE29D92C8B8D}" type="datetimeFigureOut">
              <a:rPr lang="en-US" smtClean="0"/>
              <a:t>5/29/2025</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3831158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Veri Yer Tutucusu 6"/>
          <p:cNvSpPr>
            <a:spLocks noGrp="1"/>
          </p:cNvSpPr>
          <p:nvPr>
            <p:ph type="dt" sz="half" idx="10"/>
          </p:nvPr>
        </p:nvSpPr>
        <p:spPr/>
        <p:txBody>
          <a:bodyPr/>
          <a:lstStyle/>
          <a:p>
            <a:fld id="{D863A223-48EF-435E-B6D2-BE29D92C8B8D}" type="datetimeFigureOut">
              <a:rPr lang="en-US" smtClean="0"/>
              <a:t>5/29/2025</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394967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en-US"/>
          </a:p>
        </p:txBody>
      </p:sp>
      <p:sp>
        <p:nvSpPr>
          <p:cNvPr id="3" name="Veri Yer Tutucusu 2"/>
          <p:cNvSpPr>
            <a:spLocks noGrp="1"/>
          </p:cNvSpPr>
          <p:nvPr>
            <p:ph type="dt" sz="half" idx="10"/>
          </p:nvPr>
        </p:nvSpPr>
        <p:spPr/>
        <p:txBody>
          <a:bodyPr/>
          <a:lstStyle/>
          <a:p>
            <a:fld id="{D863A223-48EF-435E-B6D2-BE29D92C8B8D}" type="datetimeFigureOut">
              <a:rPr lang="en-US" smtClean="0"/>
              <a:t>5/29/2025</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251565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863A223-48EF-435E-B6D2-BE29D92C8B8D}" type="datetimeFigureOut">
              <a:rPr lang="en-US" smtClean="0"/>
              <a:t>5/29/2025</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158283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863A223-48EF-435E-B6D2-BE29D92C8B8D}" type="datetimeFigureOut">
              <a:rPr lang="en-US" smtClean="0"/>
              <a:t>5/29/2025</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44865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D863A223-48EF-435E-B6D2-BE29D92C8B8D}" type="datetimeFigureOut">
              <a:rPr lang="en-US" smtClean="0"/>
              <a:t>5/29/2025</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F0FAABFD-91EB-4465-959C-AC1BD81A4735}" type="slidenum">
              <a:rPr lang="en-US" smtClean="0"/>
              <a:t>‹#›</a:t>
            </a:fld>
            <a:endParaRPr lang="en-US"/>
          </a:p>
        </p:txBody>
      </p:sp>
    </p:spTree>
    <p:extLst>
      <p:ext uri="{BB962C8B-B14F-4D97-AF65-F5344CB8AC3E}">
        <p14:creationId xmlns:p14="http://schemas.microsoft.com/office/powerpoint/2010/main" val="118094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63A223-48EF-435E-B6D2-BE29D92C8B8D}" type="datetimeFigureOut">
              <a:rPr lang="en-US" smtClean="0"/>
              <a:t>5/29/2025</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AABFD-91EB-4465-959C-AC1BD81A4735}" type="slidenum">
              <a:rPr lang="en-US" smtClean="0"/>
              <a:t>‹#›</a:t>
            </a:fld>
            <a:endParaRPr lang="en-US"/>
          </a:p>
        </p:txBody>
      </p:sp>
    </p:spTree>
    <p:extLst>
      <p:ext uri="{BB962C8B-B14F-4D97-AF65-F5344CB8AC3E}">
        <p14:creationId xmlns:p14="http://schemas.microsoft.com/office/powerpoint/2010/main" val="108539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ctrTitle"/>
          </p:nvPr>
        </p:nvSpPr>
        <p:spPr>
          <a:xfrm>
            <a:off x="803030" y="761878"/>
            <a:ext cx="10196145" cy="1699968"/>
          </a:xfrm>
        </p:spPr>
        <p:txBody>
          <a:bodyPr>
            <a:normAutofit/>
          </a:bodyPr>
          <a:lstStyle/>
          <a:p>
            <a:r>
              <a:rPr lang="de-DE" sz="4800" b="1" dirty="0"/>
              <a:t>Analyse der Mietwohnungen in Deutschland (ImmoScout24-Daten)</a:t>
            </a:r>
            <a:endParaRPr lang="en-US" sz="4800" dirty="0"/>
          </a:p>
        </p:txBody>
      </p:sp>
      <p:sp>
        <p:nvSpPr>
          <p:cNvPr id="4" name="Alt Başlık 3"/>
          <p:cNvSpPr>
            <a:spLocks noGrp="1"/>
          </p:cNvSpPr>
          <p:nvPr>
            <p:ph type="subTitle" idx="1"/>
          </p:nvPr>
        </p:nvSpPr>
        <p:spPr>
          <a:xfrm>
            <a:off x="1524000" y="2760785"/>
            <a:ext cx="9144000" cy="2778369"/>
          </a:xfrm>
        </p:spPr>
        <p:txBody>
          <a:bodyPr>
            <a:normAutofit lnSpcReduction="10000"/>
          </a:bodyPr>
          <a:lstStyle/>
          <a:p>
            <a:pPr marL="342900" indent="-342900" algn="l">
              <a:buFont typeface="Wingdings" panose="05000000000000000000" pitchFamily="2" charset="2"/>
              <a:buChar char="§"/>
            </a:pPr>
            <a:r>
              <a:rPr lang="de-DE" b="1" dirty="0" smtClean="0"/>
              <a:t>Untertitel</a:t>
            </a:r>
            <a:r>
              <a:rPr lang="de-DE" b="1" dirty="0"/>
              <a:t>:</a:t>
            </a:r>
            <a:r>
              <a:rPr lang="de-DE" dirty="0"/>
              <a:t/>
            </a:r>
            <a:br>
              <a:rPr lang="de-DE" dirty="0"/>
            </a:br>
            <a:r>
              <a:rPr lang="de-DE" dirty="0"/>
              <a:t>Eine datengestützte Untersuchung zu Preisen, Ausstattung und regionalen </a:t>
            </a:r>
            <a:r>
              <a:rPr lang="de-DE" dirty="0" smtClean="0"/>
              <a:t>Unterschieden</a:t>
            </a:r>
          </a:p>
          <a:p>
            <a:pPr marL="342900" indent="-342900" algn="l">
              <a:buFont typeface="Wingdings" panose="05000000000000000000" pitchFamily="2" charset="2"/>
              <a:buChar char="§"/>
            </a:pPr>
            <a:r>
              <a:rPr lang="de-DE" b="1" dirty="0"/>
              <a:t>Autor</a:t>
            </a:r>
            <a:r>
              <a:rPr lang="de-DE" b="1" dirty="0" smtClean="0"/>
              <a:t>:</a:t>
            </a:r>
            <a:r>
              <a:rPr lang="de-DE" dirty="0"/>
              <a:t/>
            </a:r>
            <a:br>
              <a:rPr lang="de-DE" dirty="0"/>
            </a:br>
            <a:r>
              <a:rPr lang="de-DE" dirty="0"/>
              <a:t>Ramazan Örsal</a:t>
            </a:r>
            <a:br>
              <a:rPr lang="de-DE" dirty="0"/>
            </a:br>
            <a:r>
              <a:rPr lang="de-DE" dirty="0"/>
              <a:t>Data </a:t>
            </a:r>
            <a:r>
              <a:rPr lang="de-DE" dirty="0" smtClean="0"/>
              <a:t>Analyst</a:t>
            </a:r>
          </a:p>
          <a:p>
            <a:pPr marL="342900" indent="-342900" algn="l">
              <a:buFont typeface="Wingdings" panose="05000000000000000000" pitchFamily="2" charset="2"/>
              <a:buChar char="§"/>
            </a:pPr>
            <a:r>
              <a:rPr lang="de-DE" b="1" dirty="0"/>
              <a:t>Datum:</a:t>
            </a:r>
            <a:r>
              <a:rPr lang="de-DE" dirty="0"/>
              <a:t/>
            </a:r>
            <a:br>
              <a:rPr lang="de-DE" dirty="0"/>
            </a:br>
            <a:r>
              <a:rPr lang="de-DE" dirty="0" smtClean="0"/>
              <a:t>Juni 2025</a:t>
            </a:r>
            <a:endParaRPr lang="en-US" dirty="0"/>
          </a:p>
        </p:txBody>
      </p:sp>
    </p:spTree>
    <p:extLst>
      <p:ext uri="{BB962C8B-B14F-4D97-AF65-F5344CB8AC3E}">
        <p14:creationId xmlns:p14="http://schemas.microsoft.com/office/powerpoint/2010/main" val="15596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581919" y="325315"/>
            <a:ext cx="11103057" cy="2224453"/>
          </a:xfrm>
        </p:spPr>
        <p:txBody>
          <a:bodyPr>
            <a:normAutofit/>
          </a:bodyPr>
          <a:lstStyle/>
          <a:p>
            <a:pPr marL="342900" indent="-342900">
              <a:buFont typeface="Wingdings" panose="05000000000000000000" pitchFamily="2" charset="2"/>
              <a:buChar char="Ø"/>
            </a:pPr>
            <a:r>
              <a:rPr lang="de-DE" dirty="0"/>
              <a:t>Analyse der Beziehung zwischen Wohnfläche und </a:t>
            </a:r>
            <a:r>
              <a:rPr lang="de-DE" dirty="0" smtClean="0"/>
              <a:t>Gesamtmiete (</a:t>
            </a:r>
            <a:r>
              <a:rPr lang="de-DE" dirty="0"/>
              <a:t>Menüfunktion 5</a:t>
            </a:r>
            <a:r>
              <a:rPr lang="de-DE" dirty="0" smtClean="0"/>
              <a:t>) </a:t>
            </a:r>
            <a:endParaRPr lang="de-DE" dirty="0"/>
          </a:p>
          <a:p>
            <a:pPr marL="342900" indent="-342900">
              <a:buFont typeface="Arial" panose="020B0604020202020204" pitchFamily="34" charset="0"/>
              <a:buChar char="•"/>
            </a:pPr>
            <a:r>
              <a:rPr lang="de-DE" sz="1600" b="0" dirty="0"/>
              <a:t>Die Scatterplots zeigen den Zusammenhang in den Bundesländern mit den meisten </a:t>
            </a:r>
            <a:r>
              <a:rPr lang="de-DE" sz="1600" b="0" dirty="0" smtClean="0"/>
              <a:t>Mietangeboten.</a:t>
            </a:r>
          </a:p>
          <a:p>
            <a:r>
              <a:rPr lang="de-DE" sz="1600" b="0" dirty="0" smtClean="0"/>
              <a:t>In beiden Regionen gilt: Je größer die Wohnfläche, desto höher die Miete.</a:t>
            </a:r>
          </a:p>
          <a:p>
            <a:pPr marL="342900" indent="-342900">
              <a:buFont typeface="Arial" panose="020B0604020202020204" pitchFamily="34" charset="0"/>
              <a:buChar char="•"/>
            </a:pPr>
            <a:r>
              <a:rPr lang="de-DE" sz="1600" b="0" dirty="0" smtClean="0"/>
              <a:t>In </a:t>
            </a:r>
            <a:r>
              <a:rPr lang="de-DE" sz="1600" b="0" dirty="0"/>
              <a:t>Nordrhein-Westfalen gibt es viele teure Wohnungen über 2000 €, teilweise über 4000 €.</a:t>
            </a:r>
          </a:p>
          <a:p>
            <a:pPr marL="342900" indent="-342900">
              <a:buFont typeface="Arial" panose="020B0604020202020204" pitchFamily="34" charset="0"/>
              <a:buChar char="•"/>
            </a:pPr>
            <a:r>
              <a:rPr lang="de-DE" sz="1600" b="0" dirty="0"/>
              <a:t>In Sachsen liegen die meisten Mieten im unteren Bereich – auch bei größeren Wohnungen.</a:t>
            </a:r>
          </a:p>
          <a:p>
            <a:r>
              <a:rPr lang="de-DE" sz="1600" b="0" dirty="0" smtClean="0"/>
              <a:t>Fazit: </a:t>
            </a:r>
            <a:r>
              <a:rPr lang="de-DE" sz="1600" b="0" dirty="0"/>
              <a:t>Das Mietniveau ist in NRW deutlich höher als in Sachsen.</a:t>
            </a:r>
          </a:p>
        </p:txBody>
      </p:sp>
      <p:pic>
        <p:nvPicPr>
          <p:cNvPr id="10" name="İçerik Yer Tutucusu 9"/>
          <p:cNvPicPr>
            <a:picLocks noGrp="1" noChangeAspect="1"/>
          </p:cNvPicPr>
          <p:nvPr>
            <p:ph sz="half" idx="2"/>
          </p:nvPr>
        </p:nvPicPr>
        <p:blipFill>
          <a:blip r:embed="rId2"/>
          <a:stretch>
            <a:fillRect/>
          </a:stretch>
        </p:blipFill>
        <p:spPr>
          <a:xfrm>
            <a:off x="757475" y="2572116"/>
            <a:ext cx="5194917" cy="3906052"/>
          </a:xfrm>
          <a:prstGeom prst="rect">
            <a:avLst/>
          </a:prstGeom>
        </p:spPr>
      </p:pic>
      <p:pic>
        <p:nvPicPr>
          <p:cNvPr id="12" name="İçerik Yer Tutucusu 11"/>
          <p:cNvPicPr>
            <a:picLocks noGrp="1" noChangeAspect="1"/>
          </p:cNvPicPr>
          <p:nvPr>
            <p:ph sz="quarter" idx="4"/>
          </p:nvPr>
        </p:nvPicPr>
        <p:blipFill>
          <a:blip r:embed="rId3"/>
          <a:stretch>
            <a:fillRect/>
          </a:stretch>
        </p:blipFill>
        <p:spPr>
          <a:xfrm>
            <a:off x="5992134" y="2549768"/>
            <a:ext cx="5202830" cy="3928399"/>
          </a:xfrm>
          <a:prstGeom prst="rect">
            <a:avLst/>
          </a:prstGeom>
        </p:spPr>
      </p:pic>
    </p:spTree>
    <p:extLst>
      <p:ext uri="{BB962C8B-B14F-4D97-AF65-F5344CB8AC3E}">
        <p14:creationId xmlns:p14="http://schemas.microsoft.com/office/powerpoint/2010/main" val="52661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774785" y="237392"/>
            <a:ext cx="10751930" cy="2092570"/>
          </a:xfrm>
        </p:spPr>
        <p:txBody>
          <a:bodyPr>
            <a:normAutofit lnSpcReduction="10000"/>
          </a:bodyPr>
          <a:lstStyle/>
          <a:p>
            <a:pPr marL="342900" indent="-342900">
              <a:buFont typeface="Wingdings" panose="05000000000000000000" pitchFamily="2" charset="2"/>
              <a:buChar char="Ø"/>
            </a:pPr>
            <a:r>
              <a:rPr lang="de-DE" sz="2200" dirty="0"/>
              <a:t>Analyse der Beziehung zwischen Wohnfläche und </a:t>
            </a:r>
            <a:r>
              <a:rPr lang="de-DE" sz="2200" dirty="0" smtClean="0"/>
              <a:t>Gesamtmiete </a:t>
            </a:r>
            <a:r>
              <a:rPr lang="de-DE" sz="2000" dirty="0" smtClean="0"/>
              <a:t>(</a:t>
            </a:r>
            <a:r>
              <a:rPr lang="de-DE" sz="2000" dirty="0"/>
              <a:t>Menüfunktion 5) </a:t>
            </a:r>
            <a:endParaRPr lang="de-DE" sz="2200" dirty="0"/>
          </a:p>
          <a:p>
            <a:pPr marL="342900" indent="-342900">
              <a:buFont typeface="Arial" panose="020B0604020202020204" pitchFamily="34" charset="0"/>
              <a:buChar char="•"/>
            </a:pPr>
            <a:r>
              <a:rPr lang="de-DE" sz="1600" b="0" dirty="0"/>
              <a:t>Die Scatterplots zeigen den Zusammenhang in den Bundesländern mit den </a:t>
            </a:r>
            <a:r>
              <a:rPr lang="en-US" sz="1600" b="0" dirty="0" err="1"/>
              <a:t>wenigsten</a:t>
            </a:r>
            <a:r>
              <a:rPr lang="en-US" sz="1600" b="0" dirty="0"/>
              <a:t> </a:t>
            </a:r>
            <a:r>
              <a:rPr lang="de-DE" sz="1600" b="0" dirty="0" smtClean="0"/>
              <a:t> </a:t>
            </a:r>
            <a:r>
              <a:rPr lang="de-DE" sz="1600" b="0" dirty="0"/>
              <a:t>Mietangeboten.</a:t>
            </a:r>
          </a:p>
          <a:p>
            <a:r>
              <a:rPr lang="de-DE" sz="1600" b="0" dirty="0"/>
              <a:t>In beiden Regionen gilt: Je größer die Wohnfläche, desto höher die Miete.</a:t>
            </a:r>
          </a:p>
          <a:p>
            <a:pPr marL="285750" indent="-285750">
              <a:buFont typeface="Arial" panose="020B0604020202020204" pitchFamily="34" charset="0"/>
              <a:buChar char="•"/>
            </a:pPr>
            <a:r>
              <a:rPr lang="de-DE" sz="1600" b="0" dirty="0" smtClean="0"/>
              <a:t>In </a:t>
            </a:r>
            <a:r>
              <a:rPr lang="de-DE" sz="1600" b="0" dirty="0"/>
              <a:t>Bremen gibt es mehr große Wohnungen mit höheren Mieten.</a:t>
            </a:r>
          </a:p>
          <a:p>
            <a:pPr marL="285750" indent="-285750">
              <a:buFont typeface="Arial" panose="020B0604020202020204" pitchFamily="34" charset="0"/>
              <a:buChar char="•"/>
            </a:pPr>
            <a:r>
              <a:rPr lang="de-DE" sz="1600" b="0" dirty="0"/>
              <a:t>In Saarland sind die meisten Wohnungen kleiner und günstiger.</a:t>
            </a:r>
          </a:p>
          <a:p>
            <a:r>
              <a:rPr lang="de-DE" sz="1600" b="0" dirty="0"/>
              <a:t>Fazit: In beiden Bundesländern ist das Mietniveau moderat, aber Bremen hat mehr hochpreisige Angebote als Saarland</a:t>
            </a:r>
            <a:r>
              <a:rPr lang="de-DE" sz="1600" b="0" dirty="0" smtClean="0"/>
              <a:t>.</a:t>
            </a:r>
            <a:endParaRPr lang="de-DE" sz="1600" b="0" dirty="0"/>
          </a:p>
        </p:txBody>
      </p:sp>
      <p:pic>
        <p:nvPicPr>
          <p:cNvPr id="10" name="İçerik Yer Tutucusu 9"/>
          <p:cNvPicPr>
            <a:picLocks noGrp="1" noChangeAspect="1"/>
          </p:cNvPicPr>
          <p:nvPr>
            <p:ph sz="quarter" idx="4"/>
          </p:nvPr>
        </p:nvPicPr>
        <p:blipFill>
          <a:blip r:embed="rId2"/>
          <a:stretch>
            <a:fillRect/>
          </a:stretch>
        </p:blipFill>
        <p:spPr>
          <a:xfrm>
            <a:off x="6119446" y="2505075"/>
            <a:ext cx="5113849" cy="3815026"/>
          </a:xfrm>
          <a:prstGeom prst="rect">
            <a:avLst/>
          </a:prstGeom>
        </p:spPr>
      </p:pic>
      <p:pic>
        <p:nvPicPr>
          <p:cNvPr id="12" name="İçerik Yer Tutucusu 11"/>
          <p:cNvPicPr>
            <a:picLocks noGrp="1" noChangeAspect="1"/>
          </p:cNvPicPr>
          <p:nvPr>
            <p:ph sz="half" idx="2"/>
          </p:nvPr>
        </p:nvPicPr>
        <p:blipFill>
          <a:blip r:embed="rId3"/>
          <a:stretch>
            <a:fillRect/>
          </a:stretch>
        </p:blipFill>
        <p:spPr>
          <a:xfrm>
            <a:off x="774785" y="2505075"/>
            <a:ext cx="5059230" cy="3780571"/>
          </a:xfrm>
          <a:prstGeom prst="rect">
            <a:avLst/>
          </a:prstGeom>
        </p:spPr>
      </p:pic>
    </p:spTree>
    <p:extLst>
      <p:ext uri="{BB962C8B-B14F-4D97-AF65-F5344CB8AC3E}">
        <p14:creationId xmlns:p14="http://schemas.microsoft.com/office/powerpoint/2010/main" val="1358618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Yer Tutucusu 2"/>
          <p:cNvSpPr txBox="1">
            <a:spLocks/>
          </p:cNvSpPr>
          <p:nvPr/>
        </p:nvSpPr>
        <p:spPr>
          <a:xfrm>
            <a:off x="655150" y="5002823"/>
            <a:ext cx="10862772" cy="149469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sz="2400" b="1" dirty="0" smtClean="0"/>
              <a:t> Durchschnittlicher </a:t>
            </a:r>
            <a:r>
              <a:rPr lang="de-DE" sz="2400" b="1" dirty="0"/>
              <a:t>Quadratmeterpreis nach </a:t>
            </a:r>
            <a:r>
              <a:rPr lang="de-DE" sz="2400" b="1" dirty="0" smtClean="0"/>
              <a:t>Bundesland </a:t>
            </a:r>
            <a:r>
              <a:rPr lang="de-DE" sz="2400" b="1" dirty="0"/>
              <a:t>(Menüfunktion 5) </a:t>
            </a:r>
            <a:endParaRPr lang="de-DE" sz="2400" dirty="0"/>
          </a:p>
          <a:p>
            <a:r>
              <a:rPr lang="de-DE" sz="1600" dirty="0"/>
              <a:t>Die höchsten m²-Preise finden sich in </a:t>
            </a:r>
            <a:r>
              <a:rPr lang="de-DE" sz="1600" b="1" dirty="0"/>
              <a:t>Hamburg</a:t>
            </a:r>
            <a:r>
              <a:rPr lang="de-DE" sz="1600" dirty="0"/>
              <a:t>, </a:t>
            </a:r>
            <a:r>
              <a:rPr lang="de-DE" sz="1600" b="1" dirty="0"/>
              <a:t>Berlin</a:t>
            </a:r>
            <a:r>
              <a:rPr lang="de-DE" sz="1600" dirty="0"/>
              <a:t> und </a:t>
            </a:r>
            <a:r>
              <a:rPr lang="de-DE" sz="1600" b="1" dirty="0"/>
              <a:t>Bayern</a:t>
            </a:r>
            <a:r>
              <a:rPr lang="de-DE" sz="1600" dirty="0"/>
              <a:t> (über 16 €/m²). Im Mittelfeld liegen Bundesländer wie </a:t>
            </a:r>
            <a:r>
              <a:rPr lang="de-DE" sz="1600" b="1" dirty="0"/>
              <a:t>Hessen</a:t>
            </a:r>
            <a:r>
              <a:rPr lang="de-DE" sz="1600" dirty="0"/>
              <a:t> und </a:t>
            </a:r>
            <a:r>
              <a:rPr lang="de-DE" sz="1600" b="1" dirty="0"/>
              <a:t>Baden-Württemberg</a:t>
            </a:r>
            <a:r>
              <a:rPr lang="de-DE" sz="1600" dirty="0"/>
              <a:t>.</a:t>
            </a:r>
          </a:p>
          <a:p>
            <a:r>
              <a:rPr lang="de-DE" sz="1600" dirty="0"/>
              <a:t>Am günstigsten sind die Mieten in </a:t>
            </a:r>
            <a:r>
              <a:rPr lang="de-DE" sz="1600" b="1" dirty="0"/>
              <a:t>Sachsen</a:t>
            </a:r>
            <a:r>
              <a:rPr lang="de-DE" sz="1600" dirty="0"/>
              <a:t>, </a:t>
            </a:r>
            <a:r>
              <a:rPr lang="de-DE" sz="1600" b="1" dirty="0"/>
              <a:t>Thüringen</a:t>
            </a:r>
            <a:r>
              <a:rPr lang="de-DE" sz="1600" dirty="0"/>
              <a:t> und </a:t>
            </a:r>
            <a:r>
              <a:rPr lang="de-DE" sz="1600" b="1" dirty="0"/>
              <a:t>Sachsen-Anhalt</a:t>
            </a:r>
            <a:r>
              <a:rPr lang="de-DE" sz="1600" dirty="0"/>
              <a:t> (unter 9 €/m²).</a:t>
            </a:r>
          </a:p>
          <a:p>
            <a:r>
              <a:rPr lang="de-DE" sz="1600" dirty="0" smtClean="0"/>
              <a:t> </a:t>
            </a:r>
            <a:r>
              <a:rPr lang="de-DE" sz="1600" dirty="0"/>
              <a:t>Fazit: Westdeutsche Bundesländer sind deutlich teurer als ostdeutsche Regionen.</a:t>
            </a:r>
          </a:p>
        </p:txBody>
      </p:sp>
      <p:pic>
        <p:nvPicPr>
          <p:cNvPr id="5" name="Resim 4"/>
          <p:cNvPicPr>
            <a:picLocks noChangeAspect="1"/>
          </p:cNvPicPr>
          <p:nvPr/>
        </p:nvPicPr>
        <p:blipFill>
          <a:blip r:embed="rId2"/>
          <a:stretch>
            <a:fillRect/>
          </a:stretch>
        </p:blipFill>
        <p:spPr>
          <a:xfrm>
            <a:off x="2536703" y="195106"/>
            <a:ext cx="6471619" cy="4772548"/>
          </a:xfrm>
          <a:prstGeom prst="rect">
            <a:avLst/>
          </a:prstGeom>
        </p:spPr>
      </p:pic>
    </p:spTree>
    <p:extLst>
      <p:ext uri="{BB962C8B-B14F-4D97-AF65-F5344CB8AC3E}">
        <p14:creationId xmlns:p14="http://schemas.microsoft.com/office/powerpoint/2010/main" val="281443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58433" y="1230923"/>
            <a:ext cx="4736795" cy="1230923"/>
          </a:xfrm>
        </p:spPr>
        <p:txBody>
          <a:bodyPr>
            <a:normAutofit fontScale="90000"/>
          </a:bodyPr>
          <a:lstStyle/>
          <a:p>
            <a:pPr marL="457200" indent="-457200">
              <a:buFont typeface="Wingdings" panose="05000000000000000000" pitchFamily="2" charset="2"/>
              <a:buChar char="Ø"/>
            </a:pPr>
            <a:r>
              <a:rPr lang="de-DE" sz="2800" b="1" dirty="0"/>
              <a:t>Verteilung der Wohnungen nach </a:t>
            </a:r>
            <a:r>
              <a:rPr lang="de-DE" sz="2800" b="1" dirty="0" smtClean="0"/>
              <a:t>Heizungsart </a:t>
            </a:r>
            <a:r>
              <a:rPr lang="de-DE" sz="2800" b="1" dirty="0"/>
              <a:t>(Menüfunktion </a:t>
            </a:r>
            <a:r>
              <a:rPr lang="de-DE" sz="2800" b="1" dirty="0" smtClean="0"/>
              <a:t>6) </a:t>
            </a:r>
            <a:r>
              <a:rPr lang="de-DE" sz="2800" dirty="0"/>
              <a:t/>
            </a:r>
            <a:br>
              <a:rPr lang="de-DE" sz="2800" dirty="0"/>
            </a:br>
            <a:endParaRPr lang="en-US" sz="2800" b="1" dirty="0"/>
          </a:p>
        </p:txBody>
      </p:sp>
      <p:sp>
        <p:nvSpPr>
          <p:cNvPr id="4" name="Metin Yer Tutucusu 3"/>
          <p:cNvSpPr>
            <a:spLocks noGrp="1"/>
          </p:cNvSpPr>
          <p:nvPr>
            <p:ph type="body" sz="half" idx="2"/>
          </p:nvPr>
        </p:nvSpPr>
        <p:spPr>
          <a:xfrm>
            <a:off x="626513" y="2690446"/>
            <a:ext cx="4668715" cy="3094892"/>
          </a:xfrm>
        </p:spPr>
        <p:txBody>
          <a:bodyPr>
            <a:normAutofit lnSpcReduction="10000"/>
          </a:bodyPr>
          <a:lstStyle/>
          <a:p>
            <a:pPr marL="285750" indent="-285750">
              <a:buFont typeface="Arial" panose="020B0604020202020204" pitchFamily="34" charset="0"/>
              <a:buChar char="•"/>
            </a:pPr>
            <a:r>
              <a:rPr lang="de-DE" b="1" dirty="0"/>
              <a:t>Zentralheizung (Central </a:t>
            </a:r>
            <a:r>
              <a:rPr lang="de-DE" b="1" dirty="0" err="1"/>
              <a:t>heating</a:t>
            </a:r>
            <a:r>
              <a:rPr lang="de-DE" b="1" dirty="0"/>
              <a:t>)</a:t>
            </a:r>
            <a:r>
              <a:rPr lang="de-DE" dirty="0"/>
              <a:t> ist mit </a:t>
            </a:r>
            <a:r>
              <a:rPr lang="de-DE" b="1" dirty="0"/>
              <a:t>57,3 %</a:t>
            </a:r>
            <a:r>
              <a:rPr lang="de-DE" dirty="0"/>
              <a:t> eindeutig die am häufigsten genutzte Heizungsart</a:t>
            </a:r>
            <a:r>
              <a:rPr lang="de-DE" dirty="0" smtClean="0"/>
              <a: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Es folgen </a:t>
            </a:r>
            <a:r>
              <a:rPr lang="de-DE" b="1" dirty="0"/>
              <a:t>Fernwärme (</a:t>
            </a:r>
            <a:r>
              <a:rPr lang="de-DE" b="1" dirty="0" err="1"/>
              <a:t>District</a:t>
            </a:r>
            <a:r>
              <a:rPr lang="de-DE" b="1" dirty="0"/>
              <a:t> </a:t>
            </a:r>
            <a:r>
              <a:rPr lang="de-DE" b="1" dirty="0" err="1"/>
              <a:t>heating</a:t>
            </a:r>
            <a:r>
              <a:rPr lang="de-DE" b="1" dirty="0"/>
              <a:t>)</a:t>
            </a:r>
            <a:r>
              <a:rPr lang="de-DE" dirty="0"/>
              <a:t> mit </a:t>
            </a:r>
            <a:r>
              <a:rPr lang="de-DE" b="1" dirty="0"/>
              <a:t>11,1 %</a:t>
            </a:r>
            <a:r>
              <a:rPr lang="de-DE" dirty="0"/>
              <a:t> und </a:t>
            </a:r>
            <a:r>
              <a:rPr lang="de-DE" b="1" dirty="0"/>
              <a:t>Gasheizung</a:t>
            </a:r>
            <a:r>
              <a:rPr lang="de-DE" dirty="0"/>
              <a:t> mit </a:t>
            </a:r>
            <a:r>
              <a:rPr lang="de-DE" b="1" dirty="0"/>
              <a:t>9,6 </a:t>
            </a:r>
            <a:r>
              <a:rPr lang="de-DE" b="1" dirty="0" smtClean="0"/>
              <a:t>%</a:t>
            </a:r>
            <a:r>
              <a:rPr lang="de-DE" dirty="0" smtClean="0"/>
              <a:t>.</a:t>
            </a:r>
            <a:endParaRPr lang="de-DE" dirty="0"/>
          </a:p>
          <a:p>
            <a:pPr marL="285750" indent="-285750">
              <a:buFont typeface="Arial" panose="020B0604020202020204" pitchFamily="34" charset="0"/>
              <a:buChar char="•"/>
            </a:pPr>
            <a:r>
              <a:rPr lang="de-DE" dirty="0" smtClean="0"/>
              <a:t>Der </a:t>
            </a:r>
            <a:r>
              <a:rPr lang="de-DE" dirty="0"/>
              <a:t>Anteil sonstiger Heizsysteme </a:t>
            </a:r>
            <a:r>
              <a:rPr lang="de-DE" dirty="0" smtClean="0"/>
              <a:t>liegt </a:t>
            </a:r>
            <a:r>
              <a:rPr lang="de-DE" dirty="0"/>
              <a:t>bei </a:t>
            </a:r>
            <a:r>
              <a:rPr lang="de-DE" b="1" dirty="0"/>
              <a:t>6,1 </a:t>
            </a:r>
            <a:r>
              <a:rPr lang="de-DE" b="1" dirty="0" smtClean="0"/>
              <a:t>%</a:t>
            </a:r>
            <a:r>
              <a:rPr lang="de-DE" dirty="0" smtClean="0"/>
              <a:t>.</a:t>
            </a:r>
          </a:p>
          <a:p>
            <a:endParaRPr lang="de-DE" dirty="0"/>
          </a:p>
          <a:p>
            <a:pPr marL="285750" indent="-285750">
              <a:buFont typeface="Wingdings" panose="05000000000000000000" pitchFamily="2" charset="2"/>
              <a:buChar char="Ø"/>
            </a:pPr>
            <a:r>
              <a:rPr lang="de-DE" b="1" dirty="0" smtClean="0"/>
              <a:t>Fazit</a:t>
            </a:r>
            <a:r>
              <a:rPr lang="de-DE" b="1" dirty="0"/>
              <a:t>:</a:t>
            </a:r>
            <a:r>
              <a:rPr lang="de-DE" dirty="0"/>
              <a:t> Die Mehrheit der Mietwohnungen in Deutschland nutzt zentrale Heizsysteme. Alternative Heizmethoden wie Fernwärme oder Fußbodenheizung sind deutlich seltener.</a:t>
            </a:r>
          </a:p>
          <a:p>
            <a:endParaRPr lang="en-US" dirty="0"/>
          </a:p>
        </p:txBody>
      </p:sp>
      <p:pic>
        <p:nvPicPr>
          <p:cNvPr id="10" name="Resim Yer Tutucusu 9"/>
          <p:cNvPicPr>
            <a:picLocks noGrp="1" noChangeAspect="1"/>
          </p:cNvPicPr>
          <p:nvPr>
            <p:ph type="pic" idx="1"/>
          </p:nvPr>
        </p:nvPicPr>
        <p:blipFill>
          <a:blip r:embed="rId2"/>
          <a:srcRect t="91" b="91"/>
          <a:stretch>
            <a:fillRect/>
          </a:stretch>
        </p:blipFill>
        <p:spPr>
          <a:xfrm>
            <a:off x="5295228" y="457200"/>
            <a:ext cx="6773955" cy="5348776"/>
          </a:xfrm>
          <a:prstGeom prst="rect">
            <a:avLst/>
          </a:prstGeom>
        </p:spPr>
      </p:pic>
    </p:spTree>
    <p:extLst>
      <p:ext uri="{BB962C8B-B14F-4D97-AF65-F5344CB8AC3E}">
        <p14:creationId xmlns:p14="http://schemas.microsoft.com/office/powerpoint/2010/main" val="275199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nvan 9"/>
          <p:cNvSpPr>
            <a:spLocks noGrp="1"/>
          </p:cNvSpPr>
          <p:nvPr>
            <p:ph type="title"/>
          </p:nvPr>
        </p:nvSpPr>
        <p:spPr>
          <a:xfrm>
            <a:off x="839788" y="1019908"/>
            <a:ext cx="10515600" cy="740384"/>
          </a:xfrm>
        </p:spPr>
        <p:txBody>
          <a:bodyPr>
            <a:normAutofit/>
          </a:bodyPr>
          <a:lstStyle/>
          <a:p>
            <a:r>
              <a:rPr lang="de-DE" dirty="0"/>
              <a:t>Fazit und </a:t>
            </a:r>
            <a:r>
              <a:rPr lang="de-DE" dirty="0" smtClean="0"/>
              <a:t>Ausblick</a:t>
            </a:r>
            <a:endParaRPr lang="en-US" dirty="0"/>
          </a:p>
        </p:txBody>
      </p:sp>
      <p:sp>
        <p:nvSpPr>
          <p:cNvPr id="11" name="Metin Yer Tutucusu 10"/>
          <p:cNvSpPr>
            <a:spLocks noGrp="1"/>
          </p:cNvSpPr>
          <p:nvPr>
            <p:ph type="body" idx="1"/>
          </p:nvPr>
        </p:nvSpPr>
        <p:spPr>
          <a:xfrm>
            <a:off x="818589" y="2198076"/>
            <a:ext cx="10515600" cy="2206869"/>
          </a:xfrm>
        </p:spPr>
        <p:txBody>
          <a:bodyPr>
            <a:normAutofit/>
          </a:bodyPr>
          <a:lstStyle/>
          <a:p>
            <a:pPr marL="342900" indent="-342900">
              <a:buFont typeface="Arial" panose="020B0604020202020204" pitchFamily="34" charset="0"/>
              <a:buChar char="•"/>
            </a:pPr>
            <a:r>
              <a:rPr lang="de-DE" sz="2000" b="0" dirty="0" smtClean="0"/>
              <a:t>Die </a:t>
            </a:r>
            <a:r>
              <a:rPr lang="de-DE" sz="2000" b="0" dirty="0"/>
              <a:t>Mietpreise variieren stark je nach </a:t>
            </a:r>
            <a:r>
              <a:rPr lang="de-DE" sz="2000" b="0" dirty="0" smtClean="0"/>
              <a:t>Bundesland, </a:t>
            </a:r>
            <a:r>
              <a:rPr lang="de-DE" sz="2000" b="0" dirty="0"/>
              <a:t>Wohnfläche und Ausstattung.</a:t>
            </a:r>
          </a:p>
          <a:p>
            <a:pPr marL="342900" indent="-342900">
              <a:buFont typeface="Arial" panose="020B0604020202020204" pitchFamily="34" charset="0"/>
              <a:buChar char="•"/>
            </a:pPr>
            <a:r>
              <a:rPr lang="de-DE" sz="2000" b="0" dirty="0"/>
              <a:t>Besonders hohe Mieten finden sich in westdeutschen Großstädten.</a:t>
            </a:r>
          </a:p>
          <a:p>
            <a:pPr marL="342900" indent="-342900">
              <a:buFont typeface="Arial" panose="020B0604020202020204" pitchFamily="34" charset="0"/>
              <a:buChar char="•"/>
            </a:pPr>
            <a:r>
              <a:rPr lang="de-DE" sz="2000" b="0" dirty="0"/>
              <a:t>Der Ausstattungsgrad hat einen klaren Einfluss auf die Miete.</a:t>
            </a:r>
          </a:p>
          <a:p>
            <a:pPr marL="342900" indent="-342900">
              <a:buFont typeface="Arial" panose="020B0604020202020204" pitchFamily="34" charset="0"/>
              <a:buChar char="•"/>
            </a:pPr>
            <a:r>
              <a:rPr lang="de-DE" sz="2000" b="0"/>
              <a:t>In </a:t>
            </a:r>
            <a:r>
              <a:rPr lang="de-DE" sz="2000" b="0" smtClean="0"/>
              <a:t>Bundesländer </a:t>
            </a:r>
            <a:r>
              <a:rPr lang="de-DE" sz="2000" b="0" dirty="0"/>
              <a:t>mit wenigen Mietangeboten bleibt das Preisniveau niedrig.</a:t>
            </a:r>
          </a:p>
          <a:p>
            <a:pPr marL="342900" indent="-342900">
              <a:buFont typeface="Arial" panose="020B0604020202020204" pitchFamily="34" charset="0"/>
              <a:buChar char="•"/>
            </a:pPr>
            <a:r>
              <a:rPr lang="de-DE" sz="2000" b="0" dirty="0"/>
              <a:t>Diese Analyse kann zukünftige Wohntrends und Investitionsentscheidungen unterstützen</a:t>
            </a:r>
            <a:r>
              <a:rPr lang="de-DE" sz="2000" b="0" dirty="0" smtClean="0"/>
              <a:t>.</a:t>
            </a:r>
            <a:endParaRPr lang="en-US" sz="2000" b="0" dirty="0"/>
          </a:p>
        </p:txBody>
      </p:sp>
      <p:sp>
        <p:nvSpPr>
          <p:cNvPr id="13" name="Metin Yer Tutucusu 12"/>
          <p:cNvSpPr>
            <a:spLocks noGrp="1"/>
          </p:cNvSpPr>
          <p:nvPr>
            <p:ph type="body" sz="quarter" idx="3"/>
          </p:nvPr>
        </p:nvSpPr>
        <p:spPr>
          <a:xfrm>
            <a:off x="807989" y="5161085"/>
            <a:ext cx="10536799" cy="800099"/>
          </a:xfrm>
        </p:spPr>
        <p:txBody>
          <a:bodyPr/>
          <a:lstStyle/>
          <a:p>
            <a:r>
              <a:rPr lang="de-DE" sz="1800" dirty="0"/>
              <a:t>Vielen Dank für Ihre Aufmerksamkeit!</a:t>
            </a:r>
            <a:br>
              <a:rPr lang="de-DE" sz="1800" dirty="0"/>
            </a:br>
            <a:r>
              <a:rPr lang="de-DE" sz="1800" dirty="0"/>
              <a:t>Bei Fragen stehe ich gerne zur Verfügung</a:t>
            </a:r>
            <a:r>
              <a:rPr lang="de-DE" dirty="0" smtClean="0"/>
              <a:t>.</a:t>
            </a:r>
            <a:endParaRPr lang="de-DE" dirty="0"/>
          </a:p>
        </p:txBody>
      </p:sp>
    </p:spTree>
    <p:extLst>
      <p:ext uri="{BB962C8B-B14F-4D97-AF65-F5344CB8AC3E}">
        <p14:creationId xmlns:p14="http://schemas.microsoft.com/office/powerpoint/2010/main" val="44846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de-DE" b="1" dirty="0" smtClean="0"/>
              <a:t>Einleitung</a:t>
            </a:r>
            <a:endParaRPr lang="en-US" b="1" dirty="0"/>
          </a:p>
        </p:txBody>
      </p:sp>
      <p:sp>
        <p:nvSpPr>
          <p:cNvPr id="6" name="İçerik Yer Tutucusu 5"/>
          <p:cNvSpPr>
            <a:spLocks noGrp="1"/>
          </p:cNvSpPr>
          <p:nvPr>
            <p:ph idx="1"/>
          </p:nvPr>
        </p:nvSpPr>
        <p:spPr/>
        <p:txBody>
          <a:bodyPr>
            <a:normAutofit/>
          </a:bodyPr>
          <a:lstStyle/>
          <a:p>
            <a:r>
              <a:rPr lang="de-DE" dirty="0" smtClean="0"/>
              <a:t>Für </a:t>
            </a:r>
            <a:r>
              <a:rPr lang="de-DE" dirty="0"/>
              <a:t>dieses Projekt wurde ein Datensatz verwendet, der von </a:t>
            </a:r>
            <a:r>
              <a:rPr lang="de-DE" b="1" dirty="0"/>
              <a:t>ImmoScout24</a:t>
            </a:r>
            <a:r>
              <a:rPr lang="de-DE" dirty="0"/>
              <a:t>, der größten Immobilienplattform Deutschlands, stammt und ausschließlich Mietobjekte umfasst</a:t>
            </a:r>
            <a:r>
              <a:rPr lang="de-DE" dirty="0" smtClean="0"/>
              <a:t>.</a:t>
            </a:r>
          </a:p>
          <a:p>
            <a:r>
              <a:rPr lang="de-DE" dirty="0" smtClean="0"/>
              <a:t>Der </a:t>
            </a:r>
            <a:r>
              <a:rPr lang="de-DE" dirty="0"/>
              <a:t>Datensatz wurde von </a:t>
            </a:r>
            <a:r>
              <a:rPr lang="de-DE" b="1" dirty="0" err="1"/>
              <a:t>Kaggle</a:t>
            </a:r>
            <a:r>
              <a:rPr lang="de-DE" dirty="0"/>
              <a:t> heruntergeladen und bildet die Grundlage für die durchgeführte Datenanalyse</a:t>
            </a:r>
            <a:r>
              <a:rPr lang="de-DE" dirty="0" smtClean="0"/>
              <a:t>.</a:t>
            </a:r>
          </a:p>
          <a:p>
            <a:r>
              <a:rPr lang="de-DE" dirty="0" smtClean="0"/>
              <a:t>Die </a:t>
            </a:r>
            <a:r>
              <a:rPr lang="de-DE" dirty="0"/>
              <a:t>Daten wurden durch dreimaliges </a:t>
            </a:r>
            <a:r>
              <a:rPr lang="de-DE" b="1" dirty="0"/>
              <a:t>Web </a:t>
            </a:r>
            <a:r>
              <a:rPr lang="de-DE" b="1" dirty="0" err="1"/>
              <a:t>Scraping</a:t>
            </a:r>
            <a:r>
              <a:rPr lang="de-DE" dirty="0"/>
              <a:t> erhoben – am 22.09.2018, 10.05.2019 und 08.10.2019.</a:t>
            </a:r>
          </a:p>
        </p:txBody>
      </p:sp>
    </p:spTree>
    <p:extLst>
      <p:ext uri="{BB962C8B-B14F-4D97-AF65-F5344CB8AC3E}">
        <p14:creationId xmlns:p14="http://schemas.microsoft.com/office/powerpoint/2010/main" val="89886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Unvan 17"/>
          <p:cNvSpPr>
            <a:spLocks noGrp="1"/>
          </p:cNvSpPr>
          <p:nvPr>
            <p:ph type="title"/>
          </p:nvPr>
        </p:nvSpPr>
        <p:spPr/>
        <p:txBody>
          <a:bodyPr/>
          <a:lstStyle/>
          <a:p>
            <a:r>
              <a:rPr lang="en-US" b="1" dirty="0" err="1" smtClean="0"/>
              <a:t>Menüfunktionen</a:t>
            </a:r>
            <a:endParaRPr lang="en-US" b="1" dirty="0"/>
          </a:p>
        </p:txBody>
      </p:sp>
      <p:sp>
        <p:nvSpPr>
          <p:cNvPr id="19" name="İçerik Yer Tutucusu 18"/>
          <p:cNvSpPr>
            <a:spLocks noGrp="1"/>
          </p:cNvSpPr>
          <p:nvPr>
            <p:ph idx="1"/>
          </p:nvPr>
        </p:nvSpPr>
        <p:spPr/>
        <p:txBody>
          <a:bodyPr/>
          <a:lstStyle/>
          <a:p>
            <a:r>
              <a:rPr lang="de-DE" dirty="0"/>
              <a:t>In diesem Menü können die Nutzer sehen, welche Informationen aus diesem Datensatz verfügbar sind.</a:t>
            </a:r>
            <a:endParaRPr lang="en-US" dirty="0"/>
          </a:p>
        </p:txBody>
      </p:sp>
      <p:pic>
        <p:nvPicPr>
          <p:cNvPr id="21" name="Resim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25360"/>
            <a:ext cx="10580990" cy="1955066"/>
          </a:xfrm>
          <a:prstGeom prst="rect">
            <a:avLst/>
          </a:prstGeom>
        </p:spPr>
      </p:pic>
    </p:spTree>
    <p:extLst>
      <p:ext uri="{BB962C8B-B14F-4D97-AF65-F5344CB8AC3E}">
        <p14:creationId xmlns:p14="http://schemas.microsoft.com/office/powerpoint/2010/main" val="332153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839788" y="584132"/>
            <a:ext cx="3932237" cy="1402930"/>
          </a:xfrm>
        </p:spPr>
        <p:txBody>
          <a:bodyPr>
            <a:normAutofit fontScale="90000"/>
          </a:bodyPr>
          <a:lstStyle/>
          <a:p>
            <a:r>
              <a:rPr lang="de-DE" b="1" dirty="0"/>
              <a:t>Gesamtanzahl der Mietwohnungen nach </a:t>
            </a:r>
            <a:r>
              <a:rPr lang="de-DE" b="1" dirty="0" smtClean="0"/>
              <a:t>Bundesland</a:t>
            </a:r>
            <a:endParaRPr lang="en-US" dirty="0"/>
          </a:p>
        </p:txBody>
      </p:sp>
      <p:sp>
        <p:nvSpPr>
          <p:cNvPr id="6" name="Metin Yer Tutucusu 5"/>
          <p:cNvSpPr>
            <a:spLocks noGrp="1"/>
          </p:cNvSpPr>
          <p:nvPr>
            <p:ph type="body" sz="half" idx="2"/>
          </p:nvPr>
        </p:nvSpPr>
        <p:spPr>
          <a:xfrm>
            <a:off x="457200" y="2268414"/>
            <a:ext cx="4440115" cy="3613640"/>
          </a:xfrm>
        </p:spPr>
        <p:txBody>
          <a:bodyPr>
            <a:normAutofit fontScale="92500" lnSpcReduction="10000"/>
          </a:bodyPr>
          <a:lstStyle/>
          <a:p>
            <a:pPr marL="285750" indent="-285750">
              <a:buFont typeface="Wingdings" panose="05000000000000000000" pitchFamily="2" charset="2"/>
              <a:buChar char="Ø"/>
            </a:pPr>
            <a:r>
              <a:rPr lang="de-DE" sz="2200" b="1" dirty="0" smtClean="0"/>
              <a:t>Anzahl </a:t>
            </a:r>
            <a:r>
              <a:rPr lang="de-DE" sz="2200" b="1" dirty="0"/>
              <a:t>der Mietobjekte nach  </a:t>
            </a:r>
            <a:r>
              <a:rPr lang="de-DE" sz="2200" b="1" dirty="0" smtClean="0"/>
              <a:t>                         </a:t>
            </a:r>
            <a:r>
              <a:rPr lang="de-DE" sz="2200" b="1" dirty="0" smtClean="0"/>
              <a:t>Bundesland </a:t>
            </a:r>
            <a:r>
              <a:rPr lang="de-DE" sz="2200" b="1" dirty="0"/>
              <a:t>(Menüfunktion </a:t>
            </a:r>
            <a:r>
              <a:rPr lang="de-DE" sz="2200" b="1" dirty="0" smtClean="0"/>
              <a:t>1)</a:t>
            </a:r>
            <a:endParaRPr lang="de-DE" sz="2200" dirty="0" smtClean="0"/>
          </a:p>
          <a:p>
            <a:pPr marL="285750" indent="-285750">
              <a:buFont typeface="Arial" panose="020B0604020202020204" pitchFamily="34" charset="0"/>
              <a:buChar char="•"/>
            </a:pPr>
            <a:r>
              <a:rPr lang="de-DE" sz="1700" dirty="0" smtClean="0"/>
              <a:t>Diese </a:t>
            </a:r>
            <a:r>
              <a:rPr lang="de-DE" sz="1700" dirty="0"/>
              <a:t>Grafik zeigt die Gesamtzahl der Mietwohnungen in den einzelnen Bundesländern. Es ist deutlich zu erkennen, dass Sachsen und Nordrhein-Westfalen mit jeweils über 50.000 Angeboten die Spitzenreiter sind. Bayern und Sachsen-Anhalt folgen mit deutlich geringeren Zahlen. Die Bundesländer mit den wenigsten Mietwohnungen sind das Saarland und Bremen.</a:t>
            </a:r>
          </a:p>
          <a:p>
            <a:pPr marL="285750" indent="-285750">
              <a:buFont typeface="Arial" panose="020B0604020202020204" pitchFamily="34" charset="0"/>
              <a:buChar char="•"/>
            </a:pPr>
            <a:r>
              <a:rPr lang="de-DE" sz="1700" dirty="0"/>
              <a:t>Diese Verteilung kann auf verschiedene Faktoren wie Bevölkerungsdichte, Urbanisierung und wirtschaftliche Attraktivität der Regionen zurückgeführt werden.</a:t>
            </a:r>
          </a:p>
          <a:p>
            <a:endParaRPr lang="en-US" dirty="0"/>
          </a:p>
          <a:p>
            <a:pPr marL="285750" indent="-285750">
              <a:buFont typeface="Arial" panose="020B0604020202020204" pitchFamily="34" charset="0"/>
              <a:buChar char="•"/>
            </a:pPr>
            <a:endParaRPr lang="en-US" dirty="0"/>
          </a:p>
        </p:txBody>
      </p:sp>
      <p:pic>
        <p:nvPicPr>
          <p:cNvPr id="7" name="İçerik Yer Tutucusu 6"/>
          <p:cNvPicPr>
            <a:picLocks noGrp="1" noChangeAspect="1"/>
          </p:cNvPicPr>
          <p:nvPr>
            <p:ph idx="1"/>
          </p:nvPr>
        </p:nvPicPr>
        <p:blipFill>
          <a:blip r:embed="rId2"/>
          <a:stretch>
            <a:fillRect/>
          </a:stretch>
        </p:blipFill>
        <p:spPr>
          <a:xfrm>
            <a:off x="5033460" y="584132"/>
            <a:ext cx="6876808" cy="5025359"/>
          </a:xfrm>
          <a:prstGeom prst="rect">
            <a:avLst/>
          </a:prstGeom>
        </p:spPr>
      </p:pic>
    </p:spTree>
    <p:extLst>
      <p:ext uri="{BB962C8B-B14F-4D97-AF65-F5344CB8AC3E}">
        <p14:creationId xmlns:p14="http://schemas.microsoft.com/office/powerpoint/2010/main" val="312150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4"/>
          <p:cNvPicPr>
            <a:picLocks noGrp="1" noChangeAspect="1"/>
          </p:cNvPicPr>
          <p:nvPr>
            <p:ph idx="4294967295"/>
          </p:nvPr>
        </p:nvPicPr>
        <p:blipFill>
          <a:blip r:embed="rId2"/>
          <a:stretch>
            <a:fillRect/>
          </a:stretch>
        </p:blipFill>
        <p:spPr>
          <a:xfrm>
            <a:off x="1019907" y="210649"/>
            <a:ext cx="8689975" cy="4303712"/>
          </a:xfrm>
          <a:prstGeom prst="rect">
            <a:avLst/>
          </a:prstGeom>
        </p:spPr>
      </p:pic>
      <p:sp>
        <p:nvSpPr>
          <p:cNvPr id="14" name="İçerik Yer Tutucusu 5"/>
          <p:cNvSpPr txBox="1">
            <a:spLocks/>
          </p:cNvSpPr>
          <p:nvPr/>
        </p:nvSpPr>
        <p:spPr>
          <a:xfrm>
            <a:off x="855784" y="4762255"/>
            <a:ext cx="10515600" cy="144511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sz="2000" b="1" dirty="0" smtClean="0"/>
              <a:t>Durchschnittspreise </a:t>
            </a:r>
            <a:r>
              <a:rPr lang="de-DE" sz="2000" b="1" dirty="0"/>
              <a:t>pro </a:t>
            </a:r>
            <a:r>
              <a:rPr lang="de-DE" sz="2000" b="1" dirty="0"/>
              <a:t>Bundesland (Menüfunktion </a:t>
            </a:r>
            <a:r>
              <a:rPr lang="de-DE" sz="2000" b="1" dirty="0" smtClean="0"/>
              <a:t>2)</a:t>
            </a:r>
            <a:endParaRPr lang="de-DE" sz="2000" b="1" dirty="0" smtClean="0"/>
          </a:p>
          <a:p>
            <a:r>
              <a:rPr lang="de-DE" sz="2000" dirty="0" smtClean="0"/>
              <a:t>Die </a:t>
            </a:r>
            <a:r>
              <a:rPr lang="de-DE" sz="2000" dirty="0"/>
              <a:t>Grafik zeigt die durchschnittlichen Mietpreise in den deutschen Bundesländern. </a:t>
            </a:r>
            <a:r>
              <a:rPr lang="de-DE" sz="2000" b="1" dirty="0"/>
              <a:t>Berlin</a:t>
            </a:r>
            <a:r>
              <a:rPr lang="de-DE" sz="2000" dirty="0"/>
              <a:t> und </a:t>
            </a:r>
            <a:r>
              <a:rPr lang="de-DE" sz="2000" b="1" dirty="0"/>
              <a:t>Hamburg</a:t>
            </a:r>
            <a:r>
              <a:rPr lang="de-DE" sz="2000" dirty="0"/>
              <a:t> weisen deutlich höhere Mietpreise auf als andere Regionen. Im Gegensatz dazu sind die Mieten in </a:t>
            </a:r>
            <a:r>
              <a:rPr lang="de-DE" sz="2000" b="1" dirty="0"/>
              <a:t>Sachsen-Anhalt</a:t>
            </a:r>
            <a:r>
              <a:rPr lang="de-DE" sz="2000" dirty="0"/>
              <a:t>, </a:t>
            </a:r>
            <a:r>
              <a:rPr lang="de-DE" sz="2000" b="1" dirty="0"/>
              <a:t>Thüringen</a:t>
            </a:r>
            <a:r>
              <a:rPr lang="de-DE" sz="2000" dirty="0"/>
              <a:t> und </a:t>
            </a:r>
            <a:r>
              <a:rPr lang="de-DE" sz="2000" b="1" dirty="0"/>
              <a:t>Mecklenburg-Vorpommern</a:t>
            </a:r>
            <a:r>
              <a:rPr lang="de-DE" sz="2000" dirty="0"/>
              <a:t> wesentlich niedriger. Dies verdeutlicht die hohe Nachfrage und die Lebenshaltungskosten in den Metropolen</a:t>
            </a:r>
            <a:r>
              <a:rPr lang="de-DE" sz="2000" dirty="0" smtClean="0"/>
              <a:t>.</a:t>
            </a:r>
            <a:endParaRPr lang="de-DE" sz="1200" dirty="0" smtClean="0"/>
          </a:p>
          <a:p>
            <a:endParaRPr lang="de-DE" sz="1500" dirty="0"/>
          </a:p>
        </p:txBody>
      </p:sp>
    </p:spTree>
    <p:extLst>
      <p:ext uri="{BB962C8B-B14F-4D97-AF65-F5344CB8AC3E}">
        <p14:creationId xmlns:p14="http://schemas.microsoft.com/office/powerpoint/2010/main" val="4163823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1787510" y="143008"/>
            <a:ext cx="8068667" cy="4470803"/>
          </a:xfrm>
          <a:prstGeom prst="rect">
            <a:avLst/>
          </a:prstGeom>
        </p:spPr>
      </p:pic>
      <p:sp>
        <p:nvSpPr>
          <p:cNvPr id="3" name="İçerik Yer Tutucusu 5"/>
          <p:cNvSpPr txBox="1">
            <a:spLocks/>
          </p:cNvSpPr>
          <p:nvPr/>
        </p:nvSpPr>
        <p:spPr>
          <a:xfrm>
            <a:off x="606669" y="4920518"/>
            <a:ext cx="10999177" cy="151545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sz="2000" b="1" dirty="0" smtClean="0"/>
              <a:t>Einfluss </a:t>
            </a:r>
            <a:r>
              <a:rPr lang="de-DE" sz="2000" b="1" dirty="0"/>
              <a:t>der Ausstattung auf die </a:t>
            </a:r>
            <a:r>
              <a:rPr lang="de-DE" sz="2000" b="1" dirty="0" smtClean="0"/>
              <a:t>Miete (</a:t>
            </a:r>
            <a:r>
              <a:rPr lang="de-DE" sz="2000" b="1" dirty="0"/>
              <a:t>Menüfunktion </a:t>
            </a:r>
            <a:r>
              <a:rPr lang="de-DE" sz="2000" b="1" dirty="0" smtClean="0"/>
              <a:t>3)</a:t>
            </a:r>
            <a:endParaRPr lang="de-DE" sz="2000" b="1" dirty="0" smtClean="0"/>
          </a:p>
          <a:p>
            <a:r>
              <a:rPr lang="de-DE" sz="2000" dirty="0" smtClean="0"/>
              <a:t>Die </a:t>
            </a:r>
            <a:r>
              <a:rPr lang="de-DE" sz="2000" dirty="0"/>
              <a:t>Grafik zeigt deutlich, dass die durchschnittliche Miete mit der Anzahl der Ausstattungsmerkmale (z. B. Balkon, Aufzug) steigt. Besonders in Berlin, Hamburg und Hessen führen mehr Merkmale zu sehr hohen Mietpreisen. In den östlichen Bundesländern wie Sachsen und Thüringen sind Wohnungen mit bis zu drei Merkmalen relativ günstig, doch ab vier oder fünf Merkmalen steigt der Mietpreis auch dort deutlich an. Das unterstreicht die regionalen Unterschiede im Wohnungsmarkt Deutschlands sowie den Einfluss der Wohnungsmerkmale auf die Mietkosten.</a:t>
            </a:r>
            <a:endParaRPr lang="de-DE" sz="1500" dirty="0"/>
          </a:p>
        </p:txBody>
      </p:sp>
    </p:spTree>
    <p:extLst>
      <p:ext uri="{BB962C8B-B14F-4D97-AF65-F5344CB8AC3E}">
        <p14:creationId xmlns:p14="http://schemas.microsoft.com/office/powerpoint/2010/main" val="357550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839789" y="316522"/>
            <a:ext cx="10515600" cy="2215663"/>
          </a:xfrm>
        </p:spPr>
        <p:txBody>
          <a:bodyPr>
            <a:normAutofit fontScale="70000" lnSpcReduction="20000"/>
          </a:bodyPr>
          <a:lstStyle/>
          <a:p>
            <a:pPr marL="342900" indent="-342900">
              <a:buFont typeface="Wingdings" panose="05000000000000000000" pitchFamily="2" charset="2"/>
              <a:buChar char="Ø"/>
            </a:pPr>
            <a:r>
              <a:rPr lang="de-DE" dirty="0"/>
              <a:t>Histogramm: Mietwohnungen in den Bundesländern mit hoher </a:t>
            </a:r>
            <a:r>
              <a:rPr lang="de-DE" dirty="0" smtClean="0"/>
              <a:t>Anzahl (</a:t>
            </a:r>
            <a:r>
              <a:rPr lang="de-DE" dirty="0"/>
              <a:t>Menüfunktion 4</a:t>
            </a:r>
            <a:r>
              <a:rPr lang="de-DE" dirty="0" smtClean="0"/>
              <a:t>) </a:t>
            </a:r>
          </a:p>
          <a:p>
            <a:pPr marL="342900" indent="-342900">
              <a:buFont typeface="Arial" panose="020B0604020202020204" pitchFamily="34" charset="0"/>
              <a:buChar char="•"/>
            </a:pPr>
            <a:r>
              <a:rPr lang="de-DE" b="0" dirty="0" smtClean="0"/>
              <a:t>In </a:t>
            </a:r>
            <a:r>
              <a:rPr lang="de-DE" b="0" dirty="0"/>
              <a:t>Sachsen liegt der Großteil der Mietpreise unter 750 €, mit einem starken Peak bei ca. 450 €. Dies deutet auf ein insgesamt günstiges Mietniveau hin, was für ostdeutsche Bundesländer typisch ist.</a:t>
            </a:r>
          </a:p>
          <a:p>
            <a:pPr marL="342900" indent="-342900">
              <a:buFont typeface="Arial" panose="020B0604020202020204" pitchFamily="34" charset="0"/>
              <a:buChar char="•"/>
            </a:pPr>
            <a:r>
              <a:rPr lang="de-DE" b="0" dirty="0" smtClean="0"/>
              <a:t>Im Gegensatz dazu zeigt Nordrhein-Westfalen eine breitere Verteilung mit höheren Mietpreisen. Obwohl auch hier viele Wohnungen im Bereich 500–800 € liegen, ist der Anteil an teureren Wohnungen ab 1.000 € deutlich höher als in Sachsen.</a:t>
            </a:r>
          </a:p>
          <a:p>
            <a:pPr marL="342900" indent="-342900">
              <a:buFont typeface="Arial" panose="020B0604020202020204" pitchFamily="34" charset="0"/>
              <a:buChar char="•"/>
            </a:pPr>
            <a:r>
              <a:rPr lang="de-DE" b="0" dirty="0" smtClean="0"/>
              <a:t>Diese </a:t>
            </a:r>
            <a:r>
              <a:rPr lang="de-DE" b="0" dirty="0"/>
              <a:t>Gegenüberstellung verdeutlicht die regionalen Unterschiede im Wohnungsmarkt: Während Sachsen ein eher günstiges Preisniveau bietet, ist das Mietpreisniveau in Nordrhein-Westfalen merklich höher und breiter gestreut</a:t>
            </a:r>
            <a:r>
              <a:rPr lang="de-DE" b="0" dirty="0" smtClean="0"/>
              <a:t>.</a:t>
            </a:r>
            <a:endParaRPr lang="de-DE" b="0" dirty="0"/>
          </a:p>
        </p:txBody>
      </p:sp>
      <p:pic>
        <p:nvPicPr>
          <p:cNvPr id="10" name="İçerik Yer Tutucusu 9"/>
          <p:cNvPicPr>
            <a:picLocks noGrp="1" noChangeAspect="1"/>
          </p:cNvPicPr>
          <p:nvPr>
            <p:ph sz="half" idx="2"/>
          </p:nvPr>
        </p:nvPicPr>
        <p:blipFill>
          <a:blip r:embed="rId2"/>
          <a:stretch>
            <a:fillRect/>
          </a:stretch>
        </p:blipFill>
        <p:spPr>
          <a:xfrm>
            <a:off x="444382" y="2782398"/>
            <a:ext cx="5783267" cy="3377089"/>
          </a:xfrm>
          <a:prstGeom prst="rect">
            <a:avLst/>
          </a:prstGeom>
        </p:spPr>
      </p:pic>
      <p:pic>
        <p:nvPicPr>
          <p:cNvPr id="9" name="İçerik Yer Tutucusu 3"/>
          <p:cNvPicPr>
            <a:picLocks noGrp="1" noChangeAspect="1"/>
          </p:cNvPicPr>
          <p:nvPr>
            <p:ph sz="quarter" idx="4"/>
          </p:nvPr>
        </p:nvPicPr>
        <p:blipFill>
          <a:blip r:embed="rId3"/>
          <a:stretch>
            <a:fillRect/>
          </a:stretch>
        </p:blipFill>
        <p:spPr>
          <a:xfrm>
            <a:off x="6227649" y="2782397"/>
            <a:ext cx="5737286" cy="3377089"/>
          </a:xfrm>
          <a:prstGeom prst="rect">
            <a:avLst/>
          </a:prstGeom>
        </p:spPr>
      </p:pic>
    </p:spTree>
    <p:extLst>
      <p:ext uri="{BB962C8B-B14F-4D97-AF65-F5344CB8AC3E}">
        <p14:creationId xmlns:p14="http://schemas.microsoft.com/office/powerpoint/2010/main" val="3841786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668215" y="413239"/>
            <a:ext cx="10893669" cy="1758460"/>
          </a:xfrm>
        </p:spPr>
        <p:txBody>
          <a:bodyPr>
            <a:normAutofit/>
          </a:bodyPr>
          <a:lstStyle/>
          <a:p>
            <a:pPr marL="342900" indent="-342900">
              <a:buFont typeface="Wingdings" panose="05000000000000000000" pitchFamily="2" charset="2"/>
              <a:buChar char="Ø"/>
            </a:pPr>
            <a:r>
              <a:rPr lang="de-DE" sz="2000" dirty="0" smtClean="0"/>
              <a:t>Histogramm: Mietwohnungen in den Bundesländern mit geringer Anzahl (Menüfunktion 4) </a:t>
            </a:r>
          </a:p>
          <a:p>
            <a:pPr marL="342900" indent="-342900">
              <a:buFont typeface="Arial" panose="020B0604020202020204" pitchFamily="34" charset="0"/>
              <a:buChar char="•"/>
            </a:pPr>
            <a:r>
              <a:rPr lang="de-DE" sz="1600" b="0" dirty="0" smtClean="0"/>
              <a:t>Die </a:t>
            </a:r>
            <a:r>
              <a:rPr lang="de-DE" sz="1600" b="0" dirty="0"/>
              <a:t>Mietpreise in Bremen und Saarland liegen überwiegend im unteren Bereich, meist unter 700 €, mit einem Höhepunkt um 450 €. Das spricht für ein allgemein erschwingliches Mietniveau.</a:t>
            </a:r>
          </a:p>
          <a:p>
            <a:pPr marL="285750" indent="-285750">
              <a:buFont typeface="Arial" panose="020B0604020202020204" pitchFamily="34" charset="0"/>
              <a:buChar char="•"/>
            </a:pPr>
            <a:r>
              <a:rPr lang="de-DE" sz="1600" b="0" dirty="0"/>
              <a:t>Im höheren Preissegment (über 1.000 €) gibt es nur wenige Angebote – teure Wohnungen sind hier eher die Ausnahme.</a:t>
            </a:r>
          </a:p>
          <a:p>
            <a:pPr marL="285750" indent="-285750">
              <a:buFont typeface="Arial" panose="020B0604020202020204" pitchFamily="34" charset="0"/>
              <a:buChar char="•"/>
            </a:pPr>
            <a:r>
              <a:rPr lang="de-DE" sz="1600" b="0" dirty="0"/>
              <a:t>Insgesamt zeigen die Daten eine geringe Preisspanne und bestätigen das vergleichsweise niedrige Mietniveau dieser Regionen</a:t>
            </a:r>
            <a:r>
              <a:rPr lang="de-DE" sz="1600" b="0" dirty="0" smtClean="0"/>
              <a:t>.</a:t>
            </a:r>
            <a:endParaRPr lang="de-DE" sz="1600" b="0" dirty="0"/>
          </a:p>
        </p:txBody>
      </p:sp>
      <p:pic>
        <p:nvPicPr>
          <p:cNvPr id="12" name="İçerik Yer Tutucusu 11"/>
          <p:cNvPicPr>
            <a:picLocks noGrp="1" noChangeAspect="1"/>
          </p:cNvPicPr>
          <p:nvPr>
            <p:ph sz="quarter" idx="4"/>
          </p:nvPr>
        </p:nvPicPr>
        <p:blipFill>
          <a:blip r:embed="rId2"/>
          <a:stretch>
            <a:fillRect/>
          </a:stretch>
        </p:blipFill>
        <p:spPr>
          <a:xfrm>
            <a:off x="6185235" y="2611316"/>
            <a:ext cx="5818039" cy="3449145"/>
          </a:xfrm>
          <a:prstGeom prst="rect">
            <a:avLst/>
          </a:prstGeom>
        </p:spPr>
      </p:pic>
      <p:pic>
        <p:nvPicPr>
          <p:cNvPr id="14" name="İçerik Yer Tutucusu 13"/>
          <p:cNvPicPr>
            <a:picLocks noGrp="1" noChangeAspect="1"/>
          </p:cNvPicPr>
          <p:nvPr>
            <p:ph sz="half" idx="2"/>
          </p:nvPr>
        </p:nvPicPr>
        <p:blipFill>
          <a:blip r:embed="rId3"/>
          <a:stretch>
            <a:fillRect/>
          </a:stretch>
        </p:blipFill>
        <p:spPr>
          <a:xfrm>
            <a:off x="0" y="2611316"/>
            <a:ext cx="5906882" cy="3455376"/>
          </a:xfrm>
          <a:prstGeom prst="rect">
            <a:avLst/>
          </a:prstGeom>
        </p:spPr>
      </p:pic>
    </p:spTree>
    <p:extLst>
      <p:ext uri="{BB962C8B-B14F-4D97-AF65-F5344CB8AC3E}">
        <p14:creationId xmlns:p14="http://schemas.microsoft.com/office/powerpoint/2010/main" val="96323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Yer Tutucusu 2"/>
          <p:cNvSpPr txBox="1">
            <a:spLocks/>
          </p:cNvSpPr>
          <p:nvPr/>
        </p:nvSpPr>
        <p:spPr>
          <a:xfrm>
            <a:off x="681527" y="5142567"/>
            <a:ext cx="10862772" cy="15132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de-DE" sz="2200" b="1" dirty="0"/>
              <a:t>Verteilung der Mieten nach Bundesland (Boxplot</a:t>
            </a:r>
            <a:r>
              <a:rPr lang="de-DE" sz="2200" b="1" dirty="0" smtClean="0"/>
              <a:t>) </a:t>
            </a:r>
            <a:r>
              <a:rPr lang="de-DE" sz="2200" b="1" dirty="0"/>
              <a:t>(Menüfunktion </a:t>
            </a:r>
            <a:r>
              <a:rPr lang="de-DE" sz="2200" b="1" dirty="0" smtClean="0"/>
              <a:t>4) </a:t>
            </a:r>
            <a:endParaRPr lang="de-DE" sz="2200" b="1" dirty="0"/>
          </a:p>
          <a:p>
            <a:r>
              <a:rPr lang="de-DE" sz="1800" dirty="0"/>
              <a:t>Die Grafik zeigt große Mietunterschiede zwischen den Bundesländern. </a:t>
            </a:r>
            <a:r>
              <a:rPr lang="de-DE" sz="1800" b="1" dirty="0"/>
              <a:t>Berlin</a:t>
            </a:r>
            <a:r>
              <a:rPr lang="de-DE" sz="1800" dirty="0"/>
              <a:t>, </a:t>
            </a:r>
            <a:r>
              <a:rPr lang="de-DE" sz="1800" b="1" dirty="0"/>
              <a:t>Hamburg</a:t>
            </a:r>
            <a:r>
              <a:rPr lang="de-DE" sz="1800" dirty="0"/>
              <a:t> und </a:t>
            </a:r>
            <a:r>
              <a:rPr lang="de-DE" sz="1800" b="1" dirty="0"/>
              <a:t>Bayern</a:t>
            </a:r>
            <a:r>
              <a:rPr lang="de-DE" sz="1800" dirty="0"/>
              <a:t> haben hohe Medianmieten und viele teure Ausreißer. Dagegen sind die Mieten in </a:t>
            </a:r>
            <a:r>
              <a:rPr lang="de-DE" sz="1800" b="1" dirty="0"/>
              <a:t>Sachsen</a:t>
            </a:r>
            <a:r>
              <a:rPr lang="de-DE" sz="1800" dirty="0"/>
              <a:t>, </a:t>
            </a:r>
            <a:r>
              <a:rPr lang="de-DE" sz="1800" b="1" dirty="0"/>
              <a:t>Thüringen</a:t>
            </a:r>
            <a:r>
              <a:rPr lang="de-DE" sz="1800" dirty="0"/>
              <a:t> und </a:t>
            </a:r>
            <a:r>
              <a:rPr lang="de-DE" sz="1800" b="1" dirty="0"/>
              <a:t>Sachsen-Anhalt</a:t>
            </a:r>
            <a:r>
              <a:rPr lang="de-DE" sz="1800" dirty="0"/>
              <a:t> deutlich niedriger und gleichmäßiger verteilt. Das verdeutlicht die regionalen Unterschiede im Mietniveau.</a:t>
            </a:r>
          </a:p>
        </p:txBody>
      </p:sp>
      <p:pic>
        <p:nvPicPr>
          <p:cNvPr id="8" name="Resim 7"/>
          <p:cNvPicPr>
            <a:picLocks noChangeAspect="1"/>
          </p:cNvPicPr>
          <p:nvPr/>
        </p:nvPicPr>
        <p:blipFill>
          <a:blip r:embed="rId2"/>
          <a:stretch>
            <a:fillRect/>
          </a:stretch>
        </p:blipFill>
        <p:spPr>
          <a:xfrm>
            <a:off x="2170080" y="105508"/>
            <a:ext cx="7387160" cy="4895762"/>
          </a:xfrm>
          <a:prstGeom prst="rect">
            <a:avLst/>
          </a:prstGeom>
        </p:spPr>
      </p:pic>
    </p:spTree>
    <p:extLst>
      <p:ext uri="{BB962C8B-B14F-4D97-AF65-F5344CB8AC3E}">
        <p14:creationId xmlns:p14="http://schemas.microsoft.com/office/powerpoint/2010/main" val="43476043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986</Words>
  <Application>Microsoft Office PowerPoint</Application>
  <PresentationFormat>Geniş ekran</PresentationFormat>
  <Paragraphs>58</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Calibri Light</vt:lpstr>
      <vt:lpstr>Wingdings</vt:lpstr>
      <vt:lpstr>Office Teması</vt:lpstr>
      <vt:lpstr>Analyse der Mietwohnungen in Deutschland (ImmoScout24-Daten)</vt:lpstr>
      <vt:lpstr>Einleitung</vt:lpstr>
      <vt:lpstr>Menüfunktionen</vt:lpstr>
      <vt:lpstr>Gesamtanzahl der Mietwohnungen nach Bundesland</vt:lpstr>
      <vt:lpstr>PowerPoint Sunusu</vt:lpstr>
      <vt:lpstr>PowerPoint Sunusu</vt:lpstr>
      <vt:lpstr>PowerPoint Sunusu</vt:lpstr>
      <vt:lpstr>PowerPoint Sunusu</vt:lpstr>
      <vt:lpstr>PowerPoint Sunusu</vt:lpstr>
      <vt:lpstr>PowerPoint Sunusu</vt:lpstr>
      <vt:lpstr>PowerPoint Sunusu</vt:lpstr>
      <vt:lpstr>PowerPoint Sunusu</vt:lpstr>
      <vt:lpstr>Verteilung der Wohnungen nach Heizungsart (Menüfunktion 6)  </vt:lpstr>
      <vt:lpstr>Fazit und Ausblick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Datenanalyse der Mietwohnungen in Deutschland nach Bundesländern</dc:title>
  <dc:creator>Ramazan Örsal</dc:creator>
  <cp:lastModifiedBy>Ramazan Örsal</cp:lastModifiedBy>
  <cp:revision>35</cp:revision>
  <dcterms:created xsi:type="dcterms:W3CDTF">2025-05-20T18:05:07Z</dcterms:created>
  <dcterms:modified xsi:type="dcterms:W3CDTF">2025-05-29T09:07:51Z</dcterms:modified>
</cp:coreProperties>
</file>