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88028B-6802-4125-9D37-29D221F99F4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B5A92-10AF-492B-B33F-CC6052D356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Descartes argued that thought is the essence of existence.</a:t>
          </a:r>
        </a:p>
      </dgm:t>
    </dgm:pt>
    <dgm:pt modelId="{0AF4DDBD-99F4-4ED6-B423-260C675D6185}" type="parTrans" cxnId="{6912BBA0-14BE-4EB8-AD44-E1523C51D691}">
      <dgm:prSet/>
      <dgm:spPr/>
      <dgm:t>
        <a:bodyPr/>
        <a:lstStyle/>
        <a:p>
          <a:endParaRPr lang="en-US"/>
        </a:p>
      </dgm:t>
    </dgm:pt>
    <dgm:pt modelId="{7F358CAA-AFC2-4ABD-865D-0C35EFF291F7}" type="sibTrans" cxnId="{6912BBA0-14BE-4EB8-AD44-E1523C51D691}">
      <dgm:prSet/>
      <dgm:spPr/>
      <dgm:t>
        <a:bodyPr/>
        <a:lstStyle/>
        <a:p>
          <a:endParaRPr lang="en-US"/>
        </a:p>
      </dgm:t>
    </dgm:pt>
    <dgm:pt modelId="{70961BEF-88ED-4A55-9CCF-7FBAB99A3C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'I think, therefore I am.'</a:t>
          </a:r>
        </a:p>
      </dgm:t>
    </dgm:pt>
    <dgm:pt modelId="{B05C9145-BF32-4A8C-A06F-E1CAA2E43C70}" type="parTrans" cxnId="{ADB78250-9ABC-49C8-9985-85243AC0FCDE}">
      <dgm:prSet/>
      <dgm:spPr/>
      <dgm:t>
        <a:bodyPr/>
        <a:lstStyle/>
        <a:p>
          <a:endParaRPr lang="en-US"/>
        </a:p>
      </dgm:t>
    </dgm:pt>
    <dgm:pt modelId="{F225107F-DC0E-4284-BEA1-3B6BAAAEB176}" type="sibTrans" cxnId="{ADB78250-9ABC-49C8-9985-85243AC0FCDE}">
      <dgm:prSet/>
      <dgm:spPr/>
      <dgm:t>
        <a:bodyPr/>
        <a:lstStyle/>
        <a:p>
          <a:endParaRPr lang="en-US"/>
        </a:p>
      </dgm:t>
    </dgm:pt>
    <dgm:pt modelId="{7B429E03-3D44-44BB-A1EB-0BADB3AFA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The mind is separate from the body and more certain than physical senses.</a:t>
          </a:r>
        </a:p>
      </dgm:t>
    </dgm:pt>
    <dgm:pt modelId="{916310CF-8C80-4B53-9E0F-4DCF13FD30BF}" type="parTrans" cxnId="{E5B97853-5AB1-4EFA-8565-66858A23A76D}">
      <dgm:prSet/>
      <dgm:spPr/>
      <dgm:t>
        <a:bodyPr/>
        <a:lstStyle/>
        <a:p>
          <a:endParaRPr lang="en-US"/>
        </a:p>
      </dgm:t>
    </dgm:pt>
    <dgm:pt modelId="{36B121B5-12DC-4A0B-B099-C6DC0D319308}" type="sibTrans" cxnId="{E5B97853-5AB1-4EFA-8565-66858A23A76D}">
      <dgm:prSet/>
      <dgm:spPr/>
      <dgm:t>
        <a:bodyPr/>
        <a:lstStyle/>
        <a:p>
          <a:endParaRPr lang="en-US"/>
        </a:p>
      </dgm:t>
    </dgm:pt>
    <dgm:pt modelId="{9C96E97F-7ADB-4155-A44E-7F96C9152BD9}" type="pres">
      <dgm:prSet presAssocID="{9588028B-6802-4125-9D37-29D221F99F41}" presName="root" presStyleCnt="0">
        <dgm:presLayoutVars>
          <dgm:dir/>
          <dgm:resizeHandles val="exact"/>
        </dgm:presLayoutVars>
      </dgm:prSet>
      <dgm:spPr/>
    </dgm:pt>
    <dgm:pt modelId="{F5CBBD83-EFE7-4EFF-822C-A1345928F722}" type="pres">
      <dgm:prSet presAssocID="{0CBB5A92-10AF-492B-B33F-CC6052D35668}" presName="compNode" presStyleCnt="0"/>
      <dgm:spPr/>
    </dgm:pt>
    <dgm:pt modelId="{4F7B40D4-4135-48F6-BD36-5FF8F63E0732}" type="pres">
      <dgm:prSet presAssocID="{0CBB5A92-10AF-492B-B33F-CC6052D35668}" presName="bgRect" presStyleLbl="bgShp" presStyleIdx="0" presStyleCnt="3"/>
      <dgm:spPr/>
    </dgm:pt>
    <dgm:pt modelId="{BA3D5751-1116-4F74-96E6-4CF0FFF1E692}" type="pres">
      <dgm:prSet presAssocID="{0CBB5A92-10AF-492B-B33F-CC6052D356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Научная мысль"/>
        </a:ext>
      </dgm:extLst>
    </dgm:pt>
    <dgm:pt modelId="{8F6BF6D9-BA5F-402F-AF05-7EAAB7D1F5F3}" type="pres">
      <dgm:prSet presAssocID="{0CBB5A92-10AF-492B-B33F-CC6052D35668}" presName="spaceRect" presStyleCnt="0"/>
      <dgm:spPr/>
    </dgm:pt>
    <dgm:pt modelId="{0CD7F280-0D43-402B-AC96-3D5DD7F486D4}" type="pres">
      <dgm:prSet presAssocID="{0CBB5A92-10AF-492B-B33F-CC6052D35668}" presName="parTx" presStyleLbl="revTx" presStyleIdx="0" presStyleCnt="3">
        <dgm:presLayoutVars>
          <dgm:chMax val="0"/>
          <dgm:chPref val="0"/>
        </dgm:presLayoutVars>
      </dgm:prSet>
      <dgm:spPr/>
    </dgm:pt>
    <dgm:pt modelId="{32C57D2A-5DE4-4615-B012-6672953D5A56}" type="pres">
      <dgm:prSet presAssocID="{7F358CAA-AFC2-4ABD-865D-0C35EFF291F7}" presName="sibTrans" presStyleCnt="0"/>
      <dgm:spPr/>
    </dgm:pt>
    <dgm:pt modelId="{455193DA-C729-4C09-B8BE-AB0D1431E37C}" type="pres">
      <dgm:prSet presAssocID="{70961BEF-88ED-4A55-9CCF-7FBAB99A3CFC}" presName="compNode" presStyleCnt="0"/>
      <dgm:spPr/>
    </dgm:pt>
    <dgm:pt modelId="{FD348314-A7AA-4C85-BD85-5F3B2BC61CB9}" type="pres">
      <dgm:prSet presAssocID="{70961BEF-88ED-4A55-9CCF-7FBAB99A3CFC}" presName="bgRect" presStyleLbl="bgShp" presStyleIdx="1" presStyleCnt="3"/>
      <dgm:spPr/>
    </dgm:pt>
    <dgm:pt modelId="{797CD5BB-D011-4738-8AED-DBBC712DB645}" type="pres">
      <dgm:prSet presAssocID="{70961BEF-88ED-4A55-9CCF-7FBAB99A3C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B91CF6E-7749-4E34-99AF-02D1722CA5F9}" type="pres">
      <dgm:prSet presAssocID="{70961BEF-88ED-4A55-9CCF-7FBAB99A3CFC}" presName="spaceRect" presStyleCnt="0"/>
      <dgm:spPr/>
    </dgm:pt>
    <dgm:pt modelId="{FDAF2711-AFF0-4C9D-A6EB-508AE013998E}" type="pres">
      <dgm:prSet presAssocID="{70961BEF-88ED-4A55-9CCF-7FBAB99A3CFC}" presName="parTx" presStyleLbl="revTx" presStyleIdx="1" presStyleCnt="3">
        <dgm:presLayoutVars>
          <dgm:chMax val="0"/>
          <dgm:chPref val="0"/>
        </dgm:presLayoutVars>
      </dgm:prSet>
      <dgm:spPr/>
    </dgm:pt>
    <dgm:pt modelId="{A4AC9B72-7180-4BDA-A739-4FBF4BDDE614}" type="pres">
      <dgm:prSet presAssocID="{F225107F-DC0E-4284-BEA1-3B6BAAAEB176}" presName="sibTrans" presStyleCnt="0"/>
      <dgm:spPr/>
    </dgm:pt>
    <dgm:pt modelId="{B7D71337-C8B8-457F-9071-4A5B414EF9C6}" type="pres">
      <dgm:prSet presAssocID="{7B429E03-3D44-44BB-A1EB-0BADB3AFAD72}" presName="compNode" presStyleCnt="0"/>
      <dgm:spPr/>
    </dgm:pt>
    <dgm:pt modelId="{07C4EAEA-4B8C-40D7-89B9-4F0CA72F690B}" type="pres">
      <dgm:prSet presAssocID="{7B429E03-3D44-44BB-A1EB-0BADB3AFAD72}" presName="bgRect" presStyleLbl="bgShp" presStyleIdx="2" presStyleCnt="3"/>
      <dgm:spPr/>
    </dgm:pt>
    <dgm:pt modelId="{FBDDBE22-ACD6-48B2-B13F-8E71B7D6B0AA}" type="pres">
      <dgm:prSet presAssocID="{7B429E03-3D44-44BB-A1EB-0BADB3AFAD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Мозг"/>
        </a:ext>
      </dgm:extLst>
    </dgm:pt>
    <dgm:pt modelId="{04FD3BA1-20C7-416B-99D7-297D4C2F2ADA}" type="pres">
      <dgm:prSet presAssocID="{7B429E03-3D44-44BB-A1EB-0BADB3AFAD72}" presName="spaceRect" presStyleCnt="0"/>
      <dgm:spPr/>
    </dgm:pt>
    <dgm:pt modelId="{CBFE6BEA-4BED-45B5-9D52-12ECD1EFE54F}" type="pres">
      <dgm:prSet presAssocID="{7B429E03-3D44-44BB-A1EB-0BADB3AFAD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35E431-C26D-4E80-9F7E-1BA1C6D6C3C0}" type="presOf" srcId="{0CBB5A92-10AF-492B-B33F-CC6052D35668}" destId="{0CD7F280-0D43-402B-AC96-3D5DD7F486D4}" srcOrd="0" destOrd="0" presId="urn:microsoft.com/office/officeart/2018/2/layout/IconVerticalSolidList"/>
    <dgm:cxn modelId="{ADB78250-9ABC-49C8-9985-85243AC0FCDE}" srcId="{9588028B-6802-4125-9D37-29D221F99F41}" destId="{70961BEF-88ED-4A55-9CCF-7FBAB99A3CFC}" srcOrd="1" destOrd="0" parTransId="{B05C9145-BF32-4A8C-A06F-E1CAA2E43C70}" sibTransId="{F225107F-DC0E-4284-BEA1-3B6BAAAEB176}"/>
    <dgm:cxn modelId="{E5B97853-5AB1-4EFA-8565-66858A23A76D}" srcId="{9588028B-6802-4125-9D37-29D221F99F41}" destId="{7B429E03-3D44-44BB-A1EB-0BADB3AFAD72}" srcOrd="2" destOrd="0" parTransId="{916310CF-8C80-4B53-9E0F-4DCF13FD30BF}" sibTransId="{36B121B5-12DC-4A0B-B099-C6DC0D319308}"/>
    <dgm:cxn modelId="{0CDF8080-620A-455A-9280-641498328E92}" type="presOf" srcId="{9588028B-6802-4125-9D37-29D221F99F41}" destId="{9C96E97F-7ADB-4155-A44E-7F96C9152BD9}" srcOrd="0" destOrd="0" presId="urn:microsoft.com/office/officeart/2018/2/layout/IconVerticalSolidList"/>
    <dgm:cxn modelId="{6912BBA0-14BE-4EB8-AD44-E1523C51D691}" srcId="{9588028B-6802-4125-9D37-29D221F99F41}" destId="{0CBB5A92-10AF-492B-B33F-CC6052D35668}" srcOrd="0" destOrd="0" parTransId="{0AF4DDBD-99F4-4ED6-B423-260C675D6185}" sibTransId="{7F358CAA-AFC2-4ABD-865D-0C35EFF291F7}"/>
    <dgm:cxn modelId="{C95857BC-6B0A-4A37-85A6-EAB26F35177D}" type="presOf" srcId="{70961BEF-88ED-4A55-9CCF-7FBAB99A3CFC}" destId="{FDAF2711-AFF0-4C9D-A6EB-508AE013998E}" srcOrd="0" destOrd="0" presId="urn:microsoft.com/office/officeart/2018/2/layout/IconVerticalSolidList"/>
    <dgm:cxn modelId="{2196A1E9-65F4-40D4-88D6-EE0D788C9EBF}" type="presOf" srcId="{7B429E03-3D44-44BB-A1EB-0BADB3AFAD72}" destId="{CBFE6BEA-4BED-45B5-9D52-12ECD1EFE54F}" srcOrd="0" destOrd="0" presId="urn:microsoft.com/office/officeart/2018/2/layout/IconVerticalSolidList"/>
    <dgm:cxn modelId="{D2BAE2CF-CA3C-4CEB-99CB-960BFAA8562D}" type="presParOf" srcId="{9C96E97F-7ADB-4155-A44E-7F96C9152BD9}" destId="{F5CBBD83-EFE7-4EFF-822C-A1345928F722}" srcOrd="0" destOrd="0" presId="urn:microsoft.com/office/officeart/2018/2/layout/IconVerticalSolidList"/>
    <dgm:cxn modelId="{07C75A85-A327-41C1-934D-71799DE4F244}" type="presParOf" srcId="{F5CBBD83-EFE7-4EFF-822C-A1345928F722}" destId="{4F7B40D4-4135-48F6-BD36-5FF8F63E0732}" srcOrd="0" destOrd="0" presId="urn:microsoft.com/office/officeart/2018/2/layout/IconVerticalSolidList"/>
    <dgm:cxn modelId="{5D2CF7A1-DEF6-4107-A427-096ACE56CE0C}" type="presParOf" srcId="{F5CBBD83-EFE7-4EFF-822C-A1345928F722}" destId="{BA3D5751-1116-4F74-96E6-4CF0FFF1E692}" srcOrd="1" destOrd="0" presId="urn:microsoft.com/office/officeart/2018/2/layout/IconVerticalSolidList"/>
    <dgm:cxn modelId="{16B562D5-7D6E-4D2F-A88E-1176F0B5C56D}" type="presParOf" srcId="{F5CBBD83-EFE7-4EFF-822C-A1345928F722}" destId="{8F6BF6D9-BA5F-402F-AF05-7EAAB7D1F5F3}" srcOrd="2" destOrd="0" presId="urn:microsoft.com/office/officeart/2018/2/layout/IconVerticalSolidList"/>
    <dgm:cxn modelId="{D5A658C2-1AA1-40D7-AFAF-DF8852427936}" type="presParOf" srcId="{F5CBBD83-EFE7-4EFF-822C-A1345928F722}" destId="{0CD7F280-0D43-402B-AC96-3D5DD7F486D4}" srcOrd="3" destOrd="0" presId="urn:microsoft.com/office/officeart/2018/2/layout/IconVerticalSolidList"/>
    <dgm:cxn modelId="{42A33F29-947F-4E9B-A1E4-954BD3CF4609}" type="presParOf" srcId="{9C96E97F-7ADB-4155-A44E-7F96C9152BD9}" destId="{32C57D2A-5DE4-4615-B012-6672953D5A56}" srcOrd="1" destOrd="0" presId="urn:microsoft.com/office/officeart/2018/2/layout/IconVerticalSolidList"/>
    <dgm:cxn modelId="{4FCFA18B-FADE-4035-BDB6-235F92C7D9A3}" type="presParOf" srcId="{9C96E97F-7ADB-4155-A44E-7F96C9152BD9}" destId="{455193DA-C729-4C09-B8BE-AB0D1431E37C}" srcOrd="2" destOrd="0" presId="urn:microsoft.com/office/officeart/2018/2/layout/IconVerticalSolidList"/>
    <dgm:cxn modelId="{08665C55-3823-4D12-8DEE-2D4BD9DC2A65}" type="presParOf" srcId="{455193DA-C729-4C09-B8BE-AB0D1431E37C}" destId="{FD348314-A7AA-4C85-BD85-5F3B2BC61CB9}" srcOrd="0" destOrd="0" presId="urn:microsoft.com/office/officeart/2018/2/layout/IconVerticalSolidList"/>
    <dgm:cxn modelId="{57DFC34C-4D46-445A-A0BA-027F755E4B40}" type="presParOf" srcId="{455193DA-C729-4C09-B8BE-AB0D1431E37C}" destId="{797CD5BB-D011-4738-8AED-DBBC712DB645}" srcOrd="1" destOrd="0" presId="urn:microsoft.com/office/officeart/2018/2/layout/IconVerticalSolidList"/>
    <dgm:cxn modelId="{5BEFD82A-6EF5-49E2-8A58-CFC817454C99}" type="presParOf" srcId="{455193DA-C729-4C09-B8BE-AB0D1431E37C}" destId="{3B91CF6E-7749-4E34-99AF-02D1722CA5F9}" srcOrd="2" destOrd="0" presId="urn:microsoft.com/office/officeart/2018/2/layout/IconVerticalSolidList"/>
    <dgm:cxn modelId="{D733F4B6-C6AF-4BA9-BE50-EDA19A2B2E70}" type="presParOf" srcId="{455193DA-C729-4C09-B8BE-AB0D1431E37C}" destId="{FDAF2711-AFF0-4C9D-A6EB-508AE013998E}" srcOrd="3" destOrd="0" presId="urn:microsoft.com/office/officeart/2018/2/layout/IconVerticalSolidList"/>
    <dgm:cxn modelId="{0FBC28D7-C712-4656-809F-B7305AD962A1}" type="presParOf" srcId="{9C96E97F-7ADB-4155-A44E-7F96C9152BD9}" destId="{A4AC9B72-7180-4BDA-A739-4FBF4BDDE614}" srcOrd="3" destOrd="0" presId="urn:microsoft.com/office/officeart/2018/2/layout/IconVerticalSolidList"/>
    <dgm:cxn modelId="{882D9A11-FF37-4197-94FD-03B6692AFF15}" type="presParOf" srcId="{9C96E97F-7ADB-4155-A44E-7F96C9152BD9}" destId="{B7D71337-C8B8-457F-9071-4A5B414EF9C6}" srcOrd="4" destOrd="0" presId="urn:microsoft.com/office/officeart/2018/2/layout/IconVerticalSolidList"/>
    <dgm:cxn modelId="{EAFD789E-0806-40A0-97FB-C626D465D93C}" type="presParOf" srcId="{B7D71337-C8B8-457F-9071-4A5B414EF9C6}" destId="{07C4EAEA-4B8C-40D7-89B9-4F0CA72F690B}" srcOrd="0" destOrd="0" presId="urn:microsoft.com/office/officeart/2018/2/layout/IconVerticalSolidList"/>
    <dgm:cxn modelId="{55B46384-E18C-450E-9A2B-436BD9FD79F2}" type="presParOf" srcId="{B7D71337-C8B8-457F-9071-4A5B414EF9C6}" destId="{FBDDBE22-ACD6-48B2-B13F-8E71B7D6B0AA}" srcOrd="1" destOrd="0" presId="urn:microsoft.com/office/officeart/2018/2/layout/IconVerticalSolidList"/>
    <dgm:cxn modelId="{C2B680F2-5AB1-40B5-A289-B37377908706}" type="presParOf" srcId="{B7D71337-C8B8-457F-9071-4A5B414EF9C6}" destId="{04FD3BA1-20C7-416B-99D7-297D4C2F2ADA}" srcOrd="2" destOrd="0" presId="urn:microsoft.com/office/officeart/2018/2/layout/IconVerticalSolidList"/>
    <dgm:cxn modelId="{60404864-8BDD-4CD2-8D66-15AC4F54D9F5}" type="presParOf" srcId="{B7D71337-C8B8-457F-9071-4A5B414EF9C6}" destId="{CBFE6BEA-4BED-45B5-9D52-12ECD1EFE5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B40D4-4135-48F6-BD36-5FF8F63E0732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D5751-1116-4F74-96E6-4CF0FFF1E692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7F280-0D43-402B-AC96-3D5DD7F486D4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Descartes argued that thought is the essence of existence.</a:t>
          </a:r>
        </a:p>
      </dsp:txBody>
      <dsp:txXfrm>
        <a:off x="1493203" y="552"/>
        <a:ext cx="6736396" cy="1292816"/>
      </dsp:txXfrm>
    </dsp:sp>
    <dsp:sp modelId="{FD348314-A7AA-4C85-BD85-5F3B2BC61CB9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7CD5BB-D011-4738-8AED-DBBC712DB645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F2711-AFF0-4C9D-A6EB-508AE013998E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'I think, therefore I am.'</a:t>
          </a:r>
        </a:p>
      </dsp:txBody>
      <dsp:txXfrm>
        <a:off x="1493203" y="1616573"/>
        <a:ext cx="6736396" cy="1292816"/>
      </dsp:txXfrm>
    </dsp:sp>
    <dsp:sp modelId="{07C4EAEA-4B8C-40D7-89B9-4F0CA72F690B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DBE22-ACD6-48B2-B13F-8E71B7D6B0AA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E6BEA-4BED-45B5-9D52-12ECD1EFE54F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The mind is separate from the body and more certain than physical senses.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-рисунок пользователя">
            <a:extLst>
              <a:ext uri="{FF2B5EF4-FFF2-40B4-BE49-F238E27FC236}">
                <a16:creationId xmlns:a16="http://schemas.microsoft.com/office/drawing/2014/main" id="{A8C9F119-1CDD-E057-E260-CA9FCA36A3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8231" b="16770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Consciousness</a:t>
            </a:r>
            <a:br>
              <a:rPr lang="en-US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Soul </a:t>
            </a:r>
            <a:br>
              <a:rPr lang="en-US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br>
              <a:rPr lang="en-US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Philosophy</a:t>
            </a:r>
          </a:p>
          <a:p>
            <a:pPr algn="l"/>
            <a:r>
              <a:rPr lang="en-US" sz="1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Ospan Ramazan</a:t>
            </a:r>
          </a:p>
          <a:p>
            <a:pPr algn="l"/>
            <a:r>
              <a:rPr lang="en-US" sz="1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Sabitov Almas Gazizovich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>
                <a:latin typeface="Times New Roman" panose="02020603050405020304" pitchFamily="18" charset="0"/>
                <a:cs typeface="Times New Roman" panose="02020603050405020304" pitchFamily="18" charset="0"/>
              </a:rPr>
              <a:t>Types of Nationalism</a:t>
            </a: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Ethnic Nationalism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- Based on shared ancestry and culture.</a:t>
            </a:r>
          </a:p>
          <a:p>
            <a:pPr marL="0" indent="0">
              <a:buNone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Civic Nationalism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- Based on political participation.</a:t>
            </a:r>
          </a:p>
          <a:p>
            <a:pPr marL="0" indent="0">
              <a:buNone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Religious Nationalism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- Unites people through faith.</a:t>
            </a:r>
          </a:p>
          <a:p>
            <a:pPr marL="0" indent="0">
              <a:buNone/>
            </a:pP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Expansionist Nationalism 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- Seeks to extend territory (imperialism).</a:t>
            </a:r>
          </a:p>
        </p:txBody>
      </p:sp>
      <p:pic>
        <p:nvPicPr>
          <p:cNvPr id="6146" name="Picture 2" descr="IAS OUR DREAM: Nation , State , Nation - State , etc.">
            <a:extLst>
              <a:ext uri="{FF2B5EF4-FFF2-40B4-BE49-F238E27FC236}">
                <a16:creationId xmlns:a16="http://schemas.microsoft.com/office/drawing/2014/main" id="{3EEE549B-5160-2A51-B5ED-8837B978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6" r="22223" b="-1"/>
          <a:stretch/>
        </p:blipFill>
        <p:spPr bwMode="auto"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170" name="Picture 2" descr="Conclusion mind map flowchart with marker, business concept for  presentations an, dizain Foto, Poster, Wandbilder bei EuroPosters">
            <a:extLst>
              <a:ext uri="{FF2B5EF4-FFF2-40B4-BE49-F238E27FC236}">
                <a16:creationId xmlns:a16="http://schemas.microsoft.com/office/drawing/2014/main" id="{A183BB6A-1495-67E2-259E-7DBAE1B8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3" r="4553" b="-1"/>
          <a:stretch/>
        </p:blipFill>
        <p:spPr bwMode="auto">
          <a:xfrm>
            <a:off x="20" y="10"/>
            <a:ext cx="746029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39536" y="0"/>
            <a:ext cx="3904464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7179" name="Freeform: Shape 7178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169" y="0"/>
            <a:ext cx="3782831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22759" y="0"/>
            <a:ext cx="189729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0" y="1045597"/>
            <a:ext cx="2725309" cy="1588422"/>
          </a:xfrm>
        </p:spPr>
        <p:txBody>
          <a:bodyPr anchor="b"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39" y="2722729"/>
            <a:ext cx="2725310" cy="27000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Consciousness, soul, language, and nation are key concepts in philosophy.</a:t>
            </a:r>
          </a:p>
          <a:p>
            <a:pPr>
              <a:lnSpc>
                <a:spcPct val="90000"/>
              </a:lnSpc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They help define human identity and interactions.</a:t>
            </a:r>
          </a:p>
          <a:p>
            <a:pPr>
              <a:lnSpc>
                <a:spcPct val="90000"/>
              </a:lnSpc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These ideas continue to shape modern thought and society.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3th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 on Philosophy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Cambridge Dictionary (Consciousness Definition)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Plato &amp; Aristotle's Theories on the Soul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Saussure and Wittgenstein on Language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Studies on Nationalism and Identity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explores four major philosophical concepts: Consciousness, Soul, Language, and Nation. Each of these plays a key role in understanding human nature, communication, and social identity.</a:t>
            </a:r>
          </a:p>
        </p:txBody>
      </p:sp>
      <p:pic>
        <p:nvPicPr>
          <p:cNvPr id="5" name="Picture 4" descr="3D-сферах везде подключено с красным строкой">
            <a:extLst>
              <a:ext uri="{FF2B5EF4-FFF2-40B4-BE49-F238E27FC236}">
                <a16:creationId xmlns:a16="http://schemas.microsoft.com/office/drawing/2014/main" id="{3492D4B6-1ECB-FFAB-2AF5-21B46DEC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15" r="22029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Consciousness</a:t>
            </a:r>
          </a:p>
        </p:txBody>
      </p:sp>
      <p:pic>
        <p:nvPicPr>
          <p:cNvPr id="2050" name="Picture 2" descr="What is consciousness? - MIT McGovern Institute">
            <a:extLst>
              <a:ext uri="{FF2B5EF4-FFF2-40B4-BE49-F238E27FC236}">
                <a16:creationId xmlns:a16="http://schemas.microsoft.com/office/drawing/2014/main" id="{72E21DDD-67C3-7392-6C63-0ABF8BBF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31" r="21121" b="-1"/>
          <a:stretch/>
        </p:blipFill>
        <p:spPr bwMode="auto">
          <a:xfrm>
            <a:off x="20" y="10"/>
            <a:ext cx="554267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Rectangle 205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Consciousness is the awareness of internal and external existence.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It remains one of the most mysterious aspects of human life.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Defined by philosophers like John Locke and René Descartes.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Can be physical (brain function) or spiritual.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Philosophical Views on Consciousness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Two major perspectives: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Dualism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(René Descartes) - Mind and body are separate.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Monism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Mind and body are one entity.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Debates exist on whether animals or machines can have consciousness.</a:t>
            </a:r>
          </a:p>
        </p:txBody>
      </p:sp>
      <p:pic>
        <p:nvPicPr>
          <p:cNvPr id="19" name="Picture 4" descr="3D-рисунок пользователя">
            <a:extLst>
              <a:ext uri="{FF2B5EF4-FFF2-40B4-BE49-F238E27FC236}">
                <a16:creationId xmlns:a16="http://schemas.microsoft.com/office/drawing/2014/main" id="{52998D09-1DAE-8306-BB97-7FFA2DA8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7" r="2952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The Soul</a:t>
            </a:r>
          </a:p>
        </p:txBody>
      </p:sp>
      <p:pic>
        <p:nvPicPr>
          <p:cNvPr id="3074" name="Picture 2" descr="Soul Images – Browse 801,822 Stock Photos, Vectors, and Video | Adobe Stock">
            <a:extLst>
              <a:ext uri="{FF2B5EF4-FFF2-40B4-BE49-F238E27FC236}">
                <a16:creationId xmlns:a16="http://schemas.microsoft.com/office/drawing/2014/main" id="{09354DB0-8780-BAEB-E0D0-99173651E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3" b="3655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Plato's Three Parts of the Soul: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1. Rational (Thinking) - Wisdom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2. Spirited (Willing) - Courage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3. Appetitive (Feeling) - Moderation</a:t>
            </a:r>
          </a:p>
          <a:p>
            <a:pPr marL="0" indent="0"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Aristotle: Every living thing has a soul, which defines its function.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Descartes: I Am a Thinking Thing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BB256A-5247-E6C6-DA4E-490AA11648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7" y="4551036"/>
            <a:ext cx="3213315" cy="1687143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718,800+ Languages Stock Photos, Pictures &amp; Royalty-Free Images - iStock |  Foreign language, Translation, Communication">
            <a:extLst>
              <a:ext uri="{FF2B5EF4-FFF2-40B4-BE49-F238E27FC236}">
                <a16:creationId xmlns:a16="http://schemas.microsoft.com/office/drawing/2014/main" id="{FE3B912F-EE50-08E2-913C-E1F0311A2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2" r="9363" b="-2"/>
          <a:stretch/>
        </p:blipFill>
        <p:spPr bwMode="auto">
          <a:xfrm>
            <a:off x="866667" y="637762"/>
            <a:ext cx="7417323" cy="357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0987" y="4544112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86" y="4750698"/>
            <a:ext cx="3233004" cy="1463834"/>
          </a:xfrm>
        </p:spPr>
        <p:txBody>
          <a:bodyPr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Language is a structured system of communication.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- Includes spoken, written, and sign languages.</a:t>
            </a: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- Allows humans to express ideas and preserve knowledge.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Аналоговая доска с информацией о рейсах">
            <a:extLst>
              <a:ext uri="{FF2B5EF4-FFF2-40B4-BE49-F238E27FC236}">
                <a16:creationId xmlns:a16="http://schemas.microsoft.com/office/drawing/2014/main" id="{48892980-7C74-4D21-1C8B-8F3DDF09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56" r="32750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Philosophical Views 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Two main theories: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Structuralism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(Ferdinand de Saussure) - Language is a system of signs.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700" b="1">
                <a:latin typeface="Times New Roman" panose="02020603050405020304" pitchFamily="18" charset="0"/>
                <a:cs typeface="Times New Roman" panose="02020603050405020304" pitchFamily="18" charset="0"/>
              </a:rPr>
              <a:t>Pragmatism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(Wittgenstein) - Meaning comes from use in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ill Nation-States Remain the Way of the Future?">
            <a:extLst>
              <a:ext uri="{FF2B5EF4-FFF2-40B4-BE49-F238E27FC236}">
                <a16:creationId xmlns:a16="http://schemas.microsoft.com/office/drawing/2014/main" id="{882E60DB-26E2-BCC7-7125-1CA4FCE3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1" r="8139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29" name="Freeform: Shape 5128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694" y="609600"/>
            <a:ext cx="4029076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DD0D366F-455D-4298-97E9-89785ADA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694" y="609600"/>
            <a:ext cx="4029076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8314" y="2524343"/>
            <a:ext cx="3343835" cy="3132654"/>
          </a:xfrm>
        </p:spPr>
        <p:txBody>
          <a:bodyPr anchor="ctr">
            <a:normAutofit/>
          </a:bodyPr>
          <a:lstStyle/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A nation is a group of people sharing common culture, language, and history.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Nationalism: The belief in the superiority of one's nation.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Nations seek independence and self-governance.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546" y="1071350"/>
            <a:ext cx="3581371" cy="1242924"/>
          </a:xfrm>
        </p:spPr>
        <p:txBody>
          <a:bodyPr>
            <a:normAutofit/>
          </a:bodyPr>
          <a:lstStyle/>
          <a:p>
            <a:r>
              <a:rPr lang="en-US" sz="3100">
                <a:latin typeface="Times New Roman" panose="02020603050405020304" pitchFamily="18" charset="0"/>
                <a:cs typeface="Times New Roman" panose="02020603050405020304" pitchFamily="18" charset="0"/>
              </a:rPr>
              <a:t>Nation</a:t>
            </a:r>
          </a:p>
        </p:txBody>
      </p:sp>
      <p:sp>
        <p:nvSpPr>
          <p:cNvPr id="513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9825" y="399531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458</Words>
  <Application>Microsoft Office PowerPoint</Application>
  <PresentationFormat>Экран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Times New Roman</vt:lpstr>
      <vt:lpstr>Office Theme</vt:lpstr>
      <vt:lpstr>Consciousness Soul  Language and Nation</vt:lpstr>
      <vt:lpstr>Introduction</vt:lpstr>
      <vt:lpstr>Consciousness</vt:lpstr>
      <vt:lpstr>Philosophical Views on Consciousness</vt:lpstr>
      <vt:lpstr>The Soul</vt:lpstr>
      <vt:lpstr>Descartes: I Am a Thinking Thing</vt:lpstr>
      <vt:lpstr>Language</vt:lpstr>
      <vt:lpstr>Philosophical Views on Language</vt:lpstr>
      <vt:lpstr>Nation</vt:lpstr>
      <vt:lpstr>Types of Nationalism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Consciousness, Soul, Language, and Nation</dc:title>
  <dc:subject/>
  <dc:creator/>
  <cp:keywords/>
  <dc:description>generated using python-pptx</dc:description>
  <cp:lastModifiedBy>Ulpan Saparbek</cp:lastModifiedBy>
  <cp:revision>18</cp:revision>
  <dcterms:created xsi:type="dcterms:W3CDTF">2013-01-27T09:14:16Z</dcterms:created>
  <dcterms:modified xsi:type="dcterms:W3CDTF">2025-02-05T09:34:00Z</dcterms:modified>
  <cp:category/>
</cp:coreProperties>
</file>