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7" autoAdjust="0"/>
    <p:restoredTop sz="91348" autoAdjust="0"/>
  </p:normalViewPr>
  <p:slideViewPr>
    <p:cSldViewPr snapToGrid="0">
      <p:cViewPr>
        <p:scale>
          <a:sx n="25" d="100"/>
          <a:sy n="25" d="100"/>
        </p:scale>
        <p:origin x="3144" y="1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754AA-11F4-4D50-8239-44FDECDBB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B90EF8-9176-4B27-836A-8112E7D4E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091F2E-3019-48DD-B9E9-A0D8EEEC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7BC4A1-068B-400C-BFBB-F4687EB2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198D0-71F3-4CB5-B660-4E777CCF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6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2FA33-D1E2-4E7C-A850-5A946C29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EBC7F5-E699-4747-B409-69D30EBB5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80B551-6B62-4709-9F31-29036F69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B45C04-56EE-49F2-9E16-240AC125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2808DB-775A-4A49-A353-9C51303E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75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41AA9A-DE13-4FDA-A47D-E8211E650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921447-6D41-4A77-98E4-E581B073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43EA35-917A-43CC-8E6F-C2B1EEC4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52C89B-382B-413B-BB9D-4FB31BD1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58211A-7EC6-4745-A623-64E21BC5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56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5C6C9-B6BA-4876-86FE-5C772635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D44DC-BB2C-40BF-B594-3B9B3B83F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1562A-55AD-4C89-95FF-37AACC5D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2489C5-2855-40A3-8156-FDA05E86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D215C3-435B-474C-A04A-01EC3D71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5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43C7E-C5EA-4323-B438-4E8443C79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466F0C-AC6A-40E0-B503-0C514DB47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A7570D-EC1D-4ED7-8352-686F1551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9FA20B-9C47-4285-9767-B4B37D92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FDAB5A-AF8B-4549-8F08-F7F94BAD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83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3C531-E835-4219-95C0-D6E9B53F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D3C274-D6C4-435B-9160-E3C3FC62E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357A2E-8105-4569-BAD6-C46787869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5738CF-C241-41B7-884F-C0224BB5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1EA58C-B0FA-4B8B-9838-FFB444E3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056D3-C2D8-4A1C-A292-5E23613A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38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73189-7A18-4926-AB20-EF0D4B98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7382C-0930-4B26-A161-85CAF80F3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AAD46F-0C19-4C39-9ADF-F6E555177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1A31AF-B4CC-43A2-87C6-54B8D7B35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39BA42-B00B-415F-9CAC-04601DE36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A5D3E5-A804-469B-BF49-EA74936F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22FD9E-95EE-4C75-AEAD-665B057A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761AD8-8FED-4380-A74A-B39F98D6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1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DA6B2-6604-4ABB-B736-30D34AB0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BDECD1-36C3-450D-BA2C-5FBD6364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889936-762C-4F70-8E5D-611CC347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AE272D-768E-440A-845D-98A7284B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5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F2E18A-B30E-48F0-B0B8-C2530695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9F306A3-FDB0-4129-9428-2E59D818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6810BC-2C39-453D-A52D-EB57B9C3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69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0F23E-2578-457D-843E-B6F39ED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6DB1E9-526A-45F6-97FB-FEB313E5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1D3AA6-5A0D-4C83-8F2C-79579F915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9CFE0B-9CCC-4DF8-8AD7-EF8BDDB1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A8EF46-E26E-4DF0-9B87-FA2391AE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0FC1A-ABBE-423E-AFCA-398F1CEF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71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074DA-5064-4575-B535-A0D2E3B3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8D4FDC-6300-4C62-BB98-91DE219A5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87B35E-50C8-4AFC-B249-41C196D3A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DE424F-D199-4F17-B1AD-EF48F57A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E5E7BD-7042-4B19-84BB-19F98C62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A7681F-88F4-40DC-A265-6052136F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6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6B41DD-F34D-4217-B3BC-8DD2E86D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0CD95-009B-416C-A59A-0A19535B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A7B18-0578-42FD-B042-956360FCA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23E99-CF6D-4068-B69C-7C2CAA7F84E4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D9EE0-03F7-438A-BC95-7981B9ECF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BC51C-A7C7-4A05-A93B-2C389B63C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9D46A-F139-42F0-8700-278C0EBF80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77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56C20E-5F37-42C9-B439-8C775545A7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605" y="-270076"/>
            <a:ext cx="36084337" cy="20295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F6AA6-2436-4979-8C84-1BAC93E79ED5}"/>
              </a:ext>
            </a:extLst>
          </p:cNvPr>
          <p:cNvSpPr txBox="1"/>
          <p:nvPr/>
        </p:nvSpPr>
        <p:spPr>
          <a:xfrm>
            <a:off x="0" y="7074303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By: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Ospan</a:t>
            </a:r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Ramazan,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Saparbek</a:t>
            </a:r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Ulpan,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Abdigali</a:t>
            </a:r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Nurasyl</a:t>
            </a:r>
            <a:endParaRPr lang="ru-RU" sz="1050" dirty="0">
              <a:solidFill>
                <a:schemeClr val="bg1"/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FA059-BF96-4EB8-86EB-458B4FED0FD4}"/>
              </a:ext>
            </a:extLst>
          </p:cNvPr>
          <p:cNvSpPr txBox="1"/>
          <p:nvPr/>
        </p:nvSpPr>
        <p:spPr>
          <a:xfrm>
            <a:off x="1618816" y="8781803"/>
            <a:ext cx="21760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JSE</a:t>
            </a:r>
            <a:r>
              <a:rPr lang="en-US" sz="8800" dirty="0">
                <a:solidFill>
                  <a:schemeClr val="bg1"/>
                </a:solidFill>
              </a:rPr>
              <a:t> </a:t>
            </a:r>
          </a:p>
          <a:p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29424-A370-4440-A863-4D34B3353A4D}"/>
              </a:ext>
            </a:extLst>
          </p:cNvPr>
          <p:cNvSpPr txBox="1"/>
          <p:nvPr/>
        </p:nvSpPr>
        <p:spPr>
          <a:xfrm>
            <a:off x="1587806" y="12161986"/>
            <a:ext cx="276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Job Search Engine</a:t>
            </a:r>
            <a:endParaRPr lang="ru-RU" dirty="0">
              <a:solidFill>
                <a:schemeClr val="bg1"/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8F8599-2C09-471B-AC72-DB3A2F207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03" y="8493396"/>
            <a:ext cx="2292656" cy="2292656"/>
          </a:xfrm>
          <a:prstGeom prst="flowChartConnector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29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9C0AF-1EB2-4538-B416-9C9863DD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6102" y="-751838"/>
            <a:ext cx="36112938" cy="2031152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700C8D4-1852-4B78-B9FA-EBCB53BD83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0058509" y="-10811521"/>
            <a:ext cx="6645910" cy="4257675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D12EC4-4F94-49FE-A307-36C146A16DD8}"/>
              </a:ext>
            </a:extLst>
          </p:cNvPr>
          <p:cNvSpPr txBox="1"/>
          <p:nvPr/>
        </p:nvSpPr>
        <p:spPr>
          <a:xfrm>
            <a:off x="-12749954" y="-5727152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Context Diagram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D9F00D-6A76-43D3-BBB3-1AB0131A4E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53" y="12782828"/>
            <a:ext cx="7120890" cy="3111500"/>
          </a:xfrm>
          <a:prstGeom prst="rect">
            <a:avLst/>
          </a:prstGeom>
          <a:ln w="38100">
            <a:solidFill>
              <a:schemeClr val="accent2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5B7D91-46F3-4D5B-BD34-A2C7C8FDA44C}"/>
              </a:ext>
            </a:extLst>
          </p:cNvPr>
          <p:cNvSpPr txBox="1"/>
          <p:nvPr/>
        </p:nvSpPr>
        <p:spPr>
          <a:xfrm>
            <a:off x="2824028" y="18233219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Decomposition Diagram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2DFF17-A879-444E-BA74-37E4CAAE9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04" y="394882"/>
            <a:ext cx="10807397" cy="5680798"/>
          </a:xfrm>
          <a:prstGeom prst="rect">
            <a:avLst/>
          </a:prstGeom>
          <a:ln w="38100">
            <a:solidFill>
              <a:schemeClr val="accent2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53063-407B-4F43-A7E2-73418BB7A061}"/>
              </a:ext>
            </a:extLst>
          </p:cNvPr>
          <p:cNvSpPr txBox="1"/>
          <p:nvPr/>
        </p:nvSpPr>
        <p:spPr>
          <a:xfrm>
            <a:off x="3427345" y="6075680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Deployment Diagram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D52CD5-EABE-446C-BD57-93BB6568FF91}"/>
              </a:ext>
            </a:extLst>
          </p:cNvPr>
          <p:cNvSpPr/>
          <p:nvPr/>
        </p:nvSpPr>
        <p:spPr>
          <a:xfrm rot="13535028">
            <a:off x="11402138" y="3090169"/>
            <a:ext cx="17227528" cy="20407021"/>
          </a:xfrm>
          <a:prstGeom prst="rect">
            <a:avLst/>
          </a:prstGeom>
          <a:solidFill>
            <a:schemeClr val="accent2">
              <a:lumMod val="50000"/>
              <a:alpha val="59000"/>
            </a:schemeClr>
          </a:solidFill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DC5591-4741-419F-8A07-027B29D00A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8647" y="9421701"/>
            <a:ext cx="3189117" cy="29804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0F9BC1-0001-4223-953F-5F003AC63A2C}"/>
              </a:ext>
            </a:extLst>
          </p:cNvPr>
          <p:cNvSpPr txBox="1"/>
          <p:nvPr/>
        </p:nvSpPr>
        <p:spPr>
          <a:xfrm>
            <a:off x="-9477984" y="2512006"/>
            <a:ext cx="3541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Thank</a:t>
            </a:r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487AD-D168-4828-B093-52F8506AD579}"/>
              </a:ext>
            </a:extLst>
          </p:cNvPr>
          <p:cNvSpPr txBox="1"/>
          <p:nvPr/>
        </p:nvSpPr>
        <p:spPr>
          <a:xfrm>
            <a:off x="-14141448" y="3761793"/>
            <a:ext cx="3541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You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69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9C0AF-1EB2-4538-B416-9C9863DD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5579" y="-681499"/>
            <a:ext cx="36112938" cy="2031152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700C8D4-1852-4B78-B9FA-EBCB53BD83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0058509" y="-10811521"/>
            <a:ext cx="6645910" cy="4257675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D12EC4-4F94-49FE-A307-36C146A16DD8}"/>
              </a:ext>
            </a:extLst>
          </p:cNvPr>
          <p:cNvSpPr txBox="1"/>
          <p:nvPr/>
        </p:nvSpPr>
        <p:spPr>
          <a:xfrm>
            <a:off x="-12749954" y="-5727152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Context Diagram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D9F00D-6A76-43D3-BBB3-1AB0131A4E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53" y="12782828"/>
            <a:ext cx="7120890" cy="3111500"/>
          </a:xfrm>
          <a:prstGeom prst="rect">
            <a:avLst/>
          </a:prstGeom>
          <a:ln w="38100">
            <a:solidFill>
              <a:schemeClr val="accent2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5B7D91-46F3-4D5B-BD34-A2C7C8FDA44C}"/>
              </a:ext>
            </a:extLst>
          </p:cNvPr>
          <p:cNvSpPr txBox="1"/>
          <p:nvPr/>
        </p:nvSpPr>
        <p:spPr>
          <a:xfrm>
            <a:off x="2824028" y="18233219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Decomposition Diagram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2DFF17-A879-444E-BA74-37E4CAAE9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3137" y="394882"/>
            <a:ext cx="10807397" cy="5680798"/>
          </a:xfrm>
          <a:prstGeom prst="rect">
            <a:avLst/>
          </a:prstGeom>
          <a:ln w="38100">
            <a:solidFill>
              <a:schemeClr val="accent2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53063-407B-4F43-A7E2-73418BB7A061}"/>
              </a:ext>
            </a:extLst>
          </p:cNvPr>
          <p:cNvSpPr txBox="1"/>
          <p:nvPr/>
        </p:nvSpPr>
        <p:spPr>
          <a:xfrm>
            <a:off x="22342124" y="6075680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Deployment Diagram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D52CD5-EABE-446C-BD57-93BB6568FF91}"/>
              </a:ext>
            </a:extLst>
          </p:cNvPr>
          <p:cNvSpPr/>
          <p:nvPr/>
        </p:nvSpPr>
        <p:spPr>
          <a:xfrm rot="13535028">
            <a:off x="11402138" y="3090169"/>
            <a:ext cx="17227528" cy="20407021"/>
          </a:xfrm>
          <a:prstGeom prst="rect">
            <a:avLst/>
          </a:prstGeom>
          <a:solidFill>
            <a:schemeClr val="accent2">
              <a:lumMod val="50000"/>
              <a:alpha val="59000"/>
            </a:schemeClr>
          </a:solidFill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88DC2-E48C-4AF6-8DAC-EF7BEC872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1932" y="761769"/>
            <a:ext cx="5707875" cy="53344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428186-5C6B-4E5A-BF0E-D9965DBBF875}"/>
              </a:ext>
            </a:extLst>
          </p:cNvPr>
          <p:cNvSpPr txBox="1"/>
          <p:nvPr/>
        </p:nvSpPr>
        <p:spPr>
          <a:xfrm>
            <a:off x="1053225" y="2432474"/>
            <a:ext cx="3541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Thank</a:t>
            </a:r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56E52C-FCD3-4798-86B7-D7C88412CA24}"/>
              </a:ext>
            </a:extLst>
          </p:cNvPr>
          <p:cNvSpPr txBox="1"/>
          <p:nvPr/>
        </p:nvSpPr>
        <p:spPr>
          <a:xfrm>
            <a:off x="1053224" y="3879024"/>
            <a:ext cx="3541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You</a:t>
            </a:r>
            <a:endParaRPr lang="ru-RU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57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9C0AF-1EB2-4538-B416-9C9863DD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330" y="-270076"/>
            <a:ext cx="36084337" cy="20295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2F855-EB5F-41E4-8B47-3FF652D7E3DB}"/>
              </a:ext>
            </a:extLst>
          </p:cNvPr>
          <p:cNvSpPr txBox="1"/>
          <p:nvPr/>
        </p:nvSpPr>
        <p:spPr>
          <a:xfrm>
            <a:off x="1886769" y="2566199"/>
            <a:ext cx="21760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JSE</a:t>
            </a:r>
            <a:r>
              <a:rPr lang="en-US" sz="8800" dirty="0">
                <a:solidFill>
                  <a:schemeClr val="bg1"/>
                </a:solidFill>
              </a:rPr>
              <a:t> </a:t>
            </a:r>
          </a:p>
          <a:p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5A3E2-3A87-4C8E-98A6-90FDCF3CCE0F}"/>
              </a:ext>
            </a:extLst>
          </p:cNvPr>
          <p:cNvSpPr txBox="1"/>
          <p:nvPr/>
        </p:nvSpPr>
        <p:spPr>
          <a:xfrm>
            <a:off x="1807724" y="3781916"/>
            <a:ext cx="276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Job Search Engine</a:t>
            </a:r>
            <a:endParaRPr lang="ru-RU" dirty="0">
              <a:solidFill>
                <a:schemeClr val="bg1"/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DC288-69E6-40A8-AE92-CAF8E3238084}"/>
              </a:ext>
            </a:extLst>
          </p:cNvPr>
          <p:cNvSpPr txBox="1"/>
          <p:nvPr/>
        </p:nvSpPr>
        <p:spPr>
          <a:xfrm>
            <a:off x="0" y="6604084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By: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Ospan</a:t>
            </a:r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Ramazan,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Saparbek</a:t>
            </a:r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Ulpan,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Abdigali</a:t>
            </a:r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Nurasyl</a:t>
            </a:r>
            <a:endParaRPr lang="ru-RU" sz="1050" dirty="0">
              <a:solidFill>
                <a:schemeClr val="bg1"/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8B8CE6-5E6B-4A42-AB8B-1FA7004FEBBD}"/>
              </a:ext>
            </a:extLst>
          </p:cNvPr>
          <p:cNvSpPr txBox="1"/>
          <p:nvPr/>
        </p:nvSpPr>
        <p:spPr>
          <a:xfrm>
            <a:off x="2781300" y="10619432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Brief overview of JSE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D833E3-A65D-4B44-86CA-21E7ACE4DDF7}"/>
              </a:ext>
            </a:extLst>
          </p:cNvPr>
          <p:cNvSpPr txBox="1"/>
          <p:nvPr/>
        </p:nvSpPr>
        <p:spPr>
          <a:xfrm>
            <a:off x="5066288" y="12586268"/>
            <a:ext cx="205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anrope" pitchFamily="2" charset="0"/>
              </a:rPr>
              <a:t>Key  Objectives</a:t>
            </a:r>
            <a:endParaRPr lang="ru-RU" sz="20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FD9EA6F6-1B53-42E7-99F9-AB74DAA81A6A}"/>
              </a:ext>
            </a:extLst>
          </p:cNvPr>
          <p:cNvSpPr/>
          <p:nvPr/>
        </p:nvSpPr>
        <p:spPr>
          <a:xfrm>
            <a:off x="2974790" y="15460613"/>
            <a:ext cx="6242420" cy="1348004"/>
          </a:xfrm>
          <a:prstGeom prst="roundRect">
            <a:avLst/>
          </a:prstGeom>
          <a:solidFill>
            <a:schemeClr val="accent2">
              <a:lumMod val="50000"/>
              <a:alpha val="2800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128D63-81B0-4D5A-93A4-CD96CAD857F6}"/>
              </a:ext>
            </a:extLst>
          </p:cNvPr>
          <p:cNvSpPr txBox="1"/>
          <p:nvPr/>
        </p:nvSpPr>
        <p:spPr>
          <a:xfrm>
            <a:off x="3230879" y="15726108"/>
            <a:ext cx="6778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Provide comprehensive tools for both 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job seekers and employers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6AF2CD7D-B692-4F5D-A21A-9C40BE4923A2}"/>
              </a:ext>
            </a:extLst>
          </p:cNvPr>
          <p:cNvSpPr/>
          <p:nvPr/>
        </p:nvSpPr>
        <p:spPr>
          <a:xfrm>
            <a:off x="2974790" y="20826982"/>
            <a:ext cx="6242420" cy="1348004"/>
          </a:xfrm>
          <a:prstGeom prst="roundRect">
            <a:avLst/>
          </a:prstGeom>
          <a:solidFill>
            <a:schemeClr val="accent2">
              <a:lumMod val="50000"/>
              <a:alpha val="2800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DB621A-E531-4D7C-805D-F47EC656D6F2}"/>
              </a:ext>
            </a:extLst>
          </p:cNvPr>
          <p:cNvSpPr txBox="1"/>
          <p:nvPr/>
        </p:nvSpPr>
        <p:spPr>
          <a:xfrm>
            <a:off x="3289188" y="21085485"/>
            <a:ext cx="7516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Simplify job search and recruitment 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processes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57F7DE-19DE-4108-ADA7-6C264BD5D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93" y="1423597"/>
            <a:ext cx="4049595" cy="4049595"/>
          </a:xfrm>
          <a:prstGeom prst="flowChartConnector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144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9C0AF-1EB2-4538-B416-9C9863DD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159" y="-7163246"/>
            <a:ext cx="36084337" cy="20295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2F855-EB5F-41E4-8B47-3FF652D7E3DB}"/>
              </a:ext>
            </a:extLst>
          </p:cNvPr>
          <p:cNvSpPr txBox="1"/>
          <p:nvPr/>
        </p:nvSpPr>
        <p:spPr>
          <a:xfrm>
            <a:off x="1693279" y="-4773023"/>
            <a:ext cx="217604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JSE</a:t>
            </a:r>
            <a:r>
              <a:rPr lang="en-US" sz="8800" dirty="0">
                <a:solidFill>
                  <a:schemeClr val="bg1"/>
                </a:solidFill>
              </a:rPr>
              <a:t> </a:t>
            </a:r>
          </a:p>
          <a:p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5A3E2-3A87-4C8E-98A6-90FDCF3CCE0F}"/>
              </a:ext>
            </a:extLst>
          </p:cNvPr>
          <p:cNvSpPr txBox="1"/>
          <p:nvPr/>
        </p:nvSpPr>
        <p:spPr>
          <a:xfrm>
            <a:off x="1469245" y="-3498042"/>
            <a:ext cx="276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Job Search Engine</a:t>
            </a:r>
            <a:endParaRPr lang="ru-RU" dirty="0">
              <a:solidFill>
                <a:schemeClr val="bg1"/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DC288-69E6-40A8-AE92-CAF8E3238084}"/>
              </a:ext>
            </a:extLst>
          </p:cNvPr>
          <p:cNvSpPr txBox="1"/>
          <p:nvPr/>
        </p:nvSpPr>
        <p:spPr>
          <a:xfrm>
            <a:off x="0" y="-2453166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By: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Ospan</a:t>
            </a:r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Ramazan,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Saparbek</a:t>
            </a:r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Ulpan,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Abdigali</a:t>
            </a:r>
            <a:r>
              <a:rPr lang="en-US" sz="105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sz="1050" dirty="0" err="1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Nurasyl</a:t>
            </a:r>
            <a:endParaRPr lang="ru-RU" sz="1050" dirty="0">
              <a:solidFill>
                <a:schemeClr val="bg1"/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B88DA-5147-47AE-9397-921824BEC827}"/>
              </a:ext>
            </a:extLst>
          </p:cNvPr>
          <p:cNvSpPr txBox="1"/>
          <p:nvPr/>
        </p:nvSpPr>
        <p:spPr>
          <a:xfrm>
            <a:off x="2781300" y="768030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Brief overview of JSE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4D8A4-C2F6-49C8-A22C-FEC320DC6ED6}"/>
              </a:ext>
            </a:extLst>
          </p:cNvPr>
          <p:cNvSpPr txBox="1"/>
          <p:nvPr/>
        </p:nvSpPr>
        <p:spPr>
          <a:xfrm>
            <a:off x="5066288" y="1487511"/>
            <a:ext cx="205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anrope" pitchFamily="2" charset="0"/>
              </a:rPr>
              <a:t>Key  Objectives</a:t>
            </a:r>
            <a:endParaRPr lang="ru-RU" sz="20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8DE7FF4-55B6-4F8B-97CD-42D393FEB728}"/>
              </a:ext>
            </a:extLst>
          </p:cNvPr>
          <p:cNvSpPr/>
          <p:nvPr/>
        </p:nvSpPr>
        <p:spPr>
          <a:xfrm>
            <a:off x="2852420" y="2953239"/>
            <a:ext cx="6242420" cy="1348004"/>
          </a:xfrm>
          <a:prstGeom prst="roundRect">
            <a:avLst/>
          </a:prstGeom>
          <a:solidFill>
            <a:schemeClr val="accent2">
              <a:lumMod val="50000"/>
              <a:alpha val="2800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07B64-3595-4748-85FB-984D1F59C404}"/>
              </a:ext>
            </a:extLst>
          </p:cNvPr>
          <p:cNvSpPr txBox="1"/>
          <p:nvPr/>
        </p:nvSpPr>
        <p:spPr>
          <a:xfrm>
            <a:off x="3108509" y="3218734"/>
            <a:ext cx="6778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Provide comprehensive tools for both 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job seekers and employers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7D535DC-4CAD-4A7E-B3BB-95E3D108B688}"/>
              </a:ext>
            </a:extLst>
          </p:cNvPr>
          <p:cNvSpPr/>
          <p:nvPr/>
        </p:nvSpPr>
        <p:spPr>
          <a:xfrm>
            <a:off x="2852420" y="4566738"/>
            <a:ext cx="6242420" cy="1348004"/>
          </a:xfrm>
          <a:prstGeom prst="roundRect">
            <a:avLst/>
          </a:prstGeom>
          <a:solidFill>
            <a:schemeClr val="accent2">
              <a:lumMod val="50000"/>
              <a:alpha val="2800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4F3D10-D882-49D1-A852-65E4845C1F1B}"/>
              </a:ext>
            </a:extLst>
          </p:cNvPr>
          <p:cNvSpPr txBox="1"/>
          <p:nvPr/>
        </p:nvSpPr>
        <p:spPr>
          <a:xfrm>
            <a:off x="3166818" y="4825241"/>
            <a:ext cx="7516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Simplify job search and recruitment 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processes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090A332-EF51-4CB4-AD39-0A59BFA02EB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626054" y="486643"/>
            <a:ext cx="7516896" cy="5215511"/>
          </a:xfrm>
          <a:prstGeom prst="rect">
            <a:avLst/>
          </a:prstGeom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outerShdw blurRad="50800" dist="38100" dir="5400000" algn="t" rotWithShape="0">
              <a:prstClr val="black"/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2CF45E1-5A62-4021-9F67-B6BB5A195E31}"/>
              </a:ext>
            </a:extLst>
          </p:cNvPr>
          <p:cNvSpPr txBox="1"/>
          <p:nvPr/>
        </p:nvSpPr>
        <p:spPr>
          <a:xfrm>
            <a:off x="29900880" y="5702154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Use Case Diagram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1F47CC6-18D5-485A-9713-71B5BCE77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9602" y="87703"/>
            <a:ext cx="824949" cy="79788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192D84E-7E5B-4F83-9616-567741F1D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824">
            <a:off x="19908063" y="5235097"/>
            <a:ext cx="753865" cy="77237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6D8B4E0-A5AB-4640-8407-0D888121F7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14" y="-5057933"/>
            <a:ext cx="2970547" cy="2970547"/>
          </a:xfrm>
          <a:prstGeom prst="flowChartConnector">
            <a:avLst/>
          </a:prstGeom>
          <a:noFill/>
          <a:ln w="508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146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9C0AF-1EB2-4538-B416-9C9863DD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00027" y="-6928784"/>
            <a:ext cx="36088298" cy="20297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DB88DA-5147-47AE-9397-921824BEC827}"/>
              </a:ext>
            </a:extLst>
          </p:cNvPr>
          <p:cNvSpPr txBox="1"/>
          <p:nvPr/>
        </p:nvSpPr>
        <p:spPr>
          <a:xfrm>
            <a:off x="-10121606" y="781166"/>
            <a:ext cx="66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Brief overview of JSE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4D8A4-C2F6-49C8-A22C-FEC320DC6ED6}"/>
              </a:ext>
            </a:extLst>
          </p:cNvPr>
          <p:cNvSpPr txBox="1"/>
          <p:nvPr/>
        </p:nvSpPr>
        <p:spPr>
          <a:xfrm>
            <a:off x="-7836618" y="1349288"/>
            <a:ext cx="205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anrope" pitchFamily="2" charset="0"/>
              </a:rPr>
              <a:t>Key  Objectives</a:t>
            </a:r>
            <a:endParaRPr lang="ru-RU" sz="20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8DE7FF4-55B6-4F8B-97CD-42D393FEB728}"/>
              </a:ext>
            </a:extLst>
          </p:cNvPr>
          <p:cNvSpPr/>
          <p:nvPr/>
        </p:nvSpPr>
        <p:spPr>
          <a:xfrm>
            <a:off x="-12207083" y="2986711"/>
            <a:ext cx="6242420" cy="1348004"/>
          </a:xfrm>
          <a:prstGeom prst="roundRect">
            <a:avLst/>
          </a:prstGeom>
          <a:solidFill>
            <a:schemeClr val="accent2">
              <a:lumMod val="50000"/>
              <a:alpha val="2800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307B64-3595-4748-85FB-984D1F59C404}"/>
              </a:ext>
            </a:extLst>
          </p:cNvPr>
          <p:cNvSpPr txBox="1"/>
          <p:nvPr/>
        </p:nvSpPr>
        <p:spPr>
          <a:xfrm>
            <a:off x="-11950994" y="3252206"/>
            <a:ext cx="6778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Provide comprehensive tools for both 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job seekers and employers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7D535DC-4CAD-4A7E-B3BB-95E3D108B688}"/>
              </a:ext>
            </a:extLst>
          </p:cNvPr>
          <p:cNvSpPr/>
          <p:nvPr/>
        </p:nvSpPr>
        <p:spPr>
          <a:xfrm>
            <a:off x="-14217602" y="4600210"/>
            <a:ext cx="6242420" cy="1348004"/>
          </a:xfrm>
          <a:prstGeom prst="roundRect">
            <a:avLst/>
          </a:prstGeom>
          <a:solidFill>
            <a:schemeClr val="accent2">
              <a:lumMod val="50000"/>
              <a:alpha val="28000"/>
            </a:schemeClr>
          </a:solidFill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4F3D10-D882-49D1-A852-65E4845C1F1B}"/>
              </a:ext>
            </a:extLst>
          </p:cNvPr>
          <p:cNvSpPr txBox="1"/>
          <p:nvPr/>
        </p:nvSpPr>
        <p:spPr>
          <a:xfrm>
            <a:off x="-13903204" y="4858713"/>
            <a:ext cx="7516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Simplify job search and recruitment 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Manrope" pitchFamily="2" charset="0"/>
              </a:rPr>
              <a:t>processes</a:t>
            </a:r>
            <a:endParaRPr lang="ru-RU" sz="2400" dirty="0">
              <a:solidFill>
                <a:schemeClr val="bg1"/>
              </a:solidFill>
              <a:latin typeface="Manrope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6B5A0C-ADAE-48BF-9AFA-227D7AF1F4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37552" y="530535"/>
            <a:ext cx="7516896" cy="5215511"/>
          </a:xfrm>
          <a:prstGeom prst="rect">
            <a:avLst/>
          </a:prstGeom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outerShdw blurRad="50800" dist="38100" dir="5400000" algn="t" rotWithShape="0">
              <a:prstClr val="black"/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B94EA7-40C3-46C7-BED7-82D087C833EF}"/>
              </a:ext>
            </a:extLst>
          </p:cNvPr>
          <p:cNvSpPr txBox="1"/>
          <p:nvPr/>
        </p:nvSpPr>
        <p:spPr>
          <a:xfrm>
            <a:off x="3093720" y="5911966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Use Case Diagram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8B8DDF-B226-42D8-8B87-28D61389A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078" y="299446"/>
            <a:ext cx="824949" cy="79788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5C2779-B683-48AB-8C2A-3D6DEAF25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824">
            <a:off x="1800474" y="5116077"/>
            <a:ext cx="753865" cy="86105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2C04924-40E1-460B-A66C-389DD55B3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44257" y="472458"/>
            <a:ext cx="5333347" cy="5439508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055D1E-BAB1-41AC-8817-15789C9B9AAD}"/>
              </a:ext>
            </a:extLst>
          </p:cNvPr>
          <p:cNvSpPr txBox="1"/>
          <p:nvPr/>
        </p:nvSpPr>
        <p:spPr>
          <a:xfrm>
            <a:off x="33651071" y="5911965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Activity Diagram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6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9C0AF-1EB2-4538-B416-9C9863DD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21799" y="-6905528"/>
            <a:ext cx="36119950" cy="203154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6B5A0C-ADAE-48BF-9AFA-227D7AF1F45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2445248" y="439095"/>
            <a:ext cx="7516896" cy="5215511"/>
          </a:xfrm>
          <a:prstGeom prst="rect">
            <a:avLst/>
          </a:prstGeom>
          <a:ln w="63500">
            <a:solidFill>
              <a:schemeClr val="accent2">
                <a:lumMod val="50000"/>
                <a:alpha val="49000"/>
              </a:schemeClr>
            </a:solidFill>
          </a:ln>
          <a:effectLst>
            <a:outerShdw blurRad="50800" dist="38100" dir="5400000" algn="t" rotWithShape="0">
              <a:prstClr val="black"/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B94EA7-40C3-46C7-BED7-82D087C833EF}"/>
              </a:ext>
            </a:extLst>
          </p:cNvPr>
          <p:cNvSpPr txBox="1"/>
          <p:nvPr/>
        </p:nvSpPr>
        <p:spPr>
          <a:xfrm>
            <a:off x="-7010400" y="5820526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Use Case Diagram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8B8DDF-B226-42D8-8B87-28D61389A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8430" y="439095"/>
            <a:ext cx="824949" cy="79788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5C2779-B683-48AB-8C2A-3D6DEAF255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3824">
            <a:off x="-868983" y="5224076"/>
            <a:ext cx="753865" cy="86105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B30C19-0358-4B5E-ADD9-28162F1FD9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7792" y="532451"/>
            <a:ext cx="5333347" cy="5439508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A6EFBE-13D5-43A6-A3E9-2009CFBD65F9}"/>
              </a:ext>
            </a:extLst>
          </p:cNvPr>
          <p:cNvSpPr txBox="1"/>
          <p:nvPr/>
        </p:nvSpPr>
        <p:spPr>
          <a:xfrm>
            <a:off x="3221806" y="5910050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Activity Diagram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8E62CD3-8A2B-4D77-8F8C-E035F07044EA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27969" y="-18950156"/>
            <a:ext cx="6027233" cy="6186433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FCDBFF-53A4-4A4B-B33D-174DA06150EF}"/>
              </a:ext>
            </a:extLst>
          </p:cNvPr>
          <p:cNvSpPr txBox="1"/>
          <p:nvPr/>
        </p:nvSpPr>
        <p:spPr>
          <a:xfrm>
            <a:off x="-18825845" y="-10499945"/>
            <a:ext cx="6543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Sequence </a:t>
            </a:r>
          </a:p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Diagram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E0924B-1B89-4C00-BEB4-5E5F68DF9AF8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254595" y="-18950156"/>
            <a:ext cx="2857500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6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9C0AF-1EB2-4538-B416-9C9863DD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57738" y="-621959"/>
            <a:ext cx="36122190" cy="2031672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B30C19-0358-4B5E-ADD9-28162F1F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653" y="7660082"/>
            <a:ext cx="5333347" cy="5439508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A6EFBE-13D5-43A6-A3E9-2009CFBD65F9}"/>
              </a:ext>
            </a:extLst>
          </p:cNvPr>
          <p:cNvSpPr txBox="1"/>
          <p:nvPr/>
        </p:nvSpPr>
        <p:spPr>
          <a:xfrm>
            <a:off x="13514667" y="13037681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Activity Diagram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014D1F-0F93-4BF4-AA20-9892915B760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96" y="391348"/>
            <a:ext cx="6027233" cy="6186433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5C0269-32BF-4AE0-BCD4-E08DF10BC87B}"/>
              </a:ext>
            </a:extLst>
          </p:cNvPr>
          <p:cNvSpPr txBox="1"/>
          <p:nvPr/>
        </p:nvSpPr>
        <p:spPr>
          <a:xfrm>
            <a:off x="7920249" y="1430869"/>
            <a:ext cx="6543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Sequence </a:t>
            </a:r>
          </a:p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Diagram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767758-02E3-40C4-8992-39A0E154B8B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45" y="4642301"/>
            <a:ext cx="2857500" cy="193548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B7ECBB6-BF68-4B92-BB3C-B6FF1FA6D6A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02079" y="989225"/>
            <a:ext cx="6027234" cy="5311408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594BCE-B2B4-4485-90A5-9F40AB7E397F}"/>
              </a:ext>
            </a:extLst>
          </p:cNvPr>
          <p:cNvSpPr txBox="1"/>
          <p:nvPr/>
        </p:nvSpPr>
        <p:spPr>
          <a:xfrm>
            <a:off x="-17785028" y="3294759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Class Diagram</a:t>
            </a:r>
          </a:p>
        </p:txBody>
      </p:sp>
      <p:sp>
        <p:nvSpPr>
          <p:cNvPr id="16" name="Молния 15">
            <a:extLst>
              <a:ext uri="{FF2B5EF4-FFF2-40B4-BE49-F238E27FC236}">
                <a16:creationId xmlns:a16="http://schemas.microsoft.com/office/drawing/2014/main" id="{F3332470-00CF-484F-8EC2-BA2E886DBA7E}"/>
              </a:ext>
            </a:extLst>
          </p:cNvPr>
          <p:cNvSpPr/>
          <p:nvPr/>
        </p:nvSpPr>
        <p:spPr>
          <a:xfrm rot="19132093">
            <a:off x="-10812609" y="2193001"/>
            <a:ext cx="1619080" cy="1910246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Молния 14">
            <a:extLst>
              <a:ext uri="{FF2B5EF4-FFF2-40B4-BE49-F238E27FC236}">
                <a16:creationId xmlns:a16="http://schemas.microsoft.com/office/drawing/2014/main" id="{86334343-78AA-43CA-80CF-378DC63115C7}"/>
              </a:ext>
            </a:extLst>
          </p:cNvPr>
          <p:cNvSpPr/>
          <p:nvPr/>
        </p:nvSpPr>
        <p:spPr>
          <a:xfrm rot="19132093">
            <a:off x="-15923598" y="1277534"/>
            <a:ext cx="1619080" cy="1910246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70C30CE4-7C3F-4CF5-B964-3F0B2541C9BD}"/>
              </a:ext>
            </a:extLst>
          </p:cNvPr>
          <p:cNvSpPr/>
          <p:nvPr/>
        </p:nvSpPr>
        <p:spPr>
          <a:xfrm rot="19132093">
            <a:off x="-19866006" y="-579716"/>
            <a:ext cx="1595008" cy="1975273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18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9C0AF-1EB2-4538-B416-9C9863DD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6453" y="-311955"/>
            <a:ext cx="36112938" cy="2031152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B30C19-0358-4B5E-ADD9-28162F1FD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653" y="7660082"/>
            <a:ext cx="5333347" cy="5439508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A6EFBE-13D5-43A6-A3E9-2009CFBD65F9}"/>
              </a:ext>
            </a:extLst>
          </p:cNvPr>
          <p:cNvSpPr txBox="1"/>
          <p:nvPr/>
        </p:nvSpPr>
        <p:spPr>
          <a:xfrm>
            <a:off x="13514667" y="13037681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Activity Diagram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014D1F-0F93-4BF4-AA20-9892915B760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376" y="428447"/>
            <a:ext cx="6027233" cy="6186433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5C0269-32BF-4AE0-BCD4-E08DF10BC87B}"/>
              </a:ext>
            </a:extLst>
          </p:cNvPr>
          <p:cNvSpPr txBox="1"/>
          <p:nvPr/>
        </p:nvSpPr>
        <p:spPr>
          <a:xfrm>
            <a:off x="32365209" y="1254608"/>
            <a:ext cx="6543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Sequence </a:t>
            </a:r>
          </a:p>
          <a:p>
            <a:r>
              <a:rPr lang="en-US" sz="4800" dirty="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Diagram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767758-02E3-40C4-8992-39A0E154B8B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445" y="4313640"/>
            <a:ext cx="2857500" cy="19354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A709FE-753C-4B9C-B916-AB73014DA2ED}"/>
              </a:ext>
            </a:extLst>
          </p:cNvPr>
          <p:cNvSpPr txBox="1"/>
          <p:nvPr/>
        </p:nvSpPr>
        <p:spPr>
          <a:xfrm>
            <a:off x="6886075" y="15855768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Class Diagram</a:t>
            </a:r>
          </a:p>
        </p:txBody>
      </p:sp>
      <p:sp>
        <p:nvSpPr>
          <p:cNvPr id="16" name="Молния 15">
            <a:extLst>
              <a:ext uri="{FF2B5EF4-FFF2-40B4-BE49-F238E27FC236}">
                <a16:creationId xmlns:a16="http://schemas.microsoft.com/office/drawing/2014/main" id="{F3332470-00CF-484F-8EC2-BA2E886DBA7E}"/>
              </a:ext>
            </a:extLst>
          </p:cNvPr>
          <p:cNvSpPr/>
          <p:nvPr/>
        </p:nvSpPr>
        <p:spPr>
          <a:xfrm rot="19132093">
            <a:off x="17140176" y="3818448"/>
            <a:ext cx="1619080" cy="1910246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Молния 14">
            <a:extLst>
              <a:ext uri="{FF2B5EF4-FFF2-40B4-BE49-F238E27FC236}">
                <a16:creationId xmlns:a16="http://schemas.microsoft.com/office/drawing/2014/main" id="{86334343-78AA-43CA-80CF-378DC63115C7}"/>
              </a:ext>
            </a:extLst>
          </p:cNvPr>
          <p:cNvSpPr/>
          <p:nvPr/>
        </p:nvSpPr>
        <p:spPr>
          <a:xfrm rot="19132093">
            <a:off x="14808264" y="1977139"/>
            <a:ext cx="1619080" cy="1910246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Молния 7">
            <a:extLst>
              <a:ext uri="{FF2B5EF4-FFF2-40B4-BE49-F238E27FC236}">
                <a16:creationId xmlns:a16="http://schemas.microsoft.com/office/drawing/2014/main" id="{70C30CE4-7C3F-4CF5-B964-3F0B2541C9BD}"/>
              </a:ext>
            </a:extLst>
          </p:cNvPr>
          <p:cNvSpPr/>
          <p:nvPr/>
        </p:nvSpPr>
        <p:spPr>
          <a:xfrm rot="19132093">
            <a:off x="12620476" y="539905"/>
            <a:ext cx="1619080" cy="1910246"/>
          </a:xfrm>
          <a:prstGeom prst="lightningBol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2B873EC-C9DA-4896-BDA9-53E84D68A71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165" y="714071"/>
            <a:ext cx="6027234" cy="5311408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7C1AE8-2486-48BC-AB4D-BC7BC9FAF19E}"/>
              </a:ext>
            </a:extLst>
          </p:cNvPr>
          <p:cNvSpPr txBox="1"/>
          <p:nvPr/>
        </p:nvSpPr>
        <p:spPr>
          <a:xfrm>
            <a:off x="922991" y="3013501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Class Diagram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3446481-9B07-4172-835F-7C64611B7615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208827" y="14348137"/>
            <a:ext cx="6645910" cy="4257675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FA23F6-1F04-4A52-A860-7366041AA8AF}"/>
              </a:ext>
            </a:extLst>
          </p:cNvPr>
          <p:cNvSpPr txBox="1"/>
          <p:nvPr/>
        </p:nvSpPr>
        <p:spPr>
          <a:xfrm>
            <a:off x="524406" y="9881282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Context Diagram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165802A-EE36-42B9-A625-89F407B05F99}"/>
              </a:ext>
            </a:extLst>
          </p:cNvPr>
          <p:cNvSpPr/>
          <p:nvPr/>
        </p:nvSpPr>
        <p:spPr>
          <a:xfrm rot="13535028">
            <a:off x="19736168" y="11827691"/>
            <a:ext cx="4460582" cy="12251765"/>
          </a:xfrm>
          <a:prstGeom prst="rect">
            <a:avLst/>
          </a:prstGeom>
          <a:solidFill>
            <a:schemeClr val="accent2">
              <a:lumMod val="50000"/>
              <a:alpha val="59000"/>
            </a:schemeClr>
          </a:solidFill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32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9C0AF-1EB2-4538-B416-9C9863DD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6453" y="-6442846"/>
            <a:ext cx="36112938" cy="20311524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2B873EC-C9DA-4896-BDA9-53E84D68A7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92" y="-6831913"/>
            <a:ext cx="6027234" cy="5311408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7C1AE8-2486-48BC-AB4D-BC7BC9FAF19E}"/>
              </a:ext>
            </a:extLst>
          </p:cNvPr>
          <p:cNvSpPr txBox="1"/>
          <p:nvPr/>
        </p:nvSpPr>
        <p:spPr>
          <a:xfrm>
            <a:off x="1090518" y="-8682683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Class Diagram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700C8D4-1852-4B78-B9FA-EBCB53BD83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23954" y="1300162"/>
            <a:ext cx="6645910" cy="4257675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D12EC4-4F94-49FE-A307-36C146A16DD8}"/>
              </a:ext>
            </a:extLst>
          </p:cNvPr>
          <p:cNvSpPr txBox="1"/>
          <p:nvPr/>
        </p:nvSpPr>
        <p:spPr>
          <a:xfrm>
            <a:off x="524406" y="2881919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Context Diagram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683CED2-7479-46E7-A604-DC7FE238023B}"/>
              </a:ext>
            </a:extLst>
          </p:cNvPr>
          <p:cNvSpPr/>
          <p:nvPr/>
        </p:nvSpPr>
        <p:spPr>
          <a:xfrm rot="13535028">
            <a:off x="7030154" y="3090166"/>
            <a:ext cx="17227528" cy="20407021"/>
          </a:xfrm>
          <a:prstGeom prst="rect">
            <a:avLst/>
          </a:prstGeom>
          <a:solidFill>
            <a:schemeClr val="accent2">
              <a:lumMod val="50000"/>
              <a:alpha val="59000"/>
            </a:schemeClr>
          </a:solidFill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265C20B-3533-4A27-8060-499A1835866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595" y="17886403"/>
            <a:ext cx="7120890" cy="3111500"/>
          </a:xfrm>
          <a:prstGeom prst="rect">
            <a:avLst/>
          </a:prstGeom>
          <a:ln w="38100">
            <a:solidFill>
              <a:schemeClr val="accent2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C208783-837A-4318-93A1-805BB37DDC9A}"/>
              </a:ext>
            </a:extLst>
          </p:cNvPr>
          <p:cNvSpPr txBox="1"/>
          <p:nvPr/>
        </p:nvSpPr>
        <p:spPr>
          <a:xfrm>
            <a:off x="31486485" y="25756358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Decomposition Diagram</a:t>
            </a:r>
          </a:p>
        </p:txBody>
      </p:sp>
    </p:spTree>
    <p:extLst>
      <p:ext uri="{BB962C8B-B14F-4D97-AF65-F5344CB8AC3E}">
        <p14:creationId xmlns:p14="http://schemas.microsoft.com/office/powerpoint/2010/main" val="169615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99C0AF-1EB2-4538-B416-9C9863DD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15622" y="-12867092"/>
            <a:ext cx="36112938" cy="2031152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700C8D4-1852-4B78-B9FA-EBCB53BD83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0058509" y="-10811521"/>
            <a:ext cx="6645910" cy="4257675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D12EC4-4F94-49FE-A307-36C146A16DD8}"/>
              </a:ext>
            </a:extLst>
          </p:cNvPr>
          <p:cNvSpPr txBox="1"/>
          <p:nvPr/>
        </p:nvSpPr>
        <p:spPr>
          <a:xfrm>
            <a:off x="-12749954" y="-5727152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Context Diagram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CD9F00D-6A76-43D3-BBB3-1AB0131A4ED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555" y="1526539"/>
            <a:ext cx="7120890" cy="3111500"/>
          </a:xfrm>
          <a:prstGeom prst="rect">
            <a:avLst/>
          </a:prstGeom>
          <a:ln w="38100">
            <a:solidFill>
              <a:schemeClr val="accent2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5B7D91-46F3-4D5B-BD34-A2C7C8FDA44C}"/>
              </a:ext>
            </a:extLst>
          </p:cNvPr>
          <p:cNvSpPr txBox="1"/>
          <p:nvPr/>
        </p:nvSpPr>
        <p:spPr>
          <a:xfrm>
            <a:off x="2910466" y="5363922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Decomposition Diagram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C21F1E-1276-467E-80F3-04FC0E8C8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37" y="-15959323"/>
            <a:ext cx="10807397" cy="5680798"/>
          </a:xfrm>
          <a:prstGeom prst="rect">
            <a:avLst/>
          </a:prstGeom>
          <a:ln w="38100">
            <a:solidFill>
              <a:schemeClr val="accent2">
                <a:shade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ED63D4-793A-4F4D-A66E-C09CFD76E3A0}"/>
              </a:ext>
            </a:extLst>
          </p:cNvPr>
          <p:cNvSpPr txBox="1"/>
          <p:nvPr/>
        </p:nvSpPr>
        <p:spPr>
          <a:xfrm>
            <a:off x="3533611" y="-3542327"/>
            <a:ext cx="654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Deployment Diagram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D52CD5-EABE-446C-BD57-93BB6568FF91}"/>
              </a:ext>
            </a:extLst>
          </p:cNvPr>
          <p:cNvSpPr/>
          <p:nvPr/>
        </p:nvSpPr>
        <p:spPr>
          <a:xfrm rot="13535028">
            <a:off x="-14582061" y="-14379718"/>
            <a:ext cx="17227528" cy="20407021"/>
          </a:xfrm>
          <a:prstGeom prst="rect">
            <a:avLst/>
          </a:prstGeom>
          <a:solidFill>
            <a:schemeClr val="accent2">
              <a:lumMod val="50000"/>
              <a:alpha val="59000"/>
            </a:schemeClr>
          </a:solidFill>
          <a:ln w="635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53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164</Words>
  <Application>Microsoft Office PowerPoint</Application>
  <PresentationFormat>Широкоэкранный</PresentationFormat>
  <Paragraphs>60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Cascadia Mono SemiLight</vt:lpstr>
      <vt:lpstr>Manrope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Рамазан Оспан</dc:creator>
  <cp:lastModifiedBy>Рамазан Оспан</cp:lastModifiedBy>
  <cp:revision>174</cp:revision>
  <dcterms:created xsi:type="dcterms:W3CDTF">2024-05-24T00:40:46Z</dcterms:created>
  <dcterms:modified xsi:type="dcterms:W3CDTF">2024-05-24T18:51:55Z</dcterms:modified>
</cp:coreProperties>
</file>