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p:scale>
          <a:sx n="50" d="100"/>
          <a:sy n="50" d="100"/>
        </p:scale>
        <p:origin x="1288"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CED421-9F48-9125-8B64-7AF2C06AD77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064E06D7-C9C8-9B4B-B327-06AFFEFC8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7B3F222-4C0F-0C24-F925-A7B2D8DB1CD2}"/>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5" name="Нижний колонтитул 4">
            <a:extLst>
              <a:ext uri="{FF2B5EF4-FFF2-40B4-BE49-F238E27FC236}">
                <a16:creationId xmlns:a16="http://schemas.microsoft.com/office/drawing/2014/main" id="{ACB89D98-558D-3C83-3B54-1CF85A34D957}"/>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6E71D893-BC9F-2A5B-8E44-8A423223EE28}"/>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303826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61A31A-041F-581F-9B56-024F9D58499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013FFB6-A296-31B7-6B4C-AAA953D1B98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CE7580B-7F67-3811-1720-B7E3F7FC4180}"/>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5" name="Нижний колонтитул 4">
            <a:extLst>
              <a:ext uri="{FF2B5EF4-FFF2-40B4-BE49-F238E27FC236}">
                <a16:creationId xmlns:a16="http://schemas.microsoft.com/office/drawing/2014/main" id="{70FE895D-6A02-4755-86E9-C74D8F14BDAC}"/>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D9686C8B-6C42-30BE-507C-135EA2C757A7}"/>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1984853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F7A6CC9-FC47-9B36-D020-2FA0478D50A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96C92C62-C579-4568-8D06-2461A0AEF27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04474B6-B0D7-16C7-5508-4CAE9E4E041A}"/>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5" name="Нижний колонтитул 4">
            <a:extLst>
              <a:ext uri="{FF2B5EF4-FFF2-40B4-BE49-F238E27FC236}">
                <a16:creationId xmlns:a16="http://schemas.microsoft.com/office/drawing/2014/main" id="{2AE981BC-6EE0-BF77-06E3-8680CF49780B}"/>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9ABB7150-13C4-4976-EECA-F07FF679E8D5}"/>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91946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B911BD-678A-4591-CCDF-355A3F9B297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DB418FC-9D16-AE8B-DA0F-210B794891F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69A982C-E485-F7E7-E507-DFB7D90FC666}"/>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5" name="Нижний колонтитул 4">
            <a:extLst>
              <a:ext uri="{FF2B5EF4-FFF2-40B4-BE49-F238E27FC236}">
                <a16:creationId xmlns:a16="http://schemas.microsoft.com/office/drawing/2014/main" id="{CA489659-8FBB-5632-58FC-9178EBF8B39C}"/>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1EBB8244-1E1E-3864-155C-70966ABB3C21}"/>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275488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35A14D-08E6-366B-4B19-D58F29A2C20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B432D115-F936-A1F0-23BF-C40FDAEC2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B0024CB-192D-8587-FDA7-09B8F279A6EC}"/>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5" name="Нижний колонтитул 4">
            <a:extLst>
              <a:ext uri="{FF2B5EF4-FFF2-40B4-BE49-F238E27FC236}">
                <a16:creationId xmlns:a16="http://schemas.microsoft.com/office/drawing/2014/main" id="{64B56B75-1689-C104-E53C-F6212D2CCE1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D3E70464-A52F-21C2-C606-EEEADDBD26CC}"/>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804291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69DFBA-5D55-578C-FD4F-CD08183CFF5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8963044-B1EA-F86F-E828-BBAA0FF29F72}"/>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57A11EF-B8D8-CFF9-A61D-544D1857036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83A9A49-66CD-C793-56C0-1D5593562A0F}"/>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6" name="Нижний колонтитул 5">
            <a:extLst>
              <a:ext uri="{FF2B5EF4-FFF2-40B4-BE49-F238E27FC236}">
                <a16:creationId xmlns:a16="http://schemas.microsoft.com/office/drawing/2014/main" id="{0152DF10-DF93-81EC-B7FE-78D7F00D4D30}"/>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BBACBE13-3E8B-171C-F5F9-43D63488E348}"/>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193796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83953-2086-3EA4-F5B4-A279ACD2878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B3F2EF40-ADBC-4ABD-61C0-2FEE21823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D6117E87-0EAC-CA6B-46A8-4327B058875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FADE579-AEEA-2095-B55F-DC60DD067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E21BB2B-12FC-C5E7-07EB-10C6C70A011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0F98F499-C0EF-0FA2-05AA-61F7F78606ED}"/>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8" name="Нижний колонтитул 7">
            <a:extLst>
              <a:ext uri="{FF2B5EF4-FFF2-40B4-BE49-F238E27FC236}">
                <a16:creationId xmlns:a16="http://schemas.microsoft.com/office/drawing/2014/main" id="{A6F8A762-AA5F-2FD5-58D6-AD42C0134072}"/>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221618FE-0E4C-0E9A-3E7C-198B715369AE}"/>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3312479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25834A-6C1A-46F6-11E8-453024805FC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8739B30-A022-AD21-C38A-6A4EF501E53C}"/>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4" name="Нижний колонтитул 3">
            <a:extLst>
              <a:ext uri="{FF2B5EF4-FFF2-40B4-BE49-F238E27FC236}">
                <a16:creationId xmlns:a16="http://schemas.microsoft.com/office/drawing/2014/main" id="{AAD9D3C6-A358-F5AE-A2A7-8DB4770CF98B}"/>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D39D8D13-4E96-CB6A-DFD5-A7A12C078179}"/>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3951957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1B26F0C-FCD5-1A83-138F-38528FE6CD04}"/>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3" name="Нижний колонтитул 2">
            <a:extLst>
              <a:ext uri="{FF2B5EF4-FFF2-40B4-BE49-F238E27FC236}">
                <a16:creationId xmlns:a16="http://schemas.microsoft.com/office/drawing/2014/main" id="{D933E94D-5CC4-D959-BE5F-7B32C2CFCFE2}"/>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5AAB944E-AC32-F0CB-32E0-BD3FA945D04C}"/>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43238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AFDD85-9FEE-2B9A-E36F-9954BE91B08F}"/>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A55FBB1-FFC4-7A0E-6F8D-C4FA1B6907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D880DD1-81B1-68BC-E876-2B9C16ADF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8E61B4C-25E3-A845-BE5C-958F49BD884D}"/>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6" name="Нижний колонтитул 5">
            <a:extLst>
              <a:ext uri="{FF2B5EF4-FFF2-40B4-BE49-F238E27FC236}">
                <a16:creationId xmlns:a16="http://schemas.microsoft.com/office/drawing/2014/main" id="{4ADDEC8F-B01F-D5BA-5EB0-0B508673F590}"/>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E22703C-7E4E-8300-9EBD-EC176AC4BA25}"/>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86965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599538-BD44-9654-CAD0-7F341986654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6F32A18-1263-A935-ECE9-0FBDF15CC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0A010CEB-8A33-6A09-AEB2-062C6F089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6969838-4A98-1FE6-AAC2-F085036E8321}"/>
              </a:ext>
            </a:extLst>
          </p:cNvPr>
          <p:cNvSpPr>
            <a:spLocks noGrp="1"/>
          </p:cNvSpPr>
          <p:nvPr>
            <p:ph type="dt" sz="half" idx="10"/>
          </p:nvPr>
        </p:nvSpPr>
        <p:spPr/>
        <p:txBody>
          <a:bodyPr/>
          <a:lstStyle/>
          <a:p>
            <a:fld id="{6A2AE736-F962-4EBA-B181-E71E19AD57E9}" type="datetimeFigureOut">
              <a:rPr lang="ru-RU" smtClean="0"/>
              <a:t>03.09.2024</a:t>
            </a:fld>
            <a:endParaRPr lang="ru-RU" dirty="0"/>
          </a:p>
        </p:txBody>
      </p:sp>
      <p:sp>
        <p:nvSpPr>
          <p:cNvPr id="6" name="Нижний колонтитул 5">
            <a:extLst>
              <a:ext uri="{FF2B5EF4-FFF2-40B4-BE49-F238E27FC236}">
                <a16:creationId xmlns:a16="http://schemas.microsoft.com/office/drawing/2014/main" id="{A0FA2248-52E7-157A-7C4B-85E99644AC07}"/>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696B5C18-4BD1-7686-8F23-A25EB8D83636}"/>
              </a:ext>
            </a:extLst>
          </p:cNvPr>
          <p:cNvSpPr>
            <a:spLocks noGrp="1"/>
          </p:cNvSpPr>
          <p:nvPr>
            <p:ph type="sldNum" sz="quarter" idx="12"/>
          </p:nvPr>
        </p:nvSpPr>
        <p:spPr/>
        <p:txBody>
          <a:bodyPr/>
          <a:lstStyle/>
          <a:p>
            <a:fld id="{348671FF-7B9C-4365-B9B3-7582117B74DB}" type="slidenum">
              <a:rPr lang="ru-RU" smtClean="0"/>
              <a:t>‹#›</a:t>
            </a:fld>
            <a:endParaRPr lang="ru-RU" dirty="0"/>
          </a:p>
        </p:txBody>
      </p:sp>
    </p:spTree>
    <p:extLst>
      <p:ext uri="{BB962C8B-B14F-4D97-AF65-F5344CB8AC3E}">
        <p14:creationId xmlns:p14="http://schemas.microsoft.com/office/powerpoint/2010/main" val="298183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041B56-1AFA-415C-F34B-D07AE68C7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6F25D4B-98E9-CAD2-0D60-2E2A84E01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2B9D45C-B57E-0EF1-0D3B-497A981DEC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AE736-F962-4EBA-B181-E71E19AD57E9}" type="datetimeFigureOut">
              <a:rPr lang="ru-RU" smtClean="0"/>
              <a:t>03.09.2024</a:t>
            </a:fld>
            <a:endParaRPr lang="ru-RU" dirty="0"/>
          </a:p>
        </p:txBody>
      </p:sp>
      <p:sp>
        <p:nvSpPr>
          <p:cNvPr id="5" name="Нижний колонтитул 4">
            <a:extLst>
              <a:ext uri="{FF2B5EF4-FFF2-40B4-BE49-F238E27FC236}">
                <a16:creationId xmlns:a16="http://schemas.microsoft.com/office/drawing/2014/main" id="{D76F00CE-894F-DD52-D46B-D5F1F200C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3EA85342-EAB0-DD15-C316-EA673CF37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671FF-7B9C-4365-B9B3-7582117B74DB}" type="slidenum">
              <a:rPr lang="ru-RU" smtClean="0"/>
              <a:t>‹#›</a:t>
            </a:fld>
            <a:endParaRPr lang="ru-RU" dirty="0"/>
          </a:p>
        </p:txBody>
      </p:sp>
    </p:spTree>
    <p:extLst>
      <p:ext uri="{BB962C8B-B14F-4D97-AF65-F5344CB8AC3E}">
        <p14:creationId xmlns:p14="http://schemas.microsoft.com/office/powerpoint/2010/main" val="425804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FF71EB-52A8-B878-B030-1A2BC423EEB2}"/>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Information theory</a:t>
            </a:r>
            <a:endParaRPr lang="ru-RU"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797C8906-07FA-A92D-0A0D-36883C4A7CF8}"/>
              </a:ext>
            </a:extLst>
          </p:cNvPr>
          <p:cNvSpPr>
            <a:spLocks noGrp="1"/>
          </p:cNvSpPr>
          <p:nvPr>
            <p:ph type="subTitle" idx="1"/>
          </p:nvPr>
        </p:nvSpPr>
        <p:spPr>
          <a:xfrm>
            <a:off x="1524000" y="3840956"/>
            <a:ext cx="9144000" cy="1416844"/>
          </a:xfrm>
        </p:spPr>
        <p:txBody>
          <a:bodyPr/>
          <a:lstStyle/>
          <a:p>
            <a:endParaRPr lang="en-US" dirty="0"/>
          </a:p>
          <a:p>
            <a:r>
              <a:rPr lang="en-US" dirty="0">
                <a:latin typeface="Times New Roman" panose="02020603050405020304" pitchFamily="18" charset="0"/>
                <a:cs typeface="Times New Roman" panose="02020603050405020304" pitchFamily="18" charset="0"/>
              </a:rPr>
              <a:t>Senior lecturer: Nurkamilya </a:t>
            </a:r>
            <a:r>
              <a:rPr lang="en-US" dirty="0" err="1">
                <a:latin typeface="Times New Roman" panose="02020603050405020304" pitchFamily="18" charset="0"/>
                <a:cs typeface="Times New Roman" panose="02020603050405020304" pitchFamily="18" charset="0"/>
              </a:rPr>
              <a:t>A.Daurenbayeva</a:t>
            </a:r>
            <a:endParaRPr lang="ru-RU" dirty="0">
              <a:latin typeface="Times New Roman" panose="02020603050405020304" pitchFamily="18" charset="0"/>
              <a:cs typeface="Times New Roman" panose="02020603050405020304" pitchFamily="18" charset="0"/>
            </a:endParaRPr>
          </a:p>
        </p:txBody>
      </p:sp>
      <p:pic>
        <p:nvPicPr>
          <p:cNvPr id="4" name="Рисунок 1">
            <a:extLst>
              <a:ext uri="{FF2B5EF4-FFF2-40B4-BE49-F238E27FC236}">
                <a16:creationId xmlns:a16="http://schemas.microsoft.com/office/drawing/2014/main" id="{F1EEA5BF-769D-1495-5470-8DB923BC7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326" y="302024"/>
            <a:ext cx="4391849" cy="978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538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75C78FE-95D6-787E-77F7-93C7A52A9C0C}"/>
              </a:ext>
            </a:extLst>
          </p:cNvPr>
          <p:cNvPicPr>
            <a:picLocks noChangeAspect="1"/>
          </p:cNvPicPr>
          <p:nvPr/>
        </p:nvPicPr>
        <p:blipFill rotWithShape="1">
          <a:blip r:embed="rId2"/>
          <a:srcRect l="24479" t="19215" r="23437" b="20980"/>
          <a:stretch/>
        </p:blipFill>
        <p:spPr>
          <a:xfrm>
            <a:off x="1015999" y="476249"/>
            <a:ext cx="9681149" cy="5905501"/>
          </a:xfrm>
          <a:prstGeom prst="rect">
            <a:avLst/>
          </a:prstGeom>
        </p:spPr>
      </p:pic>
    </p:spTree>
    <p:extLst>
      <p:ext uri="{BB962C8B-B14F-4D97-AF65-F5344CB8AC3E}">
        <p14:creationId xmlns:p14="http://schemas.microsoft.com/office/powerpoint/2010/main" val="1838190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7F4FF9-1432-F2BE-C729-28E3D11D41C9}"/>
              </a:ext>
            </a:extLst>
          </p:cNvPr>
          <p:cNvSpPr>
            <a:spLocks noGrp="1"/>
          </p:cNvSpPr>
          <p:nvPr>
            <p:ph type="title"/>
          </p:nvPr>
        </p:nvSpPr>
        <p:spPr/>
        <p:txBody>
          <a:bodyPr/>
          <a:lstStyle/>
          <a:p>
            <a:r>
              <a:rPr lang="en-US" dirty="0"/>
              <a:t>Problems</a:t>
            </a:r>
            <a:endParaRPr lang="ru-RU" dirty="0"/>
          </a:p>
        </p:txBody>
      </p:sp>
      <p:pic>
        <p:nvPicPr>
          <p:cNvPr id="7" name="Рисунок 6">
            <a:extLst>
              <a:ext uri="{FF2B5EF4-FFF2-40B4-BE49-F238E27FC236}">
                <a16:creationId xmlns:a16="http://schemas.microsoft.com/office/drawing/2014/main" id="{657C27E2-05B4-2A81-14E1-420B91BCC4F7}"/>
              </a:ext>
            </a:extLst>
          </p:cNvPr>
          <p:cNvPicPr>
            <a:picLocks noChangeAspect="1"/>
          </p:cNvPicPr>
          <p:nvPr/>
        </p:nvPicPr>
        <p:blipFill rotWithShape="1">
          <a:blip r:embed="rId2"/>
          <a:srcRect l="23645" t="26863" r="23021" b="15294"/>
          <a:stretch/>
        </p:blipFill>
        <p:spPr>
          <a:xfrm>
            <a:off x="1701800" y="1449387"/>
            <a:ext cx="8216900" cy="4734347"/>
          </a:xfrm>
          <a:prstGeom prst="rect">
            <a:avLst/>
          </a:prstGeom>
        </p:spPr>
      </p:pic>
    </p:spTree>
    <p:extLst>
      <p:ext uri="{BB962C8B-B14F-4D97-AF65-F5344CB8AC3E}">
        <p14:creationId xmlns:p14="http://schemas.microsoft.com/office/powerpoint/2010/main" val="408866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AD67545E-7914-F4BA-B9DB-A97D28678D8C}"/>
              </a:ext>
            </a:extLst>
          </p:cNvPr>
          <p:cNvPicPr>
            <a:picLocks noChangeAspect="1"/>
          </p:cNvPicPr>
          <p:nvPr/>
        </p:nvPicPr>
        <p:blipFill rotWithShape="1">
          <a:blip r:embed="rId2"/>
          <a:srcRect l="24376" t="27843" r="21979" b="18040"/>
          <a:stretch/>
        </p:blipFill>
        <p:spPr>
          <a:xfrm>
            <a:off x="685800" y="288005"/>
            <a:ext cx="10998200" cy="5894181"/>
          </a:xfrm>
          <a:prstGeom prst="rect">
            <a:avLst/>
          </a:prstGeom>
        </p:spPr>
      </p:pic>
    </p:spTree>
    <p:extLst>
      <p:ext uri="{BB962C8B-B14F-4D97-AF65-F5344CB8AC3E}">
        <p14:creationId xmlns:p14="http://schemas.microsoft.com/office/powerpoint/2010/main" val="125872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39593D4A-0652-4B36-4AB5-D211A6D48937}"/>
              </a:ext>
            </a:extLst>
          </p:cNvPr>
          <p:cNvPicPr>
            <a:picLocks noChangeAspect="1"/>
          </p:cNvPicPr>
          <p:nvPr/>
        </p:nvPicPr>
        <p:blipFill rotWithShape="1">
          <a:blip r:embed="rId2"/>
          <a:srcRect l="23959" t="24314" r="25104" b="16863"/>
          <a:stretch/>
        </p:blipFill>
        <p:spPr>
          <a:xfrm>
            <a:off x="1003300" y="327707"/>
            <a:ext cx="9817100" cy="6022760"/>
          </a:xfrm>
          <a:prstGeom prst="rect">
            <a:avLst/>
          </a:prstGeom>
        </p:spPr>
      </p:pic>
    </p:spTree>
    <p:extLst>
      <p:ext uri="{BB962C8B-B14F-4D97-AF65-F5344CB8AC3E}">
        <p14:creationId xmlns:p14="http://schemas.microsoft.com/office/powerpoint/2010/main" val="319985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B0423799-BB58-FE87-1EBF-DE14D43B68FD}"/>
              </a:ext>
            </a:extLst>
          </p:cNvPr>
          <p:cNvPicPr>
            <a:picLocks noChangeAspect="1"/>
          </p:cNvPicPr>
          <p:nvPr/>
        </p:nvPicPr>
        <p:blipFill rotWithShape="1">
          <a:blip r:embed="rId2"/>
          <a:srcRect l="24271" t="22157" r="33229" b="18040"/>
          <a:stretch/>
        </p:blipFill>
        <p:spPr>
          <a:xfrm>
            <a:off x="939800" y="0"/>
            <a:ext cx="8775700" cy="6560265"/>
          </a:xfrm>
          <a:prstGeom prst="rect">
            <a:avLst/>
          </a:prstGeom>
        </p:spPr>
      </p:pic>
    </p:spTree>
    <p:extLst>
      <p:ext uri="{BB962C8B-B14F-4D97-AF65-F5344CB8AC3E}">
        <p14:creationId xmlns:p14="http://schemas.microsoft.com/office/powerpoint/2010/main" val="163322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E5B8AA0-5F5A-746E-4496-297ABC853EB1}"/>
              </a:ext>
            </a:extLst>
          </p:cNvPr>
          <p:cNvPicPr>
            <a:picLocks noChangeAspect="1"/>
          </p:cNvPicPr>
          <p:nvPr/>
        </p:nvPicPr>
        <p:blipFill rotWithShape="1">
          <a:blip r:embed="rId2"/>
          <a:srcRect l="25312" t="24904" r="21354" b="25868"/>
          <a:stretch/>
        </p:blipFill>
        <p:spPr>
          <a:xfrm>
            <a:off x="825500" y="483518"/>
            <a:ext cx="10223500" cy="5091782"/>
          </a:xfrm>
          <a:prstGeom prst="rect">
            <a:avLst/>
          </a:prstGeom>
        </p:spPr>
      </p:pic>
    </p:spTree>
    <p:extLst>
      <p:ext uri="{BB962C8B-B14F-4D97-AF65-F5344CB8AC3E}">
        <p14:creationId xmlns:p14="http://schemas.microsoft.com/office/powerpoint/2010/main" val="595943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Таблица 15">
            <a:extLst>
              <a:ext uri="{FF2B5EF4-FFF2-40B4-BE49-F238E27FC236}">
                <a16:creationId xmlns:a16="http://schemas.microsoft.com/office/drawing/2014/main" id="{70B92DE0-EBAC-06A1-2291-74EB504396F4}"/>
              </a:ext>
            </a:extLst>
          </p:cNvPr>
          <p:cNvGraphicFramePr>
            <a:graphicFrameLocks noGrp="1"/>
          </p:cNvGraphicFramePr>
          <p:nvPr>
            <p:extLst>
              <p:ext uri="{D42A27DB-BD31-4B8C-83A1-F6EECF244321}">
                <p14:modId xmlns:p14="http://schemas.microsoft.com/office/powerpoint/2010/main" val="704100139"/>
              </p:ext>
            </p:extLst>
          </p:nvPr>
        </p:nvGraphicFramePr>
        <p:xfrm>
          <a:off x="2190750" y="139832"/>
          <a:ext cx="8220075" cy="6578335"/>
        </p:xfrm>
        <a:graphic>
          <a:graphicData uri="http://schemas.openxmlformats.org/drawingml/2006/table">
            <a:tbl>
              <a:tblPr firstRow="1" firstCol="1" bandRow="1">
                <a:tableStyleId>{5C22544A-7EE6-4342-B048-85BDC9FD1C3A}</a:tableStyleId>
              </a:tblPr>
              <a:tblGrid>
                <a:gridCol w="1846356">
                  <a:extLst>
                    <a:ext uri="{9D8B030D-6E8A-4147-A177-3AD203B41FA5}">
                      <a16:colId xmlns:a16="http://schemas.microsoft.com/office/drawing/2014/main" val="1126881364"/>
                    </a:ext>
                  </a:extLst>
                </a:gridCol>
                <a:gridCol w="6373719">
                  <a:extLst>
                    <a:ext uri="{9D8B030D-6E8A-4147-A177-3AD203B41FA5}">
                      <a16:colId xmlns:a16="http://schemas.microsoft.com/office/drawing/2014/main" val="749910813"/>
                    </a:ext>
                  </a:extLst>
                </a:gridCol>
              </a:tblGrid>
              <a:tr h="317032">
                <a:tc>
                  <a:txBody>
                    <a:bodyPr/>
                    <a:lstStyle/>
                    <a:p>
                      <a:pPr algn="ctr"/>
                      <a:r>
                        <a:rPr lang="ru-RU" sz="1400" dirty="0">
                          <a:effectLst/>
                          <a:latin typeface="Times New Roman" panose="02020603050405020304" pitchFamily="18" charset="0"/>
                          <a:cs typeface="Times New Roman" panose="02020603050405020304" pitchFamily="18" charset="0"/>
                        </a:rPr>
                        <a:t>Context</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tc>
                  <a:txBody>
                    <a:bodyPr/>
                    <a:lstStyle/>
                    <a:p>
                      <a:pPr algn="ctr"/>
                      <a:r>
                        <a:rPr lang="ru-RU" sz="1400" dirty="0">
                          <a:effectLst/>
                          <a:latin typeface="Times New Roman" panose="02020603050405020304" pitchFamily="18" charset="0"/>
                          <a:cs typeface="Times New Roman" panose="02020603050405020304" pitchFamily="18" charset="0"/>
                        </a:rPr>
                        <a:t>Definition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2143533145"/>
                  </a:ext>
                </a:extLst>
              </a:tr>
              <a:tr h="900931">
                <a:tc>
                  <a:txBody>
                    <a:bodyPr/>
                    <a:lstStyle/>
                    <a:p>
                      <a:r>
                        <a:rPr lang="ru-RU" sz="1400" dirty="0">
                          <a:effectLst/>
                          <a:latin typeface="Times New Roman" panose="02020603050405020304" pitchFamily="18" charset="0"/>
                          <a:cs typeface="Times New Roman" panose="02020603050405020304" pitchFamily="18" charset="0"/>
                        </a:rPr>
                        <a:t>Mathematical Definition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tc>
                  <a:txBody>
                    <a:bodyPr/>
                    <a:lstStyle/>
                    <a:p>
                      <a:r>
                        <a:rPr lang="en-US" sz="1400" dirty="0">
                          <a:effectLst/>
                          <a:latin typeface="Times New Roman" panose="02020603050405020304" pitchFamily="18" charset="0"/>
                          <a:cs typeface="Times New Roman" panose="02020603050405020304" pitchFamily="18" charset="0"/>
                        </a:rPr>
                        <a:t>Information theory is a branch of applied mathematics that quantifies information using concepts such as entropy, mutual information, and channel capacity. It focuses on the mathematical foundations of data transmission, encoding, and compression.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13249250"/>
                  </a:ext>
                </a:extLst>
              </a:tr>
              <a:tr h="988176">
                <a:tc>
                  <a:txBody>
                    <a:bodyPr/>
                    <a:lstStyle/>
                    <a:p>
                      <a:r>
                        <a:rPr lang="ru-RU" sz="1400" dirty="0">
                          <a:effectLst/>
                          <a:latin typeface="Times New Roman" panose="02020603050405020304" pitchFamily="18" charset="0"/>
                          <a:cs typeface="Times New Roman" panose="02020603050405020304" pitchFamily="18" charset="0"/>
                        </a:rPr>
                        <a:t>Communication Theory Definition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tc>
                  <a:txBody>
                    <a:bodyPr/>
                    <a:lstStyle/>
                    <a:p>
                      <a:r>
                        <a:rPr lang="en-US" sz="1400" dirty="0">
                          <a:effectLst/>
                          <a:latin typeface="Times New Roman" panose="02020603050405020304" pitchFamily="18" charset="0"/>
                          <a:cs typeface="Times New Roman" panose="02020603050405020304" pitchFamily="18" charset="0"/>
                        </a:rPr>
                        <a:t>Information theory studies how information is transmitted over communication channels. It addresses challenges in data encoding, error minimization, and maximizing the rate of successful transmission given constraints like noise and bandwidth.</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2861295279"/>
                  </a:ext>
                </a:extLst>
              </a:tr>
              <a:tr h="1108561">
                <a:tc>
                  <a:txBody>
                    <a:bodyPr/>
                    <a:lstStyle/>
                    <a:p>
                      <a:r>
                        <a:rPr lang="ru-RU" sz="1400" dirty="0">
                          <a:effectLst/>
                          <a:latin typeface="Times New Roman" panose="02020603050405020304" pitchFamily="18" charset="0"/>
                          <a:cs typeface="Times New Roman" panose="02020603050405020304" pitchFamily="18" charset="0"/>
                        </a:rPr>
                        <a:t>Statistical Definition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tc>
                  <a:txBody>
                    <a:bodyPr/>
                    <a:lstStyle/>
                    <a:p>
                      <a:r>
                        <a:rPr lang="en-US" sz="1400" dirty="0">
                          <a:effectLst/>
                          <a:latin typeface="Times New Roman" panose="02020603050405020304" pitchFamily="18" charset="0"/>
                          <a:cs typeface="Times New Roman" panose="02020603050405020304" pitchFamily="18" charset="0"/>
                        </a:rPr>
                        <a:t>In statistical terms, information theory provides a framework for understanding the amount of uncertainty or randomness in a data source. It uses concepts like entropy to measure data unpredictability and develop methods for optimal data representation and compression.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2786228756"/>
                  </a:ext>
                </a:extLst>
              </a:tr>
              <a:tr h="1082577">
                <a:tc>
                  <a:txBody>
                    <a:bodyPr/>
                    <a:lstStyle/>
                    <a:p>
                      <a:r>
                        <a:rPr lang="ru-RU" sz="1400" dirty="0">
                          <a:effectLst/>
                          <a:latin typeface="Times New Roman" panose="02020603050405020304" pitchFamily="18" charset="0"/>
                          <a:cs typeface="Times New Roman" panose="02020603050405020304" pitchFamily="18" charset="0"/>
                        </a:rPr>
                        <a:t>Engineering Definition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tc>
                  <a:txBody>
                    <a:bodyPr/>
                    <a:lstStyle/>
                    <a:p>
                      <a:r>
                        <a:rPr lang="en-US" sz="1400" dirty="0">
                          <a:effectLst/>
                          <a:latin typeface="Times New Roman" panose="02020603050405020304" pitchFamily="18" charset="0"/>
                          <a:cs typeface="Times New Roman" panose="02020603050405020304" pitchFamily="18" charset="0"/>
                        </a:rPr>
                        <a:t>From an engineering perspective, information theory deals with the design and analysis of systems for transmitting and storing data. It encompasses techniques for signal processing, error correction, and data compression to enhance the efficiency and reliability of communication systems.</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1553375491"/>
                  </a:ext>
                </a:extLst>
              </a:tr>
              <a:tr h="988176">
                <a:tc>
                  <a:txBody>
                    <a:bodyPr/>
                    <a:lstStyle/>
                    <a:p>
                      <a:r>
                        <a:rPr lang="ru-RU" sz="1400" dirty="0">
                          <a:effectLst/>
                          <a:latin typeface="Times New Roman" panose="02020603050405020304" pitchFamily="18" charset="0"/>
                          <a:cs typeface="Times New Roman" panose="02020603050405020304" pitchFamily="18" charset="0"/>
                        </a:rPr>
                        <a:t>Information Processing Definition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tc>
                  <a:txBody>
                    <a:bodyPr/>
                    <a:lstStyle/>
                    <a:p>
                      <a:r>
                        <a:rPr lang="en-US" sz="1400" dirty="0">
                          <a:effectLst/>
                          <a:latin typeface="Times New Roman" panose="02020603050405020304" pitchFamily="18" charset="0"/>
                          <a:cs typeface="Times New Roman" panose="02020603050405020304" pitchFamily="18" charset="0"/>
                        </a:rPr>
                        <a:t>Information theory is the study of how information is processed, represented, and transformed. It examines how to encode information for various purposes, such as reducing redundancy, improving clarity, and ensuring security in data handling and transmission.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2957553371"/>
                  </a:ext>
                </a:extLst>
              </a:tr>
              <a:tr h="1192882">
                <a:tc>
                  <a:txBody>
                    <a:bodyPr/>
                    <a:lstStyle/>
                    <a:p>
                      <a:r>
                        <a:rPr lang="ru-RU" sz="1400" dirty="0">
                          <a:effectLst/>
                          <a:latin typeface="Times New Roman" panose="02020603050405020304" pitchFamily="18" charset="0"/>
                          <a:cs typeface="Times New Roman" panose="02020603050405020304" pitchFamily="18" charset="0"/>
                        </a:rPr>
                        <a:t>Shannon's Definition</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tc>
                  <a:txBody>
                    <a:bodyPr/>
                    <a:lstStyle/>
                    <a:p>
                      <a:r>
                        <a:rPr lang="en-US" sz="1400" dirty="0">
                          <a:effectLst/>
                          <a:latin typeface="Times New Roman" panose="02020603050405020304" pitchFamily="18" charset="0"/>
                          <a:cs typeface="Times New Roman" panose="02020603050405020304" pitchFamily="18" charset="0"/>
                        </a:rPr>
                        <a:t>According to Claude Shannon, the founder of information theory, it is "the scientific study of the transmission of information over a communication channel." Shannon introduced the concept of quantifying information and analyzing the limits of communication systems based on information amount and noise levels.</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531384684"/>
                  </a:ext>
                </a:extLst>
              </a:tr>
            </a:tbl>
          </a:graphicData>
        </a:graphic>
      </p:graphicFrame>
    </p:spTree>
    <p:extLst>
      <p:ext uri="{BB962C8B-B14F-4D97-AF65-F5344CB8AC3E}">
        <p14:creationId xmlns:p14="http://schemas.microsoft.com/office/powerpoint/2010/main" val="73897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3886E380-3025-21DC-48F6-944C281D72A0}"/>
              </a:ext>
            </a:extLst>
          </p:cNvPr>
          <p:cNvPicPr>
            <a:picLocks noChangeAspect="1"/>
          </p:cNvPicPr>
          <p:nvPr/>
        </p:nvPicPr>
        <p:blipFill rotWithShape="1">
          <a:blip r:embed="rId2"/>
          <a:srcRect l="25729" t="33726" r="22812" b="19804"/>
          <a:stretch/>
        </p:blipFill>
        <p:spPr>
          <a:xfrm>
            <a:off x="414009" y="440849"/>
            <a:ext cx="11363981" cy="5451951"/>
          </a:xfrm>
          <a:prstGeom prst="rect">
            <a:avLst/>
          </a:prstGeom>
        </p:spPr>
      </p:pic>
    </p:spTree>
    <p:extLst>
      <p:ext uri="{BB962C8B-B14F-4D97-AF65-F5344CB8AC3E}">
        <p14:creationId xmlns:p14="http://schemas.microsoft.com/office/powerpoint/2010/main" val="25702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E7321D0-B1A2-4CCB-E0AB-85216283F8E2}"/>
              </a:ext>
            </a:extLst>
          </p:cNvPr>
          <p:cNvPicPr>
            <a:picLocks noChangeAspect="1"/>
          </p:cNvPicPr>
          <p:nvPr/>
        </p:nvPicPr>
        <p:blipFill rotWithShape="1">
          <a:blip r:embed="rId2"/>
          <a:srcRect l="25521" t="18823" r="22708" b="18628"/>
          <a:stretch/>
        </p:blipFill>
        <p:spPr>
          <a:xfrm>
            <a:off x="1676400" y="368108"/>
            <a:ext cx="9537700" cy="6121783"/>
          </a:xfrm>
          <a:prstGeom prst="rect">
            <a:avLst/>
          </a:prstGeom>
        </p:spPr>
      </p:pic>
    </p:spTree>
    <p:extLst>
      <p:ext uri="{BB962C8B-B14F-4D97-AF65-F5344CB8AC3E}">
        <p14:creationId xmlns:p14="http://schemas.microsoft.com/office/powerpoint/2010/main" val="385459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3AF2906-8054-3D68-8FF2-389980DA7210}"/>
              </a:ext>
            </a:extLst>
          </p:cNvPr>
          <p:cNvPicPr>
            <a:picLocks noChangeAspect="1"/>
          </p:cNvPicPr>
          <p:nvPr/>
        </p:nvPicPr>
        <p:blipFill rotWithShape="1">
          <a:blip r:embed="rId2"/>
          <a:srcRect l="25007" t="30934" r="26784" b="20830"/>
          <a:stretch/>
        </p:blipFill>
        <p:spPr>
          <a:xfrm>
            <a:off x="417396" y="323260"/>
            <a:ext cx="11685704" cy="6211480"/>
          </a:xfrm>
          <a:prstGeom prst="rect">
            <a:avLst/>
          </a:prstGeom>
        </p:spPr>
      </p:pic>
    </p:spTree>
    <p:extLst>
      <p:ext uri="{BB962C8B-B14F-4D97-AF65-F5344CB8AC3E}">
        <p14:creationId xmlns:p14="http://schemas.microsoft.com/office/powerpoint/2010/main" val="290527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955DF1A1-69E4-DD50-887D-18C64735198C}"/>
              </a:ext>
            </a:extLst>
          </p:cNvPr>
          <p:cNvPicPr>
            <a:picLocks noChangeAspect="1"/>
          </p:cNvPicPr>
          <p:nvPr/>
        </p:nvPicPr>
        <p:blipFill rotWithShape="1">
          <a:blip r:embed="rId2"/>
          <a:srcRect l="23958" t="19804" r="44271" b="50000"/>
          <a:stretch/>
        </p:blipFill>
        <p:spPr>
          <a:xfrm>
            <a:off x="393701" y="375671"/>
            <a:ext cx="11178308" cy="5644129"/>
          </a:xfrm>
          <a:prstGeom prst="rect">
            <a:avLst/>
          </a:prstGeom>
        </p:spPr>
      </p:pic>
    </p:spTree>
    <p:extLst>
      <p:ext uri="{BB962C8B-B14F-4D97-AF65-F5344CB8AC3E}">
        <p14:creationId xmlns:p14="http://schemas.microsoft.com/office/powerpoint/2010/main" val="30670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9C57C34-75D2-2E5A-7691-0E30A5A0B039}"/>
              </a:ext>
            </a:extLst>
          </p:cNvPr>
          <p:cNvPicPr>
            <a:picLocks noChangeAspect="1"/>
          </p:cNvPicPr>
          <p:nvPr/>
        </p:nvPicPr>
        <p:blipFill rotWithShape="1">
          <a:blip r:embed="rId2"/>
          <a:srcRect l="24583" t="17843" r="26042" b="22157"/>
          <a:stretch/>
        </p:blipFill>
        <p:spPr>
          <a:xfrm>
            <a:off x="764117" y="317500"/>
            <a:ext cx="8748184" cy="5647562"/>
          </a:xfrm>
          <a:prstGeom prst="rect">
            <a:avLst/>
          </a:prstGeom>
        </p:spPr>
      </p:pic>
      <p:sp>
        <p:nvSpPr>
          <p:cNvPr id="7" name="TextBox 6">
            <a:extLst>
              <a:ext uri="{FF2B5EF4-FFF2-40B4-BE49-F238E27FC236}">
                <a16:creationId xmlns:a16="http://schemas.microsoft.com/office/drawing/2014/main" id="{54ADC878-409C-0B9A-911F-7E87D7E9B621}"/>
              </a:ext>
            </a:extLst>
          </p:cNvPr>
          <p:cNvSpPr txBox="1"/>
          <p:nvPr/>
        </p:nvSpPr>
        <p:spPr>
          <a:xfrm>
            <a:off x="3048000" y="6114534"/>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Answer: The number of symbols is 16.</a:t>
            </a:r>
            <a:endParaRPr lang="ru-RU"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1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32A23CA-EB71-781A-975F-98B8B1E7BBD0}"/>
              </a:ext>
            </a:extLst>
          </p:cNvPr>
          <p:cNvPicPr>
            <a:picLocks noChangeAspect="1"/>
          </p:cNvPicPr>
          <p:nvPr/>
        </p:nvPicPr>
        <p:blipFill rotWithShape="1">
          <a:blip r:embed="rId2"/>
          <a:srcRect l="24896" t="26472" r="25039" b="20980"/>
          <a:stretch/>
        </p:blipFill>
        <p:spPr>
          <a:xfrm>
            <a:off x="533400" y="582497"/>
            <a:ext cx="10693400" cy="5962772"/>
          </a:xfrm>
          <a:prstGeom prst="rect">
            <a:avLst/>
          </a:prstGeom>
        </p:spPr>
      </p:pic>
    </p:spTree>
    <p:extLst>
      <p:ext uri="{BB962C8B-B14F-4D97-AF65-F5344CB8AC3E}">
        <p14:creationId xmlns:p14="http://schemas.microsoft.com/office/powerpoint/2010/main" val="2039916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E279DC19-10F5-8E27-5098-EDCB3F745DE6}"/>
              </a:ext>
            </a:extLst>
          </p:cNvPr>
          <p:cNvPicPr>
            <a:picLocks noChangeAspect="1"/>
          </p:cNvPicPr>
          <p:nvPr/>
        </p:nvPicPr>
        <p:blipFill rotWithShape="1">
          <a:blip r:embed="rId2"/>
          <a:srcRect l="25208" t="35098" r="38646" b="46471"/>
          <a:stretch/>
        </p:blipFill>
        <p:spPr>
          <a:xfrm>
            <a:off x="321756" y="913832"/>
            <a:ext cx="11019344" cy="2985067"/>
          </a:xfrm>
          <a:prstGeom prst="rect">
            <a:avLst/>
          </a:prstGeom>
        </p:spPr>
      </p:pic>
    </p:spTree>
    <p:extLst>
      <p:ext uri="{BB962C8B-B14F-4D97-AF65-F5344CB8AC3E}">
        <p14:creationId xmlns:p14="http://schemas.microsoft.com/office/powerpoint/2010/main" val="284166414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Words>
  <Application>Microsoft Office PowerPoint</Application>
  <PresentationFormat>Широкоэкранный</PresentationFormat>
  <Paragraphs>19</Paragraphs>
  <Slides>15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15</vt:i4>
      </vt:variant>
    </vt:vector>
  </HeadingPairs>
  <TitlesOfParts>
    <vt:vector size="20" baseType="lpstr">
      <vt:lpstr>Arial</vt:lpstr>
      <vt:lpstr>Calibri</vt:lpstr>
      <vt:lpstr>Calibri Light</vt:lpstr>
      <vt:lpstr>Times New Roman</vt:lpstr>
      <vt:lpstr>Тема Office</vt:lpstr>
      <vt:lpstr>Information theory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Problems</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dc:title>
  <dc:creator>Пользователь</dc:creator>
  <cp:lastModifiedBy>Пользователь</cp:lastModifiedBy>
  <cp:revision>1</cp:revision>
  <dcterms:created xsi:type="dcterms:W3CDTF">2024-09-02T20:40:20Z</dcterms:created>
  <dcterms:modified xsi:type="dcterms:W3CDTF">2024-09-02T20:40:25Z</dcterms:modified>
</cp:coreProperties>
</file>