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8" r:id="rId3"/>
  </p:sldMasterIdLst>
  <p:notesMasterIdLst>
    <p:notesMasterId r:id="rId93"/>
  </p:notesMasterIdLst>
  <p:handoutMasterIdLst>
    <p:handoutMasterId r:id="rId94"/>
  </p:handout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9" r:id="rId34"/>
    <p:sldId id="288" r:id="rId35"/>
    <p:sldId id="344" r:id="rId36"/>
    <p:sldId id="345" r:id="rId37"/>
    <p:sldId id="346" r:id="rId38"/>
    <p:sldId id="290" r:id="rId39"/>
    <p:sldId id="341" r:id="rId40"/>
    <p:sldId id="342" r:id="rId41"/>
    <p:sldId id="343" r:id="rId42"/>
    <p:sldId id="291" r:id="rId43"/>
    <p:sldId id="292" r:id="rId44"/>
    <p:sldId id="293" r:id="rId45"/>
    <p:sldId id="338" r:id="rId46"/>
    <p:sldId id="339" r:id="rId47"/>
    <p:sldId id="340"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94660"/>
  </p:normalViewPr>
  <p:slideViewPr>
    <p:cSldViewPr>
      <p:cViewPr>
        <p:scale>
          <a:sx n="78" d="100"/>
          <a:sy n="78" d="100"/>
        </p:scale>
        <p:origin x="-1152"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766111-CD29-43CD-A955-0594A8B3C2A6}" type="datetimeFigureOut">
              <a:rPr lang="en-US" smtClean="0"/>
              <a:pPr/>
              <a:t>4/1/2013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486261-F23C-4C0B-8FD1-9CB5E50A62D4}" type="slidenum">
              <a:rPr lang="en-US" smtClean="0"/>
              <a:pPr/>
              <a:t>‹#›</a:t>
            </a:fld>
            <a:endParaRPr lang="en-US"/>
          </a:p>
        </p:txBody>
      </p:sp>
    </p:spTree>
    <p:extLst>
      <p:ext uri="{BB962C8B-B14F-4D97-AF65-F5344CB8AC3E}">
        <p14:creationId xmlns:p14="http://schemas.microsoft.com/office/powerpoint/2010/main" val="123834941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1956C9-F6F5-43D8-B46C-61C50B6EE4DF}" type="datetimeFigureOut">
              <a:rPr lang="en-US" smtClean="0"/>
              <a:pPr/>
              <a:t>4/1/2013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49B4A2-320C-4A9D-8792-65781423A2D8}" type="slidenum">
              <a:rPr lang="en-US" smtClean="0"/>
              <a:pPr/>
              <a:t>‹#›</a:t>
            </a:fld>
            <a:endParaRPr lang="en-US"/>
          </a:p>
        </p:txBody>
      </p:sp>
    </p:spTree>
    <p:extLst>
      <p:ext uri="{BB962C8B-B14F-4D97-AF65-F5344CB8AC3E}">
        <p14:creationId xmlns:p14="http://schemas.microsoft.com/office/powerpoint/2010/main" val="48953377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98565-E964-4C29-8C1D-694C479CFA0B}" type="slidenum">
              <a:rPr lang="en-US">
                <a:solidFill>
                  <a:prstClr val="black"/>
                </a:solidFill>
              </a:rPr>
              <a:pPr/>
              <a:t>1</a:t>
            </a:fld>
            <a:endParaRPr lang="en-US">
              <a:solidFill>
                <a:prstClr val="black"/>
              </a:solidFill>
            </a:endParaRPr>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4AEE8A46-80FA-4B25-BDE5-1901778C729D}" type="datetime1">
              <a:rPr lang="en-US" smtClean="0"/>
              <a:pPr/>
              <a:t>4/1/2013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7D8BD-483C-4660-9B60-1E4E2F2436D0}" type="slidenum">
              <a:rPr lang="en-US">
                <a:solidFill>
                  <a:prstClr val="black"/>
                </a:solidFill>
              </a:rPr>
              <a:pPr/>
              <a:t>22</a:t>
            </a:fld>
            <a:endParaRPr lang="en-US">
              <a:solidFill>
                <a:prstClr val="black"/>
              </a:solidFill>
            </a:endParaRPr>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18051951-2173-4419-A3D8-BF01818CDD1C}" type="datetime1">
              <a:rPr lang="en-US" smtClean="0"/>
              <a:pPr/>
              <a:t>4/1/2013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F7D8E8-8103-4309-946B-D8C5EBE0C393}" type="slidenum">
              <a:rPr lang="en-US">
                <a:solidFill>
                  <a:prstClr val="black"/>
                </a:solidFill>
              </a:rPr>
              <a:pPr/>
              <a:t>23</a:t>
            </a:fld>
            <a:endParaRPr lang="en-US">
              <a:solidFill>
                <a:prstClr val="black"/>
              </a:solidFill>
            </a:endParaRPr>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ECCE0BE7-4E63-411D-AE9D-482F7A0AAF85}" type="datetime1">
              <a:rPr lang="en-US" smtClean="0"/>
              <a:pPr/>
              <a:t>4/1/2013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457519-062B-462F-BB70-7EE15A7F3D90}" type="slidenum">
              <a:rPr lang="en-US">
                <a:solidFill>
                  <a:prstClr val="black"/>
                </a:solidFill>
              </a:rPr>
              <a:pPr/>
              <a:t>24</a:t>
            </a:fld>
            <a:endParaRPr lang="en-US">
              <a:solidFill>
                <a:prstClr val="black"/>
              </a:solidFill>
            </a:endParaRPr>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071D5871-8A02-4755-815C-D2E50BFE0347}" type="datetime1">
              <a:rPr lang="en-US" smtClean="0"/>
              <a:pPr/>
              <a:t>4/1/2013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39F87-AA73-4156-A054-F78BEEE61C88}" type="slidenum">
              <a:rPr lang="en-US">
                <a:solidFill>
                  <a:prstClr val="black"/>
                </a:solidFill>
              </a:rPr>
              <a:pPr/>
              <a:t>25</a:t>
            </a:fld>
            <a:endParaRPr lang="en-US">
              <a:solidFill>
                <a:prstClr val="black"/>
              </a:solidFill>
            </a:endParaRPr>
          </a:p>
        </p:txBody>
      </p:sp>
      <p:sp>
        <p:nvSpPr>
          <p:cNvPr id="1059842" name="Rectangle 2"/>
          <p:cNvSpPr>
            <a:spLocks noGrp="1" noRot="1" noChangeAspect="1" noChangeArrowheads="1" noTextEdit="1"/>
          </p:cNvSpPr>
          <p:nvPr>
            <p:ph type="sldImg"/>
          </p:nvPr>
        </p:nvSpPr>
        <p:spPr>
          <a:ln/>
        </p:spPr>
      </p:sp>
      <p:sp>
        <p:nvSpPr>
          <p:cNvPr id="1059843"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B6073854-BE47-4261-80B7-32CBA060FCFB}" type="datetime1">
              <a:rPr lang="en-US" smtClean="0"/>
              <a:pPr/>
              <a:t>4/1/2013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3D4B6-4C0D-44E2-A9A6-432DA8A22F50}" type="slidenum">
              <a:rPr lang="en-US">
                <a:solidFill>
                  <a:prstClr val="black"/>
                </a:solidFill>
              </a:rPr>
              <a:pPr/>
              <a:t>26</a:t>
            </a:fld>
            <a:endParaRPr lang="en-US">
              <a:solidFill>
                <a:prstClr val="black"/>
              </a:solidFill>
            </a:endParaRPr>
          </a:p>
        </p:txBody>
      </p:sp>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2F3B597D-EAFC-4D27-9178-74BA4F9470DE}" type="datetime1">
              <a:rPr lang="en-US" smtClean="0"/>
              <a:pPr/>
              <a:t>4/1/2013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2DA52-4674-4BAC-A561-74E78964D319}" type="slidenum">
              <a:rPr lang="en-US">
                <a:solidFill>
                  <a:prstClr val="black"/>
                </a:solidFill>
              </a:rPr>
              <a:pPr/>
              <a:t>27</a:t>
            </a:fld>
            <a:endParaRPr lang="en-US">
              <a:solidFill>
                <a:prstClr val="black"/>
              </a:solidFill>
            </a:endParaRPr>
          </a:p>
        </p:txBody>
      </p:sp>
      <p:sp>
        <p:nvSpPr>
          <p:cNvPr id="1065986" name="Rectangle 2"/>
          <p:cNvSpPr>
            <a:spLocks noGrp="1" noRot="1" noChangeAspect="1" noChangeArrowheads="1" noTextEdit="1"/>
          </p:cNvSpPr>
          <p:nvPr>
            <p:ph type="sldImg"/>
          </p:nvPr>
        </p:nvSpPr>
        <p:spPr>
          <a:ln/>
        </p:spPr>
      </p:sp>
      <p:sp>
        <p:nvSpPr>
          <p:cNvPr id="1065987"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88BD55AF-9DE2-4D4F-B023-586C588FED2B}" type="datetime1">
              <a:rPr lang="en-US" smtClean="0"/>
              <a:pPr/>
              <a:t>4/1/2013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10D4B2-DD26-4FFF-9137-B47BABA4B3D4}" type="slidenum">
              <a:rPr lang="en-US">
                <a:solidFill>
                  <a:prstClr val="black"/>
                </a:solidFill>
              </a:rPr>
              <a:pPr/>
              <a:t>36</a:t>
            </a:fld>
            <a:endParaRPr lang="en-US">
              <a:solidFill>
                <a:prstClr val="black"/>
              </a:solidFill>
            </a:endParaRPr>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0A6ECD32-66D4-438F-BAF4-8FA09DA8D4D1}" type="datetime1">
              <a:rPr lang="en-US" smtClean="0"/>
              <a:pPr/>
              <a:t>4/1/2013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12600-669D-4E9E-8E4F-0D5EE8E033D5}" type="slidenum">
              <a:rPr lang="en-US"/>
              <a:pPr/>
              <a:t>40</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C88A3713-1DE7-4548-938F-6DB2008ACEA8}" type="datetime1">
              <a:rPr lang="en-US" smtClean="0"/>
              <a:pPr/>
              <a:t>4/1/2013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49150-B101-4D19-917A-5F2FF374EDB8}" type="slidenum">
              <a:rPr lang="en-US"/>
              <a:pPr/>
              <a:t>41</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044C0B36-03FB-42AF-9FD7-ECFFB547A934}" type="datetime1">
              <a:rPr lang="en-US" smtClean="0"/>
              <a:pPr/>
              <a:t>4/1/2013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31EB4-67F6-46AC-9B87-418EEA2260FB}" type="slidenum">
              <a:rPr lang="en-US"/>
              <a:pPr/>
              <a:t>42</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F16F0F7E-C92D-4DDD-B1CA-108FB95A0355}" type="datetime1">
              <a:rPr lang="en-US" smtClean="0"/>
              <a:pPr/>
              <a:t>4/1/2013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8F14F-8B6E-4D28-8359-985399ABA71A}" type="slidenum">
              <a:rPr lang="en-US">
                <a:solidFill>
                  <a:prstClr val="black"/>
                </a:solidFill>
              </a:rPr>
              <a:pPr/>
              <a:t>3</a:t>
            </a:fld>
            <a:endParaRPr lang="en-US">
              <a:solidFill>
                <a:prstClr val="black"/>
              </a:solidFill>
            </a:endParaRPr>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r>
              <a:rPr lang="en-US"/>
              <a:t>Users of software programs are isolated from the logic needed to accomplish a task. For example, when you print a page in your word processor, you initiate the action by clicking a print button. You are isolated from the internal processing that needs to occur; you just wait for a response telling you if it printed. Internally, the button object interacts with a printer object, which interacts with the printer to accomplish the task of printing the page.</a:t>
            </a:r>
          </a:p>
          <a:p>
            <a:r>
              <a:rPr lang="en-US"/>
              <a:t>OOP concepts started surfacing in the mid-1960s with a programming language called Simula and further evolved in the 1970s with advent of Smalltalk. Although software developers did not overwhelmingly embrace these early advances in OOP languages, object-oriented methodologies continued to evolve. A resurgence of interest in object-oriented methodologies occurred in the mid-1980s. Specifically, OOP languages such as C++ and Eifle became popular with mainstream computer programmers. OOP continued to grow in popularity in the 1990s, most notably with the advent of Java and the huge following it attracted. And in 2002, in conjunction with the release of the .NET Framework, Microsoft introduced a new OOP language, C# (pronounced </a:t>
            </a:r>
            <a:r>
              <a:rPr lang="en-US" i="1"/>
              <a:t>C-sharp</a:t>
            </a:r>
            <a:r>
              <a:rPr lang="en-US"/>
              <a:t>) and revamped Visual Basic so that it is truly an OOP language.</a:t>
            </a:r>
          </a:p>
        </p:txBody>
      </p:sp>
      <p:sp>
        <p:nvSpPr>
          <p:cNvPr id="5" name="Date Placeholder 4"/>
          <p:cNvSpPr>
            <a:spLocks noGrp="1"/>
          </p:cNvSpPr>
          <p:nvPr>
            <p:ph type="dt" idx="10"/>
          </p:nvPr>
        </p:nvSpPr>
        <p:spPr/>
        <p:txBody>
          <a:bodyPr/>
          <a:lstStyle/>
          <a:p>
            <a:fld id="{DEB225B4-9F2A-4F28-93AF-1C70207B8E7B}" type="datetime1">
              <a:rPr lang="en-US" smtClean="0"/>
              <a:pPr/>
              <a:t>4/1/2013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AE37851B-E953-4494-B483-F31FCF4C7641}" type="slidenum">
              <a:rPr lang="en-US">
                <a:solidFill>
                  <a:prstClr val="black"/>
                </a:solidFill>
              </a:rPr>
              <a:pPr/>
              <a:t>49</a:t>
            </a:fld>
            <a:endParaRPr lang="en-US">
              <a:solidFill>
                <a:prstClr val="black"/>
              </a:solidFill>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n-US" smtClean="0"/>
              <a:t>In many</a:t>
            </a:r>
          </a:p>
          <a:p>
            <a:pPr eaLnBrk="1" hangingPunct="1"/>
            <a:r>
              <a:rPr lang="en-US" smtClean="0"/>
              <a:t>diagrams, the bottom two compartments are omitted. Even when they are present, they typically</a:t>
            </a:r>
          </a:p>
          <a:p>
            <a:pPr eaLnBrk="1" hangingPunct="1"/>
            <a:r>
              <a:rPr lang="en-US" smtClean="0"/>
              <a:t>do not show every attribute and operations. The goal is to show only those attributes and operations</a:t>
            </a:r>
          </a:p>
          <a:p>
            <a:pPr eaLnBrk="1" hangingPunct="1"/>
            <a:r>
              <a:rPr lang="en-US" smtClean="0"/>
              <a:t>that are useful for the particular diagram.</a:t>
            </a:r>
          </a:p>
          <a:p>
            <a:pPr eaLnBrk="1" hangingPunct="1"/>
            <a:r>
              <a:rPr lang="en-US" smtClean="0"/>
              <a:t>This ability to abbreviate an icon is one of the hallmarks</a:t>
            </a:r>
          </a:p>
          <a:p>
            <a:pPr eaLnBrk="1" hangingPunct="1"/>
            <a:r>
              <a:rPr lang="en-US" smtClean="0"/>
              <a:t>In many</a:t>
            </a:r>
          </a:p>
          <a:p>
            <a:pPr eaLnBrk="1" hangingPunct="1"/>
            <a:r>
              <a:rPr lang="en-US" smtClean="0"/>
              <a:t>diagrams, the bottom two compartments are omitted. Even when they are present, they typically</a:t>
            </a:r>
          </a:p>
          <a:p>
            <a:pPr eaLnBrk="1" hangingPunct="1"/>
            <a:r>
              <a:rPr lang="en-US" smtClean="0"/>
              <a:t>do not show every attribute and operations. The goal is to show only those attributes and operations</a:t>
            </a:r>
          </a:p>
          <a:p>
            <a:pPr eaLnBrk="1" hangingPunct="1"/>
            <a:r>
              <a:rPr lang="en-US" smtClean="0"/>
              <a:t>that are useful for the particular diagram.</a:t>
            </a:r>
          </a:p>
          <a:p>
            <a:pPr eaLnBrk="1" hangingPunct="1"/>
            <a:r>
              <a:rPr lang="en-US" smtClean="0"/>
              <a:t>This ability to abbreviate an icon is one of the hallmarks</a:t>
            </a:r>
          </a:p>
          <a:p>
            <a:pPr eaLnBrk="1" hangingPunct="1"/>
            <a:endParaRPr lang="en-US" smtClean="0"/>
          </a:p>
        </p:txBody>
      </p:sp>
      <p:sp>
        <p:nvSpPr>
          <p:cNvPr id="5" name="Date Placeholder 4"/>
          <p:cNvSpPr>
            <a:spLocks noGrp="1"/>
          </p:cNvSpPr>
          <p:nvPr>
            <p:ph type="dt" idx="10"/>
          </p:nvPr>
        </p:nvSpPr>
        <p:spPr/>
        <p:txBody>
          <a:bodyPr/>
          <a:lstStyle/>
          <a:p>
            <a:fld id="{F379764C-BEB4-4217-B68A-4313A43E1804}" type="datetime1">
              <a:rPr lang="en-US" smtClean="0"/>
              <a:pPr/>
              <a:t>4/1/2013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061581F-880E-4696-B778-AE4C272233A7}" type="slidenum">
              <a:rPr lang="en-US">
                <a:solidFill>
                  <a:prstClr val="black"/>
                </a:solidFill>
              </a:rPr>
              <a:pPr/>
              <a:t>51</a:t>
            </a:fld>
            <a:endParaRPr lang="en-US">
              <a:solidFill>
                <a:prstClr val="black"/>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en-US" smtClean="0"/>
              <a:t>Notice that each member variable is followed by a colon and by the type of the variable. If the</a:t>
            </a:r>
          </a:p>
          <a:p>
            <a:pPr eaLnBrk="1" hangingPunct="1"/>
            <a:r>
              <a:rPr lang="en-US" smtClean="0"/>
              <a:t>type is redundant, or otherwise unnecessary, it can be omitted. Notice also that the return values</a:t>
            </a:r>
          </a:p>
          <a:p>
            <a:pPr eaLnBrk="1" hangingPunct="1"/>
            <a:r>
              <a:rPr lang="en-US" smtClean="0"/>
              <a:t>follow the member functions in a similar fashion. Again, these can be omitted. Finally, notice that</a:t>
            </a:r>
          </a:p>
          <a:p>
            <a:pPr eaLnBrk="1" hangingPunct="1"/>
            <a:r>
              <a:rPr lang="en-US" smtClean="0"/>
              <a:t>the member function arguments are just types. I could have named them too, and used colons to</a:t>
            </a:r>
          </a:p>
          <a:p>
            <a:pPr eaLnBrk="1" hangingPunct="1"/>
            <a:r>
              <a:rPr lang="en-US" smtClean="0"/>
              <a:t>separate them from their types;</a:t>
            </a:r>
          </a:p>
        </p:txBody>
      </p:sp>
      <p:sp>
        <p:nvSpPr>
          <p:cNvPr id="5" name="Date Placeholder 4"/>
          <p:cNvSpPr>
            <a:spLocks noGrp="1"/>
          </p:cNvSpPr>
          <p:nvPr>
            <p:ph type="dt" idx="10"/>
          </p:nvPr>
        </p:nvSpPr>
        <p:spPr/>
        <p:txBody>
          <a:bodyPr/>
          <a:lstStyle/>
          <a:p>
            <a:fld id="{015E7DE0-54ED-4A08-AAA8-839180DAEE99}" type="datetime1">
              <a:rPr lang="en-US" smtClean="0"/>
              <a:pPr/>
              <a:t>4/1/2013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2ACE78CA-480A-4541-A49D-3E65D11FB9DF}" type="slidenum">
              <a:rPr lang="en-US">
                <a:solidFill>
                  <a:prstClr val="black"/>
                </a:solidFill>
              </a:rPr>
              <a:pPr/>
              <a:t>54</a:t>
            </a:fld>
            <a:endParaRPr lang="en-US">
              <a:solidFill>
                <a:prstClr val="black"/>
              </a:solidFill>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smtClean="0"/>
              <a:t>In UML relationships are presumed to be bidirectional unless the arrowhead is present to restrict them.</a:t>
            </a:r>
          </a:p>
          <a:p>
            <a:pPr eaLnBrk="1" hangingPunct="1"/>
            <a:endParaRPr lang="en-US" smtClean="0"/>
          </a:p>
        </p:txBody>
      </p:sp>
      <p:sp>
        <p:nvSpPr>
          <p:cNvPr id="5" name="Date Placeholder 4"/>
          <p:cNvSpPr>
            <a:spLocks noGrp="1"/>
          </p:cNvSpPr>
          <p:nvPr>
            <p:ph type="dt" idx="10"/>
          </p:nvPr>
        </p:nvSpPr>
        <p:spPr/>
        <p:txBody>
          <a:bodyPr/>
          <a:lstStyle/>
          <a:p>
            <a:fld id="{2CE3CABE-AFF7-4B11-8157-CF1FC5ECA542}" type="datetime1">
              <a:rPr lang="en-US" smtClean="0"/>
              <a:pPr/>
              <a:t>4/1/2013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13C2C22-9FF6-4448-801A-5134568F251B}" type="slidenum">
              <a:rPr lang="en-US">
                <a:solidFill>
                  <a:prstClr val="black"/>
                </a:solidFill>
              </a:rPr>
              <a:pPr/>
              <a:t>57</a:t>
            </a:fld>
            <a:endParaRPr lang="en-US">
              <a:solidFill>
                <a:prstClr val="black"/>
              </a:solidFill>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en-US" smtClean="0"/>
              <a:t>In this diagram we see that</a:t>
            </a:r>
          </a:p>
          <a:p>
            <a:pPr eaLnBrk="1" hangingPunct="1"/>
            <a:r>
              <a:rPr lang="en-US" smtClean="0"/>
              <a:t>Circle</a:t>
            </a:r>
          </a:p>
          <a:p>
            <a:pPr eaLnBrk="1" hangingPunct="1"/>
            <a:r>
              <a:rPr lang="en-US" smtClean="0"/>
              <a:t>and</a:t>
            </a:r>
          </a:p>
          <a:p>
            <a:pPr eaLnBrk="1" hangingPunct="1"/>
            <a:r>
              <a:rPr lang="en-US" smtClean="0"/>
              <a:t>Square</a:t>
            </a:r>
          </a:p>
          <a:p>
            <a:pPr eaLnBrk="1" hangingPunct="1"/>
            <a:r>
              <a:rPr lang="en-US" smtClean="0"/>
              <a:t>both derive from</a:t>
            </a:r>
          </a:p>
          <a:p>
            <a:pPr eaLnBrk="1" hangingPunct="1"/>
            <a:r>
              <a:rPr lang="en-US" smtClean="0"/>
              <a:t>Shape</a:t>
            </a:r>
          </a:p>
          <a:p>
            <a:pPr eaLnBrk="1" hangingPunct="1"/>
            <a:r>
              <a:rPr lang="en-US" smtClean="0"/>
              <a:t>. Note that the name of class</a:t>
            </a:r>
          </a:p>
          <a:p>
            <a:pPr eaLnBrk="1" hangingPunct="1"/>
            <a:r>
              <a:rPr lang="en-US" smtClean="0"/>
              <a:t>Shape</a:t>
            </a:r>
          </a:p>
          <a:p>
            <a:pPr eaLnBrk="1" hangingPunct="1"/>
            <a:r>
              <a:rPr lang="en-US" smtClean="0"/>
              <a:t>is shown in italics. This</a:t>
            </a:r>
          </a:p>
          <a:p>
            <a:pPr eaLnBrk="1" hangingPunct="1"/>
            <a:r>
              <a:rPr lang="en-US" smtClean="0"/>
              <a:t>indicates that</a:t>
            </a:r>
          </a:p>
          <a:p>
            <a:pPr eaLnBrk="1" hangingPunct="1"/>
            <a:r>
              <a:rPr lang="en-US" smtClean="0"/>
              <a:t>Shape</a:t>
            </a:r>
          </a:p>
          <a:p>
            <a:pPr eaLnBrk="1" hangingPunct="1"/>
            <a:r>
              <a:rPr lang="en-US" smtClean="0"/>
              <a:t>is an abstract class. Note also that the operations,</a:t>
            </a:r>
          </a:p>
          <a:p>
            <a:pPr eaLnBrk="1" hangingPunct="1"/>
            <a:r>
              <a:rPr lang="en-US" smtClean="0"/>
              <a:t>Draw()</a:t>
            </a:r>
          </a:p>
          <a:p>
            <a:pPr eaLnBrk="1" hangingPunct="1"/>
            <a:r>
              <a:rPr lang="en-US" smtClean="0"/>
              <a:t>and</a:t>
            </a:r>
          </a:p>
          <a:p>
            <a:pPr eaLnBrk="1" hangingPunct="1"/>
            <a:r>
              <a:rPr lang="en-US" smtClean="0"/>
              <a:t>Erase()</a:t>
            </a:r>
          </a:p>
          <a:p>
            <a:pPr eaLnBrk="1" hangingPunct="1"/>
            <a:r>
              <a:rPr lang="en-US" smtClean="0"/>
              <a:t>are also shown in italics. This indicates that they are pure virtual.</a:t>
            </a:r>
          </a:p>
        </p:txBody>
      </p:sp>
      <p:sp>
        <p:nvSpPr>
          <p:cNvPr id="5" name="Date Placeholder 4"/>
          <p:cNvSpPr>
            <a:spLocks noGrp="1"/>
          </p:cNvSpPr>
          <p:nvPr>
            <p:ph type="dt" idx="10"/>
          </p:nvPr>
        </p:nvSpPr>
        <p:spPr/>
        <p:txBody>
          <a:bodyPr/>
          <a:lstStyle/>
          <a:p>
            <a:fld id="{EECC45AA-9DC6-4813-91BE-3DFFE37BB3F6}" type="datetime1">
              <a:rPr lang="en-US" smtClean="0"/>
              <a:pPr/>
              <a:t>4/1/2013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D208E04-67CA-4817-8BA2-3BF5A95FB013}" type="slidenum">
              <a:rPr lang="en-US">
                <a:solidFill>
                  <a:prstClr val="black"/>
                </a:solidFill>
              </a:rPr>
              <a:pPr/>
              <a:t>58</a:t>
            </a:fld>
            <a:endParaRPr lang="en-US">
              <a:solidFill>
                <a:prstClr val="black"/>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smtClean="0"/>
              <a:t>It takes a “single section” approach to classes, instead of the three section approach that we’ve seen in previous diagrams, because we’re exploring relationships between entity types but not their responsibilities. </a:t>
            </a:r>
          </a:p>
          <a:p>
            <a:pPr eaLnBrk="1" hangingPunct="1"/>
            <a:r>
              <a:rPr lang="en-US" smtClean="0"/>
              <a:t>It uses UML 2.0’s generalization set concept, basically just an inheritance arrowhead with a label representing the name of the set.  In UML 1.x this label was called a discriminator.  There are three generalization sets for </a:t>
            </a:r>
            <a:r>
              <a:rPr lang="en-US" i="1" smtClean="0"/>
              <a:t>Person</a:t>
            </a:r>
            <a:r>
              <a:rPr lang="en-US" smtClean="0"/>
              <a:t>: </a:t>
            </a:r>
            <a:r>
              <a:rPr lang="en-US" i="1" smtClean="0"/>
              <a:t>Nationality</a:t>
            </a:r>
            <a:r>
              <a:rPr lang="en-US" smtClean="0"/>
              <a:t>, </a:t>
            </a:r>
            <a:r>
              <a:rPr lang="en-US" i="1" smtClean="0"/>
              <a:t>Role</a:t>
            </a:r>
            <a:r>
              <a:rPr lang="en-US" smtClean="0"/>
              <a:t>, and </a:t>
            </a:r>
            <a:r>
              <a:rPr lang="en-US" i="1" smtClean="0"/>
              <a:t>Gender</a:t>
            </a:r>
            <a:r>
              <a:rPr lang="en-US" smtClean="0"/>
              <a:t>.  </a:t>
            </a:r>
          </a:p>
          <a:p>
            <a:pPr eaLnBrk="1" hangingPunct="1"/>
            <a:r>
              <a:rPr lang="en-US" smtClean="0"/>
              <a:t>These generalization sets overlap – a person can be classified via each of these roles (e.g. someone can be a male foreign student).  This is called multiple classification.  </a:t>
            </a:r>
          </a:p>
          <a:p>
            <a:pPr eaLnBrk="1" hangingPunct="1"/>
            <a:r>
              <a:rPr lang="en-US" smtClean="0"/>
              <a:t>You can indicate “sub generalization” sets, for example </a:t>
            </a:r>
            <a:r>
              <a:rPr lang="en-US" i="1" smtClean="0"/>
              <a:t>Student</a:t>
            </a:r>
            <a:r>
              <a:rPr lang="en-US" smtClean="0"/>
              <a:t> within the </a:t>
            </a:r>
            <a:r>
              <a:rPr lang="en-US" i="1" smtClean="0"/>
              <a:t>Role</a:t>
            </a:r>
            <a:r>
              <a:rPr lang="en-US" smtClean="0"/>
              <a:t> generalization set.   </a:t>
            </a:r>
          </a:p>
          <a:p>
            <a:pPr eaLnBrk="1" hangingPunct="1"/>
            <a:r>
              <a:rPr lang="en-US" smtClean="0"/>
              <a:t>Some generalization sets are mutually exclusive from others, not shown in the example, where an entity type may only be in one set.  This is referred to as single classification and would be modeled using an XOR (exclusive OR) constraint between the two (or more) discriminators. </a:t>
            </a:r>
          </a:p>
          <a:p>
            <a:pPr eaLnBrk="1" hangingPunct="1"/>
            <a:r>
              <a:rPr lang="en-US" smtClean="0"/>
              <a:t> </a:t>
            </a:r>
          </a:p>
        </p:txBody>
      </p:sp>
      <p:sp>
        <p:nvSpPr>
          <p:cNvPr id="5" name="Date Placeholder 4"/>
          <p:cNvSpPr>
            <a:spLocks noGrp="1"/>
          </p:cNvSpPr>
          <p:nvPr>
            <p:ph type="dt" idx="10"/>
          </p:nvPr>
        </p:nvSpPr>
        <p:spPr/>
        <p:txBody>
          <a:bodyPr/>
          <a:lstStyle/>
          <a:p>
            <a:fld id="{435029E2-AFB0-4D9E-8F51-5B1EBDF9254B}" type="datetime1">
              <a:rPr lang="en-US" smtClean="0"/>
              <a:pPr/>
              <a:t>4/1/2013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B676AD1-8429-4161-A810-3F0B1D148478}" type="slidenum">
              <a:rPr lang="en-US">
                <a:solidFill>
                  <a:prstClr val="black"/>
                </a:solidFill>
              </a:rPr>
              <a:pPr/>
              <a:t>62</a:t>
            </a:fld>
            <a:endParaRPr lang="en-US">
              <a:solidFill>
                <a:prstClr val="black"/>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spcBef>
                <a:spcPct val="35000"/>
              </a:spcBef>
              <a:spcAft>
                <a:spcPct val="15000"/>
              </a:spcAft>
              <a:buClr>
                <a:schemeClr val="accent1"/>
              </a:buClr>
              <a:buSzPct val="125000"/>
            </a:pPr>
            <a:r>
              <a:rPr lang="en-US" smtClean="0"/>
              <a:t>Suppose that this function takes an argument of type DrawingContext.</a:t>
            </a:r>
          </a:p>
          <a:p>
            <a:pPr eaLnBrk="1" hangingPunct="1"/>
            <a:endParaRPr lang="en-US" smtClean="0"/>
          </a:p>
        </p:txBody>
      </p:sp>
      <p:sp>
        <p:nvSpPr>
          <p:cNvPr id="5" name="Date Placeholder 4"/>
          <p:cNvSpPr>
            <a:spLocks noGrp="1"/>
          </p:cNvSpPr>
          <p:nvPr>
            <p:ph type="dt" idx="10"/>
          </p:nvPr>
        </p:nvSpPr>
        <p:spPr/>
        <p:txBody>
          <a:bodyPr/>
          <a:lstStyle/>
          <a:p>
            <a:fld id="{04185D7B-A478-4EE8-9F71-D91F3FF15C2C}" type="datetime1">
              <a:rPr lang="en-US" smtClean="0"/>
              <a:pPr/>
              <a:t>4/1/2013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89470D7-D5F9-4DBF-BEAE-7174C6917AE5}" type="slidenum">
              <a:rPr lang="en-US">
                <a:solidFill>
                  <a:prstClr val="black"/>
                </a:solidFill>
              </a:rPr>
              <a:pPr/>
              <a:t>64</a:t>
            </a:fld>
            <a:endParaRPr lang="en-US">
              <a:solidFill>
                <a:prstClr val="black"/>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smtClean="0"/>
              <a:t>Note the «type» string at the top of the class. The two surrounding</a:t>
            </a:r>
          </a:p>
          <a:p>
            <a:pPr eaLnBrk="1" hangingPunct="1"/>
            <a:r>
              <a:rPr lang="en-US" smtClean="0"/>
              <a:t>characters “«»” are called guillemets (pronounced Gee-</a:t>
            </a:r>
            <a:r>
              <a:rPr lang="en-US" b="1" smtClean="0"/>
              <a:t>may</a:t>
            </a:r>
            <a:r>
              <a:rPr lang="en-US" smtClean="0"/>
              <a:t>). A word or phrase surrounded</a:t>
            </a:r>
          </a:p>
          <a:p>
            <a:pPr eaLnBrk="1" hangingPunct="1"/>
            <a:r>
              <a:rPr lang="en-US" smtClean="0"/>
              <a:t>by guillemets is called a “stereotype”. Stereotypes are one of the mechanisms that can be</a:t>
            </a:r>
          </a:p>
          <a:p>
            <a:pPr eaLnBrk="1" hangingPunct="1"/>
            <a:r>
              <a:rPr lang="en-US" smtClean="0"/>
              <a:t>used to extend UML. When a stereotype is used above the name of a class it indicates that this</a:t>
            </a:r>
          </a:p>
          <a:p>
            <a:pPr eaLnBrk="1" hangingPunct="1"/>
            <a:r>
              <a:rPr lang="en-US" smtClean="0"/>
              <a:t>class is a special kind of class that conforms to a rather rigid specification.</a:t>
            </a:r>
          </a:p>
          <a:p>
            <a:pPr eaLnBrk="1" hangingPunct="1"/>
            <a:r>
              <a:rPr lang="en-US" smtClean="0"/>
              <a:t>The «type» stereotype indicates that the class is an interface. This means that it has no member</a:t>
            </a:r>
          </a:p>
          <a:p>
            <a:pPr eaLnBrk="1" hangingPunct="1"/>
            <a:r>
              <a:rPr lang="en-US" smtClean="0"/>
              <a:t>variables, and that all of its member functions are pure virtual.</a:t>
            </a:r>
          </a:p>
          <a:p>
            <a:pPr eaLnBrk="1" hangingPunct="1"/>
            <a:r>
              <a:rPr lang="en-US" smtClean="0"/>
              <a:t>UML supplies a shortcut for «type» classes. Figure 9 shows how the “lollypop” notation can be</a:t>
            </a:r>
          </a:p>
          <a:p>
            <a:pPr eaLnBrk="1" hangingPunct="1"/>
            <a:r>
              <a:rPr lang="en-US" smtClean="0"/>
              <a:t>used to represent an interface. Notice that the dependency between Shape and DrawingContext</a:t>
            </a:r>
          </a:p>
          <a:p>
            <a:pPr eaLnBrk="1" hangingPunct="1"/>
            <a:r>
              <a:rPr lang="en-US" smtClean="0"/>
              <a:t>is shown as usual. The class WindowsDC is derived from, or conforms to, the Drawingcontext</a:t>
            </a:r>
          </a:p>
          <a:p>
            <a:pPr eaLnBrk="1" hangingPunct="1"/>
            <a:r>
              <a:rPr lang="en-US" smtClean="0"/>
              <a:t>interface.</a:t>
            </a:r>
          </a:p>
        </p:txBody>
      </p:sp>
      <p:sp>
        <p:nvSpPr>
          <p:cNvPr id="5" name="Date Placeholder 4"/>
          <p:cNvSpPr>
            <a:spLocks noGrp="1"/>
          </p:cNvSpPr>
          <p:nvPr>
            <p:ph type="dt" idx="10"/>
          </p:nvPr>
        </p:nvSpPr>
        <p:spPr/>
        <p:txBody>
          <a:bodyPr/>
          <a:lstStyle/>
          <a:p>
            <a:fld id="{3DA6B733-6724-42A2-8959-43CF4CA2DC8F}" type="datetime1">
              <a:rPr lang="en-US" smtClean="0"/>
              <a:pPr/>
              <a:t>4/1/2013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763B5DB0-B6F6-4AF2-9769-E4F5BAE5E735}" type="slidenum">
              <a:rPr lang="en-US">
                <a:solidFill>
                  <a:prstClr val="black"/>
                </a:solidFill>
              </a:rPr>
              <a:pPr/>
              <a:t>65</a:t>
            </a:fld>
            <a:endParaRPr lang="en-US">
              <a:solidFill>
                <a:prstClr val="black"/>
              </a:solidFill>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n-US" smtClean="0"/>
              <a:t>The association relationship indicates that (at least) one of the two related classes makes reference to the other. In contrast with the generalization relationship, this is most easily understood through the phrase 'A has a B' {a mother cat has kittens, kittens have a mother cat}.</a:t>
            </a:r>
          </a:p>
          <a:p>
            <a:pPr eaLnBrk="1" hangingPunct="1"/>
            <a:endParaRPr lang="en-US" smtClean="0"/>
          </a:p>
        </p:txBody>
      </p:sp>
      <p:sp>
        <p:nvSpPr>
          <p:cNvPr id="5" name="Date Placeholder 4"/>
          <p:cNvSpPr>
            <a:spLocks noGrp="1"/>
          </p:cNvSpPr>
          <p:nvPr>
            <p:ph type="dt" idx="10"/>
          </p:nvPr>
        </p:nvSpPr>
        <p:spPr/>
        <p:txBody>
          <a:bodyPr/>
          <a:lstStyle/>
          <a:p>
            <a:fld id="{95EB1326-49EA-4286-B91A-EB188C26C64B}" type="datetime1">
              <a:rPr lang="en-US" smtClean="0"/>
              <a:pPr/>
              <a:t>4/1/2013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9812C435-4A4C-49FC-9D5B-A1F8BEB75C7B}" type="slidenum">
              <a:rPr lang="en-US">
                <a:solidFill>
                  <a:prstClr val="black"/>
                </a:solidFill>
              </a:rPr>
              <a:pPr/>
              <a:t>73</a:t>
            </a:fld>
            <a:endParaRPr lang="en-US">
              <a:solidFill>
                <a:prstClr val="black"/>
              </a:solidFill>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en-US" smtClean="0"/>
              <a:t>The light blue vertical rectangles the objects activation while the green vertical dashed lines represent the life of the object.  The green vertical rectangles represent when a particular object has control.  The   represents when the object is destroyed.  This diagrams also shows conditions for messages to be sent to other object.  The condition is listed between brackets next to the message.  For example, a [condition] has to be met before the object of class 2 can send a message() to the object of class 3.  </a:t>
            </a:r>
          </a:p>
          <a:p>
            <a:pPr eaLnBrk="1" hangingPunct="1"/>
            <a:endParaRPr lang="en-US" smtClean="0"/>
          </a:p>
        </p:txBody>
      </p:sp>
      <p:sp>
        <p:nvSpPr>
          <p:cNvPr id="5" name="Date Placeholder 4"/>
          <p:cNvSpPr>
            <a:spLocks noGrp="1"/>
          </p:cNvSpPr>
          <p:nvPr>
            <p:ph type="dt" idx="10"/>
          </p:nvPr>
        </p:nvSpPr>
        <p:spPr/>
        <p:txBody>
          <a:bodyPr/>
          <a:lstStyle/>
          <a:p>
            <a:fld id="{5B4445C5-7540-4CDC-8236-C3FF95A804BB}" type="datetime1">
              <a:rPr lang="en-US" smtClean="0"/>
              <a:pPr/>
              <a:t>4/1/2013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5CD360A1-8879-4D7E-BE9B-6DC27BE243B1}" type="slidenum">
              <a:rPr lang="en-US">
                <a:solidFill>
                  <a:prstClr val="black"/>
                </a:solidFill>
              </a:rPr>
              <a:pPr/>
              <a:t>74</a:t>
            </a:fld>
            <a:endParaRPr lang="en-US">
              <a:solidFill>
                <a:prstClr val="black"/>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en-US" smtClean="0"/>
              <a:t>The object an Order Entry Window is created and sends a message to an Order object to prepare the order. Notice the the names of the objects are followed by a colon.  The names of the classes the objects belong to do not have to be listed.  However the colon is required to denote that it is the name of an object following the objectName:className naming system.</a:t>
            </a:r>
          </a:p>
          <a:p>
            <a:pPr eaLnBrk="1" hangingPunct="1"/>
            <a:r>
              <a:rPr lang="en-US" smtClean="0"/>
              <a:t>Next the Order object checks to see if the item is in stock and if the [InStock] condition is met it sends a message to create an new Delivery Item object.</a:t>
            </a:r>
          </a:p>
        </p:txBody>
      </p:sp>
      <p:sp>
        <p:nvSpPr>
          <p:cNvPr id="5" name="Date Placeholder 4"/>
          <p:cNvSpPr>
            <a:spLocks noGrp="1"/>
          </p:cNvSpPr>
          <p:nvPr>
            <p:ph type="dt" idx="10"/>
          </p:nvPr>
        </p:nvSpPr>
        <p:spPr/>
        <p:txBody>
          <a:bodyPr/>
          <a:lstStyle/>
          <a:p>
            <a:fld id="{9F9707AD-DE32-473D-BD93-2B8BE398284A}" type="datetime1">
              <a:rPr lang="en-US" smtClean="0"/>
              <a:pPr/>
              <a:t>4/1/2013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52288-6DE2-44D5-9128-0B72024A7406}" type="slidenum">
              <a:rPr lang="en-US">
                <a:solidFill>
                  <a:prstClr val="black"/>
                </a:solidFill>
              </a:rPr>
              <a:pPr/>
              <a:t>5</a:t>
            </a:fld>
            <a:endParaRPr lang="en-US">
              <a:solidFill>
                <a:prstClr val="black"/>
              </a:solidFill>
            </a:endParaRPr>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r>
              <a:rPr lang="en-US"/>
              <a:t>In addition to these shortcomings, some evolutions of computing systems caused further strain on the structural program approach:</a:t>
            </a:r>
          </a:p>
          <a:p>
            <a:r>
              <a:rPr lang="en-US"/>
              <a:t>Nonprogrammers demanded and were given direct access to programs through the incorporation of graphical user interfaces and their desktop computers.</a:t>
            </a:r>
          </a:p>
          <a:p>
            <a:r>
              <a:rPr lang="en-US"/>
              <a:t>Users demanded a more-intuitive, less-structured approach to interacting with programs.</a:t>
            </a:r>
          </a:p>
          <a:p>
            <a:r>
              <a:rPr lang="en-US"/>
              <a:t>Computer systems evolved into a distributed model where the business logic, user interface, and backend database were loosely coupled and accessed over the Internet and intranets.</a:t>
            </a:r>
          </a:p>
        </p:txBody>
      </p:sp>
      <p:sp>
        <p:nvSpPr>
          <p:cNvPr id="5" name="Date Placeholder 4"/>
          <p:cNvSpPr>
            <a:spLocks noGrp="1"/>
          </p:cNvSpPr>
          <p:nvPr>
            <p:ph type="dt" idx="10"/>
          </p:nvPr>
        </p:nvSpPr>
        <p:spPr/>
        <p:txBody>
          <a:bodyPr/>
          <a:lstStyle/>
          <a:p>
            <a:fld id="{4D8BB338-0A04-4760-9DA2-04877025C3FD}" type="datetime1">
              <a:rPr lang="en-US" smtClean="0"/>
              <a:pPr/>
              <a:t>4/1/2013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B809DF0-73CB-4EA3-B67F-6E6FEEA80E8E}" type="slidenum">
              <a:rPr lang="en-US">
                <a:solidFill>
                  <a:prstClr val="black"/>
                </a:solidFill>
              </a:rPr>
              <a:pPr/>
              <a:t>77</a:t>
            </a:fld>
            <a:endParaRPr lang="en-US">
              <a:solidFill>
                <a:prstClr val="black"/>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smtClean="0"/>
              <a:t>.  This time the names of the objects appear after the colon, such as :Order Entry Window following the objectName:className naming convention. This time the class name is shown to demonstrate that all of objects of that class will behave the same way. </a:t>
            </a:r>
          </a:p>
        </p:txBody>
      </p:sp>
      <p:sp>
        <p:nvSpPr>
          <p:cNvPr id="5" name="Date Placeholder 4"/>
          <p:cNvSpPr>
            <a:spLocks noGrp="1"/>
          </p:cNvSpPr>
          <p:nvPr>
            <p:ph type="dt" idx="10"/>
          </p:nvPr>
        </p:nvSpPr>
        <p:spPr/>
        <p:txBody>
          <a:bodyPr/>
          <a:lstStyle/>
          <a:p>
            <a:fld id="{4BCAF6DC-E421-45FB-912F-14664F3FEB11}" type="datetime1">
              <a:rPr lang="en-US" smtClean="0"/>
              <a:pPr/>
              <a:t>4/1/2013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B0BE5BBC-F6AC-4522-803F-12BE97F3BB8F}" type="slidenum">
              <a:rPr lang="en-US">
                <a:solidFill>
                  <a:prstClr val="black"/>
                </a:solidFill>
              </a:rPr>
              <a:pPr/>
              <a:t>83</a:t>
            </a:fld>
            <a:endParaRPr lang="en-US">
              <a:solidFill>
                <a:prstClr val="black"/>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n-US" smtClean="0"/>
              <a:t>The diagram below shows a super-state.  Both the Checking and Dispatching states can transition into the Canceled state, so a transition is shown  from a super-state named Active to the state Cancel.  By contrast, the state Dispatching can only transition to the Delivered state, so we show an arrow only from the Dispatching state to the Delivered state.   </a:t>
            </a:r>
          </a:p>
        </p:txBody>
      </p:sp>
      <p:sp>
        <p:nvSpPr>
          <p:cNvPr id="5" name="Date Placeholder 4"/>
          <p:cNvSpPr>
            <a:spLocks noGrp="1"/>
          </p:cNvSpPr>
          <p:nvPr>
            <p:ph type="dt" idx="10"/>
          </p:nvPr>
        </p:nvSpPr>
        <p:spPr/>
        <p:txBody>
          <a:bodyPr/>
          <a:lstStyle/>
          <a:p>
            <a:fld id="{2DAB05E5-E806-4AEB-ADEB-2BB381D5D906}" type="datetime1">
              <a:rPr lang="en-US" smtClean="0"/>
              <a:pPr/>
              <a:t>4/1/2013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557682BC-B554-46F4-9021-054147138005}" type="slidenum">
              <a:rPr lang="en-US">
                <a:solidFill>
                  <a:prstClr val="black"/>
                </a:solidFill>
              </a:rPr>
              <a:pPr/>
              <a:t>85</a:t>
            </a:fld>
            <a:endParaRPr lang="en-US">
              <a:solidFill>
                <a:prstClr val="black"/>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
        <p:nvSpPr>
          <p:cNvPr id="5" name="Date Placeholder 4"/>
          <p:cNvSpPr>
            <a:spLocks noGrp="1"/>
          </p:cNvSpPr>
          <p:nvPr>
            <p:ph type="dt" idx="10"/>
          </p:nvPr>
        </p:nvSpPr>
        <p:spPr/>
        <p:txBody>
          <a:bodyPr/>
          <a:lstStyle/>
          <a:p>
            <a:fld id="{9C7C3359-1E09-4549-87B2-A0933951CF40}" type="datetime1">
              <a:rPr lang="en-US" smtClean="0"/>
              <a:pPr/>
              <a:t>4/1/2013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99828-9DDB-4017-8BBF-E3CF561B612F}" type="slidenum">
              <a:rPr lang="en-US">
                <a:solidFill>
                  <a:prstClr val="black"/>
                </a:solidFill>
              </a:rPr>
              <a:pPr/>
              <a:t>7</a:t>
            </a:fld>
            <a:endParaRPr lang="en-US">
              <a:solidFill>
                <a:prstClr val="black"/>
              </a:solidFill>
            </a:endParaRPr>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a:xfrm>
            <a:off x="685800" y="4343400"/>
            <a:ext cx="5486400" cy="4114800"/>
          </a:xfrm>
        </p:spPr>
        <p:txBody>
          <a:bodyPr/>
          <a:lstStyle/>
          <a:p>
            <a:r>
              <a:rPr lang="en-US"/>
              <a:t>Booch defines an object as </a:t>
            </a:r>
            <a:br>
              <a:rPr lang="en-US"/>
            </a:br>
            <a:endParaRPr lang="en-US"/>
          </a:p>
        </p:txBody>
      </p:sp>
      <p:sp>
        <p:nvSpPr>
          <p:cNvPr id="5" name="Date Placeholder 4"/>
          <p:cNvSpPr>
            <a:spLocks noGrp="1"/>
          </p:cNvSpPr>
          <p:nvPr>
            <p:ph type="dt" idx="10"/>
          </p:nvPr>
        </p:nvSpPr>
        <p:spPr/>
        <p:txBody>
          <a:bodyPr/>
          <a:lstStyle/>
          <a:p>
            <a:fld id="{C182680D-3D75-4E93-9E9D-405C7BF59074}" type="datetime1">
              <a:rPr lang="en-US" smtClean="0"/>
              <a:pPr/>
              <a:t>4/1/2013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8C657-022D-4D5F-B40B-B26C62121E7A}" type="slidenum">
              <a:rPr lang="en-US">
                <a:solidFill>
                  <a:prstClr val="black"/>
                </a:solidFill>
              </a:rPr>
              <a:pPr/>
              <a:t>8</a:t>
            </a:fld>
            <a:endParaRPr lang="en-US">
              <a:solidFill>
                <a:prstClr val="black"/>
              </a:solidFill>
            </a:endParaRPr>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84B793FD-07E8-4425-A0FC-0C7D0F6F58C1}" type="datetime1">
              <a:rPr lang="en-US" smtClean="0"/>
              <a:pPr/>
              <a:t>4/1/2013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24E9C-3364-4C9B-AB22-D02D5C91E897}" type="slidenum">
              <a:rPr lang="en-US">
                <a:solidFill>
                  <a:prstClr val="black"/>
                </a:solidFill>
              </a:rPr>
              <a:pPr/>
              <a:t>18</a:t>
            </a:fld>
            <a:endParaRPr lang="en-US">
              <a:solidFill>
                <a:prstClr val="black"/>
              </a:solidFill>
            </a:endParaRPr>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2CB563B6-9011-46D3-87FF-277918DC1B82}" type="datetime1">
              <a:rPr lang="en-US" smtClean="0"/>
              <a:pPr/>
              <a:t>4/1/2013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EB26B-FC52-4200-9841-EF777837959B}" type="slidenum">
              <a:rPr lang="en-US">
                <a:solidFill>
                  <a:prstClr val="black"/>
                </a:solidFill>
              </a:rPr>
              <a:pPr/>
              <a:t>19</a:t>
            </a:fld>
            <a:endParaRPr lang="en-US">
              <a:solidFill>
                <a:prstClr val="black"/>
              </a:solidFill>
            </a:endParaRPr>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24A42EC1-E897-4389-8080-92CC66B9D1EF}" type="datetime1">
              <a:rPr lang="en-US" smtClean="0"/>
              <a:pPr/>
              <a:t>4/1/2013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0609D8-38F9-4ED1-80B2-B43CF116FDE4}" type="slidenum">
              <a:rPr lang="en-US">
                <a:solidFill>
                  <a:prstClr val="black"/>
                </a:solidFill>
              </a:rPr>
              <a:pPr/>
              <a:t>20</a:t>
            </a:fld>
            <a:endParaRPr lang="en-US">
              <a:solidFill>
                <a:prstClr val="black"/>
              </a:solidFill>
            </a:endParaRPr>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155F8392-88BF-4958-8AE6-B40B4983F7F5}" type="datetime1">
              <a:rPr lang="en-US" smtClean="0"/>
              <a:pPr/>
              <a:t>4/1/2013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A3701-9E14-4E3C-9FF2-2A322570656F}" type="slidenum">
              <a:rPr lang="en-US">
                <a:solidFill>
                  <a:prstClr val="black"/>
                </a:solidFill>
              </a:rPr>
              <a:pPr/>
              <a:t>21</a:t>
            </a:fld>
            <a:endParaRPr lang="en-US">
              <a:solidFill>
                <a:prstClr val="black"/>
              </a:solidFill>
            </a:endParaRPr>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
        <p:nvSpPr>
          <p:cNvPr id="5" name="Date Placeholder 4"/>
          <p:cNvSpPr>
            <a:spLocks noGrp="1"/>
          </p:cNvSpPr>
          <p:nvPr>
            <p:ph type="dt" idx="10"/>
          </p:nvPr>
        </p:nvSpPr>
        <p:spPr/>
        <p:txBody>
          <a:bodyPr/>
          <a:lstStyle/>
          <a:p>
            <a:fld id="{473642D3-E14A-4E6A-8607-40FD9AC80439}" type="datetime1">
              <a:rPr lang="en-US" smtClean="0"/>
              <a:pPr/>
              <a:t>4/1/2013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42051" name="Rectangle 3"/>
          <p:cNvSpPr>
            <a:spLocks noChangeArrowheads="1"/>
          </p:cNvSpPr>
          <p:nvPr/>
        </p:nvSpPr>
        <p:spPr bwMode="blackWhite">
          <a:xfrm>
            <a:off x="1588" y="1588"/>
            <a:ext cx="9140825" cy="1687512"/>
          </a:xfrm>
          <a:prstGeom prst="rect">
            <a:avLst/>
          </a:prstGeom>
          <a:solidFill>
            <a:schemeClr val="accent1"/>
          </a:solidFill>
          <a:ln w="12700">
            <a:solidFill>
              <a:schemeClr val="accent1"/>
            </a:solidFill>
            <a:miter lim="800000"/>
            <a:headEnd/>
            <a:tailEnd/>
          </a:ln>
          <a:effectLst/>
        </p:spPr>
        <p:txBody>
          <a:bodyPr wrap="none" anchor="ctr"/>
          <a:lstStyle/>
          <a:p>
            <a:pPr algn="ctr" fontAlgn="base">
              <a:spcBef>
                <a:spcPct val="50000"/>
              </a:spcBef>
              <a:spcAft>
                <a:spcPct val="0"/>
              </a:spcAft>
            </a:pPr>
            <a:endParaRPr lang="en-US" sz="2000">
              <a:solidFill>
                <a:srgbClr val="000000"/>
              </a:solidFill>
            </a:endParaRPr>
          </a:p>
        </p:txBody>
      </p:sp>
      <p:sp>
        <p:nvSpPr>
          <p:cNvPr id="642052" name="Rectangle 4"/>
          <p:cNvSpPr>
            <a:spLocks noChangeArrowheads="1"/>
          </p:cNvSpPr>
          <p:nvPr/>
        </p:nvSpPr>
        <p:spPr bwMode="blackWhite">
          <a:xfrm>
            <a:off x="1588" y="5165725"/>
            <a:ext cx="9140825" cy="1687513"/>
          </a:xfrm>
          <a:prstGeom prst="rect">
            <a:avLst/>
          </a:prstGeom>
          <a:solidFill>
            <a:schemeClr val="accent1"/>
          </a:solidFill>
          <a:ln w="12700">
            <a:solidFill>
              <a:schemeClr val="accent1"/>
            </a:solidFill>
            <a:miter lim="800000"/>
            <a:headEnd/>
            <a:tailEnd/>
          </a:ln>
          <a:effectLst/>
        </p:spPr>
        <p:txBody>
          <a:bodyPr wrap="none" anchor="ctr"/>
          <a:lstStyle/>
          <a:p>
            <a:pPr algn="ctr" fontAlgn="base">
              <a:spcBef>
                <a:spcPct val="50000"/>
              </a:spcBef>
              <a:spcAft>
                <a:spcPct val="0"/>
              </a:spcAft>
            </a:pPr>
            <a:endParaRPr lang="en-US" sz="2000">
              <a:solidFill>
                <a:srgbClr val="000000"/>
              </a:solidFill>
            </a:endParaRPr>
          </a:p>
        </p:txBody>
      </p:sp>
      <p:sp>
        <p:nvSpPr>
          <p:cNvPr id="642053" name="Rectangle 5"/>
          <p:cNvSpPr>
            <a:spLocks noGrp="1" noChangeArrowheads="1"/>
          </p:cNvSpPr>
          <p:nvPr>
            <p:ph type="ctrTitle" sz="quarter"/>
          </p:nvPr>
        </p:nvSpPr>
        <p:spPr bwMode="black">
          <a:xfrm>
            <a:off x="390525" y="2493963"/>
            <a:ext cx="7954963" cy="1470025"/>
          </a:xfrm>
        </p:spPr>
        <p:txBody>
          <a:bodyPr anchor="t"/>
          <a:lstStyle>
            <a:lvl1pPr>
              <a:defRPr/>
            </a:lvl1pPr>
          </a:lstStyle>
          <a:p>
            <a:r>
              <a:rPr lang="en-US"/>
              <a:t>Presentation Title</a:t>
            </a:r>
          </a:p>
        </p:txBody>
      </p:sp>
      <p:sp>
        <p:nvSpPr>
          <p:cNvPr id="642055" name="Rectangle 7"/>
          <p:cNvSpPr>
            <a:spLocks noChangeArrowheads="1"/>
          </p:cNvSpPr>
          <p:nvPr/>
        </p:nvSpPr>
        <p:spPr bwMode="black">
          <a:xfrm>
            <a:off x="2006600" y="1287463"/>
            <a:ext cx="4241800" cy="236537"/>
          </a:xfrm>
          <a:prstGeom prst="rect">
            <a:avLst/>
          </a:prstGeom>
          <a:noFill/>
          <a:ln w="9525">
            <a:noFill/>
            <a:miter lim="800000"/>
            <a:headEnd/>
            <a:tailEnd/>
          </a:ln>
          <a:effectLst/>
        </p:spPr>
        <p:txBody>
          <a:bodyPr lIns="19050" tIns="19050" rIns="19050" bIns="19050" anchor="ctr"/>
          <a:lstStyle/>
          <a:p>
            <a:pPr marL="342900" indent="-342900" fontAlgn="base">
              <a:lnSpc>
                <a:spcPct val="98000"/>
              </a:lnSpc>
              <a:spcBef>
                <a:spcPct val="20000"/>
              </a:spcBef>
              <a:spcAft>
                <a:spcPct val="0"/>
              </a:spcAft>
            </a:pPr>
            <a:r>
              <a:rPr lang="en-US">
                <a:solidFill>
                  <a:srgbClr val="FFFFFF"/>
                </a:solidFill>
              </a:rPr>
              <a:t>Learning &amp; Knowledge Education - India</a:t>
            </a:r>
          </a:p>
        </p:txBody>
      </p:sp>
      <p:sp>
        <p:nvSpPr>
          <p:cNvPr id="642056" name="Rectangle 8"/>
          <p:cNvSpPr>
            <a:spLocks noGrp="1" noChangeArrowheads="1"/>
          </p:cNvSpPr>
          <p:nvPr>
            <p:ph type="ftr" sz="quarter" idx="3"/>
          </p:nvPr>
        </p:nvSpPr>
        <p:spPr>
          <a:xfrm>
            <a:off x="2024063" y="6221413"/>
            <a:ext cx="2897187" cy="311150"/>
          </a:xfrm>
        </p:spPr>
        <p:txBody>
          <a:bodyPr/>
          <a:lstStyle>
            <a:lvl1pPr>
              <a:defRPr sz="1300"/>
            </a:lvl1pPr>
          </a:lstStyle>
          <a:p>
            <a:r>
              <a:rPr lang="en-US" smtClean="0"/>
              <a:t>IBM | Day 1 | 16-Oct-2012</a:t>
            </a:r>
            <a:endParaRPr lang="en-US"/>
          </a:p>
        </p:txBody>
      </p:sp>
      <p:sp>
        <p:nvSpPr>
          <p:cNvPr id="642057" name="Rectangle 9"/>
          <p:cNvSpPr>
            <a:spLocks noGrp="1" noChangeArrowheads="1"/>
          </p:cNvSpPr>
          <p:nvPr>
            <p:ph type="dt" sz="quarter" idx="2"/>
          </p:nvPr>
        </p:nvSpPr>
        <p:spPr>
          <a:xfrm>
            <a:off x="5391150" y="6221413"/>
            <a:ext cx="1619250" cy="311150"/>
          </a:xfrm>
        </p:spPr>
        <p:txBody>
          <a:bodyPr/>
          <a:lstStyle>
            <a:lvl1pPr>
              <a:defRPr sz="1300"/>
            </a:lvl1pPr>
          </a:lstStyle>
          <a:p>
            <a:fld id="{D66B6BE8-B726-407E-858E-594911AAFB10}" type="datetime1">
              <a:rPr lang="en-US" smtClean="0"/>
              <a:pPr/>
              <a:t>4/1/2013</a:t>
            </a:fld>
            <a:endParaRPr lang="en-US"/>
          </a:p>
        </p:txBody>
      </p:sp>
      <p:sp>
        <p:nvSpPr>
          <p:cNvPr id="642059" name="Line 11"/>
          <p:cNvSpPr>
            <a:spLocks noChangeShapeType="1"/>
          </p:cNvSpPr>
          <p:nvPr/>
        </p:nvSpPr>
        <p:spPr bwMode="black">
          <a:xfrm flipV="1">
            <a:off x="1862138" y="1346200"/>
            <a:ext cx="0" cy="328613"/>
          </a:xfrm>
          <a:prstGeom prst="line">
            <a:avLst/>
          </a:prstGeom>
          <a:noFill/>
          <a:ln w="12700">
            <a:solidFill>
              <a:srgbClr val="FFFFFF"/>
            </a:solidFill>
            <a:round/>
            <a:headEnd type="none" w="sm" len="sm"/>
            <a:tailEnd type="none" w="sm" len="sm"/>
          </a:ln>
          <a:effectLst/>
        </p:spPr>
        <p:txBody>
          <a:bodyPr/>
          <a:lstStyle/>
          <a:p>
            <a:pPr algn="ctr" fontAlgn="base">
              <a:spcBef>
                <a:spcPct val="50000"/>
              </a:spcBef>
              <a:spcAft>
                <a:spcPct val="0"/>
              </a:spcAft>
            </a:pPr>
            <a:endParaRPr lang="en-US" sz="2000">
              <a:solidFill>
                <a:srgbClr val="000000"/>
              </a:solidFill>
            </a:endParaRPr>
          </a:p>
        </p:txBody>
      </p:sp>
      <p:sp>
        <p:nvSpPr>
          <p:cNvPr id="642060" name="Rectangle 12"/>
          <p:cNvSpPr>
            <a:spLocks noChangeArrowheads="1"/>
          </p:cNvSpPr>
          <p:nvPr/>
        </p:nvSpPr>
        <p:spPr bwMode="black">
          <a:xfrm>
            <a:off x="7239000" y="6248400"/>
            <a:ext cx="1639888" cy="244475"/>
          </a:xfrm>
          <a:prstGeom prst="rect">
            <a:avLst/>
          </a:prstGeom>
          <a:noFill/>
          <a:ln w="9525">
            <a:noFill/>
            <a:miter lim="800000"/>
            <a:headEnd/>
            <a:tailEnd/>
          </a:ln>
          <a:effectLst/>
        </p:spPr>
        <p:txBody>
          <a:bodyPr lIns="92075" tIns="46038" rIns="92075" bIns="46038">
            <a:spAutoFit/>
          </a:bodyPr>
          <a:lstStyle/>
          <a:p>
            <a:pPr algn="r" eaLnBrk="0" fontAlgn="base" hangingPunct="0">
              <a:spcBef>
                <a:spcPct val="0"/>
              </a:spcBef>
              <a:spcAft>
                <a:spcPct val="0"/>
              </a:spcAft>
            </a:pPr>
            <a:r>
              <a:rPr lang="en-US" sz="1000">
                <a:solidFill>
                  <a:srgbClr val="FFFFFF"/>
                </a:solidFill>
              </a:rPr>
              <a:t>© 2007 IBM Corporation</a:t>
            </a:r>
          </a:p>
        </p:txBody>
      </p:sp>
      <p:grpSp>
        <p:nvGrpSpPr>
          <p:cNvPr id="2" name="Group 13"/>
          <p:cNvGrpSpPr>
            <a:grpSpLocks/>
          </p:cNvGrpSpPr>
          <p:nvPr/>
        </p:nvGrpSpPr>
        <p:grpSpPr bwMode="auto">
          <a:xfrm>
            <a:off x="7524750" y="687388"/>
            <a:ext cx="1133475" cy="409575"/>
            <a:chOff x="4740" y="433"/>
            <a:chExt cx="714" cy="258"/>
          </a:xfrm>
        </p:grpSpPr>
        <p:pic>
          <p:nvPicPr>
            <p:cNvPr id="642062" name="Picture 14" descr="ibm_white_logo_300dpi"/>
            <p:cNvPicPr>
              <a:picLocks noChangeAspect="1" noChangeArrowheads="1"/>
            </p:cNvPicPr>
            <p:nvPr/>
          </p:nvPicPr>
          <p:blipFill>
            <a:blip r:embed="rId2" cstate="print">
              <a:clrChange>
                <a:clrFrom>
                  <a:srgbClr val="7889FB"/>
                </a:clrFrom>
                <a:clrTo>
                  <a:srgbClr val="7889FB">
                    <a:alpha val="0"/>
                  </a:srgbClr>
                </a:clrTo>
              </a:clrChange>
            </a:blip>
            <a:srcRect r="6657"/>
            <a:stretch>
              <a:fillRect/>
            </a:stretch>
          </p:blipFill>
          <p:spPr bwMode="invGray">
            <a:xfrm>
              <a:off x="4740" y="433"/>
              <a:ext cx="631" cy="252"/>
            </a:xfrm>
            <a:prstGeom prst="rect">
              <a:avLst/>
            </a:prstGeom>
            <a:noFill/>
          </p:spPr>
        </p:pic>
        <p:pic>
          <p:nvPicPr>
            <p:cNvPr id="642063" name="Picture 15" descr="circleR"/>
            <p:cNvPicPr>
              <a:picLocks noChangeAspect="1" noChangeArrowheads="1"/>
            </p:cNvPicPr>
            <p:nvPr/>
          </p:nvPicPr>
          <p:blipFill>
            <a:blip r:embed="rId3" cstate="print"/>
            <a:srcRect/>
            <a:stretch>
              <a:fillRect/>
            </a:stretch>
          </p:blipFill>
          <p:spPr bwMode="auto">
            <a:xfrm>
              <a:off x="5379" y="621"/>
              <a:ext cx="75" cy="70"/>
            </a:xfrm>
            <a:prstGeom prst="rect">
              <a:avLst/>
            </a:prstGeom>
            <a:noFill/>
          </p:spPr>
        </p:pic>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93475E7-149B-427C-9167-FB656485F45C}"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smtClean="0"/>
              <a:t>IBM | Day 1 | 16-Oct-2012</a:t>
            </a:r>
            <a:endParaRPr lang="en-US"/>
          </a:p>
        </p:txBody>
      </p:sp>
      <p:sp>
        <p:nvSpPr>
          <p:cNvPr id="6" name="Date Placeholder 5"/>
          <p:cNvSpPr>
            <a:spLocks noGrp="1"/>
          </p:cNvSpPr>
          <p:nvPr>
            <p:ph type="dt" sz="half" idx="12"/>
          </p:nvPr>
        </p:nvSpPr>
        <p:spPr/>
        <p:txBody>
          <a:bodyPr/>
          <a:lstStyle>
            <a:lvl1pPr>
              <a:defRPr/>
            </a:lvl1pPr>
          </a:lstStyle>
          <a:p>
            <a:fld id="{44B15191-9BE4-4D97-9DD8-9AA70691DAD5}" type="datetime1">
              <a:rPr lang="en-US" smtClean="0"/>
              <a:pPr/>
              <a:t>4/1/2013</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9663C3D-6D1B-4903-AD9B-3318393EEC54}"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smtClean="0"/>
              <a:t>IBM | Day 1 | 16-Oct-2012</a:t>
            </a:r>
            <a:endParaRPr lang="en-US"/>
          </a:p>
        </p:txBody>
      </p:sp>
      <p:sp>
        <p:nvSpPr>
          <p:cNvPr id="6" name="Date Placeholder 5"/>
          <p:cNvSpPr>
            <a:spLocks noGrp="1"/>
          </p:cNvSpPr>
          <p:nvPr>
            <p:ph type="dt" sz="half" idx="12"/>
          </p:nvPr>
        </p:nvSpPr>
        <p:spPr/>
        <p:txBody>
          <a:bodyPr/>
          <a:lstStyle>
            <a:lvl1pPr>
              <a:defRPr/>
            </a:lvl1pPr>
          </a:lstStyle>
          <a:p>
            <a:fld id="{E7902ACC-1C9E-4932-B0D2-8B0EBDCE1228}" type="datetime1">
              <a:rPr lang="en-US" smtClean="0"/>
              <a:pPr/>
              <a:t>4/1/2013</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3988" y="871538"/>
            <a:ext cx="8307387" cy="480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153988" y="6500813"/>
            <a:ext cx="1006475" cy="320675"/>
          </a:xfrm>
        </p:spPr>
        <p:txBody>
          <a:bodyPr/>
          <a:lstStyle>
            <a:lvl1pPr>
              <a:defRPr/>
            </a:lvl1pPr>
          </a:lstStyle>
          <a:p>
            <a:fld id="{26DD50CA-5533-49C7-A6AE-55A2E5C6422A}" type="slidenum">
              <a:rPr lang="en-US"/>
              <a:pPr/>
              <a:t>‹#›</a:t>
            </a:fld>
            <a:endParaRPr lang="en-US"/>
          </a:p>
        </p:txBody>
      </p:sp>
      <p:sp>
        <p:nvSpPr>
          <p:cNvPr id="4" name="Footer Placeholder 3"/>
          <p:cNvSpPr>
            <a:spLocks noGrp="1"/>
          </p:cNvSpPr>
          <p:nvPr>
            <p:ph type="ftr" sz="quarter" idx="11"/>
          </p:nvPr>
        </p:nvSpPr>
        <p:spPr>
          <a:xfrm>
            <a:off x="1447800" y="6500813"/>
            <a:ext cx="3811588" cy="246062"/>
          </a:xfrm>
        </p:spPr>
        <p:txBody>
          <a:bodyPr/>
          <a:lstStyle>
            <a:lvl1pPr>
              <a:defRPr/>
            </a:lvl1pPr>
          </a:lstStyle>
          <a:p>
            <a:r>
              <a:rPr lang="en-US" smtClean="0"/>
              <a:t>IBM | Day 1 | 16-Oct-2012</a:t>
            </a:r>
            <a:endParaRPr lang="en-US"/>
          </a:p>
        </p:txBody>
      </p:sp>
      <p:sp>
        <p:nvSpPr>
          <p:cNvPr id="5" name="Date Placeholder 4"/>
          <p:cNvSpPr>
            <a:spLocks noGrp="1"/>
          </p:cNvSpPr>
          <p:nvPr>
            <p:ph type="dt" sz="half" idx="12"/>
          </p:nvPr>
        </p:nvSpPr>
        <p:spPr>
          <a:xfrm>
            <a:off x="5456238" y="6500813"/>
            <a:ext cx="1946275" cy="246062"/>
          </a:xfrm>
        </p:spPr>
        <p:txBody>
          <a:bodyPr/>
          <a:lstStyle>
            <a:lvl1pPr>
              <a:defRPr/>
            </a:lvl1pPr>
          </a:lstStyle>
          <a:p>
            <a:fld id="{C9C94626-5794-493C-8303-421102A0EDA7}" type="datetime1">
              <a:rPr lang="en-US" smtClean="0"/>
              <a:pPr/>
              <a:t>4/1/2013</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76413"/>
            <a:ext cx="3811588"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53988" y="6500813"/>
            <a:ext cx="1006475" cy="320675"/>
          </a:xfrm>
        </p:spPr>
        <p:txBody>
          <a:bodyPr/>
          <a:lstStyle>
            <a:lvl1pPr>
              <a:defRPr/>
            </a:lvl1pPr>
          </a:lstStyle>
          <a:p>
            <a:fld id="{727A705D-861A-4D4D-BAA8-931117D74AED}" type="slidenum">
              <a:rPr lang="en-US"/>
              <a:pPr/>
              <a:t>‹#›</a:t>
            </a:fld>
            <a:endParaRPr lang="en-US"/>
          </a:p>
        </p:txBody>
      </p:sp>
      <p:sp>
        <p:nvSpPr>
          <p:cNvPr id="6" name="Footer Placeholder 5"/>
          <p:cNvSpPr>
            <a:spLocks noGrp="1"/>
          </p:cNvSpPr>
          <p:nvPr>
            <p:ph type="ftr" sz="quarter" idx="11"/>
          </p:nvPr>
        </p:nvSpPr>
        <p:spPr>
          <a:xfrm>
            <a:off x="1447800" y="6500813"/>
            <a:ext cx="3811588" cy="246062"/>
          </a:xfrm>
        </p:spPr>
        <p:txBody>
          <a:bodyPr/>
          <a:lstStyle>
            <a:lvl1pPr>
              <a:defRPr/>
            </a:lvl1pPr>
          </a:lstStyle>
          <a:p>
            <a:r>
              <a:rPr lang="en-US" smtClean="0"/>
              <a:t>IBM | Day 1 | 16-Oct-2012</a:t>
            </a:r>
            <a:endParaRPr lang="en-US"/>
          </a:p>
        </p:txBody>
      </p:sp>
      <p:sp>
        <p:nvSpPr>
          <p:cNvPr id="7" name="Date Placeholder 6"/>
          <p:cNvSpPr>
            <a:spLocks noGrp="1"/>
          </p:cNvSpPr>
          <p:nvPr>
            <p:ph type="dt" sz="half" idx="12"/>
          </p:nvPr>
        </p:nvSpPr>
        <p:spPr>
          <a:xfrm>
            <a:off x="5456238" y="6500813"/>
            <a:ext cx="1946275" cy="246062"/>
          </a:xfrm>
        </p:spPr>
        <p:txBody>
          <a:bodyPr/>
          <a:lstStyle>
            <a:lvl1pPr>
              <a:defRPr/>
            </a:lvl1pPr>
          </a:lstStyle>
          <a:p>
            <a:fld id="{1FA8E944-4F5F-4E92-859A-F105DF302904}" type="datetime1">
              <a:rPr lang="en-US" smtClean="0"/>
              <a:pPr/>
              <a:t>4/1/2013</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blackWhite">
          <a:xfrm>
            <a:off x="1588" y="1588"/>
            <a:ext cx="9140825" cy="1687512"/>
          </a:xfrm>
          <a:prstGeom prst="rect">
            <a:avLst/>
          </a:prstGeom>
          <a:solidFill>
            <a:schemeClr val="accent1"/>
          </a:solidFill>
          <a:ln w="12700">
            <a:solidFill>
              <a:schemeClr val="accent1"/>
            </a:solidFill>
            <a:miter lim="800000"/>
            <a:headEnd/>
            <a:tailEnd/>
          </a:ln>
          <a:effectLst/>
        </p:spPr>
        <p:txBody>
          <a:bodyPr wrap="none" anchor="ctr"/>
          <a:lstStyle/>
          <a:p>
            <a:pPr algn="ctr" fontAlgn="base">
              <a:spcBef>
                <a:spcPct val="50000"/>
              </a:spcBef>
              <a:spcAft>
                <a:spcPct val="0"/>
              </a:spcAft>
              <a:defRPr/>
            </a:pPr>
            <a:endParaRPr lang="en-US" sz="2000">
              <a:solidFill>
                <a:srgbClr val="000000"/>
              </a:solidFill>
            </a:endParaRPr>
          </a:p>
        </p:txBody>
      </p:sp>
      <p:sp>
        <p:nvSpPr>
          <p:cNvPr id="4" name="Rectangle 4"/>
          <p:cNvSpPr>
            <a:spLocks noChangeArrowheads="1"/>
          </p:cNvSpPr>
          <p:nvPr/>
        </p:nvSpPr>
        <p:spPr bwMode="blackWhite">
          <a:xfrm>
            <a:off x="1588" y="5165725"/>
            <a:ext cx="9140825" cy="1687513"/>
          </a:xfrm>
          <a:prstGeom prst="rect">
            <a:avLst/>
          </a:prstGeom>
          <a:solidFill>
            <a:schemeClr val="accent1"/>
          </a:solidFill>
          <a:ln w="12700">
            <a:solidFill>
              <a:schemeClr val="accent1"/>
            </a:solidFill>
            <a:miter lim="800000"/>
            <a:headEnd/>
            <a:tailEnd/>
          </a:ln>
          <a:effectLst/>
        </p:spPr>
        <p:txBody>
          <a:bodyPr wrap="none" anchor="ctr"/>
          <a:lstStyle/>
          <a:p>
            <a:pPr algn="ctr" fontAlgn="base">
              <a:spcBef>
                <a:spcPct val="50000"/>
              </a:spcBef>
              <a:spcAft>
                <a:spcPct val="0"/>
              </a:spcAft>
              <a:defRPr/>
            </a:pPr>
            <a:endParaRPr lang="en-US" sz="2000">
              <a:solidFill>
                <a:srgbClr val="000000"/>
              </a:solidFill>
            </a:endParaRPr>
          </a:p>
        </p:txBody>
      </p:sp>
      <p:sp>
        <p:nvSpPr>
          <p:cNvPr id="5" name="Rectangle 7"/>
          <p:cNvSpPr>
            <a:spLocks noChangeArrowheads="1"/>
          </p:cNvSpPr>
          <p:nvPr/>
        </p:nvSpPr>
        <p:spPr bwMode="black">
          <a:xfrm>
            <a:off x="2006600" y="1287463"/>
            <a:ext cx="4241800" cy="236537"/>
          </a:xfrm>
          <a:prstGeom prst="rect">
            <a:avLst/>
          </a:prstGeom>
          <a:noFill/>
          <a:ln w="9525">
            <a:noFill/>
            <a:miter lim="800000"/>
            <a:headEnd/>
            <a:tailEnd/>
          </a:ln>
          <a:effectLst/>
        </p:spPr>
        <p:txBody>
          <a:bodyPr lIns="19050" tIns="19050" rIns="19050" bIns="19050" anchor="ctr"/>
          <a:lstStyle/>
          <a:p>
            <a:pPr marL="342900" indent="-342900" fontAlgn="base">
              <a:lnSpc>
                <a:spcPct val="98000"/>
              </a:lnSpc>
              <a:spcBef>
                <a:spcPct val="20000"/>
              </a:spcBef>
              <a:spcAft>
                <a:spcPct val="0"/>
              </a:spcAft>
              <a:defRPr/>
            </a:pPr>
            <a:r>
              <a:rPr lang="en-US">
                <a:solidFill>
                  <a:srgbClr val="FFFFFF"/>
                </a:solidFill>
              </a:rPr>
              <a:t>Learning &amp; Knowledge Education - India</a:t>
            </a:r>
          </a:p>
        </p:txBody>
      </p:sp>
      <p:sp>
        <p:nvSpPr>
          <p:cNvPr id="6" name="Line 11"/>
          <p:cNvSpPr>
            <a:spLocks noChangeShapeType="1"/>
          </p:cNvSpPr>
          <p:nvPr/>
        </p:nvSpPr>
        <p:spPr bwMode="black">
          <a:xfrm flipV="1">
            <a:off x="1862138" y="1346200"/>
            <a:ext cx="0" cy="328613"/>
          </a:xfrm>
          <a:prstGeom prst="line">
            <a:avLst/>
          </a:prstGeom>
          <a:noFill/>
          <a:ln w="12700">
            <a:solidFill>
              <a:srgbClr val="FFFFFF"/>
            </a:solidFill>
            <a:round/>
            <a:headEnd type="none" w="sm" len="sm"/>
            <a:tailEnd type="none" w="sm" len="sm"/>
          </a:ln>
          <a:effectLst/>
        </p:spPr>
        <p:txBody>
          <a:bodyPr/>
          <a:lstStyle/>
          <a:p>
            <a:pPr algn="ctr" fontAlgn="base">
              <a:spcBef>
                <a:spcPct val="50000"/>
              </a:spcBef>
              <a:spcAft>
                <a:spcPct val="0"/>
              </a:spcAft>
              <a:defRPr/>
            </a:pPr>
            <a:endParaRPr lang="en-US" sz="2000">
              <a:solidFill>
                <a:srgbClr val="000000"/>
              </a:solidFill>
            </a:endParaRPr>
          </a:p>
        </p:txBody>
      </p:sp>
      <p:sp>
        <p:nvSpPr>
          <p:cNvPr id="7" name="Rectangle 12"/>
          <p:cNvSpPr>
            <a:spLocks noChangeArrowheads="1"/>
          </p:cNvSpPr>
          <p:nvPr/>
        </p:nvSpPr>
        <p:spPr bwMode="black">
          <a:xfrm>
            <a:off x="7239000" y="6248400"/>
            <a:ext cx="1639888" cy="244475"/>
          </a:xfrm>
          <a:prstGeom prst="rect">
            <a:avLst/>
          </a:prstGeom>
          <a:noFill/>
          <a:ln w="9525">
            <a:noFill/>
            <a:miter lim="800000"/>
            <a:headEnd/>
            <a:tailEnd/>
          </a:ln>
          <a:effectLst/>
        </p:spPr>
        <p:txBody>
          <a:bodyPr lIns="92075" tIns="46038" rIns="92075" bIns="46038">
            <a:spAutoFit/>
          </a:bodyPr>
          <a:lstStyle/>
          <a:p>
            <a:pPr algn="r" eaLnBrk="0" fontAlgn="base" hangingPunct="0">
              <a:spcBef>
                <a:spcPct val="0"/>
              </a:spcBef>
              <a:spcAft>
                <a:spcPct val="0"/>
              </a:spcAft>
              <a:defRPr/>
            </a:pPr>
            <a:r>
              <a:rPr lang="en-US" sz="1000">
                <a:solidFill>
                  <a:srgbClr val="FFFFFF"/>
                </a:solidFill>
              </a:rPr>
              <a:t>© 2007 IBM Corporation</a:t>
            </a:r>
          </a:p>
        </p:txBody>
      </p:sp>
      <p:grpSp>
        <p:nvGrpSpPr>
          <p:cNvPr id="2" name="Group 13"/>
          <p:cNvGrpSpPr>
            <a:grpSpLocks/>
          </p:cNvGrpSpPr>
          <p:nvPr/>
        </p:nvGrpSpPr>
        <p:grpSpPr bwMode="auto">
          <a:xfrm>
            <a:off x="7524750" y="687388"/>
            <a:ext cx="1133475" cy="409575"/>
            <a:chOff x="4740" y="433"/>
            <a:chExt cx="714" cy="258"/>
          </a:xfrm>
        </p:grpSpPr>
        <p:pic>
          <p:nvPicPr>
            <p:cNvPr id="9" name="Picture 14" descr="ibm_white_logo_300dpi"/>
            <p:cNvPicPr>
              <a:picLocks noChangeAspect="1" noChangeArrowheads="1"/>
            </p:cNvPicPr>
            <p:nvPr/>
          </p:nvPicPr>
          <p:blipFill>
            <a:blip r:embed="rId2" cstate="print">
              <a:clrChange>
                <a:clrFrom>
                  <a:srgbClr val="7889FB"/>
                </a:clrFrom>
                <a:clrTo>
                  <a:srgbClr val="7889FB">
                    <a:alpha val="0"/>
                  </a:srgbClr>
                </a:clrTo>
              </a:clrChange>
            </a:blip>
            <a:srcRect r="6657"/>
            <a:stretch>
              <a:fillRect/>
            </a:stretch>
          </p:blipFill>
          <p:spPr bwMode="invGray">
            <a:xfrm>
              <a:off x="4740" y="433"/>
              <a:ext cx="631" cy="252"/>
            </a:xfrm>
            <a:prstGeom prst="rect">
              <a:avLst/>
            </a:prstGeom>
            <a:noFill/>
            <a:ln w="9525">
              <a:noFill/>
              <a:miter lim="800000"/>
              <a:headEnd/>
              <a:tailEnd/>
            </a:ln>
          </p:spPr>
        </p:pic>
        <p:pic>
          <p:nvPicPr>
            <p:cNvPr id="10" name="Picture 15" descr="circleR"/>
            <p:cNvPicPr>
              <a:picLocks noChangeAspect="1" noChangeArrowheads="1"/>
            </p:cNvPicPr>
            <p:nvPr/>
          </p:nvPicPr>
          <p:blipFill>
            <a:blip r:embed="rId3" cstate="print"/>
            <a:srcRect/>
            <a:stretch>
              <a:fillRect/>
            </a:stretch>
          </p:blipFill>
          <p:spPr bwMode="auto">
            <a:xfrm>
              <a:off x="5379" y="621"/>
              <a:ext cx="75" cy="70"/>
            </a:xfrm>
            <a:prstGeom prst="rect">
              <a:avLst/>
            </a:prstGeom>
            <a:noFill/>
            <a:ln w="9525">
              <a:noFill/>
              <a:miter lim="800000"/>
              <a:headEnd/>
              <a:tailEnd/>
            </a:ln>
          </p:spPr>
        </p:pic>
      </p:grpSp>
      <p:sp>
        <p:nvSpPr>
          <p:cNvPr id="642053" name="Rectangle 5"/>
          <p:cNvSpPr>
            <a:spLocks noGrp="1" noChangeArrowheads="1"/>
          </p:cNvSpPr>
          <p:nvPr>
            <p:ph type="ctrTitle" sz="quarter"/>
          </p:nvPr>
        </p:nvSpPr>
        <p:spPr bwMode="black">
          <a:xfrm>
            <a:off x="390525" y="2493963"/>
            <a:ext cx="7954963" cy="1470025"/>
          </a:xfrm>
        </p:spPr>
        <p:txBody>
          <a:bodyPr anchor="t"/>
          <a:lstStyle>
            <a:lvl1pPr>
              <a:defRPr/>
            </a:lvl1pPr>
          </a:lstStyle>
          <a:p>
            <a:r>
              <a:rPr lang="en-US"/>
              <a:t>Presentation Title</a:t>
            </a:r>
          </a:p>
        </p:txBody>
      </p:sp>
      <p:sp>
        <p:nvSpPr>
          <p:cNvPr id="11" name="Rectangle 8"/>
          <p:cNvSpPr>
            <a:spLocks noGrp="1" noChangeArrowheads="1"/>
          </p:cNvSpPr>
          <p:nvPr>
            <p:ph type="ftr" sz="quarter" idx="10"/>
          </p:nvPr>
        </p:nvSpPr>
        <p:spPr>
          <a:xfrm>
            <a:off x="2024063" y="6221413"/>
            <a:ext cx="2897187" cy="311150"/>
          </a:xfrm>
        </p:spPr>
        <p:txBody>
          <a:bodyPr/>
          <a:lstStyle>
            <a:lvl1pPr>
              <a:defRPr sz="1300" smtClean="0"/>
            </a:lvl1pPr>
          </a:lstStyle>
          <a:p>
            <a:pPr>
              <a:defRPr/>
            </a:pPr>
            <a:r>
              <a:rPr lang="en-US" smtClean="0"/>
              <a:t>IBM | Day 1 | 16-Oct-2012</a:t>
            </a:r>
            <a:endParaRPr lang="en-US"/>
          </a:p>
        </p:txBody>
      </p:sp>
      <p:sp>
        <p:nvSpPr>
          <p:cNvPr id="12" name="Rectangle 9"/>
          <p:cNvSpPr>
            <a:spLocks noGrp="1" noChangeArrowheads="1"/>
          </p:cNvSpPr>
          <p:nvPr>
            <p:ph type="dt" sz="quarter" idx="11"/>
          </p:nvPr>
        </p:nvSpPr>
        <p:spPr>
          <a:xfrm>
            <a:off x="5391150" y="6221413"/>
            <a:ext cx="1619250" cy="311150"/>
          </a:xfrm>
        </p:spPr>
        <p:txBody>
          <a:bodyPr/>
          <a:lstStyle>
            <a:lvl1pPr>
              <a:defRPr sz="1300" smtClean="0"/>
            </a:lvl1pPr>
          </a:lstStyle>
          <a:p>
            <a:pPr>
              <a:defRPr/>
            </a:pPr>
            <a:fld id="{20AFFFCF-90E8-4B9A-A4B3-BB7C7A61BA0A}" type="datetime1">
              <a:rPr lang="en-US" smtClean="0"/>
              <a:pPr>
                <a:defRPr/>
              </a:pPr>
              <a:t>4/1/2013</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6F13B29E-DD5A-43BD-BADD-8328CF28206E}"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6" name="Rectangle 11"/>
          <p:cNvSpPr>
            <a:spLocks noGrp="1" noChangeArrowheads="1"/>
          </p:cNvSpPr>
          <p:nvPr>
            <p:ph type="dt" sz="half" idx="12"/>
          </p:nvPr>
        </p:nvSpPr>
        <p:spPr>
          <a:ln/>
        </p:spPr>
        <p:txBody>
          <a:bodyPr/>
          <a:lstStyle>
            <a:lvl1pPr>
              <a:defRPr/>
            </a:lvl1pPr>
          </a:lstStyle>
          <a:p>
            <a:pPr>
              <a:defRPr/>
            </a:pPr>
            <a:fld id="{6C2A1626-806D-4498-AB0B-3AFA7064D2DC}" type="datetime1">
              <a:rPr lang="en-US" smtClean="0"/>
              <a:pPr>
                <a:defRPr/>
              </a:pPr>
              <a:t>4/1/2013</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C5628482-2273-419C-B5D0-1F13385285DA}"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6" name="Rectangle 11"/>
          <p:cNvSpPr>
            <a:spLocks noGrp="1" noChangeArrowheads="1"/>
          </p:cNvSpPr>
          <p:nvPr>
            <p:ph type="dt" sz="half" idx="12"/>
          </p:nvPr>
        </p:nvSpPr>
        <p:spPr>
          <a:ln/>
        </p:spPr>
        <p:txBody>
          <a:bodyPr/>
          <a:lstStyle>
            <a:lvl1pPr>
              <a:defRPr/>
            </a:lvl1pPr>
          </a:lstStyle>
          <a:p>
            <a:pPr>
              <a:defRPr/>
            </a:pPr>
            <a:fld id="{978C7D9D-0CEB-403E-A196-85832A7B79F5}" type="datetime1">
              <a:rPr lang="en-US" smtClean="0"/>
              <a:pPr>
                <a:defRPr/>
              </a:pPr>
              <a:t>4/1/2013</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7EC8E40F-65AB-4DDC-9FA6-5B5A2988A268}"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7" name="Rectangle 11"/>
          <p:cNvSpPr>
            <a:spLocks noGrp="1" noChangeArrowheads="1"/>
          </p:cNvSpPr>
          <p:nvPr>
            <p:ph type="dt" sz="half" idx="12"/>
          </p:nvPr>
        </p:nvSpPr>
        <p:spPr>
          <a:ln/>
        </p:spPr>
        <p:txBody>
          <a:bodyPr/>
          <a:lstStyle>
            <a:lvl1pPr>
              <a:defRPr/>
            </a:lvl1pPr>
          </a:lstStyle>
          <a:p>
            <a:pPr>
              <a:defRPr/>
            </a:pPr>
            <a:fld id="{72D7C1FE-2D99-494E-84C5-1098A77C8F3F}" type="datetime1">
              <a:rPr lang="en-US" smtClean="0"/>
              <a:pPr>
                <a:defRPr/>
              </a:pPr>
              <a:t>4/1/2013</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A41442F8-CD01-4404-AC9E-01E5E66B409E}" type="slidenum">
              <a:rPr lang="en-US"/>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9" name="Rectangle 11"/>
          <p:cNvSpPr>
            <a:spLocks noGrp="1" noChangeArrowheads="1"/>
          </p:cNvSpPr>
          <p:nvPr>
            <p:ph type="dt" sz="half" idx="12"/>
          </p:nvPr>
        </p:nvSpPr>
        <p:spPr>
          <a:ln/>
        </p:spPr>
        <p:txBody>
          <a:bodyPr/>
          <a:lstStyle>
            <a:lvl1pPr>
              <a:defRPr/>
            </a:lvl1pPr>
          </a:lstStyle>
          <a:p>
            <a:pPr>
              <a:defRPr/>
            </a:pPr>
            <a:fld id="{5C45B3AA-FCFB-414E-BE7F-4FE8AD273091}" type="datetime1">
              <a:rPr lang="en-US" smtClean="0"/>
              <a:pPr>
                <a:defRPr/>
              </a:pPr>
              <a:t>4/1/2013</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F812EDF3-1831-4459-8A69-1708D83961CE}"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5" name="Rectangle 11"/>
          <p:cNvSpPr>
            <a:spLocks noGrp="1" noChangeArrowheads="1"/>
          </p:cNvSpPr>
          <p:nvPr>
            <p:ph type="dt" sz="half" idx="12"/>
          </p:nvPr>
        </p:nvSpPr>
        <p:spPr>
          <a:ln/>
        </p:spPr>
        <p:txBody>
          <a:bodyPr/>
          <a:lstStyle>
            <a:lvl1pPr>
              <a:defRPr/>
            </a:lvl1pPr>
          </a:lstStyle>
          <a:p>
            <a:pPr>
              <a:defRPr/>
            </a:pPr>
            <a:fld id="{F896EDB2-EAA9-4777-8E03-50C21F339224}" type="datetime1">
              <a:rPr lang="en-US" smtClean="0"/>
              <a:pPr>
                <a:defRPr/>
              </a:pPr>
              <a:t>4/1/2013</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7028F00-A787-418F-86F0-BBB36DAE1023}"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smtClean="0"/>
              <a:t>IBM | Day 1 | 16-Oct-2012</a:t>
            </a:r>
            <a:endParaRPr lang="en-US"/>
          </a:p>
        </p:txBody>
      </p:sp>
      <p:sp>
        <p:nvSpPr>
          <p:cNvPr id="6" name="Date Placeholder 5"/>
          <p:cNvSpPr>
            <a:spLocks noGrp="1"/>
          </p:cNvSpPr>
          <p:nvPr>
            <p:ph type="dt" sz="half" idx="12"/>
          </p:nvPr>
        </p:nvSpPr>
        <p:spPr/>
        <p:txBody>
          <a:bodyPr/>
          <a:lstStyle>
            <a:lvl1pPr>
              <a:defRPr/>
            </a:lvl1pPr>
          </a:lstStyle>
          <a:p>
            <a:fld id="{5366758A-69F5-4F01-81C0-A1C5227B673C}" type="datetime1">
              <a:rPr lang="en-US" smtClean="0"/>
              <a:pPr/>
              <a:t>4/1/2013</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3315B89D-DBA8-4F9F-97E7-2DB1DFD8387A}" type="slidenum">
              <a:rPr lang="en-US"/>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4" name="Rectangle 11"/>
          <p:cNvSpPr>
            <a:spLocks noGrp="1" noChangeArrowheads="1"/>
          </p:cNvSpPr>
          <p:nvPr>
            <p:ph type="dt" sz="half" idx="12"/>
          </p:nvPr>
        </p:nvSpPr>
        <p:spPr>
          <a:ln/>
        </p:spPr>
        <p:txBody>
          <a:bodyPr/>
          <a:lstStyle>
            <a:lvl1pPr>
              <a:defRPr/>
            </a:lvl1pPr>
          </a:lstStyle>
          <a:p>
            <a:pPr>
              <a:defRPr/>
            </a:pPr>
            <a:fld id="{9E9B36F0-E490-4030-BCB4-B6007DBED914}" type="datetime1">
              <a:rPr lang="en-US" smtClean="0"/>
              <a:pPr>
                <a:defRPr/>
              </a:pPr>
              <a:t>4/1/2013</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0F707F32-2321-4517-B0A5-47CAEFDA89EA}"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7" name="Rectangle 11"/>
          <p:cNvSpPr>
            <a:spLocks noGrp="1" noChangeArrowheads="1"/>
          </p:cNvSpPr>
          <p:nvPr>
            <p:ph type="dt" sz="half" idx="12"/>
          </p:nvPr>
        </p:nvSpPr>
        <p:spPr>
          <a:ln/>
        </p:spPr>
        <p:txBody>
          <a:bodyPr/>
          <a:lstStyle>
            <a:lvl1pPr>
              <a:defRPr/>
            </a:lvl1pPr>
          </a:lstStyle>
          <a:p>
            <a:pPr>
              <a:defRPr/>
            </a:pPr>
            <a:fld id="{8F27E149-0DFC-4716-9184-7AFD0AD9C5BC}" type="datetime1">
              <a:rPr lang="en-US" smtClean="0"/>
              <a:pPr>
                <a:defRPr/>
              </a:pPr>
              <a:t>4/1/2013</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D24DFFD7-FB3C-41D5-822B-DDC68EE860A0}"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7" name="Rectangle 11"/>
          <p:cNvSpPr>
            <a:spLocks noGrp="1" noChangeArrowheads="1"/>
          </p:cNvSpPr>
          <p:nvPr>
            <p:ph type="dt" sz="half" idx="12"/>
          </p:nvPr>
        </p:nvSpPr>
        <p:spPr>
          <a:ln/>
        </p:spPr>
        <p:txBody>
          <a:bodyPr/>
          <a:lstStyle>
            <a:lvl1pPr>
              <a:defRPr/>
            </a:lvl1pPr>
          </a:lstStyle>
          <a:p>
            <a:pPr>
              <a:defRPr/>
            </a:pPr>
            <a:fld id="{ED91EA9D-C62D-4465-BF04-2622DD8ECA66}" type="datetime1">
              <a:rPr lang="en-US" smtClean="0"/>
              <a:pPr>
                <a:defRPr/>
              </a:pPr>
              <a:t>4/1/2013</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98053EE1-42AA-4ED7-976B-E2B9F18F4C2A}"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6" name="Rectangle 11"/>
          <p:cNvSpPr>
            <a:spLocks noGrp="1" noChangeArrowheads="1"/>
          </p:cNvSpPr>
          <p:nvPr>
            <p:ph type="dt" sz="half" idx="12"/>
          </p:nvPr>
        </p:nvSpPr>
        <p:spPr>
          <a:ln/>
        </p:spPr>
        <p:txBody>
          <a:bodyPr/>
          <a:lstStyle>
            <a:lvl1pPr>
              <a:defRPr/>
            </a:lvl1pPr>
          </a:lstStyle>
          <a:p>
            <a:pPr>
              <a:defRPr/>
            </a:pPr>
            <a:fld id="{77F9741E-7A10-4529-9327-6608CB40A95E}" type="datetime1">
              <a:rPr lang="en-US" smtClean="0"/>
              <a:pPr>
                <a:defRPr/>
              </a:pPr>
              <a:t>4/1/2013</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167092EA-7C40-410A-AF28-DAC3E24184FD}"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6" name="Rectangle 11"/>
          <p:cNvSpPr>
            <a:spLocks noGrp="1" noChangeArrowheads="1"/>
          </p:cNvSpPr>
          <p:nvPr>
            <p:ph type="dt" sz="half" idx="12"/>
          </p:nvPr>
        </p:nvSpPr>
        <p:spPr>
          <a:ln/>
        </p:spPr>
        <p:txBody>
          <a:bodyPr/>
          <a:lstStyle>
            <a:lvl1pPr>
              <a:defRPr/>
            </a:lvl1pPr>
          </a:lstStyle>
          <a:p>
            <a:pPr>
              <a:defRPr/>
            </a:pPr>
            <a:fld id="{7F8BC6CA-0B96-4DBC-99FE-CFA599C2518B}" type="datetime1">
              <a:rPr lang="en-US" smtClean="0"/>
              <a:pPr>
                <a:defRPr/>
              </a:pPr>
              <a:t>4/1/2013</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3988" y="871538"/>
            <a:ext cx="8307387" cy="480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524694F7-DB4E-40EB-9FB7-E4BB5042665C}"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5" name="Rectangle 11"/>
          <p:cNvSpPr>
            <a:spLocks noGrp="1" noChangeArrowheads="1"/>
          </p:cNvSpPr>
          <p:nvPr>
            <p:ph type="dt" sz="half" idx="12"/>
          </p:nvPr>
        </p:nvSpPr>
        <p:spPr>
          <a:ln/>
        </p:spPr>
        <p:txBody>
          <a:bodyPr/>
          <a:lstStyle>
            <a:lvl1pPr>
              <a:defRPr/>
            </a:lvl1pPr>
          </a:lstStyle>
          <a:p>
            <a:pPr>
              <a:defRPr/>
            </a:pPr>
            <a:fld id="{FAFA7BBF-BD93-4282-9EE7-907CAB684295}" type="datetime1">
              <a:rPr lang="en-US" smtClean="0"/>
              <a:pPr>
                <a:defRPr/>
              </a:pPr>
              <a:t>4/1/2013</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76413"/>
            <a:ext cx="3811588"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B0DFCB97-24FF-4757-B0F7-DCD6596B9BF5}"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7" name="Rectangle 11"/>
          <p:cNvSpPr>
            <a:spLocks noGrp="1" noChangeArrowheads="1"/>
          </p:cNvSpPr>
          <p:nvPr>
            <p:ph type="dt" sz="half" idx="12"/>
          </p:nvPr>
        </p:nvSpPr>
        <p:spPr>
          <a:ln/>
        </p:spPr>
        <p:txBody>
          <a:bodyPr/>
          <a:lstStyle>
            <a:lvl1pPr>
              <a:defRPr/>
            </a:lvl1pPr>
          </a:lstStyle>
          <a:p>
            <a:pPr>
              <a:defRPr/>
            </a:pPr>
            <a:fld id="{E1F30777-5E40-484C-AAFF-782B4583523E}" type="datetime1">
              <a:rPr lang="en-US" smtClean="0"/>
              <a:pPr>
                <a:defRPr/>
              </a:pPr>
              <a:t>4/1/2013</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blackWhite">
          <a:xfrm>
            <a:off x="1588" y="1588"/>
            <a:ext cx="9140825" cy="1687512"/>
          </a:xfrm>
          <a:prstGeom prst="rect">
            <a:avLst/>
          </a:prstGeom>
          <a:solidFill>
            <a:schemeClr val="accent1"/>
          </a:solidFill>
          <a:ln w="12700">
            <a:solidFill>
              <a:schemeClr val="accent1"/>
            </a:solidFill>
            <a:miter lim="800000"/>
            <a:headEnd/>
            <a:tailEnd/>
          </a:ln>
          <a:effectLst/>
        </p:spPr>
        <p:txBody>
          <a:bodyPr wrap="none" anchor="ctr"/>
          <a:lstStyle/>
          <a:p>
            <a:pPr algn="ctr" fontAlgn="base">
              <a:spcBef>
                <a:spcPct val="50000"/>
              </a:spcBef>
              <a:spcAft>
                <a:spcPct val="0"/>
              </a:spcAft>
              <a:defRPr/>
            </a:pPr>
            <a:endParaRPr lang="en-US" sz="2000">
              <a:solidFill>
                <a:srgbClr val="000000"/>
              </a:solidFill>
            </a:endParaRPr>
          </a:p>
        </p:txBody>
      </p:sp>
      <p:sp>
        <p:nvSpPr>
          <p:cNvPr id="4" name="Rectangle 4"/>
          <p:cNvSpPr>
            <a:spLocks noChangeArrowheads="1"/>
          </p:cNvSpPr>
          <p:nvPr/>
        </p:nvSpPr>
        <p:spPr bwMode="blackWhite">
          <a:xfrm>
            <a:off x="1588" y="5165725"/>
            <a:ext cx="9140825" cy="1687513"/>
          </a:xfrm>
          <a:prstGeom prst="rect">
            <a:avLst/>
          </a:prstGeom>
          <a:solidFill>
            <a:schemeClr val="accent1"/>
          </a:solidFill>
          <a:ln w="12700">
            <a:solidFill>
              <a:schemeClr val="accent1"/>
            </a:solidFill>
            <a:miter lim="800000"/>
            <a:headEnd/>
            <a:tailEnd/>
          </a:ln>
          <a:effectLst/>
        </p:spPr>
        <p:txBody>
          <a:bodyPr wrap="none" anchor="ctr"/>
          <a:lstStyle/>
          <a:p>
            <a:pPr algn="ctr" fontAlgn="base">
              <a:spcBef>
                <a:spcPct val="50000"/>
              </a:spcBef>
              <a:spcAft>
                <a:spcPct val="0"/>
              </a:spcAft>
              <a:defRPr/>
            </a:pPr>
            <a:endParaRPr lang="en-US" sz="2000">
              <a:solidFill>
                <a:srgbClr val="000000"/>
              </a:solidFill>
            </a:endParaRPr>
          </a:p>
        </p:txBody>
      </p:sp>
      <p:sp>
        <p:nvSpPr>
          <p:cNvPr id="5" name="Rectangle 7"/>
          <p:cNvSpPr>
            <a:spLocks noChangeArrowheads="1"/>
          </p:cNvSpPr>
          <p:nvPr/>
        </p:nvSpPr>
        <p:spPr bwMode="black">
          <a:xfrm>
            <a:off x="2006600" y="1287463"/>
            <a:ext cx="4241800" cy="236537"/>
          </a:xfrm>
          <a:prstGeom prst="rect">
            <a:avLst/>
          </a:prstGeom>
          <a:noFill/>
          <a:ln w="9525">
            <a:noFill/>
            <a:miter lim="800000"/>
            <a:headEnd/>
            <a:tailEnd/>
          </a:ln>
          <a:effectLst/>
        </p:spPr>
        <p:txBody>
          <a:bodyPr lIns="19050" tIns="19050" rIns="19050" bIns="19050" anchor="ctr"/>
          <a:lstStyle/>
          <a:p>
            <a:pPr marL="342900" indent="-342900" fontAlgn="base">
              <a:lnSpc>
                <a:spcPct val="98000"/>
              </a:lnSpc>
              <a:spcBef>
                <a:spcPct val="20000"/>
              </a:spcBef>
              <a:spcAft>
                <a:spcPct val="0"/>
              </a:spcAft>
              <a:defRPr/>
            </a:pPr>
            <a:r>
              <a:rPr lang="en-US">
                <a:solidFill>
                  <a:srgbClr val="FFFFFF"/>
                </a:solidFill>
              </a:rPr>
              <a:t>Learning &amp; Knowledge Education - India</a:t>
            </a:r>
          </a:p>
        </p:txBody>
      </p:sp>
      <p:sp>
        <p:nvSpPr>
          <p:cNvPr id="6" name="Line 11"/>
          <p:cNvSpPr>
            <a:spLocks noChangeShapeType="1"/>
          </p:cNvSpPr>
          <p:nvPr/>
        </p:nvSpPr>
        <p:spPr bwMode="black">
          <a:xfrm flipV="1">
            <a:off x="1862138" y="1346200"/>
            <a:ext cx="0" cy="328613"/>
          </a:xfrm>
          <a:prstGeom prst="line">
            <a:avLst/>
          </a:prstGeom>
          <a:noFill/>
          <a:ln w="12700">
            <a:solidFill>
              <a:srgbClr val="FFFFFF"/>
            </a:solidFill>
            <a:round/>
            <a:headEnd type="none" w="sm" len="sm"/>
            <a:tailEnd type="none" w="sm" len="sm"/>
          </a:ln>
          <a:effectLst/>
        </p:spPr>
        <p:txBody>
          <a:bodyPr/>
          <a:lstStyle/>
          <a:p>
            <a:pPr algn="ctr" fontAlgn="base">
              <a:spcBef>
                <a:spcPct val="50000"/>
              </a:spcBef>
              <a:spcAft>
                <a:spcPct val="0"/>
              </a:spcAft>
              <a:defRPr/>
            </a:pPr>
            <a:endParaRPr lang="en-US" sz="2000">
              <a:solidFill>
                <a:srgbClr val="000000"/>
              </a:solidFill>
            </a:endParaRPr>
          </a:p>
        </p:txBody>
      </p:sp>
      <p:sp>
        <p:nvSpPr>
          <p:cNvPr id="7" name="Rectangle 12"/>
          <p:cNvSpPr>
            <a:spLocks noChangeArrowheads="1"/>
          </p:cNvSpPr>
          <p:nvPr/>
        </p:nvSpPr>
        <p:spPr bwMode="black">
          <a:xfrm>
            <a:off x="7239000" y="6248400"/>
            <a:ext cx="1639888" cy="244475"/>
          </a:xfrm>
          <a:prstGeom prst="rect">
            <a:avLst/>
          </a:prstGeom>
          <a:noFill/>
          <a:ln w="9525">
            <a:noFill/>
            <a:miter lim="800000"/>
            <a:headEnd/>
            <a:tailEnd/>
          </a:ln>
          <a:effectLst/>
        </p:spPr>
        <p:txBody>
          <a:bodyPr lIns="92075" tIns="46038" rIns="92075" bIns="46038">
            <a:spAutoFit/>
          </a:bodyPr>
          <a:lstStyle/>
          <a:p>
            <a:pPr algn="r" eaLnBrk="0" fontAlgn="base" hangingPunct="0">
              <a:spcBef>
                <a:spcPct val="0"/>
              </a:spcBef>
              <a:spcAft>
                <a:spcPct val="0"/>
              </a:spcAft>
              <a:defRPr/>
            </a:pPr>
            <a:r>
              <a:rPr lang="en-US" sz="1000">
                <a:solidFill>
                  <a:srgbClr val="FFFFFF"/>
                </a:solidFill>
              </a:rPr>
              <a:t>© 2007 IBM Corporation</a:t>
            </a:r>
          </a:p>
        </p:txBody>
      </p:sp>
      <p:grpSp>
        <p:nvGrpSpPr>
          <p:cNvPr id="2" name="Group 13"/>
          <p:cNvGrpSpPr>
            <a:grpSpLocks/>
          </p:cNvGrpSpPr>
          <p:nvPr/>
        </p:nvGrpSpPr>
        <p:grpSpPr bwMode="auto">
          <a:xfrm>
            <a:off x="7524750" y="687388"/>
            <a:ext cx="1133475" cy="409575"/>
            <a:chOff x="4740" y="433"/>
            <a:chExt cx="714" cy="258"/>
          </a:xfrm>
        </p:grpSpPr>
        <p:pic>
          <p:nvPicPr>
            <p:cNvPr id="9" name="Picture 14" descr="ibm_white_logo_300dpi"/>
            <p:cNvPicPr>
              <a:picLocks noChangeAspect="1" noChangeArrowheads="1"/>
            </p:cNvPicPr>
            <p:nvPr/>
          </p:nvPicPr>
          <p:blipFill>
            <a:blip r:embed="rId2" cstate="print">
              <a:clrChange>
                <a:clrFrom>
                  <a:srgbClr val="7889FB"/>
                </a:clrFrom>
                <a:clrTo>
                  <a:srgbClr val="7889FB">
                    <a:alpha val="0"/>
                  </a:srgbClr>
                </a:clrTo>
              </a:clrChange>
            </a:blip>
            <a:srcRect r="6657"/>
            <a:stretch>
              <a:fillRect/>
            </a:stretch>
          </p:blipFill>
          <p:spPr bwMode="invGray">
            <a:xfrm>
              <a:off x="4740" y="433"/>
              <a:ext cx="631" cy="252"/>
            </a:xfrm>
            <a:prstGeom prst="rect">
              <a:avLst/>
            </a:prstGeom>
            <a:noFill/>
            <a:ln w="9525">
              <a:noFill/>
              <a:miter lim="800000"/>
              <a:headEnd/>
              <a:tailEnd/>
            </a:ln>
          </p:spPr>
        </p:pic>
        <p:pic>
          <p:nvPicPr>
            <p:cNvPr id="10" name="Picture 15" descr="circleR"/>
            <p:cNvPicPr>
              <a:picLocks noChangeAspect="1" noChangeArrowheads="1"/>
            </p:cNvPicPr>
            <p:nvPr/>
          </p:nvPicPr>
          <p:blipFill>
            <a:blip r:embed="rId3" cstate="print"/>
            <a:srcRect/>
            <a:stretch>
              <a:fillRect/>
            </a:stretch>
          </p:blipFill>
          <p:spPr bwMode="auto">
            <a:xfrm>
              <a:off x="5379" y="621"/>
              <a:ext cx="75" cy="70"/>
            </a:xfrm>
            <a:prstGeom prst="rect">
              <a:avLst/>
            </a:prstGeom>
            <a:noFill/>
            <a:ln w="9525">
              <a:noFill/>
              <a:miter lim="800000"/>
              <a:headEnd/>
              <a:tailEnd/>
            </a:ln>
          </p:spPr>
        </p:pic>
      </p:grpSp>
      <p:sp>
        <p:nvSpPr>
          <p:cNvPr id="642053" name="Rectangle 5"/>
          <p:cNvSpPr>
            <a:spLocks noGrp="1" noChangeArrowheads="1"/>
          </p:cNvSpPr>
          <p:nvPr>
            <p:ph type="ctrTitle" sz="quarter"/>
          </p:nvPr>
        </p:nvSpPr>
        <p:spPr bwMode="black">
          <a:xfrm>
            <a:off x="390525" y="2493963"/>
            <a:ext cx="7954963" cy="1470025"/>
          </a:xfrm>
        </p:spPr>
        <p:txBody>
          <a:bodyPr anchor="t"/>
          <a:lstStyle>
            <a:lvl1pPr>
              <a:defRPr/>
            </a:lvl1pPr>
          </a:lstStyle>
          <a:p>
            <a:r>
              <a:rPr lang="en-US"/>
              <a:t>Presentation Title</a:t>
            </a:r>
          </a:p>
        </p:txBody>
      </p:sp>
      <p:sp>
        <p:nvSpPr>
          <p:cNvPr id="11" name="Rectangle 8"/>
          <p:cNvSpPr>
            <a:spLocks noGrp="1" noChangeArrowheads="1"/>
          </p:cNvSpPr>
          <p:nvPr>
            <p:ph type="ftr" sz="quarter" idx="10"/>
          </p:nvPr>
        </p:nvSpPr>
        <p:spPr>
          <a:xfrm>
            <a:off x="2024063" y="6221413"/>
            <a:ext cx="2897187" cy="311150"/>
          </a:xfrm>
        </p:spPr>
        <p:txBody>
          <a:bodyPr/>
          <a:lstStyle>
            <a:lvl1pPr>
              <a:defRPr sz="1300" smtClean="0"/>
            </a:lvl1pPr>
          </a:lstStyle>
          <a:p>
            <a:pPr>
              <a:defRPr/>
            </a:pPr>
            <a:r>
              <a:rPr lang="en-US" smtClean="0"/>
              <a:t>IBM | Day 1 | 16-Oct-2012</a:t>
            </a:r>
            <a:endParaRPr lang="en-US"/>
          </a:p>
        </p:txBody>
      </p:sp>
      <p:sp>
        <p:nvSpPr>
          <p:cNvPr id="12" name="Rectangle 9"/>
          <p:cNvSpPr>
            <a:spLocks noGrp="1" noChangeArrowheads="1"/>
          </p:cNvSpPr>
          <p:nvPr>
            <p:ph type="dt" sz="quarter" idx="11"/>
          </p:nvPr>
        </p:nvSpPr>
        <p:spPr>
          <a:xfrm>
            <a:off x="5391150" y="6221413"/>
            <a:ext cx="1619250" cy="311150"/>
          </a:xfrm>
        </p:spPr>
        <p:txBody>
          <a:bodyPr/>
          <a:lstStyle>
            <a:lvl1pPr>
              <a:defRPr sz="1300" smtClean="0"/>
            </a:lvl1pPr>
          </a:lstStyle>
          <a:p>
            <a:pPr>
              <a:defRPr/>
            </a:pPr>
            <a:fld id="{B06C95EC-1524-4321-A5A5-FB7729F13089}" type="datetime1">
              <a:rPr lang="en-US" smtClean="0"/>
              <a:pPr>
                <a:defRPr/>
              </a:pPr>
              <a:t>4/1/2013</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6F13B29E-DD5A-43BD-BADD-8328CF28206E}"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6" name="Rectangle 11"/>
          <p:cNvSpPr>
            <a:spLocks noGrp="1" noChangeArrowheads="1"/>
          </p:cNvSpPr>
          <p:nvPr>
            <p:ph type="dt" sz="half" idx="12"/>
          </p:nvPr>
        </p:nvSpPr>
        <p:spPr>
          <a:ln/>
        </p:spPr>
        <p:txBody>
          <a:bodyPr/>
          <a:lstStyle>
            <a:lvl1pPr>
              <a:defRPr/>
            </a:lvl1pPr>
          </a:lstStyle>
          <a:p>
            <a:pPr>
              <a:defRPr/>
            </a:pPr>
            <a:fld id="{8B2DFBDB-807A-46FD-B258-FBF4347B6641}" type="datetime1">
              <a:rPr lang="en-US" smtClean="0"/>
              <a:pPr>
                <a:defRPr/>
              </a:pPr>
              <a:t>4/1/2013</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C5628482-2273-419C-B5D0-1F13385285DA}"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6" name="Rectangle 11"/>
          <p:cNvSpPr>
            <a:spLocks noGrp="1" noChangeArrowheads="1"/>
          </p:cNvSpPr>
          <p:nvPr>
            <p:ph type="dt" sz="half" idx="12"/>
          </p:nvPr>
        </p:nvSpPr>
        <p:spPr>
          <a:ln/>
        </p:spPr>
        <p:txBody>
          <a:bodyPr/>
          <a:lstStyle>
            <a:lvl1pPr>
              <a:defRPr/>
            </a:lvl1pPr>
          </a:lstStyle>
          <a:p>
            <a:pPr>
              <a:defRPr/>
            </a:pPr>
            <a:fld id="{9B40ECF3-8BD9-483E-BA36-EF2082D2CC4F}" type="datetime1">
              <a:rPr lang="en-US" smtClean="0"/>
              <a:pPr>
                <a:defRPr/>
              </a:pPr>
              <a:t>4/1/2013</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9F96B67-7332-4253-921E-B689CF5ADB8E}"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smtClean="0"/>
              <a:t>IBM | Day 1 | 16-Oct-2012</a:t>
            </a:r>
            <a:endParaRPr lang="en-US"/>
          </a:p>
        </p:txBody>
      </p:sp>
      <p:sp>
        <p:nvSpPr>
          <p:cNvPr id="6" name="Date Placeholder 5"/>
          <p:cNvSpPr>
            <a:spLocks noGrp="1"/>
          </p:cNvSpPr>
          <p:nvPr>
            <p:ph type="dt" sz="half" idx="12"/>
          </p:nvPr>
        </p:nvSpPr>
        <p:spPr/>
        <p:txBody>
          <a:bodyPr/>
          <a:lstStyle>
            <a:lvl1pPr>
              <a:defRPr/>
            </a:lvl1pPr>
          </a:lstStyle>
          <a:p>
            <a:fld id="{889594FF-4354-45F9-B68D-8A49B0091C7E}" type="datetime1">
              <a:rPr lang="en-US" smtClean="0"/>
              <a:pPr/>
              <a:t>4/1/2013</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7EC8E40F-65AB-4DDC-9FA6-5B5A2988A268}"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7" name="Rectangle 11"/>
          <p:cNvSpPr>
            <a:spLocks noGrp="1" noChangeArrowheads="1"/>
          </p:cNvSpPr>
          <p:nvPr>
            <p:ph type="dt" sz="half" idx="12"/>
          </p:nvPr>
        </p:nvSpPr>
        <p:spPr>
          <a:ln/>
        </p:spPr>
        <p:txBody>
          <a:bodyPr/>
          <a:lstStyle>
            <a:lvl1pPr>
              <a:defRPr/>
            </a:lvl1pPr>
          </a:lstStyle>
          <a:p>
            <a:pPr>
              <a:defRPr/>
            </a:pPr>
            <a:fld id="{7EAFA8B2-36ED-415B-AC18-3D5B9E0EEEE8}" type="datetime1">
              <a:rPr lang="en-US" smtClean="0"/>
              <a:pPr>
                <a:defRPr/>
              </a:pPr>
              <a:t>4/1/2013</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A41442F8-CD01-4404-AC9E-01E5E66B409E}" type="slidenum">
              <a:rPr lang="en-US"/>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9" name="Rectangle 11"/>
          <p:cNvSpPr>
            <a:spLocks noGrp="1" noChangeArrowheads="1"/>
          </p:cNvSpPr>
          <p:nvPr>
            <p:ph type="dt" sz="half" idx="12"/>
          </p:nvPr>
        </p:nvSpPr>
        <p:spPr>
          <a:ln/>
        </p:spPr>
        <p:txBody>
          <a:bodyPr/>
          <a:lstStyle>
            <a:lvl1pPr>
              <a:defRPr/>
            </a:lvl1pPr>
          </a:lstStyle>
          <a:p>
            <a:pPr>
              <a:defRPr/>
            </a:pPr>
            <a:fld id="{964FB68B-B10C-497B-9974-AD706F31766A}" type="datetime1">
              <a:rPr lang="en-US" smtClean="0"/>
              <a:pPr>
                <a:defRPr/>
              </a:pPr>
              <a:t>4/1/2013</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F812EDF3-1831-4459-8A69-1708D83961CE}"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5" name="Rectangle 11"/>
          <p:cNvSpPr>
            <a:spLocks noGrp="1" noChangeArrowheads="1"/>
          </p:cNvSpPr>
          <p:nvPr>
            <p:ph type="dt" sz="half" idx="12"/>
          </p:nvPr>
        </p:nvSpPr>
        <p:spPr>
          <a:ln/>
        </p:spPr>
        <p:txBody>
          <a:bodyPr/>
          <a:lstStyle>
            <a:lvl1pPr>
              <a:defRPr/>
            </a:lvl1pPr>
          </a:lstStyle>
          <a:p>
            <a:pPr>
              <a:defRPr/>
            </a:pPr>
            <a:fld id="{6B2A02EE-1CFD-412E-A108-9CE4F32CF47E}" type="datetime1">
              <a:rPr lang="en-US" smtClean="0"/>
              <a:pPr>
                <a:defRPr/>
              </a:pPr>
              <a:t>4/1/2013</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3315B89D-DBA8-4F9F-97E7-2DB1DFD8387A}" type="slidenum">
              <a:rPr lang="en-US"/>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4" name="Rectangle 11"/>
          <p:cNvSpPr>
            <a:spLocks noGrp="1" noChangeArrowheads="1"/>
          </p:cNvSpPr>
          <p:nvPr>
            <p:ph type="dt" sz="half" idx="12"/>
          </p:nvPr>
        </p:nvSpPr>
        <p:spPr>
          <a:ln/>
        </p:spPr>
        <p:txBody>
          <a:bodyPr/>
          <a:lstStyle>
            <a:lvl1pPr>
              <a:defRPr/>
            </a:lvl1pPr>
          </a:lstStyle>
          <a:p>
            <a:pPr>
              <a:defRPr/>
            </a:pPr>
            <a:fld id="{1CBB062B-EF6B-492F-8CE5-DA3764F19B2A}" type="datetime1">
              <a:rPr lang="en-US" smtClean="0"/>
              <a:pPr>
                <a:defRPr/>
              </a:pPr>
              <a:t>4/1/2013</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0F707F32-2321-4517-B0A5-47CAEFDA89EA}"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7" name="Rectangle 11"/>
          <p:cNvSpPr>
            <a:spLocks noGrp="1" noChangeArrowheads="1"/>
          </p:cNvSpPr>
          <p:nvPr>
            <p:ph type="dt" sz="half" idx="12"/>
          </p:nvPr>
        </p:nvSpPr>
        <p:spPr>
          <a:ln/>
        </p:spPr>
        <p:txBody>
          <a:bodyPr/>
          <a:lstStyle>
            <a:lvl1pPr>
              <a:defRPr/>
            </a:lvl1pPr>
          </a:lstStyle>
          <a:p>
            <a:pPr>
              <a:defRPr/>
            </a:pPr>
            <a:fld id="{5381E55D-DBEB-41A1-9FFA-512567E7BA31}" type="datetime1">
              <a:rPr lang="en-US" smtClean="0"/>
              <a:pPr>
                <a:defRPr/>
              </a:pPr>
              <a:t>4/1/2013</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D24DFFD7-FB3C-41D5-822B-DDC68EE860A0}"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7" name="Rectangle 11"/>
          <p:cNvSpPr>
            <a:spLocks noGrp="1" noChangeArrowheads="1"/>
          </p:cNvSpPr>
          <p:nvPr>
            <p:ph type="dt" sz="half" idx="12"/>
          </p:nvPr>
        </p:nvSpPr>
        <p:spPr>
          <a:ln/>
        </p:spPr>
        <p:txBody>
          <a:bodyPr/>
          <a:lstStyle>
            <a:lvl1pPr>
              <a:defRPr/>
            </a:lvl1pPr>
          </a:lstStyle>
          <a:p>
            <a:pPr>
              <a:defRPr/>
            </a:pPr>
            <a:fld id="{9A38A4F3-5DE8-4F7B-8EE8-7C9AEF69511D}" type="datetime1">
              <a:rPr lang="en-US" smtClean="0"/>
              <a:pPr>
                <a:defRPr/>
              </a:pPr>
              <a:t>4/1/2013</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98053EE1-42AA-4ED7-976B-E2B9F18F4C2A}"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6" name="Rectangle 11"/>
          <p:cNvSpPr>
            <a:spLocks noGrp="1" noChangeArrowheads="1"/>
          </p:cNvSpPr>
          <p:nvPr>
            <p:ph type="dt" sz="half" idx="12"/>
          </p:nvPr>
        </p:nvSpPr>
        <p:spPr>
          <a:ln/>
        </p:spPr>
        <p:txBody>
          <a:bodyPr/>
          <a:lstStyle>
            <a:lvl1pPr>
              <a:defRPr/>
            </a:lvl1pPr>
          </a:lstStyle>
          <a:p>
            <a:pPr>
              <a:defRPr/>
            </a:pPr>
            <a:fld id="{615FE3AA-58B1-4307-BE36-A385AFFF39E4}" type="datetime1">
              <a:rPr lang="en-US" smtClean="0"/>
              <a:pPr>
                <a:defRPr/>
              </a:pPr>
              <a:t>4/1/2013</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167092EA-7C40-410A-AF28-DAC3E24184FD}"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6" name="Rectangle 11"/>
          <p:cNvSpPr>
            <a:spLocks noGrp="1" noChangeArrowheads="1"/>
          </p:cNvSpPr>
          <p:nvPr>
            <p:ph type="dt" sz="half" idx="12"/>
          </p:nvPr>
        </p:nvSpPr>
        <p:spPr>
          <a:ln/>
        </p:spPr>
        <p:txBody>
          <a:bodyPr/>
          <a:lstStyle>
            <a:lvl1pPr>
              <a:defRPr/>
            </a:lvl1pPr>
          </a:lstStyle>
          <a:p>
            <a:pPr>
              <a:defRPr/>
            </a:pPr>
            <a:fld id="{8DFD9897-167E-46CE-8230-3DFAB7BDE00F}" type="datetime1">
              <a:rPr lang="en-US" smtClean="0"/>
              <a:pPr>
                <a:defRPr/>
              </a:pPr>
              <a:t>4/1/2013</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3988" y="871538"/>
            <a:ext cx="8307387" cy="480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524694F7-DB4E-40EB-9FB7-E4BB5042665C}"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5" name="Rectangle 11"/>
          <p:cNvSpPr>
            <a:spLocks noGrp="1" noChangeArrowheads="1"/>
          </p:cNvSpPr>
          <p:nvPr>
            <p:ph type="dt" sz="half" idx="12"/>
          </p:nvPr>
        </p:nvSpPr>
        <p:spPr>
          <a:ln/>
        </p:spPr>
        <p:txBody>
          <a:bodyPr/>
          <a:lstStyle>
            <a:lvl1pPr>
              <a:defRPr/>
            </a:lvl1pPr>
          </a:lstStyle>
          <a:p>
            <a:pPr>
              <a:defRPr/>
            </a:pPr>
            <a:fld id="{E49C9203-226B-41E8-8FB0-F2BDD197402F}" type="datetime1">
              <a:rPr lang="en-US" smtClean="0"/>
              <a:pPr>
                <a:defRPr/>
              </a:pPr>
              <a:t>4/1/2013</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76413"/>
            <a:ext cx="3811588"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B0DFCB97-24FF-4757-B0F7-DCD6596B9BF5}"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IBM | Day 1 | 16-Oct-2012</a:t>
            </a:r>
            <a:endParaRPr lang="en-US"/>
          </a:p>
        </p:txBody>
      </p:sp>
      <p:sp>
        <p:nvSpPr>
          <p:cNvPr id="7" name="Rectangle 11"/>
          <p:cNvSpPr>
            <a:spLocks noGrp="1" noChangeArrowheads="1"/>
          </p:cNvSpPr>
          <p:nvPr>
            <p:ph type="dt" sz="half" idx="12"/>
          </p:nvPr>
        </p:nvSpPr>
        <p:spPr>
          <a:ln/>
        </p:spPr>
        <p:txBody>
          <a:bodyPr/>
          <a:lstStyle>
            <a:lvl1pPr>
              <a:defRPr/>
            </a:lvl1pPr>
          </a:lstStyle>
          <a:p>
            <a:pPr>
              <a:defRPr/>
            </a:pPr>
            <a:fld id="{E4C6C50D-6CB0-430E-AB12-01FC43E37F20}" type="datetime1">
              <a:rPr lang="en-US" smtClean="0"/>
              <a:pPr>
                <a:defRPr/>
              </a:pPr>
              <a:t>4/1/2013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2E9C4C1-8B6F-4C42-BE75-CFE4CF766358}"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smtClean="0"/>
              <a:t>IBM | Day 1 | 16-Oct-2012</a:t>
            </a:r>
            <a:endParaRPr lang="en-US"/>
          </a:p>
        </p:txBody>
      </p:sp>
      <p:sp>
        <p:nvSpPr>
          <p:cNvPr id="7" name="Date Placeholder 6"/>
          <p:cNvSpPr>
            <a:spLocks noGrp="1"/>
          </p:cNvSpPr>
          <p:nvPr>
            <p:ph type="dt" sz="half" idx="12"/>
          </p:nvPr>
        </p:nvSpPr>
        <p:spPr/>
        <p:txBody>
          <a:bodyPr/>
          <a:lstStyle>
            <a:lvl1pPr>
              <a:defRPr/>
            </a:lvl1pPr>
          </a:lstStyle>
          <a:p>
            <a:fld id="{FD8F59F0-03B2-4800-AC60-1BF47D909109}" type="datetime1">
              <a:rPr lang="en-US" smtClean="0"/>
              <a:pPr/>
              <a:t>4/1/2013</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E9014D3-A1A1-4E2D-B5CE-FC3650EC3DF0}" type="slidenum">
              <a:rPr lang="en-US"/>
              <a:pPr/>
              <a:t>‹#›</a:t>
            </a:fld>
            <a:endParaRPr lang="en-US"/>
          </a:p>
        </p:txBody>
      </p:sp>
      <p:sp>
        <p:nvSpPr>
          <p:cNvPr id="8" name="Footer Placeholder 7"/>
          <p:cNvSpPr>
            <a:spLocks noGrp="1"/>
          </p:cNvSpPr>
          <p:nvPr>
            <p:ph type="ftr" sz="quarter" idx="11"/>
          </p:nvPr>
        </p:nvSpPr>
        <p:spPr/>
        <p:txBody>
          <a:bodyPr/>
          <a:lstStyle>
            <a:lvl1pPr>
              <a:defRPr/>
            </a:lvl1pPr>
          </a:lstStyle>
          <a:p>
            <a:r>
              <a:rPr lang="en-US" smtClean="0"/>
              <a:t>IBM | Day 1 | 16-Oct-2012</a:t>
            </a:r>
            <a:endParaRPr lang="en-US"/>
          </a:p>
        </p:txBody>
      </p:sp>
      <p:sp>
        <p:nvSpPr>
          <p:cNvPr id="9" name="Date Placeholder 8"/>
          <p:cNvSpPr>
            <a:spLocks noGrp="1"/>
          </p:cNvSpPr>
          <p:nvPr>
            <p:ph type="dt" sz="half" idx="12"/>
          </p:nvPr>
        </p:nvSpPr>
        <p:spPr/>
        <p:txBody>
          <a:bodyPr/>
          <a:lstStyle>
            <a:lvl1pPr>
              <a:defRPr/>
            </a:lvl1pPr>
          </a:lstStyle>
          <a:p>
            <a:fld id="{3358DB20-20E0-4157-BAAF-1042EE38FCC4}" type="datetime1">
              <a:rPr lang="en-US" smtClean="0"/>
              <a:pPr/>
              <a:t>4/1/2013</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7959331-70E5-4595-BF25-F1950373A2BF}" type="slidenum">
              <a:rPr lang="en-US"/>
              <a:pPr/>
              <a:t>‹#›</a:t>
            </a:fld>
            <a:endParaRPr lang="en-US"/>
          </a:p>
        </p:txBody>
      </p:sp>
      <p:sp>
        <p:nvSpPr>
          <p:cNvPr id="4" name="Footer Placeholder 3"/>
          <p:cNvSpPr>
            <a:spLocks noGrp="1"/>
          </p:cNvSpPr>
          <p:nvPr>
            <p:ph type="ftr" sz="quarter" idx="11"/>
          </p:nvPr>
        </p:nvSpPr>
        <p:spPr/>
        <p:txBody>
          <a:bodyPr/>
          <a:lstStyle>
            <a:lvl1pPr>
              <a:defRPr/>
            </a:lvl1pPr>
          </a:lstStyle>
          <a:p>
            <a:r>
              <a:rPr lang="en-US" smtClean="0"/>
              <a:t>IBM | Day 1 | 16-Oct-2012</a:t>
            </a:r>
            <a:endParaRPr lang="en-US"/>
          </a:p>
        </p:txBody>
      </p:sp>
      <p:sp>
        <p:nvSpPr>
          <p:cNvPr id="5" name="Date Placeholder 4"/>
          <p:cNvSpPr>
            <a:spLocks noGrp="1"/>
          </p:cNvSpPr>
          <p:nvPr>
            <p:ph type="dt" sz="half" idx="12"/>
          </p:nvPr>
        </p:nvSpPr>
        <p:spPr/>
        <p:txBody>
          <a:bodyPr/>
          <a:lstStyle>
            <a:lvl1pPr>
              <a:defRPr/>
            </a:lvl1pPr>
          </a:lstStyle>
          <a:p>
            <a:fld id="{F7986028-CAD7-4DD7-909B-C14FFED37A76}" type="datetime1">
              <a:rPr lang="en-US" smtClean="0"/>
              <a:pPr/>
              <a:t>4/1/2013</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56F40E8-EA98-410E-B16D-1CDC6BC631E2}" type="slidenum">
              <a:rPr lang="en-US"/>
              <a:pPr/>
              <a:t>‹#›</a:t>
            </a:fld>
            <a:endParaRPr lang="en-US"/>
          </a:p>
        </p:txBody>
      </p:sp>
      <p:sp>
        <p:nvSpPr>
          <p:cNvPr id="3" name="Footer Placeholder 2"/>
          <p:cNvSpPr>
            <a:spLocks noGrp="1"/>
          </p:cNvSpPr>
          <p:nvPr>
            <p:ph type="ftr" sz="quarter" idx="11"/>
          </p:nvPr>
        </p:nvSpPr>
        <p:spPr/>
        <p:txBody>
          <a:bodyPr/>
          <a:lstStyle>
            <a:lvl1pPr>
              <a:defRPr/>
            </a:lvl1pPr>
          </a:lstStyle>
          <a:p>
            <a:r>
              <a:rPr lang="en-US" smtClean="0"/>
              <a:t>IBM | Day 1 | 16-Oct-2012</a:t>
            </a:r>
            <a:endParaRPr lang="en-US"/>
          </a:p>
        </p:txBody>
      </p:sp>
      <p:sp>
        <p:nvSpPr>
          <p:cNvPr id="4" name="Date Placeholder 3"/>
          <p:cNvSpPr>
            <a:spLocks noGrp="1"/>
          </p:cNvSpPr>
          <p:nvPr>
            <p:ph type="dt" sz="half" idx="12"/>
          </p:nvPr>
        </p:nvSpPr>
        <p:spPr/>
        <p:txBody>
          <a:bodyPr/>
          <a:lstStyle>
            <a:lvl1pPr>
              <a:defRPr/>
            </a:lvl1pPr>
          </a:lstStyle>
          <a:p>
            <a:fld id="{6C734F6E-ADAF-4529-B1F3-1EE64C5CD681}" type="datetime1">
              <a:rPr lang="en-US" smtClean="0"/>
              <a:pPr/>
              <a:t>4/1/2013</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E12AC60-16A4-4F8A-9152-0A00EA7CDA38}"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smtClean="0"/>
              <a:t>IBM | Day 1 | 16-Oct-2012</a:t>
            </a:r>
            <a:endParaRPr lang="en-US"/>
          </a:p>
        </p:txBody>
      </p:sp>
      <p:sp>
        <p:nvSpPr>
          <p:cNvPr id="7" name="Date Placeholder 6"/>
          <p:cNvSpPr>
            <a:spLocks noGrp="1"/>
          </p:cNvSpPr>
          <p:nvPr>
            <p:ph type="dt" sz="half" idx="12"/>
          </p:nvPr>
        </p:nvSpPr>
        <p:spPr/>
        <p:txBody>
          <a:bodyPr/>
          <a:lstStyle>
            <a:lvl1pPr>
              <a:defRPr/>
            </a:lvl1pPr>
          </a:lstStyle>
          <a:p>
            <a:fld id="{02FB032D-53BA-4D38-9893-EF5EC68850CE}" type="datetime1">
              <a:rPr lang="en-US" smtClean="0"/>
              <a:pPr/>
              <a:t>4/1/2013</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766966C-BDA0-4C05-89F2-9F0C7BB8F85A}"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smtClean="0"/>
              <a:t>IBM | Day 1 | 16-Oct-2012</a:t>
            </a:r>
            <a:endParaRPr lang="en-US"/>
          </a:p>
        </p:txBody>
      </p:sp>
      <p:sp>
        <p:nvSpPr>
          <p:cNvPr id="7" name="Date Placeholder 6"/>
          <p:cNvSpPr>
            <a:spLocks noGrp="1"/>
          </p:cNvSpPr>
          <p:nvPr>
            <p:ph type="dt" sz="half" idx="12"/>
          </p:nvPr>
        </p:nvSpPr>
        <p:spPr/>
        <p:txBody>
          <a:bodyPr/>
          <a:lstStyle>
            <a:lvl1pPr>
              <a:defRPr/>
            </a:lvl1pPr>
          </a:lstStyle>
          <a:p>
            <a:fld id="{A4FFB8AF-E182-4C83-9D5D-292CC89348CD}" type="datetime1">
              <a:rPr lang="en-US" smtClean="0"/>
              <a:pPr/>
              <a:t>4/1/2013</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wmf"/><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wmf"/><Relationship Id="rId2" Type="http://schemas.openxmlformats.org/officeDocument/2006/relationships/slideLayout" Target="../slideLayouts/slideLayout15.xml"/><Relationship Id="rId16" Type="http://schemas.openxmlformats.org/officeDocument/2006/relationships/image" Target="../media/image2.wmf"/><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wmf"/><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3.wmf"/><Relationship Id="rId2" Type="http://schemas.openxmlformats.org/officeDocument/2006/relationships/slideLayout" Target="../slideLayouts/slideLayout28.xml"/><Relationship Id="rId16" Type="http://schemas.openxmlformats.org/officeDocument/2006/relationships/image" Target="../media/image2.wmf"/><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wmf"/><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1026" name="Picture 2"/>
          <p:cNvPicPr>
            <a:picLocks noChangeArrowheads="1"/>
          </p:cNvPicPr>
          <p:nvPr/>
        </p:nvPicPr>
        <p:blipFill>
          <a:blip r:embed="rId15" cstate="print"/>
          <a:srcRect/>
          <a:stretch>
            <a:fillRect/>
          </a:stretch>
        </p:blipFill>
        <p:spPr bwMode="blackWhite">
          <a:xfrm>
            <a:off x="-4763" y="6472238"/>
            <a:ext cx="9166226" cy="412750"/>
          </a:xfrm>
          <a:prstGeom prst="rect">
            <a:avLst/>
          </a:prstGeom>
          <a:noFill/>
          <a:ln w="9525">
            <a:noFill/>
            <a:miter lim="800000"/>
            <a:headEnd/>
            <a:tailEnd/>
          </a:ln>
          <a:effectLst/>
        </p:spPr>
      </p:pic>
      <p:pic>
        <p:nvPicPr>
          <p:cNvPr id="641027" name="Picture 3"/>
          <p:cNvPicPr>
            <a:picLocks noChangeArrowheads="1"/>
          </p:cNvPicPr>
          <p:nvPr/>
        </p:nvPicPr>
        <p:blipFill>
          <a:blip r:embed="rId16" cstate="print"/>
          <a:srcRect/>
          <a:stretch>
            <a:fillRect/>
          </a:stretch>
        </p:blipFill>
        <p:spPr bwMode="blackWhite">
          <a:xfrm>
            <a:off x="-3175" y="-1588"/>
            <a:ext cx="9166225" cy="400051"/>
          </a:xfrm>
          <a:prstGeom prst="rect">
            <a:avLst/>
          </a:prstGeom>
          <a:noFill/>
          <a:ln w="9525">
            <a:noFill/>
            <a:miter lim="800000"/>
            <a:headEnd/>
            <a:tailEnd/>
          </a:ln>
          <a:effectLst/>
        </p:spPr>
      </p:pic>
      <p:sp>
        <p:nvSpPr>
          <p:cNvPr id="641028" name="Rectangle 4"/>
          <p:cNvSpPr>
            <a:spLocks noGrp="1" noChangeArrowheads="1"/>
          </p:cNvSpPr>
          <p:nvPr>
            <p:ph type="title"/>
          </p:nvPr>
        </p:nvSpPr>
        <p:spPr bwMode="auto">
          <a:xfrm>
            <a:off x="153988" y="871538"/>
            <a:ext cx="8245475" cy="49847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641029" name="Rectangle 5"/>
          <p:cNvSpPr>
            <a:spLocks noGrp="1" noChangeArrowheads="1"/>
          </p:cNvSpPr>
          <p:nvPr>
            <p:ph type="body" idx="1"/>
          </p:nvPr>
        </p:nvSpPr>
        <p:spPr bwMode="auto">
          <a:xfrm>
            <a:off x="685800" y="1776413"/>
            <a:ext cx="7775575" cy="3902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1030" name="Rectangle 6"/>
          <p:cNvSpPr>
            <a:spLocks noChangeArrowheads="1"/>
          </p:cNvSpPr>
          <p:nvPr/>
        </p:nvSpPr>
        <p:spPr bwMode="black">
          <a:xfrm>
            <a:off x="990600" y="74613"/>
            <a:ext cx="3397250" cy="304800"/>
          </a:xfrm>
          <a:prstGeom prst="rect">
            <a:avLst/>
          </a:prstGeom>
          <a:noFill/>
          <a:ln w="9525">
            <a:noFill/>
            <a:miter lim="800000"/>
            <a:headEnd/>
            <a:tailEnd/>
          </a:ln>
          <a:effectLst/>
        </p:spPr>
        <p:txBody>
          <a:bodyPr wrap="none" lIns="92075" tIns="46038" rIns="92075" bIns="46038">
            <a:spAutoFit/>
          </a:bodyPr>
          <a:lstStyle/>
          <a:p>
            <a:pPr eaLnBrk="0" fontAlgn="base" hangingPunct="0">
              <a:spcBef>
                <a:spcPct val="0"/>
              </a:spcBef>
              <a:spcAft>
                <a:spcPct val="0"/>
              </a:spcAft>
            </a:pPr>
            <a:r>
              <a:rPr lang="en-US" sz="1400">
                <a:solidFill>
                  <a:srgbClr val="FFFFFF"/>
                </a:solidFill>
              </a:rPr>
              <a:t>Learning &amp; Knowledge Education - India </a:t>
            </a:r>
          </a:p>
        </p:txBody>
      </p:sp>
      <p:sp>
        <p:nvSpPr>
          <p:cNvPr id="641031" name="Rectangle 7"/>
          <p:cNvSpPr>
            <a:spLocks noChangeArrowheads="1"/>
          </p:cNvSpPr>
          <p:nvPr/>
        </p:nvSpPr>
        <p:spPr bwMode="black">
          <a:xfrm>
            <a:off x="5724525" y="6499225"/>
            <a:ext cx="3306763" cy="244475"/>
          </a:xfrm>
          <a:prstGeom prst="rect">
            <a:avLst/>
          </a:prstGeom>
          <a:noFill/>
          <a:ln w="9525">
            <a:noFill/>
            <a:miter lim="800000"/>
            <a:headEnd/>
            <a:tailEnd/>
          </a:ln>
          <a:effectLst/>
        </p:spPr>
        <p:txBody>
          <a:bodyPr lIns="92075" tIns="46038" rIns="92075" bIns="46038">
            <a:spAutoFit/>
          </a:bodyPr>
          <a:lstStyle/>
          <a:p>
            <a:pPr algn="r" eaLnBrk="0" fontAlgn="base" hangingPunct="0">
              <a:spcBef>
                <a:spcPct val="0"/>
              </a:spcBef>
              <a:spcAft>
                <a:spcPct val="0"/>
              </a:spcAft>
            </a:pPr>
            <a:r>
              <a:rPr lang="en-US" sz="1000">
                <a:solidFill>
                  <a:srgbClr val="FFFFFF"/>
                </a:solidFill>
              </a:rPr>
              <a:t>© 2007 IBM Corporation</a:t>
            </a:r>
          </a:p>
        </p:txBody>
      </p:sp>
      <p:pic>
        <p:nvPicPr>
          <p:cNvPr id="641032" name="Picture 8"/>
          <p:cNvPicPr>
            <a:picLocks noChangeArrowheads="1"/>
          </p:cNvPicPr>
          <p:nvPr/>
        </p:nvPicPr>
        <p:blipFill>
          <a:blip r:embed="rId17" cstate="print"/>
          <a:srcRect/>
          <a:stretch>
            <a:fillRect/>
          </a:stretch>
        </p:blipFill>
        <p:spPr bwMode="invGray">
          <a:xfrm>
            <a:off x="8461375" y="61913"/>
            <a:ext cx="635000" cy="260350"/>
          </a:xfrm>
          <a:prstGeom prst="rect">
            <a:avLst/>
          </a:prstGeom>
          <a:noFill/>
          <a:ln w="9525">
            <a:noFill/>
            <a:miter lim="800000"/>
            <a:headEnd/>
            <a:tailEnd/>
          </a:ln>
          <a:effectLst/>
        </p:spPr>
      </p:pic>
      <p:sp>
        <p:nvSpPr>
          <p:cNvPr id="641033" name="Rectangle 9"/>
          <p:cNvSpPr>
            <a:spLocks noGrp="1" noChangeArrowheads="1"/>
          </p:cNvSpPr>
          <p:nvPr>
            <p:ph type="sldNum" sz="quarter" idx="4"/>
          </p:nvPr>
        </p:nvSpPr>
        <p:spPr bwMode="black">
          <a:xfrm>
            <a:off x="153988" y="6500813"/>
            <a:ext cx="1006475" cy="320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000" b="1">
                <a:solidFill>
                  <a:srgbClr val="FFFFFF"/>
                </a:solidFill>
              </a:defRPr>
            </a:lvl1pPr>
          </a:lstStyle>
          <a:p>
            <a:pPr fontAlgn="base">
              <a:spcBef>
                <a:spcPct val="50000"/>
              </a:spcBef>
              <a:spcAft>
                <a:spcPct val="0"/>
              </a:spcAft>
            </a:pPr>
            <a:fld id="{FA8C7998-71EF-44A9-8850-C013186E9652}" type="slidenum">
              <a:rPr lang="en-US"/>
              <a:pPr fontAlgn="base">
                <a:spcBef>
                  <a:spcPct val="50000"/>
                </a:spcBef>
                <a:spcAft>
                  <a:spcPct val="0"/>
                </a:spcAft>
              </a:pPr>
              <a:t>‹#›</a:t>
            </a:fld>
            <a:endParaRPr lang="en-US"/>
          </a:p>
        </p:txBody>
      </p:sp>
      <p:sp>
        <p:nvSpPr>
          <p:cNvPr id="641034" name="Rectangle 10"/>
          <p:cNvSpPr>
            <a:spLocks noGrp="1" noChangeArrowheads="1"/>
          </p:cNvSpPr>
          <p:nvPr>
            <p:ph type="ftr" sz="quarter" idx="3"/>
          </p:nvPr>
        </p:nvSpPr>
        <p:spPr bwMode="auto">
          <a:xfrm>
            <a:off x="1447800" y="6500813"/>
            <a:ext cx="3811588" cy="24606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1000">
                <a:solidFill>
                  <a:srgbClr val="FFFFFF"/>
                </a:solidFill>
              </a:defRPr>
            </a:lvl1pPr>
          </a:lstStyle>
          <a:p>
            <a:pPr fontAlgn="base">
              <a:spcAft>
                <a:spcPct val="0"/>
              </a:spcAft>
            </a:pPr>
            <a:r>
              <a:rPr lang="en-US" smtClean="0"/>
              <a:t>IBM | Day 1 | 16-Oct-2012</a:t>
            </a:r>
            <a:endParaRPr lang="en-US"/>
          </a:p>
        </p:txBody>
      </p:sp>
      <p:sp>
        <p:nvSpPr>
          <p:cNvPr id="641035" name="Rectangle 11"/>
          <p:cNvSpPr>
            <a:spLocks noGrp="1" noChangeArrowheads="1"/>
          </p:cNvSpPr>
          <p:nvPr>
            <p:ph type="dt" sz="half" idx="2"/>
          </p:nvPr>
        </p:nvSpPr>
        <p:spPr bwMode="auto">
          <a:xfrm>
            <a:off x="5456238" y="6500813"/>
            <a:ext cx="1946275" cy="24606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1000">
                <a:solidFill>
                  <a:srgbClr val="FFFFFF"/>
                </a:solidFill>
              </a:defRPr>
            </a:lvl1pPr>
          </a:lstStyle>
          <a:p>
            <a:pPr fontAlgn="base">
              <a:spcAft>
                <a:spcPct val="0"/>
              </a:spcAft>
            </a:pPr>
            <a:fld id="{F4A5D8AA-E66C-48F4-AF97-D2AED11211B2}" type="datetime1">
              <a:rPr lang="en-US" smtClean="0"/>
              <a:pPr fontAlgn="base">
                <a:spcAft>
                  <a:spcPct val="0"/>
                </a:spcAft>
              </a:pPr>
              <a:t>4/1/2013</a:t>
            </a:fld>
            <a:endParaRPr lang="en-US"/>
          </a:p>
        </p:txBody>
      </p:sp>
      <p:sp>
        <p:nvSpPr>
          <p:cNvPr id="641036" name="Line 12"/>
          <p:cNvSpPr>
            <a:spLocks noChangeShapeType="1"/>
          </p:cNvSpPr>
          <p:nvPr/>
        </p:nvSpPr>
        <p:spPr bwMode="black">
          <a:xfrm>
            <a:off x="990600" y="146050"/>
            <a:ext cx="0" cy="234950"/>
          </a:xfrm>
          <a:prstGeom prst="line">
            <a:avLst/>
          </a:prstGeom>
          <a:noFill/>
          <a:ln w="12700">
            <a:solidFill>
              <a:srgbClr val="FFFFFF"/>
            </a:solidFill>
            <a:round/>
            <a:headEnd type="none" w="sm" len="sm"/>
            <a:tailEnd type="none" w="sm" len="sm"/>
          </a:ln>
          <a:effectLst/>
        </p:spPr>
        <p:txBody>
          <a:bodyPr/>
          <a:lstStyle/>
          <a:p>
            <a:pPr algn="ctr" fontAlgn="base">
              <a:spcBef>
                <a:spcPct val="50000"/>
              </a:spcBef>
              <a:spcAft>
                <a:spcPct val="0"/>
              </a:spcAft>
            </a:pPr>
            <a:endParaRPr lang="en-US" sz="2000">
              <a:solidFill>
                <a:srgbClr val="000000"/>
              </a:solidFill>
            </a:endParaRPr>
          </a:p>
        </p:txBody>
      </p:sp>
      <p:sp>
        <p:nvSpPr>
          <p:cNvPr id="641037" name="Line 13"/>
          <p:cNvSpPr>
            <a:spLocks noChangeShapeType="1"/>
          </p:cNvSpPr>
          <p:nvPr/>
        </p:nvSpPr>
        <p:spPr bwMode="black">
          <a:xfrm>
            <a:off x="990600" y="6480175"/>
            <a:ext cx="0" cy="192088"/>
          </a:xfrm>
          <a:prstGeom prst="line">
            <a:avLst/>
          </a:prstGeom>
          <a:noFill/>
          <a:ln w="12700">
            <a:solidFill>
              <a:srgbClr val="FFFFFF"/>
            </a:solidFill>
            <a:round/>
            <a:headEnd type="none" w="sm" len="sm"/>
            <a:tailEnd type="none" w="sm" len="sm"/>
          </a:ln>
          <a:effectLst/>
        </p:spPr>
        <p:txBody>
          <a:bodyPr/>
          <a:lstStyle/>
          <a:p>
            <a:pPr algn="ctr" fontAlgn="base">
              <a:spcBef>
                <a:spcPct val="50000"/>
              </a:spcBef>
              <a:spcAft>
                <a:spcPct val="0"/>
              </a:spcAft>
            </a:pPr>
            <a:endParaRPr lang="en-US" sz="200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sldNum="0" hdr="0"/>
  <p:txStyles>
    <p:title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charset="0"/>
          <a:cs typeface="Arial" charset="0"/>
        </a:defRPr>
      </a:lvl2pPr>
      <a:lvl3pPr algn="l" rtl="0" fontAlgn="base">
        <a:lnSpc>
          <a:spcPct val="90000"/>
        </a:lnSpc>
        <a:spcBef>
          <a:spcPct val="0"/>
        </a:spcBef>
        <a:spcAft>
          <a:spcPct val="0"/>
        </a:spcAft>
        <a:defRPr sz="2800">
          <a:solidFill>
            <a:schemeClr val="tx2"/>
          </a:solidFill>
          <a:latin typeface="Arial" charset="0"/>
          <a:cs typeface="Arial" charset="0"/>
        </a:defRPr>
      </a:lvl3pPr>
      <a:lvl4pPr algn="l" rtl="0" fontAlgn="base">
        <a:lnSpc>
          <a:spcPct val="90000"/>
        </a:lnSpc>
        <a:spcBef>
          <a:spcPct val="0"/>
        </a:spcBef>
        <a:spcAft>
          <a:spcPct val="0"/>
        </a:spcAft>
        <a:defRPr sz="2800">
          <a:solidFill>
            <a:schemeClr val="tx2"/>
          </a:solidFill>
          <a:latin typeface="Arial" charset="0"/>
          <a:cs typeface="Arial" charset="0"/>
        </a:defRPr>
      </a:lvl4pPr>
      <a:lvl5pPr algn="l" rtl="0" fontAlgn="base">
        <a:lnSpc>
          <a:spcPct val="90000"/>
        </a:lnSpc>
        <a:spcBef>
          <a:spcPct val="0"/>
        </a:spcBef>
        <a:spcAft>
          <a:spcPct val="0"/>
        </a:spcAft>
        <a:defRPr sz="2800">
          <a:solidFill>
            <a:schemeClr val="tx2"/>
          </a:solidFill>
          <a:latin typeface="Arial" charset="0"/>
          <a:cs typeface="Arial" charset="0"/>
        </a:defRPr>
      </a:lvl5pPr>
      <a:lvl6pPr marL="457200" algn="l" rtl="0" fontAlgn="base">
        <a:lnSpc>
          <a:spcPct val="90000"/>
        </a:lnSpc>
        <a:spcBef>
          <a:spcPct val="0"/>
        </a:spcBef>
        <a:spcAft>
          <a:spcPct val="0"/>
        </a:spcAft>
        <a:defRPr sz="2800">
          <a:solidFill>
            <a:schemeClr val="tx2"/>
          </a:solidFill>
          <a:latin typeface="Arial" charset="0"/>
          <a:cs typeface="Arial" charset="0"/>
        </a:defRPr>
      </a:lvl6pPr>
      <a:lvl7pPr marL="914400" algn="l" rtl="0" fontAlgn="base">
        <a:lnSpc>
          <a:spcPct val="90000"/>
        </a:lnSpc>
        <a:spcBef>
          <a:spcPct val="0"/>
        </a:spcBef>
        <a:spcAft>
          <a:spcPct val="0"/>
        </a:spcAft>
        <a:defRPr sz="2800">
          <a:solidFill>
            <a:schemeClr val="tx2"/>
          </a:solidFill>
          <a:latin typeface="Arial" charset="0"/>
          <a:cs typeface="Arial" charset="0"/>
        </a:defRPr>
      </a:lvl7pPr>
      <a:lvl8pPr marL="1371600" algn="l" rtl="0" fontAlgn="base">
        <a:lnSpc>
          <a:spcPct val="90000"/>
        </a:lnSpc>
        <a:spcBef>
          <a:spcPct val="0"/>
        </a:spcBef>
        <a:spcAft>
          <a:spcPct val="0"/>
        </a:spcAft>
        <a:defRPr sz="2800">
          <a:solidFill>
            <a:schemeClr val="tx2"/>
          </a:solidFill>
          <a:latin typeface="Arial" charset="0"/>
          <a:cs typeface="Arial" charset="0"/>
        </a:defRPr>
      </a:lvl8pPr>
      <a:lvl9pPr marL="1828800" algn="l" rtl="0" fontAlgn="base">
        <a:lnSpc>
          <a:spcPct val="90000"/>
        </a:lnSpc>
        <a:spcBef>
          <a:spcPct val="0"/>
        </a:spcBef>
        <a:spcAft>
          <a:spcPct val="0"/>
        </a:spcAft>
        <a:defRPr sz="2800">
          <a:solidFill>
            <a:schemeClr val="tx2"/>
          </a:solidFill>
          <a:latin typeface="Arial" charset="0"/>
          <a:cs typeface="Arial" charset="0"/>
        </a:defRPr>
      </a:lvl9pPr>
    </p:titleStyle>
    <p:bodyStyle>
      <a:lvl1pPr marL="228600" indent="-228600" algn="l" rtl="0" fontAlgn="base">
        <a:spcBef>
          <a:spcPct val="35000"/>
        </a:spcBef>
        <a:spcAft>
          <a:spcPct val="15000"/>
        </a:spcAft>
        <a:buClr>
          <a:schemeClr val="accent1"/>
        </a:buClr>
        <a:buSzPct val="125000"/>
        <a:buChar char="•"/>
        <a:defRPr sz="2000">
          <a:solidFill>
            <a:schemeClr val="tx1"/>
          </a:solidFill>
          <a:latin typeface="+mn-lt"/>
          <a:ea typeface="+mn-ea"/>
          <a:cs typeface="+mn-cs"/>
        </a:defRPr>
      </a:lvl1pPr>
      <a:lvl2pPr marL="566738" indent="-223838" algn="l" rtl="0" fontAlgn="base">
        <a:spcBef>
          <a:spcPct val="25000"/>
        </a:spcBef>
        <a:spcAft>
          <a:spcPct val="15000"/>
        </a:spcAft>
        <a:buClr>
          <a:schemeClr val="accent1"/>
        </a:buClr>
        <a:buSzPct val="125000"/>
        <a:buFont typeface="Wingdings" pitchFamily="2" charset="2"/>
        <a:buChar char="ü"/>
        <a:defRPr sz="2000">
          <a:solidFill>
            <a:schemeClr val="tx1"/>
          </a:solidFill>
          <a:latin typeface="+mn-lt"/>
          <a:cs typeface="+mn-cs"/>
        </a:defRPr>
      </a:lvl2pPr>
      <a:lvl3pPr marL="863600" indent="-182563" algn="l" rtl="0" fontAlgn="base">
        <a:spcBef>
          <a:spcPct val="20000"/>
        </a:spcBef>
        <a:spcAft>
          <a:spcPct val="0"/>
        </a:spcAft>
        <a:buClr>
          <a:schemeClr val="accent1"/>
        </a:buClr>
        <a:buFont typeface="Wingdings" pitchFamily="2" charset="2"/>
        <a:buChar char="v"/>
        <a:defRPr sz="2000">
          <a:solidFill>
            <a:schemeClr val="tx1"/>
          </a:solidFill>
          <a:latin typeface="+mn-lt"/>
          <a:cs typeface="+mn-cs"/>
        </a:defRPr>
      </a:lvl3pPr>
      <a:lvl4pPr marL="1196975" indent="-219075" algn="l" rtl="0" fontAlgn="base">
        <a:spcBef>
          <a:spcPct val="20000"/>
        </a:spcBef>
        <a:spcAft>
          <a:spcPct val="0"/>
        </a:spcAft>
        <a:buClr>
          <a:schemeClr val="accent2"/>
        </a:buClr>
        <a:buFont typeface="Arial" charset="0"/>
        <a:buChar char="–"/>
        <a:defRPr>
          <a:solidFill>
            <a:schemeClr val="tx1"/>
          </a:solidFill>
          <a:latin typeface="+mn-lt"/>
          <a:cs typeface="+mn-cs"/>
        </a:defRPr>
      </a:lvl4pPr>
      <a:lvl5pPr marL="14811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5pPr>
      <a:lvl6pPr marL="19383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3955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8527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33099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rrowheads="1"/>
          </p:cNvPicPr>
          <p:nvPr/>
        </p:nvPicPr>
        <p:blipFill>
          <a:blip r:embed="rId15" cstate="print"/>
          <a:srcRect/>
          <a:stretch>
            <a:fillRect/>
          </a:stretch>
        </p:blipFill>
        <p:spPr bwMode="blackWhite">
          <a:xfrm>
            <a:off x="-4763" y="6472238"/>
            <a:ext cx="9166226" cy="412750"/>
          </a:xfrm>
          <a:prstGeom prst="rect">
            <a:avLst/>
          </a:prstGeom>
          <a:noFill/>
          <a:ln w="9525">
            <a:noFill/>
            <a:miter lim="800000"/>
            <a:headEnd/>
            <a:tailEnd/>
          </a:ln>
        </p:spPr>
      </p:pic>
      <p:pic>
        <p:nvPicPr>
          <p:cNvPr id="1027" name="Picture 3"/>
          <p:cNvPicPr>
            <a:picLocks noChangeArrowheads="1"/>
          </p:cNvPicPr>
          <p:nvPr/>
        </p:nvPicPr>
        <p:blipFill>
          <a:blip r:embed="rId16" cstate="print"/>
          <a:srcRect/>
          <a:stretch>
            <a:fillRect/>
          </a:stretch>
        </p:blipFill>
        <p:spPr bwMode="blackWhite">
          <a:xfrm>
            <a:off x="-3175" y="-1588"/>
            <a:ext cx="9166225" cy="400051"/>
          </a:xfrm>
          <a:prstGeom prst="rect">
            <a:avLst/>
          </a:prstGeom>
          <a:noFill/>
          <a:ln w="9525">
            <a:noFill/>
            <a:miter lim="800000"/>
            <a:headEnd/>
            <a:tailEnd/>
          </a:ln>
        </p:spPr>
      </p:pic>
      <p:sp>
        <p:nvSpPr>
          <p:cNvPr id="1028" name="Rectangle 4"/>
          <p:cNvSpPr>
            <a:spLocks noGrp="1" noChangeArrowheads="1"/>
          </p:cNvSpPr>
          <p:nvPr>
            <p:ph type="title"/>
          </p:nvPr>
        </p:nvSpPr>
        <p:spPr bwMode="auto">
          <a:xfrm>
            <a:off x="153988" y="871538"/>
            <a:ext cx="8245475" cy="498475"/>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685800" y="1776413"/>
            <a:ext cx="7775575" cy="390207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1030" name="Rectangle 6"/>
          <p:cNvSpPr>
            <a:spLocks noChangeArrowheads="1"/>
          </p:cNvSpPr>
          <p:nvPr/>
        </p:nvSpPr>
        <p:spPr bwMode="black">
          <a:xfrm>
            <a:off x="990600" y="74613"/>
            <a:ext cx="3397250" cy="304800"/>
          </a:xfrm>
          <a:prstGeom prst="rect">
            <a:avLst/>
          </a:prstGeom>
          <a:noFill/>
          <a:ln w="9525">
            <a:noFill/>
            <a:miter lim="800000"/>
            <a:headEnd/>
            <a:tailEnd/>
          </a:ln>
          <a:effectLst/>
        </p:spPr>
        <p:txBody>
          <a:bodyPr wrap="none" lIns="92075" tIns="46038" rIns="92075" bIns="46038">
            <a:spAutoFit/>
          </a:bodyPr>
          <a:lstStyle/>
          <a:p>
            <a:pPr eaLnBrk="0" fontAlgn="base" hangingPunct="0">
              <a:spcBef>
                <a:spcPct val="0"/>
              </a:spcBef>
              <a:spcAft>
                <a:spcPct val="0"/>
              </a:spcAft>
              <a:defRPr/>
            </a:pPr>
            <a:r>
              <a:rPr lang="en-US" sz="1400">
                <a:solidFill>
                  <a:srgbClr val="FFFFFF"/>
                </a:solidFill>
              </a:rPr>
              <a:t>Learning &amp; Knowledge Education - India </a:t>
            </a:r>
          </a:p>
        </p:txBody>
      </p:sp>
      <p:sp>
        <p:nvSpPr>
          <p:cNvPr id="641031" name="Rectangle 7"/>
          <p:cNvSpPr>
            <a:spLocks noChangeArrowheads="1"/>
          </p:cNvSpPr>
          <p:nvPr/>
        </p:nvSpPr>
        <p:spPr bwMode="black">
          <a:xfrm>
            <a:off x="5724525" y="6499225"/>
            <a:ext cx="3306763" cy="244475"/>
          </a:xfrm>
          <a:prstGeom prst="rect">
            <a:avLst/>
          </a:prstGeom>
          <a:noFill/>
          <a:ln w="9525">
            <a:noFill/>
            <a:miter lim="800000"/>
            <a:headEnd/>
            <a:tailEnd/>
          </a:ln>
          <a:effectLst/>
        </p:spPr>
        <p:txBody>
          <a:bodyPr lIns="92075" tIns="46038" rIns="92075" bIns="46038">
            <a:spAutoFit/>
          </a:bodyPr>
          <a:lstStyle/>
          <a:p>
            <a:pPr algn="r" eaLnBrk="0" fontAlgn="base" hangingPunct="0">
              <a:spcBef>
                <a:spcPct val="0"/>
              </a:spcBef>
              <a:spcAft>
                <a:spcPct val="0"/>
              </a:spcAft>
              <a:defRPr/>
            </a:pPr>
            <a:r>
              <a:rPr lang="en-US" sz="1000">
                <a:solidFill>
                  <a:srgbClr val="FFFFFF"/>
                </a:solidFill>
              </a:rPr>
              <a:t>© 2007 IBM Corporation</a:t>
            </a:r>
          </a:p>
        </p:txBody>
      </p:sp>
      <p:pic>
        <p:nvPicPr>
          <p:cNvPr id="1032" name="Picture 8"/>
          <p:cNvPicPr>
            <a:picLocks noChangeArrowheads="1"/>
          </p:cNvPicPr>
          <p:nvPr/>
        </p:nvPicPr>
        <p:blipFill>
          <a:blip r:embed="rId17" cstate="print"/>
          <a:srcRect/>
          <a:stretch>
            <a:fillRect/>
          </a:stretch>
        </p:blipFill>
        <p:spPr bwMode="invGray">
          <a:xfrm>
            <a:off x="8461375" y="61913"/>
            <a:ext cx="635000" cy="260350"/>
          </a:xfrm>
          <a:prstGeom prst="rect">
            <a:avLst/>
          </a:prstGeom>
          <a:noFill/>
          <a:ln w="9525">
            <a:noFill/>
            <a:miter lim="800000"/>
            <a:headEnd/>
            <a:tailEnd/>
          </a:ln>
        </p:spPr>
      </p:pic>
      <p:sp>
        <p:nvSpPr>
          <p:cNvPr id="641033" name="Rectangle 9"/>
          <p:cNvSpPr>
            <a:spLocks noGrp="1" noChangeArrowheads="1"/>
          </p:cNvSpPr>
          <p:nvPr>
            <p:ph type="sldNum" sz="quarter" idx="4"/>
          </p:nvPr>
        </p:nvSpPr>
        <p:spPr bwMode="black">
          <a:xfrm>
            <a:off x="153988" y="6500813"/>
            <a:ext cx="1006475" cy="320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000" b="1" smtClean="0">
                <a:solidFill>
                  <a:srgbClr val="FFFFFF"/>
                </a:solidFill>
              </a:defRPr>
            </a:lvl1pPr>
          </a:lstStyle>
          <a:p>
            <a:pPr fontAlgn="base">
              <a:spcBef>
                <a:spcPct val="50000"/>
              </a:spcBef>
              <a:spcAft>
                <a:spcPct val="0"/>
              </a:spcAft>
              <a:defRPr/>
            </a:pPr>
            <a:fld id="{D66D0754-F3DF-41CB-B59B-55287E44BB03}" type="slidenum">
              <a:rPr lang="en-US"/>
              <a:pPr fontAlgn="base">
                <a:spcBef>
                  <a:spcPct val="50000"/>
                </a:spcBef>
                <a:spcAft>
                  <a:spcPct val="0"/>
                </a:spcAft>
                <a:defRPr/>
              </a:pPr>
              <a:t>‹#›</a:t>
            </a:fld>
            <a:endParaRPr lang="en-US"/>
          </a:p>
        </p:txBody>
      </p:sp>
      <p:sp>
        <p:nvSpPr>
          <p:cNvPr id="641034" name="Rectangle 10"/>
          <p:cNvSpPr>
            <a:spLocks noGrp="1" noChangeArrowheads="1"/>
          </p:cNvSpPr>
          <p:nvPr>
            <p:ph type="ftr" sz="quarter" idx="3"/>
          </p:nvPr>
        </p:nvSpPr>
        <p:spPr bwMode="auto">
          <a:xfrm>
            <a:off x="1447800" y="6500813"/>
            <a:ext cx="3811588" cy="24606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1000" smtClean="0">
                <a:solidFill>
                  <a:srgbClr val="FFFFFF"/>
                </a:solidFill>
              </a:defRPr>
            </a:lvl1pPr>
          </a:lstStyle>
          <a:p>
            <a:pPr fontAlgn="base">
              <a:spcAft>
                <a:spcPct val="0"/>
              </a:spcAft>
              <a:defRPr/>
            </a:pPr>
            <a:r>
              <a:rPr lang="en-US" smtClean="0"/>
              <a:t>IBM | Day 1 | 16-Oct-2012</a:t>
            </a:r>
            <a:endParaRPr lang="en-US"/>
          </a:p>
        </p:txBody>
      </p:sp>
      <p:sp>
        <p:nvSpPr>
          <p:cNvPr id="641035" name="Rectangle 11"/>
          <p:cNvSpPr>
            <a:spLocks noGrp="1" noChangeArrowheads="1"/>
          </p:cNvSpPr>
          <p:nvPr>
            <p:ph type="dt" sz="half" idx="2"/>
          </p:nvPr>
        </p:nvSpPr>
        <p:spPr bwMode="auto">
          <a:xfrm>
            <a:off x="5456238" y="6500813"/>
            <a:ext cx="1946275" cy="24606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1000" smtClean="0">
                <a:solidFill>
                  <a:srgbClr val="FFFFFF"/>
                </a:solidFill>
              </a:defRPr>
            </a:lvl1pPr>
          </a:lstStyle>
          <a:p>
            <a:pPr fontAlgn="base">
              <a:spcAft>
                <a:spcPct val="0"/>
              </a:spcAft>
              <a:defRPr/>
            </a:pPr>
            <a:fld id="{3586FA3D-4511-400D-A38A-ABEEB15FF126}" type="datetime1">
              <a:rPr lang="en-US" smtClean="0"/>
              <a:pPr fontAlgn="base">
                <a:spcAft>
                  <a:spcPct val="0"/>
                </a:spcAft>
                <a:defRPr/>
              </a:pPr>
              <a:t>4/1/2013</a:t>
            </a:fld>
            <a:endParaRPr lang="en-US"/>
          </a:p>
        </p:txBody>
      </p:sp>
      <p:sp>
        <p:nvSpPr>
          <p:cNvPr id="641036" name="Line 12"/>
          <p:cNvSpPr>
            <a:spLocks noChangeShapeType="1"/>
          </p:cNvSpPr>
          <p:nvPr/>
        </p:nvSpPr>
        <p:spPr bwMode="black">
          <a:xfrm>
            <a:off x="990600" y="146050"/>
            <a:ext cx="0" cy="234950"/>
          </a:xfrm>
          <a:prstGeom prst="line">
            <a:avLst/>
          </a:prstGeom>
          <a:noFill/>
          <a:ln w="12700">
            <a:solidFill>
              <a:srgbClr val="FFFFFF"/>
            </a:solidFill>
            <a:round/>
            <a:headEnd type="none" w="sm" len="sm"/>
            <a:tailEnd type="none" w="sm" len="sm"/>
          </a:ln>
          <a:effectLst/>
        </p:spPr>
        <p:txBody>
          <a:bodyPr/>
          <a:lstStyle/>
          <a:p>
            <a:pPr algn="ctr" fontAlgn="base">
              <a:spcBef>
                <a:spcPct val="50000"/>
              </a:spcBef>
              <a:spcAft>
                <a:spcPct val="0"/>
              </a:spcAft>
              <a:defRPr/>
            </a:pPr>
            <a:endParaRPr lang="en-US" sz="2000">
              <a:solidFill>
                <a:srgbClr val="000000"/>
              </a:solidFill>
            </a:endParaRPr>
          </a:p>
        </p:txBody>
      </p:sp>
      <p:sp>
        <p:nvSpPr>
          <p:cNvPr id="641037" name="Line 13"/>
          <p:cNvSpPr>
            <a:spLocks noChangeShapeType="1"/>
          </p:cNvSpPr>
          <p:nvPr/>
        </p:nvSpPr>
        <p:spPr bwMode="black">
          <a:xfrm>
            <a:off x="990600" y="6480175"/>
            <a:ext cx="0" cy="192088"/>
          </a:xfrm>
          <a:prstGeom prst="line">
            <a:avLst/>
          </a:prstGeom>
          <a:noFill/>
          <a:ln w="12700">
            <a:solidFill>
              <a:srgbClr val="FFFFFF"/>
            </a:solidFill>
            <a:round/>
            <a:headEnd type="none" w="sm" len="sm"/>
            <a:tailEnd type="none" w="sm" len="sm"/>
          </a:ln>
          <a:effectLst/>
        </p:spPr>
        <p:txBody>
          <a:bodyPr/>
          <a:lstStyle/>
          <a:p>
            <a:pPr algn="ctr" fontAlgn="base">
              <a:spcBef>
                <a:spcPct val="50000"/>
              </a:spcBef>
              <a:spcAft>
                <a:spcPct val="0"/>
              </a:spcAft>
              <a:defRPr/>
            </a:pPr>
            <a:endParaRPr lang="en-US" sz="2000">
              <a:solidFill>
                <a:srgbClr val="000000"/>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iming>
    <p:tnLst>
      <p:par>
        <p:cTn id="1" dur="indefinite" restart="never" nodeType="tmRoot"/>
      </p:par>
    </p:tnLst>
  </p:timing>
  <p:hf sldNum="0" hdr="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cs typeface="Arial" charset="0"/>
        </a:defRPr>
      </a:lvl2pPr>
      <a:lvl3pPr algn="l" rtl="0" eaLnBrk="0" fontAlgn="base" hangingPunct="0">
        <a:lnSpc>
          <a:spcPct val="90000"/>
        </a:lnSpc>
        <a:spcBef>
          <a:spcPct val="0"/>
        </a:spcBef>
        <a:spcAft>
          <a:spcPct val="0"/>
        </a:spcAft>
        <a:defRPr sz="2800">
          <a:solidFill>
            <a:schemeClr val="tx2"/>
          </a:solidFill>
          <a:latin typeface="Arial" charset="0"/>
          <a:cs typeface="Arial" charset="0"/>
        </a:defRPr>
      </a:lvl3pPr>
      <a:lvl4pPr algn="l" rtl="0" eaLnBrk="0" fontAlgn="base" hangingPunct="0">
        <a:lnSpc>
          <a:spcPct val="90000"/>
        </a:lnSpc>
        <a:spcBef>
          <a:spcPct val="0"/>
        </a:spcBef>
        <a:spcAft>
          <a:spcPct val="0"/>
        </a:spcAft>
        <a:defRPr sz="2800">
          <a:solidFill>
            <a:schemeClr val="tx2"/>
          </a:solidFill>
          <a:latin typeface="Arial" charset="0"/>
          <a:cs typeface="Arial" charset="0"/>
        </a:defRPr>
      </a:lvl4pPr>
      <a:lvl5pPr algn="l" rtl="0" eaLnBrk="0" fontAlgn="base" hangingPunct="0">
        <a:lnSpc>
          <a:spcPct val="90000"/>
        </a:lnSpc>
        <a:spcBef>
          <a:spcPct val="0"/>
        </a:spcBef>
        <a:spcAft>
          <a:spcPct val="0"/>
        </a:spcAft>
        <a:defRPr sz="2800">
          <a:solidFill>
            <a:schemeClr val="tx2"/>
          </a:solidFill>
          <a:latin typeface="Arial" charset="0"/>
          <a:cs typeface="Arial" charset="0"/>
        </a:defRPr>
      </a:lvl5pPr>
      <a:lvl6pPr marL="457200" algn="l" rtl="0" fontAlgn="base">
        <a:lnSpc>
          <a:spcPct val="90000"/>
        </a:lnSpc>
        <a:spcBef>
          <a:spcPct val="0"/>
        </a:spcBef>
        <a:spcAft>
          <a:spcPct val="0"/>
        </a:spcAft>
        <a:defRPr sz="2800">
          <a:solidFill>
            <a:schemeClr val="tx2"/>
          </a:solidFill>
          <a:latin typeface="Arial" charset="0"/>
          <a:cs typeface="Arial" charset="0"/>
        </a:defRPr>
      </a:lvl6pPr>
      <a:lvl7pPr marL="914400" algn="l" rtl="0" fontAlgn="base">
        <a:lnSpc>
          <a:spcPct val="90000"/>
        </a:lnSpc>
        <a:spcBef>
          <a:spcPct val="0"/>
        </a:spcBef>
        <a:spcAft>
          <a:spcPct val="0"/>
        </a:spcAft>
        <a:defRPr sz="2800">
          <a:solidFill>
            <a:schemeClr val="tx2"/>
          </a:solidFill>
          <a:latin typeface="Arial" charset="0"/>
          <a:cs typeface="Arial" charset="0"/>
        </a:defRPr>
      </a:lvl7pPr>
      <a:lvl8pPr marL="1371600" algn="l" rtl="0" fontAlgn="base">
        <a:lnSpc>
          <a:spcPct val="90000"/>
        </a:lnSpc>
        <a:spcBef>
          <a:spcPct val="0"/>
        </a:spcBef>
        <a:spcAft>
          <a:spcPct val="0"/>
        </a:spcAft>
        <a:defRPr sz="2800">
          <a:solidFill>
            <a:schemeClr val="tx2"/>
          </a:solidFill>
          <a:latin typeface="Arial" charset="0"/>
          <a:cs typeface="Arial" charset="0"/>
        </a:defRPr>
      </a:lvl8pPr>
      <a:lvl9pPr marL="1828800" algn="l" rtl="0" fontAlgn="base">
        <a:lnSpc>
          <a:spcPct val="90000"/>
        </a:lnSpc>
        <a:spcBef>
          <a:spcPct val="0"/>
        </a:spcBef>
        <a:spcAft>
          <a:spcPct val="0"/>
        </a:spcAft>
        <a:defRPr sz="2800">
          <a:solidFill>
            <a:schemeClr val="tx2"/>
          </a:solidFill>
          <a:latin typeface="Arial" charset="0"/>
          <a:cs typeface="Arial" charset="0"/>
        </a:defRPr>
      </a:lvl9pPr>
    </p:titleStyle>
    <p:bodyStyle>
      <a:lvl1pPr marL="228600" indent="-228600" algn="l" rtl="0" eaLnBrk="0" fontAlgn="base" hangingPunct="0">
        <a:spcBef>
          <a:spcPct val="35000"/>
        </a:spcBef>
        <a:spcAft>
          <a:spcPct val="15000"/>
        </a:spcAft>
        <a:buClr>
          <a:schemeClr val="accent1"/>
        </a:buClr>
        <a:buSzPct val="125000"/>
        <a:buChar char="•"/>
        <a:defRPr sz="2000">
          <a:solidFill>
            <a:schemeClr val="tx1"/>
          </a:solidFill>
          <a:latin typeface="+mn-lt"/>
          <a:ea typeface="+mn-ea"/>
          <a:cs typeface="+mn-cs"/>
        </a:defRPr>
      </a:lvl1pPr>
      <a:lvl2pPr marL="566738" indent="-223838" algn="l" rtl="0" eaLnBrk="0" fontAlgn="base" hangingPunct="0">
        <a:spcBef>
          <a:spcPct val="25000"/>
        </a:spcBef>
        <a:spcAft>
          <a:spcPct val="15000"/>
        </a:spcAft>
        <a:buClr>
          <a:schemeClr val="accent1"/>
        </a:buClr>
        <a:buSzPct val="125000"/>
        <a:buFont typeface="Wingdings" pitchFamily="2" charset="2"/>
        <a:buChar char="ü"/>
        <a:defRPr sz="2000">
          <a:solidFill>
            <a:schemeClr val="tx1"/>
          </a:solidFill>
          <a:latin typeface="+mn-lt"/>
          <a:cs typeface="+mn-cs"/>
        </a:defRPr>
      </a:lvl2pPr>
      <a:lvl3pPr marL="863600" indent="-182563" algn="l" rtl="0" eaLnBrk="0" fontAlgn="base" hangingPunct="0">
        <a:spcBef>
          <a:spcPct val="20000"/>
        </a:spcBef>
        <a:spcAft>
          <a:spcPct val="0"/>
        </a:spcAft>
        <a:buClr>
          <a:schemeClr val="accent1"/>
        </a:buClr>
        <a:buFont typeface="Wingdings" pitchFamily="2" charset="2"/>
        <a:buChar char="v"/>
        <a:defRPr sz="2000">
          <a:solidFill>
            <a:schemeClr val="tx1"/>
          </a:solidFill>
          <a:latin typeface="+mn-lt"/>
          <a:cs typeface="+mn-cs"/>
        </a:defRPr>
      </a:lvl3pPr>
      <a:lvl4pPr marL="1196975" indent="-219075"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481138" indent="-169863"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9383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3955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8527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33099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rrowheads="1"/>
          </p:cNvPicPr>
          <p:nvPr/>
        </p:nvPicPr>
        <p:blipFill>
          <a:blip r:embed="rId15" cstate="print"/>
          <a:srcRect/>
          <a:stretch>
            <a:fillRect/>
          </a:stretch>
        </p:blipFill>
        <p:spPr bwMode="blackWhite">
          <a:xfrm>
            <a:off x="-4763" y="6472238"/>
            <a:ext cx="9166226" cy="412750"/>
          </a:xfrm>
          <a:prstGeom prst="rect">
            <a:avLst/>
          </a:prstGeom>
          <a:noFill/>
          <a:ln w="9525">
            <a:noFill/>
            <a:miter lim="800000"/>
            <a:headEnd/>
            <a:tailEnd/>
          </a:ln>
        </p:spPr>
      </p:pic>
      <p:pic>
        <p:nvPicPr>
          <p:cNvPr id="1027" name="Picture 3"/>
          <p:cNvPicPr>
            <a:picLocks noChangeArrowheads="1"/>
          </p:cNvPicPr>
          <p:nvPr/>
        </p:nvPicPr>
        <p:blipFill>
          <a:blip r:embed="rId16" cstate="print"/>
          <a:srcRect/>
          <a:stretch>
            <a:fillRect/>
          </a:stretch>
        </p:blipFill>
        <p:spPr bwMode="blackWhite">
          <a:xfrm>
            <a:off x="-3175" y="-1588"/>
            <a:ext cx="9166225" cy="400051"/>
          </a:xfrm>
          <a:prstGeom prst="rect">
            <a:avLst/>
          </a:prstGeom>
          <a:noFill/>
          <a:ln w="9525">
            <a:noFill/>
            <a:miter lim="800000"/>
            <a:headEnd/>
            <a:tailEnd/>
          </a:ln>
        </p:spPr>
      </p:pic>
      <p:sp>
        <p:nvSpPr>
          <p:cNvPr id="1028" name="Rectangle 4"/>
          <p:cNvSpPr>
            <a:spLocks noGrp="1" noChangeArrowheads="1"/>
          </p:cNvSpPr>
          <p:nvPr>
            <p:ph type="title"/>
          </p:nvPr>
        </p:nvSpPr>
        <p:spPr bwMode="auto">
          <a:xfrm>
            <a:off x="153988" y="871538"/>
            <a:ext cx="8245475" cy="498475"/>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685800" y="1776413"/>
            <a:ext cx="7775575" cy="390207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1030" name="Rectangle 6"/>
          <p:cNvSpPr>
            <a:spLocks noChangeArrowheads="1"/>
          </p:cNvSpPr>
          <p:nvPr/>
        </p:nvSpPr>
        <p:spPr bwMode="black">
          <a:xfrm>
            <a:off x="990600" y="74613"/>
            <a:ext cx="3397250" cy="304800"/>
          </a:xfrm>
          <a:prstGeom prst="rect">
            <a:avLst/>
          </a:prstGeom>
          <a:noFill/>
          <a:ln w="9525">
            <a:noFill/>
            <a:miter lim="800000"/>
            <a:headEnd/>
            <a:tailEnd/>
          </a:ln>
          <a:effectLst/>
        </p:spPr>
        <p:txBody>
          <a:bodyPr wrap="none" lIns="92075" tIns="46038" rIns="92075" bIns="46038">
            <a:spAutoFit/>
          </a:bodyPr>
          <a:lstStyle/>
          <a:p>
            <a:pPr eaLnBrk="0" fontAlgn="base" hangingPunct="0">
              <a:spcBef>
                <a:spcPct val="0"/>
              </a:spcBef>
              <a:spcAft>
                <a:spcPct val="0"/>
              </a:spcAft>
              <a:defRPr/>
            </a:pPr>
            <a:r>
              <a:rPr lang="en-US" sz="1400">
                <a:solidFill>
                  <a:srgbClr val="FFFFFF"/>
                </a:solidFill>
              </a:rPr>
              <a:t>Learning &amp; Knowledge Education - India </a:t>
            </a:r>
          </a:p>
        </p:txBody>
      </p:sp>
      <p:sp>
        <p:nvSpPr>
          <p:cNvPr id="641031" name="Rectangle 7"/>
          <p:cNvSpPr>
            <a:spLocks noChangeArrowheads="1"/>
          </p:cNvSpPr>
          <p:nvPr/>
        </p:nvSpPr>
        <p:spPr bwMode="black">
          <a:xfrm>
            <a:off x="5724525" y="6499225"/>
            <a:ext cx="3306763" cy="244475"/>
          </a:xfrm>
          <a:prstGeom prst="rect">
            <a:avLst/>
          </a:prstGeom>
          <a:noFill/>
          <a:ln w="9525">
            <a:noFill/>
            <a:miter lim="800000"/>
            <a:headEnd/>
            <a:tailEnd/>
          </a:ln>
          <a:effectLst/>
        </p:spPr>
        <p:txBody>
          <a:bodyPr lIns="92075" tIns="46038" rIns="92075" bIns="46038">
            <a:spAutoFit/>
          </a:bodyPr>
          <a:lstStyle/>
          <a:p>
            <a:pPr algn="r" eaLnBrk="0" fontAlgn="base" hangingPunct="0">
              <a:spcBef>
                <a:spcPct val="0"/>
              </a:spcBef>
              <a:spcAft>
                <a:spcPct val="0"/>
              </a:spcAft>
              <a:defRPr/>
            </a:pPr>
            <a:r>
              <a:rPr lang="en-US" sz="1000">
                <a:solidFill>
                  <a:srgbClr val="FFFFFF"/>
                </a:solidFill>
              </a:rPr>
              <a:t>© 2007 IBM Corporation</a:t>
            </a:r>
          </a:p>
        </p:txBody>
      </p:sp>
      <p:pic>
        <p:nvPicPr>
          <p:cNvPr id="1032" name="Picture 8"/>
          <p:cNvPicPr>
            <a:picLocks noChangeArrowheads="1"/>
          </p:cNvPicPr>
          <p:nvPr/>
        </p:nvPicPr>
        <p:blipFill>
          <a:blip r:embed="rId17" cstate="print"/>
          <a:srcRect/>
          <a:stretch>
            <a:fillRect/>
          </a:stretch>
        </p:blipFill>
        <p:spPr bwMode="invGray">
          <a:xfrm>
            <a:off x="8461375" y="61913"/>
            <a:ext cx="635000" cy="260350"/>
          </a:xfrm>
          <a:prstGeom prst="rect">
            <a:avLst/>
          </a:prstGeom>
          <a:noFill/>
          <a:ln w="9525">
            <a:noFill/>
            <a:miter lim="800000"/>
            <a:headEnd/>
            <a:tailEnd/>
          </a:ln>
        </p:spPr>
      </p:pic>
      <p:sp>
        <p:nvSpPr>
          <p:cNvPr id="641033" name="Rectangle 9"/>
          <p:cNvSpPr>
            <a:spLocks noGrp="1" noChangeArrowheads="1"/>
          </p:cNvSpPr>
          <p:nvPr>
            <p:ph type="sldNum" sz="quarter" idx="4"/>
          </p:nvPr>
        </p:nvSpPr>
        <p:spPr bwMode="black">
          <a:xfrm>
            <a:off x="153988" y="6500813"/>
            <a:ext cx="1006475" cy="320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000" b="1" smtClean="0">
                <a:solidFill>
                  <a:srgbClr val="FFFFFF"/>
                </a:solidFill>
              </a:defRPr>
            </a:lvl1pPr>
          </a:lstStyle>
          <a:p>
            <a:pPr fontAlgn="base">
              <a:spcBef>
                <a:spcPct val="50000"/>
              </a:spcBef>
              <a:spcAft>
                <a:spcPct val="0"/>
              </a:spcAft>
              <a:defRPr/>
            </a:pPr>
            <a:fld id="{D66D0754-F3DF-41CB-B59B-55287E44BB03}" type="slidenum">
              <a:rPr lang="en-US"/>
              <a:pPr fontAlgn="base">
                <a:spcBef>
                  <a:spcPct val="50000"/>
                </a:spcBef>
                <a:spcAft>
                  <a:spcPct val="0"/>
                </a:spcAft>
                <a:defRPr/>
              </a:pPr>
              <a:t>‹#›</a:t>
            </a:fld>
            <a:endParaRPr lang="en-US"/>
          </a:p>
        </p:txBody>
      </p:sp>
      <p:sp>
        <p:nvSpPr>
          <p:cNvPr id="641034" name="Rectangle 10"/>
          <p:cNvSpPr>
            <a:spLocks noGrp="1" noChangeArrowheads="1"/>
          </p:cNvSpPr>
          <p:nvPr>
            <p:ph type="ftr" sz="quarter" idx="3"/>
          </p:nvPr>
        </p:nvSpPr>
        <p:spPr bwMode="auto">
          <a:xfrm>
            <a:off x="1447800" y="6500813"/>
            <a:ext cx="3811588" cy="24606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1000" smtClean="0">
                <a:solidFill>
                  <a:srgbClr val="FFFFFF"/>
                </a:solidFill>
              </a:defRPr>
            </a:lvl1pPr>
          </a:lstStyle>
          <a:p>
            <a:pPr fontAlgn="base">
              <a:spcAft>
                <a:spcPct val="0"/>
              </a:spcAft>
              <a:defRPr/>
            </a:pPr>
            <a:r>
              <a:rPr lang="en-US" smtClean="0"/>
              <a:t>IBM | Day 1 | 16-Oct-2012</a:t>
            </a:r>
            <a:endParaRPr lang="en-US"/>
          </a:p>
        </p:txBody>
      </p:sp>
      <p:sp>
        <p:nvSpPr>
          <p:cNvPr id="641035" name="Rectangle 11"/>
          <p:cNvSpPr>
            <a:spLocks noGrp="1" noChangeArrowheads="1"/>
          </p:cNvSpPr>
          <p:nvPr>
            <p:ph type="dt" sz="half" idx="2"/>
          </p:nvPr>
        </p:nvSpPr>
        <p:spPr bwMode="auto">
          <a:xfrm>
            <a:off x="5456238" y="6500813"/>
            <a:ext cx="1946275" cy="24606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1000" smtClean="0">
                <a:solidFill>
                  <a:srgbClr val="FFFFFF"/>
                </a:solidFill>
              </a:defRPr>
            </a:lvl1pPr>
          </a:lstStyle>
          <a:p>
            <a:pPr fontAlgn="base">
              <a:spcAft>
                <a:spcPct val="0"/>
              </a:spcAft>
              <a:defRPr/>
            </a:pPr>
            <a:fld id="{F7B1FEA7-CDF9-4337-B81A-DA8E4061F674}" type="datetime1">
              <a:rPr lang="en-US" smtClean="0"/>
              <a:pPr fontAlgn="base">
                <a:spcAft>
                  <a:spcPct val="0"/>
                </a:spcAft>
                <a:defRPr/>
              </a:pPr>
              <a:t>4/1/2013</a:t>
            </a:fld>
            <a:endParaRPr lang="en-US"/>
          </a:p>
        </p:txBody>
      </p:sp>
      <p:sp>
        <p:nvSpPr>
          <p:cNvPr id="641036" name="Line 12"/>
          <p:cNvSpPr>
            <a:spLocks noChangeShapeType="1"/>
          </p:cNvSpPr>
          <p:nvPr/>
        </p:nvSpPr>
        <p:spPr bwMode="black">
          <a:xfrm>
            <a:off x="990600" y="146050"/>
            <a:ext cx="0" cy="234950"/>
          </a:xfrm>
          <a:prstGeom prst="line">
            <a:avLst/>
          </a:prstGeom>
          <a:noFill/>
          <a:ln w="12700">
            <a:solidFill>
              <a:srgbClr val="FFFFFF"/>
            </a:solidFill>
            <a:round/>
            <a:headEnd type="none" w="sm" len="sm"/>
            <a:tailEnd type="none" w="sm" len="sm"/>
          </a:ln>
          <a:effectLst/>
        </p:spPr>
        <p:txBody>
          <a:bodyPr/>
          <a:lstStyle/>
          <a:p>
            <a:pPr algn="ctr" fontAlgn="base">
              <a:spcBef>
                <a:spcPct val="50000"/>
              </a:spcBef>
              <a:spcAft>
                <a:spcPct val="0"/>
              </a:spcAft>
              <a:defRPr/>
            </a:pPr>
            <a:endParaRPr lang="en-US" sz="2000">
              <a:solidFill>
                <a:srgbClr val="000000"/>
              </a:solidFill>
            </a:endParaRPr>
          </a:p>
        </p:txBody>
      </p:sp>
      <p:sp>
        <p:nvSpPr>
          <p:cNvPr id="641037" name="Line 13"/>
          <p:cNvSpPr>
            <a:spLocks noChangeShapeType="1"/>
          </p:cNvSpPr>
          <p:nvPr/>
        </p:nvSpPr>
        <p:spPr bwMode="black">
          <a:xfrm>
            <a:off x="990600" y="6480175"/>
            <a:ext cx="0" cy="192088"/>
          </a:xfrm>
          <a:prstGeom prst="line">
            <a:avLst/>
          </a:prstGeom>
          <a:noFill/>
          <a:ln w="12700">
            <a:solidFill>
              <a:srgbClr val="FFFFFF"/>
            </a:solidFill>
            <a:round/>
            <a:headEnd type="none" w="sm" len="sm"/>
            <a:tailEnd type="none" w="sm" len="sm"/>
          </a:ln>
          <a:effectLst/>
        </p:spPr>
        <p:txBody>
          <a:bodyPr/>
          <a:lstStyle/>
          <a:p>
            <a:pPr algn="ctr" fontAlgn="base">
              <a:spcBef>
                <a:spcPct val="50000"/>
              </a:spcBef>
              <a:spcAft>
                <a:spcPct val="0"/>
              </a:spcAft>
              <a:defRPr/>
            </a:pPr>
            <a:endParaRPr lang="en-US" sz="2000">
              <a:solidFill>
                <a:srgbClr val="000000"/>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iming>
    <p:tnLst>
      <p:par>
        <p:cTn id="1" dur="indefinite" restart="never" nodeType="tmRoot"/>
      </p:par>
    </p:tnLst>
  </p:timing>
  <p:hf sldNum="0" hdr="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cs typeface="Arial" charset="0"/>
        </a:defRPr>
      </a:lvl2pPr>
      <a:lvl3pPr algn="l" rtl="0" eaLnBrk="0" fontAlgn="base" hangingPunct="0">
        <a:lnSpc>
          <a:spcPct val="90000"/>
        </a:lnSpc>
        <a:spcBef>
          <a:spcPct val="0"/>
        </a:spcBef>
        <a:spcAft>
          <a:spcPct val="0"/>
        </a:spcAft>
        <a:defRPr sz="2800">
          <a:solidFill>
            <a:schemeClr val="tx2"/>
          </a:solidFill>
          <a:latin typeface="Arial" charset="0"/>
          <a:cs typeface="Arial" charset="0"/>
        </a:defRPr>
      </a:lvl3pPr>
      <a:lvl4pPr algn="l" rtl="0" eaLnBrk="0" fontAlgn="base" hangingPunct="0">
        <a:lnSpc>
          <a:spcPct val="90000"/>
        </a:lnSpc>
        <a:spcBef>
          <a:spcPct val="0"/>
        </a:spcBef>
        <a:spcAft>
          <a:spcPct val="0"/>
        </a:spcAft>
        <a:defRPr sz="2800">
          <a:solidFill>
            <a:schemeClr val="tx2"/>
          </a:solidFill>
          <a:latin typeface="Arial" charset="0"/>
          <a:cs typeface="Arial" charset="0"/>
        </a:defRPr>
      </a:lvl4pPr>
      <a:lvl5pPr algn="l" rtl="0" eaLnBrk="0" fontAlgn="base" hangingPunct="0">
        <a:lnSpc>
          <a:spcPct val="90000"/>
        </a:lnSpc>
        <a:spcBef>
          <a:spcPct val="0"/>
        </a:spcBef>
        <a:spcAft>
          <a:spcPct val="0"/>
        </a:spcAft>
        <a:defRPr sz="2800">
          <a:solidFill>
            <a:schemeClr val="tx2"/>
          </a:solidFill>
          <a:latin typeface="Arial" charset="0"/>
          <a:cs typeface="Arial" charset="0"/>
        </a:defRPr>
      </a:lvl5pPr>
      <a:lvl6pPr marL="457200" algn="l" rtl="0" fontAlgn="base">
        <a:lnSpc>
          <a:spcPct val="90000"/>
        </a:lnSpc>
        <a:spcBef>
          <a:spcPct val="0"/>
        </a:spcBef>
        <a:spcAft>
          <a:spcPct val="0"/>
        </a:spcAft>
        <a:defRPr sz="2800">
          <a:solidFill>
            <a:schemeClr val="tx2"/>
          </a:solidFill>
          <a:latin typeface="Arial" charset="0"/>
          <a:cs typeface="Arial" charset="0"/>
        </a:defRPr>
      </a:lvl6pPr>
      <a:lvl7pPr marL="914400" algn="l" rtl="0" fontAlgn="base">
        <a:lnSpc>
          <a:spcPct val="90000"/>
        </a:lnSpc>
        <a:spcBef>
          <a:spcPct val="0"/>
        </a:spcBef>
        <a:spcAft>
          <a:spcPct val="0"/>
        </a:spcAft>
        <a:defRPr sz="2800">
          <a:solidFill>
            <a:schemeClr val="tx2"/>
          </a:solidFill>
          <a:latin typeface="Arial" charset="0"/>
          <a:cs typeface="Arial" charset="0"/>
        </a:defRPr>
      </a:lvl7pPr>
      <a:lvl8pPr marL="1371600" algn="l" rtl="0" fontAlgn="base">
        <a:lnSpc>
          <a:spcPct val="90000"/>
        </a:lnSpc>
        <a:spcBef>
          <a:spcPct val="0"/>
        </a:spcBef>
        <a:spcAft>
          <a:spcPct val="0"/>
        </a:spcAft>
        <a:defRPr sz="2800">
          <a:solidFill>
            <a:schemeClr val="tx2"/>
          </a:solidFill>
          <a:latin typeface="Arial" charset="0"/>
          <a:cs typeface="Arial" charset="0"/>
        </a:defRPr>
      </a:lvl8pPr>
      <a:lvl9pPr marL="1828800" algn="l" rtl="0" fontAlgn="base">
        <a:lnSpc>
          <a:spcPct val="90000"/>
        </a:lnSpc>
        <a:spcBef>
          <a:spcPct val="0"/>
        </a:spcBef>
        <a:spcAft>
          <a:spcPct val="0"/>
        </a:spcAft>
        <a:defRPr sz="2800">
          <a:solidFill>
            <a:schemeClr val="tx2"/>
          </a:solidFill>
          <a:latin typeface="Arial" charset="0"/>
          <a:cs typeface="Arial" charset="0"/>
        </a:defRPr>
      </a:lvl9pPr>
    </p:titleStyle>
    <p:bodyStyle>
      <a:lvl1pPr marL="228600" indent="-228600" algn="l" rtl="0" eaLnBrk="0" fontAlgn="base" hangingPunct="0">
        <a:spcBef>
          <a:spcPct val="35000"/>
        </a:spcBef>
        <a:spcAft>
          <a:spcPct val="15000"/>
        </a:spcAft>
        <a:buClr>
          <a:schemeClr val="accent1"/>
        </a:buClr>
        <a:buSzPct val="125000"/>
        <a:buChar char="•"/>
        <a:defRPr sz="2000">
          <a:solidFill>
            <a:schemeClr val="tx1"/>
          </a:solidFill>
          <a:latin typeface="+mn-lt"/>
          <a:ea typeface="+mn-ea"/>
          <a:cs typeface="+mn-cs"/>
        </a:defRPr>
      </a:lvl1pPr>
      <a:lvl2pPr marL="566738" indent="-223838" algn="l" rtl="0" eaLnBrk="0" fontAlgn="base" hangingPunct="0">
        <a:spcBef>
          <a:spcPct val="25000"/>
        </a:spcBef>
        <a:spcAft>
          <a:spcPct val="15000"/>
        </a:spcAft>
        <a:buClr>
          <a:schemeClr val="accent1"/>
        </a:buClr>
        <a:buSzPct val="125000"/>
        <a:buFont typeface="Wingdings" pitchFamily="2" charset="2"/>
        <a:buChar char="ü"/>
        <a:defRPr sz="2000">
          <a:solidFill>
            <a:schemeClr val="tx1"/>
          </a:solidFill>
          <a:latin typeface="+mn-lt"/>
          <a:cs typeface="+mn-cs"/>
        </a:defRPr>
      </a:lvl2pPr>
      <a:lvl3pPr marL="863600" indent="-182563" algn="l" rtl="0" eaLnBrk="0" fontAlgn="base" hangingPunct="0">
        <a:spcBef>
          <a:spcPct val="20000"/>
        </a:spcBef>
        <a:spcAft>
          <a:spcPct val="0"/>
        </a:spcAft>
        <a:buClr>
          <a:schemeClr val="accent1"/>
        </a:buClr>
        <a:buFont typeface="Wingdings" pitchFamily="2" charset="2"/>
        <a:buChar char="v"/>
        <a:defRPr sz="2000">
          <a:solidFill>
            <a:schemeClr val="tx1"/>
          </a:solidFill>
          <a:latin typeface="+mn-lt"/>
          <a:cs typeface="+mn-cs"/>
        </a:defRPr>
      </a:lvl3pPr>
      <a:lvl4pPr marL="1196975" indent="-219075"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481138" indent="-169863"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9383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3955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8527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3309938" indent="-169863" algn="l" rtl="0" fontAlgn="base">
        <a:spcBef>
          <a:spcPct val="20000"/>
        </a:spcBef>
        <a:spcAft>
          <a:spcPct val="0"/>
        </a:spcAft>
        <a:buClr>
          <a:schemeClr val="accent2"/>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ctrTitle" sz="quarter"/>
          </p:nvPr>
        </p:nvSpPr>
        <p:spPr/>
        <p:txBody>
          <a:bodyPr/>
          <a:lstStyle/>
          <a:p>
            <a:pPr algn="ctr"/>
            <a:r>
              <a:rPr lang="en-US" sz="6000"/>
              <a:t>Object Oriented Programming</a:t>
            </a:r>
          </a:p>
        </p:txBody>
      </p:sp>
      <p:sp>
        <p:nvSpPr>
          <p:cNvPr id="3" name="Date Placeholder 2"/>
          <p:cNvSpPr>
            <a:spLocks noGrp="1"/>
          </p:cNvSpPr>
          <p:nvPr>
            <p:ph type="dt" sz="quarter" idx="2"/>
          </p:nvPr>
        </p:nvSpPr>
        <p:spPr/>
        <p:txBody>
          <a:bodyPr/>
          <a:lstStyle/>
          <a:p>
            <a:fld id="{E7B38E7D-F966-4801-B1C8-EB19E7210DE3}" type="datetime1">
              <a:rPr lang="en-US" smtClean="0"/>
              <a:pPr/>
              <a:t>4/1/2013</a:t>
            </a:fld>
            <a:endParaRPr lang="en-US"/>
          </a:p>
        </p:txBody>
      </p:sp>
      <p:sp>
        <p:nvSpPr>
          <p:cNvPr id="4" name="Footer Placeholder 3"/>
          <p:cNvSpPr>
            <a:spLocks noGrp="1"/>
          </p:cNvSpPr>
          <p:nvPr>
            <p:ph type="ftr" sz="quarter" idx="3"/>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p:txBody>
          <a:bodyPr/>
          <a:lstStyle/>
          <a:p>
            <a:r>
              <a:rPr lang="en-US"/>
              <a:t>Example</a:t>
            </a:r>
          </a:p>
        </p:txBody>
      </p:sp>
      <p:sp>
        <p:nvSpPr>
          <p:cNvPr id="1036291" name="Rectangle 3"/>
          <p:cNvSpPr>
            <a:spLocks noChangeArrowheads="1"/>
          </p:cNvSpPr>
          <p:nvPr/>
        </p:nvSpPr>
        <p:spPr bwMode="auto">
          <a:xfrm>
            <a:off x="892175" y="2108200"/>
            <a:ext cx="1527175" cy="0"/>
          </a:xfrm>
          <a:prstGeom prst="rect">
            <a:avLst/>
          </a:prstGeom>
          <a:solidFill>
            <a:srgbClr val="FFFFFF"/>
          </a:solidFill>
          <a:ln w="9525">
            <a:noFill/>
            <a:miter lim="800000"/>
            <a:headEnd/>
            <a:tailEnd/>
          </a:ln>
          <a:effectLst/>
        </p:spPr>
        <p:txBody>
          <a:bodyPr wrap="none">
            <a:spAutoFit/>
          </a:bodyPr>
          <a:lstStyle/>
          <a:p>
            <a:pPr algn="ctr" fontAlgn="base">
              <a:spcBef>
                <a:spcPct val="50000"/>
              </a:spcBef>
              <a:spcAft>
                <a:spcPct val="0"/>
              </a:spcAft>
            </a:pPr>
            <a:endParaRPr lang="en-US" sz="2000">
              <a:solidFill>
                <a:srgbClr val="000000"/>
              </a:solidFill>
            </a:endParaRPr>
          </a:p>
        </p:txBody>
      </p:sp>
      <p:sp>
        <p:nvSpPr>
          <p:cNvPr id="1036292" name="Rectangle 4"/>
          <p:cNvSpPr>
            <a:spLocks noChangeArrowheads="1"/>
          </p:cNvSpPr>
          <p:nvPr/>
        </p:nvSpPr>
        <p:spPr bwMode="auto">
          <a:xfrm>
            <a:off x="892175" y="2108200"/>
            <a:ext cx="1527175" cy="0"/>
          </a:xfrm>
          <a:prstGeom prst="rect">
            <a:avLst/>
          </a:prstGeom>
          <a:solidFill>
            <a:srgbClr val="FFFFFF"/>
          </a:solidFill>
          <a:ln w="9525">
            <a:noFill/>
            <a:miter lim="800000"/>
            <a:headEnd/>
            <a:tailEnd/>
          </a:ln>
          <a:effectLst/>
        </p:spPr>
        <p:txBody>
          <a:bodyPr wrap="none">
            <a:spAutoFit/>
          </a:bodyPr>
          <a:lstStyle/>
          <a:p>
            <a:pPr algn="ctr" fontAlgn="base">
              <a:spcBef>
                <a:spcPct val="50000"/>
              </a:spcBef>
              <a:spcAft>
                <a:spcPct val="0"/>
              </a:spcAft>
            </a:pPr>
            <a:endParaRPr lang="en-US" sz="2000">
              <a:solidFill>
                <a:srgbClr val="000000"/>
              </a:solidFill>
            </a:endParaRPr>
          </a:p>
        </p:txBody>
      </p:sp>
      <p:sp>
        <p:nvSpPr>
          <p:cNvPr id="1036293" name="Rectangle 5"/>
          <p:cNvSpPr>
            <a:spLocks noChangeArrowheads="1"/>
          </p:cNvSpPr>
          <p:nvPr/>
        </p:nvSpPr>
        <p:spPr bwMode="auto">
          <a:xfrm>
            <a:off x="892175" y="2108200"/>
            <a:ext cx="1527175" cy="0"/>
          </a:xfrm>
          <a:prstGeom prst="rect">
            <a:avLst/>
          </a:prstGeom>
          <a:solidFill>
            <a:srgbClr val="FFFFFF"/>
          </a:solidFill>
          <a:ln w="9525">
            <a:noFill/>
            <a:miter lim="800000"/>
            <a:headEnd/>
            <a:tailEnd/>
          </a:ln>
          <a:effectLst/>
        </p:spPr>
        <p:txBody>
          <a:bodyPr wrap="none">
            <a:spAutoFit/>
          </a:bodyPr>
          <a:lstStyle/>
          <a:p>
            <a:pPr algn="ctr" fontAlgn="base">
              <a:spcBef>
                <a:spcPct val="50000"/>
              </a:spcBef>
              <a:spcAft>
                <a:spcPct val="0"/>
              </a:spcAft>
            </a:pPr>
            <a:endParaRPr lang="en-US" sz="2000">
              <a:solidFill>
                <a:srgbClr val="000000"/>
              </a:solidFill>
            </a:endParaRPr>
          </a:p>
        </p:txBody>
      </p:sp>
      <p:sp>
        <p:nvSpPr>
          <p:cNvPr id="1036294" name="Rectangle 6"/>
          <p:cNvSpPr>
            <a:spLocks noChangeArrowheads="1"/>
          </p:cNvSpPr>
          <p:nvPr/>
        </p:nvSpPr>
        <p:spPr bwMode="auto">
          <a:xfrm>
            <a:off x="2438400" y="1143000"/>
            <a:ext cx="4876800" cy="4800600"/>
          </a:xfrm>
          <a:prstGeom prst="rect">
            <a:avLst/>
          </a:prstGeom>
          <a:solidFill>
            <a:srgbClr val="008080">
              <a:alpha val="30000"/>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endParaRPr lang="en-US">
              <a:solidFill>
                <a:srgbClr val="FFFFFF"/>
              </a:solidFill>
            </a:endParaRPr>
          </a:p>
        </p:txBody>
      </p:sp>
      <p:sp>
        <p:nvSpPr>
          <p:cNvPr id="1036295" name="Rectangle 7"/>
          <p:cNvSpPr>
            <a:spLocks noChangeArrowheads="1"/>
          </p:cNvSpPr>
          <p:nvPr/>
        </p:nvSpPr>
        <p:spPr bwMode="auto">
          <a:xfrm>
            <a:off x="3608388" y="1143000"/>
            <a:ext cx="2438400" cy="473075"/>
          </a:xfrm>
          <a:prstGeom prst="rect">
            <a:avLst/>
          </a:prstGeom>
          <a:noFill/>
          <a:ln w="9525">
            <a:noFill/>
            <a:miter lim="800000"/>
            <a:headEnd/>
            <a:tailEnd/>
          </a:ln>
          <a:effectLst/>
        </p:spPr>
        <p:txBody>
          <a:bodyPr wrap="none" anchor="ctr"/>
          <a:lstStyle/>
          <a:p>
            <a:pPr algn="ctr" fontAlgn="base">
              <a:spcBef>
                <a:spcPct val="0"/>
              </a:spcBef>
              <a:spcAft>
                <a:spcPct val="0"/>
              </a:spcAft>
            </a:pPr>
            <a:r>
              <a:rPr lang="en-US">
                <a:solidFill>
                  <a:srgbClr val="FFFFFF"/>
                </a:solidFill>
              </a:rPr>
              <a:t>MyCar</a:t>
            </a:r>
          </a:p>
        </p:txBody>
      </p:sp>
      <p:grpSp>
        <p:nvGrpSpPr>
          <p:cNvPr id="2" name="Group 8"/>
          <p:cNvGrpSpPr>
            <a:grpSpLocks/>
          </p:cNvGrpSpPr>
          <p:nvPr/>
        </p:nvGrpSpPr>
        <p:grpSpPr bwMode="auto">
          <a:xfrm>
            <a:off x="3962400" y="1752600"/>
            <a:ext cx="1905000" cy="1676400"/>
            <a:chOff x="96" y="1248"/>
            <a:chExt cx="1200" cy="1056"/>
          </a:xfrm>
        </p:grpSpPr>
        <p:sp>
          <p:nvSpPr>
            <p:cNvPr id="1036297" name="Rectangle 9"/>
            <p:cNvSpPr>
              <a:spLocks noChangeArrowheads="1"/>
            </p:cNvSpPr>
            <p:nvPr/>
          </p:nvSpPr>
          <p:spPr bwMode="auto">
            <a:xfrm>
              <a:off x="96" y="1248"/>
              <a:ext cx="1200" cy="1056"/>
            </a:xfrm>
            <a:prstGeom prst="rect">
              <a:avLst/>
            </a:prstGeom>
            <a:solidFill>
              <a:srgbClr val="008080">
                <a:alpha val="39999"/>
              </a:srgbClr>
            </a:solidFill>
            <a:ln w="12700">
              <a:miter lim="800000"/>
              <a:headEnd type="none" w="sm" len="sm"/>
              <a:tailEnd type="none" w="sm" len="sm"/>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fontAlgn="base">
                <a:spcBef>
                  <a:spcPct val="50000"/>
                </a:spcBef>
                <a:spcAft>
                  <a:spcPct val="0"/>
                </a:spcAft>
              </a:pPr>
              <a:endParaRPr lang="en-US" sz="2000">
                <a:solidFill>
                  <a:srgbClr val="000000"/>
                </a:solidFill>
              </a:endParaRPr>
            </a:p>
          </p:txBody>
        </p:sp>
        <p:sp>
          <p:nvSpPr>
            <p:cNvPr id="1036298" name="Text Box 10"/>
            <p:cNvSpPr txBox="1">
              <a:spLocks noChangeArrowheads="1"/>
            </p:cNvSpPr>
            <p:nvPr/>
          </p:nvSpPr>
          <p:spPr bwMode="auto">
            <a:xfrm>
              <a:off x="192" y="1449"/>
              <a:ext cx="1008"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Accelerate</a:t>
              </a:r>
            </a:p>
          </p:txBody>
        </p:sp>
        <p:sp>
          <p:nvSpPr>
            <p:cNvPr id="1036299" name="Text Box 11"/>
            <p:cNvSpPr txBox="1">
              <a:spLocks noChangeArrowheads="1"/>
            </p:cNvSpPr>
            <p:nvPr/>
          </p:nvSpPr>
          <p:spPr bwMode="auto">
            <a:xfrm>
              <a:off x="192" y="1728"/>
              <a:ext cx="1008"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Brake</a:t>
              </a:r>
            </a:p>
          </p:txBody>
        </p:sp>
        <p:sp>
          <p:nvSpPr>
            <p:cNvPr id="1036300" name="Text Box 12"/>
            <p:cNvSpPr txBox="1">
              <a:spLocks noChangeArrowheads="1"/>
            </p:cNvSpPr>
            <p:nvPr/>
          </p:nvSpPr>
          <p:spPr bwMode="auto">
            <a:xfrm>
              <a:off x="192" y="2025"/>
              <a:ext cx="1008"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Change Gear</a:t>
              </a:r>
            </a:p>
          </p:txBody>
        </p:sp>
      </p:grpSp>
      <p:sp>
        <p:nvSpPr>
          <p:cNvPr id="1036301" name="Rectangle 13"/>
          <p:cNvSpPr>
            <a:spLocks noChangeArrowheads="1"/>
          </p:cNvSpPr>
          <p:nvPr/>
        </p:nvSpPr>
        <p:spPr bwMode="auto">
          <a:xfrm>
            <a:off x="3962400" y="3595688"/>
            <a:ext cx="1905000" cy="1905000"/>
          </a:xfrm>
          <a:prstGeom prst="rect">
            <a:avLst/>
          </a:prstGeom>
          <a:solidFill>
            <a:srgbClr val="008080">
              <a:alpha val="50000"/>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000000"/>
              </a:solidFill>
            </a:endParaRPr>
          </a:p>
        </p:txBody>
      </p:sp>
      <p:sp>
        <p:nvSpPr>
          <p:cNvPr id="1036302" name="Text Box 14"/>
          <p:cNvSpPr txBox="1">
            <a:spLocks noChangeArrowheads="1"/>
          </p:cNvSpPr>
          <p:nvPr/>
        </p:nvSpPr>
        <p:spPr bwMode="auto">
          <a:xfrm>
            <a:off x="3962400" y="3862388"/>
            <a:ext cx="1905000" cy="366712"/>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brand : Maruti</a:t>
            </a:r>
          </a:p>
        </p:txBody>
      </p:sp>
      <p:sp>
        <p:nvSpPr>
          <p:cNvPr id="1036303" name="Text Box 15"/>
          <p:cNvSpPr txBox="1">
            <a:spLocks noChangeArrowheads="1"/>
          </p:cNvSpPr>
          <p:nvPr/>
        </p:nvSpPr>
        <p:spPr bwMode="auto">
          <a:xfrm>
            <a:off x="3962400" y="4806950"/>
            <a:ext cx="1905000" cy="366713"/>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speed : 45 kmph</a:t>
            </a:r>
          </a:p>
        </p:txBody>
      </p:sp>
      <p:sp>
        <p:nvSpPr>
          <p:cNvPr id="1036304" name="Text Box 16"/>
          <p:cNvSpPr txBox="1">
            <a:spLocks noChangeArrowheads="1"/>
          </p:cNvSpPr>
          <p:nvPr/>
        </p:nvSpPr>
        <p:spPr bwMode="auto">
          <a:xfrm>
            <a:off x="3962400" y="5121275"/>
            <a:ext cx="1905000" cy="366713"/>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gear : 3rd</a:t>
            </a:r>
          </a:p>
        </p:txBody>
      </p:sp>
      <p:sp>
        <p:nvSpPr>
          <p:cNvPr id="1036305" name="Text Box 17"/>
          <p:cNvSpPr txBox="1">
            <a:spLocks noChangeArrowheads="1"/>
          </p:cNvSpPr>
          <p:nvPr/>
        </p:nvSpPr>
        <p:spPr bwMode="auto">
          <a:xfrm>
            <a:off x="3962400" y="4478338"/>
            <a:ext cx="1905000" cy="366712"/>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wheels : 4</a:t>
            </a:r>
          </a:p>
        </p:txBody>
      </p:sp>
      <p:sp>
        <p:nvSpPr>
          <p:cNvPr id="1036306" name="Text Box 18"/>
          <p:cNvSpPr txBox="1">
            <a:spLocks noChangeArrowheads="1"/>
          </p:cNvSpPr>
          <p:nvPr/>
        </p:nvSpPr>
        <p:spPr bwMode="auto">
          <a:xfrm>
            <a:off x="3962400" y="4162425"/>
            <a:ext cx="1905000" cy="366713"/>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color  : White</a:t>
            </a:r>
          </a:p>
        </p:txBody>
      </p:sp>
      <p:sp>
        <p:nvSpPr>
          <p:cNvPr id="20" name="Date Placeholder 19"/>
          <p:cNvSpPr>
            <a:spLocks noGrp="1"/>
          </p:cNvSpPr>
          <p:nvPr>
            <p:ph type="dt" sz="half" idx="12"/>
          </p:nvPr>
        </p:nvSpPr>
        <p:spPr/>
        <p:txBody>
          <a:bodyPr/>
          <a:lstStyle/>
          <a:p>
            <a:fld id="{A1C0F067-4C7A-4EAE-AC1B-6764FE1C8229}" type="datetime1">
              <a:rPr lang="en-US" smtClean="0"/>
              <a:pPr/>
              <a:t>4/1/2013</a:t>
            </a:fld>
            <a:endParaRPr lang="en-US"/>
          </a:p>
        </p:txBody>
      </p:sp>
      <p:sp>
        <p:nvSpPr>
          <p:cNvPr id="21" name="Footer Placeholder 20"/>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en-US" sz="2400"/>
              <a:t>What is an Object Oriented Program</a:t>
            </a:r>
          </a:p>
        </p:txBody>
      </p:sp>
      <p:sp>
        <p:nvSpPr>
          <p:cNvPr id="1037315" name="Rectangle 3"/>
          <p:cNvSpPr>
            <a:spLocks noGrp="1" noChangeArrowheads="1"/>
          </p:cNvSpPr>
          <p:nvPr>
            <p:ph type="body" idx="1"/>
          </p:nvPr>
        </p:nvSpPr>
        <p:spPr/>
        <p:txBody>
          <a:bodyPr/>
          <a:lstStyle/>
          <a:p>
            <a:endParaRPr lang="en-US" sz="1800" b="1"/>
          </a:p>
          <a:p>
            <a:endParaRPr lang="en-US" sz="1800" b="1"/>
          </a:p>
          <a:p>
            <a:r>
              <a:rPr lang="en-US" sz="1800" b="1"/>
              <a:t>An Object-Oriented Program consists of a group of cooperating objects, exchanging messages, for the purpose of achieving a common objective.</a:t>
            </a:r>
          </a:p>
        </p:txBody>
      </p:sp>
      <p:sp>
        <p:nvSpPr>
          <p:cNvPr id="5" name="Date Placeholder 4"/>
          <p:cNvSpPr>
            <a:spLocks noGrp="1"/>
          </p:cNvSpPr>
          <p:nvPr>
            <p:ph type="dt" sz="half" idx="12"/>
          </p:nvPr>
        </p:nvSpPr>
        <p:spPr/>
        <p:txBody>
          <a:bodyPr/>
          <a:lstStyle/>
          <a:p>
            <a:fld id="{AC0CA2C4-4FD3-41AE-A616-0D42680E9A2B}"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a:t>What is a Class?</a:t>
            </a:r>
          </a:p>
        </p:txBody>
      </p:sp>
      <p:sp>
        <p:nvSpPr>
          <p:cNvPr id="1038339" name="Rectangle 3"/>
          <p:cNvSpPr>
            <a:spLocks noGrp="1" noChangeArrowheads="1"/>
          </p:cNvSpPr>
          <p:nvPr>
            <p:ph type="body" idx="1"/>
          </p:nvPr>
        </p:nvSpPr>
        <p:spPr>
          <a:xfrm>
            <a:off x="457200" y="1600200"/>
            <a:ext cx="8229600" cy="4800600"/>
          </a:xfrm>
        </p:spPr>
        <p:txBody>
          <a:bodyPr/>
          <a:lstStyle/>
          <a:p>
            <a:pPr>
              <a:lnSpc>
                <a:spcPct val="90000"/>
              </a:lnSpc>
            </a:pPr>
            <a:r>
              <a:rPr lang="en-US" sz="1800" b="1"/>
              <a:t>A class is a blueprint or prototype that defines the variables and the methods common to all objects of a certain kind. </a:t>
            </a:r>
          </a:p>
          <a:p>
            <a:pPr>
              <a:lnSpc>
                <a:spcPct val="90000"/>
              </a:lnSpc>
              <a:buFontTx/>
              <a:buNone/>
            </a:pPr>
            <a:endParaRPr lang="en-US" sz="1800" b="1"/>
          </a:p>
          <a:p>
            <a:pPr marL="742950" lvl="1" indent="-285750">
              <a:lnSpc>
                <a:spcPct val="90000"/>
              </a:lnSpc>
            </a:pPr>
            <a:r>
              <a:rPr lang="en-US" sz="1800"/>
              <a:t>blueprint: A class can't do anything on its own. </a:t>
            </a:r>
            <a:br>
              <a:rPr lang="en-US" sz="1800"/>
            </a:br>
            <a:endParaRPr lang="en-US" sz="1800"/>
          </a:p>
          <a:p>
            <a:pPr marL="742950" lvl="1" indent="-285750">
              <a:lnSpc>
                <a:spcPct val="90000"/>
              </a:lnSpc>
            </a:pPr>
            <a:r>
              <a:rPr lang="en-US" sz="1800"/>
              <a:t>defines: A class provides something that can be used later. </a:t>
            </a:r>
          </a:p>
          <a:p>
            <a:pPr>
              <a:lnSpc>
                <a:spcPct val="90000"/>
              </a:lnSpc>
            </a:pPr>
            <a:endParaRPr lang="en-US" sz="1800" b="1"/>
          </a:p>
          <a:p>
            <a:pPr marL="742950" lvl="1" indent="-285750">
              <a:lnSpc>
                <a:spcPct val="90000"/>
              </a:lnSpc>
            </a:pPr>
            <a:r>
              <a:rPr lang="en-US" sz="1800"/>
              <a:t>objects: A class can only be used, if it had been "brought to life" by instantiating it. </a:t>
            </a:r>
            <a:br>
              <a:rPr lang="en-US" sz="1800"/>
            </a:br>
            <a:endParaRPr lang="en-US" sz="1800"/>
          </a:p>
        </p:txBody>
      </p:sp>
      <p:sp>
        <p:nvSpPr>
          <p:cNvPr id="5" name="Date Placeholder 4"/>
          <p:cNvSpPr>
            <a:spLocks noGrp="1"/>
          </p:cNvSpPr>
          <p:nvPr>
            <p:ph type="dt" sz="half" idx="12"/>
          </p:nvPr>
        </p:nvSpPr>
        <p:spPr/>
        <p:txBody>
          <a:bodyPr/>
          <a:lstStyle/>
          <a:p>
            <a:fld id="{41E929E5-55B3-4420-812C-B94901AD1574}"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p:cNvSpPr>
            <a:spLocks noGrp="1" noChangeArrowheads="1"/>
          </p:cNvSpPr>
          <p:nvPr>
            <p:ph type="title"/>
          </p:nvPr>
        </p:nvSpPr>
        <p:spPr/>
        <p:txBody>
          <a:bodyPr/>
          <a:lstStyle/>
          <a:p>
            <a:r>
              <a:rPr lang="en-US"/>
              <a:t>Example</a:t>
            </a:r>
          </a:p>
        </p:txBody>
      </p:sp>
      <p:sp>
        <p:nvSpPr>
          <p:cNvPr id="1039363" name="Rectangle 3"/>
          <p:cNvSpPr>
            <a:spLocks noChangeArrowheads="1"/>
          </p:cNvSpPr>
          <p:nvPr/>
        </p:nvSpPr>
        <p:spPr bwMode="auto">
          <a:xfrm>
            <a:off x="892175" y="2108200"/>
            <a:ext cx="1527175" cy="0"/>
          </a:xfrm>
          <a:prstGeom prst="rect">
            <a:avLst/>
          </a:prstGeom>
          <a:solidFill>
            <a:srgbClr val="FFFFFF"/>
          </a:solidFill>
          <a:ln w="9525">
            <a:noFill/>
            <a:miter lim="800000"/>
            <a:headEnd/>
            <a:tailEnd/>
          </a:ln>
          <a:effectLst/>
        </p:spPr>
        <p:txBody>
          <a:bodyPr wrap="none">
            <a:spAutoFit/>
          </a:bodyPr>
          <a:lstStyle/>
          <a:p>
            <a:pPr algn="ctr" fontAlgn="base">
              <a:spcBef>
                <a:spcPct val="50000"/>
              </a:spcBef>
              <a:spcAft>
                <a:spcPct val="0"/>
              </a:spcAft>
            </a:pPr>
            <a:endParaRPr lang="en-US" sz="2000">
              <a:solidFill>
                <a:srgbClr val="000000"/>
              </a:solidFill>
            </a:endParaRPr>
          </a:p>
        </p:txBody>
      </p:sp>
      <p:sp>
        <p:nvSpPr>
          <p:cNvPr id="1039364" name="Rectangle 4"/>
          <p:cNvSpPr>
            <a:spLocks noChangeArrowheads="1"/>
          </p:cNvSpPr>
          <p:nvPr/>
        </p:nvSpPr>
        <p:spPr bwMode="auto">
          <a:xfrm>
            <a:off x="892175" y="2108200"/>
            <a:ext cx="1527175" cy="0"/>
          </a:xfrm>
          <a:prstGeom prst="rect">
            <a:avLst/>
          </a:prstGeom>
          <a:solidFill>
            <a:srgbClr val="FFFFFF"/>
          </a:solidFill>
          <a:ln w="9525">
            <a:noFill/>
            <a:miter lim="800000"/>
            <a:headEnd/>
            <a:tailEnd/>
          </a:ln>
          <a:effectLst/>
        </p:spPr>
        <p:txBody>
          <a:bodyPr wrap="none">
            <a:spAutoFit/>
          </a:bodyPr>
          <a:lstStyle/>
          <a:p>
            <a:pPr algn="ctr" fontAlgn="base">
              <a:spcBef>
                <a:spcPct val="50000"/>
              </a:spcBef>
              <a:spcAft>
                <a:spcPct val="0"/>
              </a:spcAft>
            </a:pPr>
            <a:endParaRPr lang="en-US" sz="2000">
              <a:solidFill>
                <a:srgbClr val="000000"/>
              </a:solidFill>
            </a:endParaRPr>
          </a:p>
        </p:txBody>
      </p:sp>
      <p:sp>
        <p:nvSpPr>
          <p:cNvPr id="1039365" name="Rectangle 5"/>
          <p:cNvSpPr>
            <a:spLocks noChangeArrowheads="1"/>
          </p:cNvSpPr>
          <p:nvPr/>
        </p:nvSpPr>
        <p:spPr bwMode="auto">
          <a:xfrm>
            <a:off x="892175" y="2108200"/>
            <a:ext cx="1527175" cy="0"/>
          </a:xfrm>
          <a:prstGeom prst="rect">
            <a:avLst/>
          </a:prstGeom>
          <a:solidFill>
            <a:srgbClr val="FFFFFF"/>
          </a:solidFill>
          <a:ln w="9525">
            <a:noFill/>
            <a:miter lim="800000"/>
            <a:headEnd/>
            <a:tailEnd/>
          </a:ln>
          <a:effectLst/>
        </p:spPr>
        <p:txBody>
          <a:bodyPr wrap="none">
            <a:spAutoFit/>
          </a:bodyPr>
          <a:lstStyle/>
          <a:p>
            <a:pPr algn="ctr" fontAlgn="base">
              <a:spcBef>
                <a:spcPct val="50000"/>
              </a:spcBef>
              <a:spcAft>
                <a:spcPct val="0"/>
              </a:spcAft>
            </a:pPr>
            <a:endParaRPr lang="en-US" sz="2000">
              <a:solidFill>
                <a:srgbClr val="000000"/>
              </a:solidFill>
            </a:endParaRPr>
          </a:p>
        </p:txBody>
      </p:sp>
      <p:sp>
        <p:nvSpPr>
          <p:cNvPr id="1039366" name="Rectangle 6"/>
          <p:cNvSpPr>
            <a:spLocks noChangeArrowheads="1"/>
          </p:cNvSpPr>
          <p:nvPr/>
        </p:nvSpPr>
        <p:spPr bwMode="auto">
          <a:xfrm>
            <a:off x="2438400" y="1143000"/>
            <a:ext cx="4876800" cy="4800600"/>
          </a:xfrm>
          <a:prstGeom prst="rect">
            <a:avLst/>
          </a:prstGeom>
          <a:solidFill>
            <a:srgbClr val="008080">
              <a:alpha val="30000"/>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endParaRPr lang="en-US">
              <a:solidFill>
                <a:srgbClr val="FFFFFF"/>
              </a:solidFill>
            </a:endParaRPr>
          </a:p>
        </p:txBody>
      </p:sp>
      <p:sp>
        <p:nvSpPr>
          <p:cNvPr id="1039367" name="Rectangle 7"/>
          <p:cNvSpPr>
            <a:spLocks noChangeArrowheads="1"/>
          </p:cNvSpPr>
          <p:nvPr/>
        </p:nvSpPr>
        <p:spPr bwMode="auto">
          <a:xfrm>
            <a:off x="3608388" y="1143000"/>
            <a:ext cx="2438400" cy="473075"/>
          </a:xfrm>
          <a:prstGeom prst="rect">
            <a:avLst/>
          </a:prstGeom>
          <a:noFill/>
          <a:ln w="9525">
            <a:noFill/>
            <a:miter lim="800000"/>
            <a:headEnd/>
            <a:tailEnd/>
          </a:ln>
          <a:effectLst/>
        </p:spPr>
        <p:txBody>
          <a:bodyPr wrap="none" anchor="ctr"/>
          <a:lstStyle/>
          <a:p>
            <a:pPr algn="ctr" fontAlgn="base">
              <a:spcBef>
                <a:spcPct val="0"/>
              </a:spcBef>
              <a:spcAft>
                <a:spcPct val="0"/>
              </a:spcAft>
            </a:pPr>
            <a:r>
              <a:rPr lang="en-US">
                <a:solidFill>
                  <a:srgbClr val="FFFFFF"/>
                </a:solidFill>
              </a:rPr>
              <a:t>A Car</a:t>
            </a:r>
          </a:p>
        </p:txBody>
      </p:sp>
      <p:grpSp>
        <p:nvGrpSpPr>
          <p:cNvPr id="2" name="Group 8"/>
          <p:cNvGrpSpPr>
            <a:grpSpLocks/>
          </p:cNvGrpSpPr>
          <p:nvPr/>
        </p:nvGrpSpPr>
        <p:grpSpPr bwMode="auto">
          <a:xfrm>
            <a:off x="3962400" y="1752600"/>
            <a:ext cx="1905000" cy="1676400"/>
            <a:chOff x="96" y="1248"/>
            <a:chExt cx="1200" cy="1056"/>
          </a:xfrm>
        </p:grpSpPr>
        <p:sp>
          <p:nvSpPr>
            <p:cNvPr id="1039369" name="Rectangle 9"/>
            <p:cNvSpPr>
              <a:spLocks noChangeArrowheads="1"/>
            </p:cNvSpPr>
            <p:nvPr/>
          </p:nvSpPr>
          <p:spPr bwMode="auto">
            <a:xfrm>
              <a:off x="96" y="1248"/>
              <a:ext cx="1200" cy="1056"/>
            </a:xfrm>
            <a:prstGeom prst="rect">
              <a:avLst/>
            </a:prstGeom>
            <a:solidFill>
              <a:srgbClr val="008080">
                <a:alpha val="39999"/>
              </a:srgbClr>
            </a:solidFill>
            <a:ln w="12700">
              <a:miter lim="800000"/>
              <a:headEnd type="none" w="sm" len="sm"/>
              <a:tailEnd type="none" w="sm" len="sm"/>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fontAlgn="base">
                <a:spcBef>
                  <a:spcPct val="50000"/>
                </a:spcBef>
                <a:spcAft>
                  <a:spcPct val="0"/>
                </a:spcAft>
              </a:pPr>
              <a:endParaRPr lang="en-US" sz="2000">
                <a:solidFill>
                  <a:srgbClr val="000000"/>
                </a:solidFill>
              </a:endParaRPr>
            </a:p>
          </p:txBody>
        </p:sp>
        <p:sp>
          <p:nvSpPr>
            <p:cNvPr id="1039370" name="Text Box 10"/>
            <p:cNvSpPr txBox="1">
              <a:spLocks noChangeArrowheads="1"/>
            </p:cNvSpPr>
            <p:nvPr/>
          </p:nvSpPr>
          <p:spPr bwMode="auto">
            <a:xfrm>
              <a:off x="192" y="1449"/>
              <a:ext cx="1008"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Accelerate</a:t>
              </a:r>
            </a:p>
          </p:txBody>
        </p:sp>
        <p:sp>
          <p:nvSpPr>
            <p:cNvPr id="1039371" name="Text Box 11"/>
            <p:cNvSpPr txBox="1">
              <a:spLocks noChangeArrowheads="1"/>
            </p:cNvSpPr>
            <p:nvPr/>
          </p:nvSpPr>
          <p:spPr bwMode="auto">
            <a:xfrm>
              <a:off x="192" y="1728"/>
              <a:ext cx="1008"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Brake</a:t>
              </a:r>
            </a:p>
          </p:txBody>
        </p:sp>
        <p:sp>
          <p:nvSpPr>
            <p:cNvPr id="1039372" name="Text Box 12"/>
            <p:cNvSpPr txBox="1">
              <a:spLocks noChangeArrowheads="1"/>
            </p:cNvSpPr>
            <p:nvPr/>
          </p:nvSpPr>
          <p:spPr bwMode="auto">
            <a:xfrm>
              <a:off x="192" y="2025"/>
              <a:ext cx="1008"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Change Gear</a:t>
              </a:r>
            </a:p>
          </p:txBody>
        </p:sp>
      </p:grpSp>
      <p:grpSp>
        <p:nvGrpSpPr>
          <p:cNvPr id="3" name="Group 13"/>
          <p:cNvGrpSpPr>
            <a:grpSpLocks/>
          </p:cNvGrpSpPr>
          <p:nvPr/>
        </p:nvGrpSpPr>
        <p:grpSpPr bwMode="auto">
          <a:xfrm>
            <a:off x="3962400" y="3595688"/>
            <a:ext cx="1905000" cy="1905000"/>
            <a:chOff x="144" y="2256"/>
            <a:chExt cx="1248" cy="1200"/>
          </a:xfrm>
        </p:grpSpPr>
        <p:sp>
          <p:nvSpPr>
            <p:cNvPr id="1039374" name="Rectangle 14"/>
            <p:cNvSpPr>
              <a:spLocks noChangeArrowheads="1"/>
            </p:cNvSpPr>
            <p:nvPr/>
          </p:nvSpPr>
          <p:spPr bwMode="auto">
            <a:xfrm>
              <a:off x="144" y="2256"/>
              <a:ext cx="1248" cy="1200"/>
            </a:xfrm>
            <a:prstGeom prst="rect">
              <a:avLst/>
            </a:prstGeom>
            <a:solidFill>
              <a:srgbClr val="008080">
                <a:alpha val="50000"/>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000000"/>
                </a:solidFill>
              </a:endParaRPr>
            </a:p>
          </p:txBody>
        </p:sp>
        <p:sp>
          <p:nvSpPr>
            <p:cNvPr id="1039375" name="Text Box 15"/>
            <p:cNvSpPr txBox="1">
              <a:spLocks noChangeArrowheads="1"/>
            </p:cNvSpPr>
            <p:nvPr/>
          </p:nvSpPr>
          <p:spPr bwMode="auto">
            <a:xfrm>
              <a:off x="144" y="2424"/>
              <a:ext cx="1167"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brand</a:t>
              </a:r>
            </a:p>
          </p:txBody>
        </p:sp>
        <p:sp>
          <p:nvSpPr>
            <p:cNvPr id="1039376" name="Text Box 16"/>
            <p:cNvSpPr txBox="1">
              <a:spLocks noChangeArrowheads="1"/>
            </p:cNvSpPr>
            <p:nvPr/>
          </p:nvSpPr>
          <p:spPr bwMode="auto">
            <a:xfrm>
              <a:off x="144" y="3019"/>
              <a:ext cx="1167" cy="232"/>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speed</a:t>
              </a:r>
            </a:p>
          </p:txBody>
        </p:sp>
        <p:sp>
          <p:nvSpPr>
            <p:cNvPr id="1039377" name="Text Box 17"/>
            <p:cNvSpPr txBox="1">
              <a:spLocks noChangeArrowheads="1"/>
            </p:cNvSpPr>
            <p:nvPr/>
          </p:nvSpPr>
          <p:spPr bwMode="auto">
            <a:xfrm>
              <a:off x="144" y="3217"/>
              <a:ext cx="1167"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gear</a:t>
              </a:r>
            </a:p>
          </p:txBody>
        </p:sp>
        <p:sp>
          <p:nvSpPr>
            <p:cNvPr id="1039378" name="Text Box 18"/>
            <p:cNvSpPr txBox="1">
              <a:spLocks noChangeArrowheads="1"/>
            </p:cNvSpPr>
            <p:nvPr/>
          </p:nvSpPr>
          <p:spPr bwMode="auto">
            <a:xfrm>
              <a:off x="144" y="2812"/>
              <a:ext cx="1167"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wheels</a:t>
              </a:r>
            </a:p>
          </p:txBody>
        </p:sp>
        <p:sp>
          <p:nvSpPr>
            <p:cNvPr id="1039379" name="Text Box 19"/>
            <p:cNvSpPr txBox="1">
              <a:spLocks noChangeArrowheads="1"/>
            </p:cNvSpPr>
            <p:nvPr/>
          </p:nvSpPr>
          <p:spPr bwMode="auto">
            <a:xfrm>
              <a:off x="144" y="2613"/>
              <a:ext cx="1167" cy="231"/>
            </a:xfrm>
            <a:prstGeom prst="rect">
              <a:avLst/>
            </a:prstGeom>
            <a:solidFill>
              <a:srgbClr val="008080">
                <a:alpha val="60001"/>
              </a:srgbClr>
            </a:solidFill>
            <a:ln w="9525">
              <a:noFill/>
              <a:miter lim="800000"/>
              <a:headEnd/>
              <a:tailEnd/>
            </a:ln>
            <a:effectLst/>
          </p:spPr>
          <p:txBody>
            <a:bodyPr>
              <a:spAutoFit/>
            </a:bodyPr>
            <a:lstStyle/>
            <a:p>
              <a:pPr fontAlgn="base">
                <a:spcBef>
                  <a:spcPct val="50000"/>
                </a:spcBef>
                <a:spcAft>
                  <a:spcPct val="0"/>
                </a:spcAft>
              </a:pPr>
              <a:r>
                <a:rPr lang="en-US">
                  <a:solidFill>
                    <a:srgbClr val="FFFFFF"/>
                  </a:solidFill>
                </a:rPr>
                <a:t>color</a:t>
              </a:r>
            </a:p>
          </p:txBody>
        </p:sp>
      </p:grpSp>
      <p:sp>
        <p:nvSpPr>
          <p:cNvPr id="21" name="Date Placeholder 20"/>
          <p:cNvSpPr>
            <a:spLocks noGrp="1"/>
          </p:cNvSpPr>
          <p:nvPr>
            <p:ph type="dt" sz="half" idx="12"/>
          </p:nvPr>
        </p:nvSpPr>
        <p:spPr/>
        <p:txBody>
          <a:bodyPr/>
          <a:lstStyle/>
          <a:p>
            <a:fld id="{1F1C1265-8638-4AB4-92FB-21941699F7B2}" type="datetime1">
              <a:rPr lang="en-US" smtClean="0"/>
              <a:pPr/>
              <a:t>4/1/2013</a:t>
            </a:fld>
            <a:endParaRPr lang="en-US"/>
          </a:p>
        </p:txBody>
      </p:sp>
      <p:sp>
        <p:nvSpPr>
          <p:cNvPr id="22" name="Footer Placeholder 21"/>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en-US"/>
              <a:t>Methods</a:t>
            </a:r>
          </a:p>
        </p:txBody>
      </p:sp>
      <p:sp>
        <p:nvSpPr>
          <p:cNvPr id="1040387" name="Rectangle 3"/>
          <p:cNvSpPr>
            <a:spLocks noGrp="1" noChangeArrowheads="1"/>
          </p:cNvSpPr>
          <p:nvPr>
            <p:ph type="body" idx="1"/>
          </p:nvPr>
        </p:nvSpPr>
        <p:spPr/>
        <p:txBody>
          <a:bodyPr/>
          <a:lstStyle/>
          <a:p>
            <a:r>
              <a:rPr lang="en-US" sz="1800" b="1"/>
              <a:t>An operation upon an object, defined as part of the declaration of a class.</a:t>
            </a:r>
          </a:p>
          <a:p>
            <a:endParaRPr lang="en-US" sz="1800" b="1"/>
          </a:p>
          <a:p>
            <a:r>
              <a:rPr lang="en-US" sz="1800" b="1"/>
              <a:t>The methods, defined in a class, indicate, what the instantiated objects are able to do. </a:t>
            </a:r>
            <a:br>
              <a:rPr lang="en-US" sz="1800" b="1"/>
            </a:br>
            <a:r>
              <a:rPr lang="en-US" sz="1800" b="1"/>
              <a:t/>
            </a:r>
            <a:br>
              <a:rPr lang="en-US" sz="1800" b="1"/>
            </a:br>
            <a:endParaRPr lang="en-US" sz="1800" b="1"/>
          </a:p>
        </p:txBody>
      </p:sp>
      <p:sp>
        <p:nvSpPr>
          <p:cNvPr id="5" name="Date Placeholder 4"/>
          <p:cNvSpPr>
            <a:spLocks noGrp="1"/>
          </p:cNvSpPr>
          <p:nvPr>
            <p:ph type="dt" sz="half" idx="12"/>
          </p:nvPr>
        </p:nvSpPr>
        <p:spPr/>
        <p:txBody>
          <a:bodyPr/>
          <a:lstStyle/>
          <a:p>
            <a:fld id="{F8461FBE-B851-457A-BED5-052515C0C018}"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a:lstStyle/>
          <a:p>
            <a:r>
              <a:rPr lang="en-US"/>
              <a:t>Example</a:t>
            </a:r>
          </a:p>
        </p:txBody>
      </p:sp>
      <p:sp>
        <p:nvSpPr>
          <p:cNvPr id="1041411" name="Rectangle 3"/>
          <p:cNvSpPr>
            <a:spLocks noChangeArrowheads="1"/>
          </p:cNvSpPr>
          <p:nvPr/>
        </p:nvSpPr>
        <p:spPr bwMode="auto">
          <a:xfrm>
            <a:off x="4038600" y="1981200"/>
            <a:ext cx="4876800" cy="4343400"/>
          </a:xfrm>
          <a:prstGeom prst="rect">
            <a:avLst/>
          </a:prstGeom>
          <a:solidFill>
            <a:srgbClr val="008080">
              <a:alpha val="39999"/>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endParaRPr lang="en-US">
              <a:solidFill>
                <a:srgbClr val="000000"/>
              </a:solidFill>
            </a:endParaRPr>
          </a:p>
        </p:txBody>
      </p:sp>
      <p:sp>
        <p:nvSpPr>
          <p:cNvPr id="1041412" name="Rectangle 4"/>
          <p:cNvSpPr>
            <a:spLocks noChangeArrowheads="1"/>
          </p:cNvSpPr>
          <p:nvPr/>
        </p:nvSpPr>
        <p:spPr bwMode="auto">
          <a:xfrm>
            <a:off x="5208588" y="1981200"/>
            <a:ext cx="2438400" cy="427038"/>
          </a:xfrm>
          <a:prstGeom prst="rect">
            <a:avLst/>
          </a:prstGeom>
          <a:noFill/>
          <a:ln w="9525">
            <a:noFill/>
            <a:miter lim="800000"/>
            <a:headEnd/>
            <a:tailEnd/>
          </a:ln>
          <a:effectLst/>
        </p:spPr>
        <p:txBody>
          <a:bodyPr wrap="none" anchor="ctr">
            <a:flatTx/>
          </a:bodyPr>
          <a:lstStyle/>
          <a:p>
            <a:pPr algn="ctr" fontAlgn="base">
              <a:spcBef>
                <a:spcPct val="0"/>
              </a:spcBef>
              <a:spcAft>
                <a:spcPct val="0"/>
              </a:spcAft>
            </a:pPr>
            <a:r>
              <a:rPr lang="en-US">
                <a:solidFill>
                  <a:srgbClr val="FFFFFF"/>
                </a:solidFill>
              </a:rPr>
              <a:t>A Car</a:t>
            </a:r>
          </a:p>
        </p:txBody>
      </p:sp>
      <p:sp>
        <p:nvSpPr>
          <p:cNvPr id="1041413" name="Rectangle 5"/>
          <p:cNvSpPr>
            <a:spLocks noChangeArrowheads="1"/>
          </p:cNvSpPr>
          <p:nvPr/>
        </p:nvSpPr>
        <p:spPr bwMode="auto">
          <a:xfrm>
            <a:off x="5029200" y="2743200"/>
            <a:ext cx="3024188" cy="3205163"/>
          </a:xfrm>
          <a:prstGeom prst="rect">
            <a:avLst/>
          </a:prstGeom>
          <a:solidFill>
            <a:srgbClr val="008080"/>
          </a:solidFill>
          <a:ln w="9525">
            <a:noFill/>
            <a:miter lim="800000"/>
            <a:headEnd/>
            <a:tailEnd/>
          </a:ln>
          <a:effectLst>
            <a:prstShdw prst="shdw17" dist="17961" dir="2700000">
              <a:srgbClr val="008080">
                <a:gamma/>
                <a:shade val="60000"/>
                <a:invGamma/>
              </a:srgbClr>
            </a:prstShdw>
          </a:effectLst>
        </p:spPr>
        <p:txBody>
          <a:bodyPr wrap="none" anchor="ctr"/>
          <a:lstStyle/>
          <a:p>
            <a:pPr algn="ctr" fontAlgn="base">
              <a:spcBef>
                <a:spcPct val="0"/>
              </a:spcBef>
              <a:spcAft>
                <a:spcPct val="0"/>
              </a:spcAft>
            </a:pPr>
            <a:endParaRPr lang="en-US">
              <a:solidFill>
                <a:srgbClr val="000000"/>
              </a:solidFill>
            </a:endParaRPr>
          </a:p>
        </p:txBody>
      </p:sp>
      <p:sp>
        <p:nvSpPr>
          <p:cNvPr id="1041414" name="Rectangle 6"/>
          <p:cNvSpPr>
            <a:spLocks noChangeArrowheads="1"/>
          </p:cNvSpPr>
          <p:nvPr/>
        </p:nvSpPr>
        <p:spPr bwMode="auto">
          <a:xfrm>
            <a:off x="5675313" y="4078288"/>
            <a:ext cx="1755775" cy="1636712"/>
          </a:xfrm>
          <a:prstGeom prst="rect">
            <a:avLst/>
          </a:prstGeom>
          <a:solidFill>
            <a:srgbClr val="008080">
              <a:alpha val="39999"/>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000000"/>
              </a:solidFill>
            </a:endParaRPr>
          </a:p>
        </p:txBody>
      </p:sp>
      <p:sp>
        <p:nvSpPr>
          <p:cNvPr id="1041415" name="Text Box 7"/>
          <p:cNvSpPr txBox="1">
            <a:spLocks noChangeArrowheads="1"/>
          </p:cNvSpPr>
          <p:nvPr/>
        </p:nvSpPr>
        <p:spPr bwMode="auto">
          <a:xfrm>
            <a:off x="5675313" y="4114800"/>
            <a:ext cx="1852612"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brand: Maruti</a:t>
            </a:r>
          </a:p>
        </p:txBody>
      </p:sp>
      <p:sp>
        <p:nvSpPr>
          <p:cNvPr id="1041416" name="Text Box 8"/>
          <p:cNvSpPr txBox="1">
            <a:spLocks noChangeArrowheads="1"/>
          </p:cNvSpPr>
          <p:nvPr/>
        </p:nvSpPr>
        <p:spPr bwMode="auto">
          <a:xfrm>
            <a:off x="5675313" y="4970463"/>
            <a:ext cx="18526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speed: 45 kmph</a:t>
            </a:r>
          </a:p>
        </p:txBody>
      </p:sp>
      <p:sp>
        <p:nvSpPr>
          <p:cNvPr id="1041417" name="Text Box 9"/>
          <p:cNvSpPr txBox="1">
            <a:spLocks noChangeArrowheads="1"/>
          </p:cNvSpPr>
          <p:nvPr/>
        </p:nvSpPr>
        <p:spPr bwMode="auto">
          <a:xfrm>
            <a:off x="5675313" y="5254625"/>
            <a:ext cx="1852612"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gear: 3rd</a:t>
            </a:r>
          </a:p>
        </p:txBody>
      </p:sp>
      <p:sp>
        <p:nvSpPr>
          <p:cNvPr id="1041418" name="Text Box 10"/>
          <p:cNvSpPr txBox="1">
            <a:spLocks noChangeArrowheads="1"/>
          </p:cNvSpPr>
          <p:nvPr/>
        </p:nvSpPr>
        <p:spPr bwMode="auto">
          <a:xfrm>
            <a:off x="5675313" y="4672013"/>
            <a:ext cx="18526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wheels: 4</a:t>
            </a:r>
          </a:p>
        </p:txBody>
      </p:sp>
      <p:sp>
        <p:nvSpPr>
          <p:cNvPr id="1041419" name="Text Box 11"/>
          <p:cNvSpPr txBox="1">
            <a:spLocks noChangeArrowheads="1"/>
          </p:cNvSpPr>
          <p:nvPr/>
        </p:nvSpPr>
        <p:spPr bwMode="auto">
          <a:xfrm>
            <a:off x="5675313" y="4386263"/>
            <a:ext cx="18526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color: White</a:t>
            </a:r>
          </a:p>
        </p:txBody>
      </p:sp>
      <p:sp>
        <p:nvSpPr>
          <p:cNvPr id="1041420" name="Rectangle 12"/>
          <p:cNvSpPr>
            <a:spLocks noChangeArrowheads="1"/>
          </p:cNvSpPr>
          <p:nvPr/>
        </p:nvSpPr>
        <p:spPr bwMode="auto">
          <a:xfrm>
            <a:off x="304800" y="2895600"/>
            <a:ext cx="1143000" cy="685800"/>
          </a:xfrm>
          <a:prstGeom prst="rect">
            <a:avLst/>
          </a:prstGeom>
          <a:solidFill>
            <a:srgbClr val="FFFF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rPr>
              <a:t>Driver</a:t>
            </a:r>
          </a:p>
        </p:txBody>
      </p:sp>
      <p:sp>
        <p:nvSpPr>
          <p:cNvPr id="1041421" name="Text Box 13"/>
          <p:cNvSpPr txBox="1">
            <a:spLocks noChangeArrowheads="1"/>
          </p:cNvSpPr>
          <p:nvPr/>
        </p:nvSpPr>
        <p:spPr bwMode="auto">
          <a:xfrm>
            <a:off x="152400" y="1535113"/>
            <a:ext cx="5427663" cy="396875"/>
          </a:xfrm>
          <a:prstGeom prst="rect">
            <a:avLst/>
          </a:prstGeom>
          <a:noFill/>
          <a:ln w="12700">
            <a:noFill/>
            <a:miter lim="800000"/>
            <a:headEnd type="none" w="sm" len="sm"/>
            <a:tailEnd type="none" w="sm" len="sm"/>
          </a:ln>
          <a:effectLst/>
        </p:spPr>
        <p:txBody>
          <a:bodyPr wrap="none">
            <a:spAutoFit/>
          </a:bodyPr>
          <a:lstStyle/>
          <a:p>
            <a:pPr fontAlgn="base">
              <a:spcBef>
                <a:spcPct val="50000"/>
              </a:spcBef>
              <a:spcAft>
                <a:spcPct val="0"/>
              </a:spcAft>
            </a:pPr>
            <a:r>
              <a:rPr lang="en-US" sz="2000">
                <a:solidFill>
                  <a:srgbClr val="000000"/>
                </a:solidFill>
              </a:rPr>
              <a:t>Driver wants to increase the speed of the car? </a:t>
            </a:r>
          </a:p>
        </p:txBody>
      </p:sp>
      <p:sp>
        <p:nvSpPr>
          <p:cNvPr id="1041422" name="Text Box 14"/>
          <p:cNvSpPr txBox="1">
            <a:spLocks noChangeArrowheads="1"/>
          </p:cNvSpPr>
          <p:nvPr/>
        </p:nvSpPr>
        <p:spPr bwMode="auto">
          <a:xfrm>
            <a:off x="5676900" y="4981575"/>
            <a:ext cx="1852613"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speed: 50 kmph</a:t>
            </a:r>
          </a:p>
        </p:txBody>
      </p:sp>
      <p:sp>
        <p:nvSpPr>
          <p:cNvPr id="1041423" name="AutoShape 15"/>
          <p:cNvSpPr>
            <a:spLocks noChangeArrowheads="1"/>
          </p:cNvSpPr>
          <p:nvPr/>
        </p:nvSpPr>
        <p:spPr bwMode="auto">
          <a:xfrm>
            <a:off x="1743075" y="3048000"/>
            <a:ext cx="3286125" cy="533400"/>
          </a:xfrm>
          <a:prstGeom prst="rightArrow">
            <a:avLst>
              <a:gd name="adj1" fmla="val 50000"/>
              <a:gd name="adj2" fmla="val 154018"/>
            </a:avLst>
          </a:prstGeom>
          <a:solidFill>
            <a:srgbClr val="008080"/>
          </a:solidFill>
          <a:ln w="9525" algn="ctr">
            <a:noFill/>
            <a:miter lim="800000"/>
            <a:headEnd type="none" w="sm" len="sm"/>
            <a:tailEnd type="none" w="sm" len="sm"/>
          </a:ln>
          <a:effectLst>
            <a:prstShdw prst="shdw17" dist="17961" dir="2700000">
              <a:srgbClr val="008080">
                <a:gamma/>
                <a:shade val="60000"/>
                <a:invGamma/>
              </a:srgbClr>
            </a:prstShdw>
          </a:effectLst>
        </p:spPr>
        <p:txBody>
          <a:bodyPr wrap="none" anchor="ctr"/>
          <a:lstStyle/>
          <a:p>
            <a:pPr algn="ctr" fontAlgn="base">
              <a:spcBef>
                <a:spcPct val="50000"/>
              </a:spcBef>
              <a:spcAft>
                <a:spcPct val="0"/>
              </a:spcAft>
            </a:pPr>
            <a:endParaRPr lang="en-US" sz="2000">
              <a:solidFill>
                <a:srgbClr val="000000"/>
              </a:solidFill>
            </a:endParaRPr>
          </a:p>
        </p:txBody>
      </p:sp>
      <p:sp>
        <p:nvSpPr>
          <p:cNvPr id="1041424" name="Rectangle 16"/>
          <p:cNvSpPr>
            <a:spLocks noChangeArrowheads="1"/>
          </p:cNvSpPr>
          <p:nvPr/>
        </p:nvSpPr>
        <p:spPr bwMode="auto">
          <a:xfrm>
            <a:off x="5624513" y="2895600"/>
            <a:ext cx="1828800" cy="1062038"/>
          </a:xfrm>
          <a:prstGeom prst="rect">
            <a:avLst/>
          </a:prstGeom>
          <a:solidFill>
            <a:srgbClr val="008080">
              <a:alpha val="39999"/>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000000"/>
              </a:solidFill>
            </a:endParaRPr>
          </a:p>
        </p:txBody>
      </p:sp>
      <p:sp>
        <p:nvSpPr>
          <p:cNvPr id="1041425" name="Text Box 17"/>
          <p:cNvSpPr txBox="1">
            <a:spLocks noChangeArrowheads="1"/>
          </p:cNvSpPr>
          <p:nvPr/>
        </p:nvSpPr>
        <p:spPr bwMode="auto">
          <a:xfrm>
            <a:off x="5675313" y="3043238"/>
            <a:ext cx="2173287"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Accelerate</a:t>
            </a:r>
          </a:p>
        </p:txBody>
      </p:sp>
      <p:sp>
        <p:nvSpPr>
          <p:cNvPr id="1041426" name="Text Box 18"/>
          <p:cNvSpPr txBox="1">
            <a:spLocks noChangeArrowheads="1"/>
          </p:cNvSpPr>
          <p:nvPr/>
        </p:nvSpPr>
        <p:spPr bwMode="auto">
          <a:xfrm>
            <a:off x="5675313" y="3341688"/>
            <a:ext cx="1854200"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Brake</a:t>
            </a:r>
          </a:p>
        </p:txBody>
      </p:sp>
      <p:sp>
        <p:nvSpPr>
          <p:cNvPr id="1041427" name="Text Box 19"/>
          <p:cNvSpPr txBox="1">
            <a:spLocks noChangeArrowheads="1"/>
          </p:cNvSpPr>
          <p:nvPr/>
        </p:nvSpPr>
        <p:spPr bwMode="auto">
          <a:xfrm>
            <a:off x="5675313" y="3627438"/>
            <a:ext cx="2146300"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Change Gear</a:t>
            </a:r>
          </a:p>
        </p:txBody>
      </p:sp>
      <p:sp>
        <p:nvSpPr>
          <p:cNvPr id="21" name="Date Placeholder 20"/>
          <p:cNvSpPr>
            <a:spLocks noGrp="1"/>
          </p:cNvSpPr>
          <p:nvPr>
            <p:ph type="dt" sz="half" idx="12"/>
          </p:nvPr>
        </p:nvSpPr>
        <p:spPr/>
        <p:txBody>
          <a:bodyPr/>
          <a:lstStyle/>
          <a:p>
            <a:fld id="{FD71465D-77A1-4CC6-9E3B-633492797C41}" type="datetime1">
              <a:rPr lang="en-US" smtClean="0"/>
              <a:pPr/>
              <a:t>4/1/2013</a:t>
            </a:fld>
            <a:endParaRPr lang="en-US"/>
          </a:p>
        </p:txBody>
      </p:sp>
      <p:sp>
        <p:nvSpPr>
          <p:cNvPr id="22" name="Footer Placeholder 21"/>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41423"/>
                                        </p:tgtEl>
                                        <p:attrNameLst>
                                          <p:attrName>style.visibility</p:attrName>
                                        </p:attrNameLst>
                                      </p:cBhvr>
                                      <p:to>
                                        <p:strVal val="visible"/>
                                      </p:to>
                                    </p:set>
                                    <p:animEffect transition="in" filter="wipe(left)">
                                      <p:cBhvr>
                                        <p:cTn id="7" dur="2000"/>
                                        <p:tgtEl>
                                          <p:spTgt spid="1041423"/>
                                        </p:tgtEl>
                                      </p:cBhvr>
                                    </p:animEffect>
                                  </p:childTnLst>
                                </p:cTn>
                              </p:par>
                              <p:par>
                                <p:cTn id="8" presetID="23" presetClass="emph" presetSubtype="0" fill="hold" grpId="1" nodeType="withEffect">
                                  <p:stCondLst>
                                    <p:cond delay="0"/>
                                  </p:stCondLst>
                                  <p:childTnLst>
                                    <p:animClr clrSpc="hsl" dir="cw">
                                      <p:cBhvr override="childStyle">
                                        <p:cTn id="9" dur="2000" fill="hold"/>
                                        <p:tgtEl>
                                          <p:spTgt spid="1041423"/>
                                        </p:tgtEl>
                                        <p:attrNameLst>
                                          <p:attrName>style.color</p:attrName>
                                        </p:attrNameLst>
                                      </p:cBhvr>
                                      <p:by>
                                        <p:hsl h="10842353" s="0" l="0"/>
                                      </p:by>
                                    </p:animClr>
                                    <p:animClr clrSpc="hsl" dir="cw">
                                      <p:cBhvr>
                                        <p:cTn id="10" dur="2000" fill="hold"/>
                                        <p:tgtEl>
                                          <p:spTgt spid="1041423"/>
                                        </p:tgtEl>
                                        <p:attrNameLst>
                                          <p:attrName>fillcolor</p:attrName>
                                        </p:attrNameLst>
                                      </p:cBhvr>
                                      <p:by>
                                        <p:hsl h="10842353" s="0" l="0"/>
                                      </p:by>
                                    </p:animClr>
                                    <p:animClr clrSpc="hsl" dir="cw">
                                      <p:cBhvr>
                                        <p:cTn id="11" dur="2000" fill="hold"/>
                                        <p:tgtEl>
                                          <p:spTgt spid="1041423"/>
                                        </p:tgtEl>
                                        <p:attrNameLst>
                                          <p:attrName>stroke.color</p:attrName>
                                        </p:attrNameLst>
                                      </p:cBhvr>
                                      <p:by>
                                        <p:hsl h="10842353" s="0" l="0"/>
                                      </p:by>
                                    </p:animClr>
                                    <p:set>
                                      <p:cBhvr>
                                        <p:cTn id="12" dur="2000" fill="hold"/>
                                        <p:tgtEl>
                                          <p:spTgt spid="1041423"/>
                                        </p:tgtEl>
                                        <p:attrNameLst>
                                          <p:attrName>fill.type</p:attrName>
                                        </p:attrNameLst>
                                      </p:cBhvr>
                                      <p:to>
                                        <p:strVal val="solid"/>
                                      </p:to>
                                    </p:set>
                                  </p:childTnLst>
                                </p:cTn>
                              </p:par>
                            </p:childTnLst>
                          </p:cTn>
                        </p:par>
                        <p:par>
                          <p:cTn id="13" fill="hold">
                            <p:stCondLst>
                              <p:cond delay="2000"/>
                            </p:stCondLst>
                            <p:childTnLst>
                              <p:par>
                                <p:cTn id="14" presetID="34" presetClass="emph" presetSubtype="0" fill="hold" grpId="0" nodeType="afterEffect">
                                  <p:stCondLst>
                                    <p:cond delay="0"/>
                                  </p:stCondLst>
                                  <p:iterate type="lt">
                                    <p:tmPct val="10000"/>
                                  </p:iterate>
                                  <p:childTnLst>
                                    <p:animMotion origin="layout" path="M 0.0 0.0 L 0.0 -0.07213" pathEditMode="relative" ptsTypes="">
                                      <p:cBhvr>
                                        <p:cTn id="15" dur="1000" accel="50000" decel="50000" autoRev="1" fill="hold">
                                          <p:stCondLst>
                                            <p:cond delay="0"/>
                                          </p:stCondLst>
                                        </p:cTn>
                                        <p:tgtEl>
                                          <p:spTgt spid="1041425"/>
                                        </p:tgtEl>
                                        <p:attrNameLst>
                                          <p:attrName>ppt_x</p:attrName>
                                          <p:attrName>ppt_y</p:attrName>
                                        </p:attrNameLst>
                                      </p:cBhvr>
                                    </p:animMotion>
                                    <p:animRot by="1500000">
                                      <p:cBhvr>
                                        <p:cTn id="16" dur="500" fill="hold">
                                          <p:stCondLst>
                                            <p:cond delay="0"/>
                                          </p:stCondLst>
                                        </p:cTn>
                                        <p:tgtEl>
                                          <p:spTgt spid="1041425"/>
                                        </p:tgtEl>
                                        <p:attrNameLst>
                                          <p:attrName>r</p:attrName>
                                        </p:attrNameLst>
                                      </p:cBhvr>
                                    </p:animRot>
                                    <p:animRot by="-1500000">
                                      <p:cBhvr>
                                        <p:cTn id="17" dur="500" fill="hold">
                                          <p:stCondLst>
                                            <p:cond delay="500"/>
                                          </p:stCondLst>
                                        </p:cTn>
                                        <p:tgtEl>
                                          <p:spTgt spid="1041425"/>
                                        </p:tgtEl>
                                        <p:attrNameLst>
                                          <p:attrName>r</p:attrName>
                                        </p:attrNameLst>
                                      </p:cBhvr>
                                    </p:animRot>
                                    <p:animRot by="-1500000">
                                      <p:cBhvr>
                                        <p:cTn id="18" dur="500" fill="hold">
                                          <p:stCondLst>
                                            <p:cond delay="1000"/>
                                          </p:stCondLst>
                                        </p:cTn>
                                        <p:tgtEl>
                                          <p:spTgt spid="1041425"/>
                                        </p:tgtEl>
                                        <p:attrNameLst>
                                          <p:attrName>r</p:attrName>
                                        </p:attrNameLst>
                                      </p:cBhvr>
                                    </p:animRot>
                                    <p:animRot by="1500000">
                                      <p:cBhvr>
                                        <p:cTn id="19" dur="500" fill="hold">
                                          <p:stCondLst>
                                            <p:cond delay="1500"/>
                                          </p:stCondLst>
                                        </p:cTn>
                                        <p:tgtEl>
                                          <p:spTgt spid="1041425"/>
                                        </p:tgtEl>
                                        <p:attrNameLst>
                                          <p:attrName>r</p:attrName>
                                        </p:attrNameLst>
                                      </p:cBhvr>
                                    </p:animRot>
                                  </p:childTnLst>
                                </p:cTn>
                              </p:par>
                            </p:childTnLst>
                          </p:cTn>
                        </p:par>
                        <p:par>
                          <p:cTn id="20" fill="hold">
                            <p:stCondLst>
                              <p:cond delay="5800"/>
                            </p:stCondLst>
                            <p:childTnLst>
                              <p:par>
                                <p:cTn id="21" presetID="35" presetClass="emph" presetSubtype="0" fill="hold" grpId="0" nodeType="afterEffect">
                                  <p:stCondLst>
                                    <p:cond delay="0"/>
                                  </p:stCondLst>
                                  <p:childTnLst>
                                    <p:anim calcmode="discrete" valueType="str">
                                      <p:cBhvr>
                                        <p:cTn id="22" dur="1000" fill="hold"/>
                                        <p:tgtEl>
                                          <p:spTgt spid="1041416"/>
                                        </p:tgtEl>
                                        <p:attrNameLst>
                                          <p:attrName>style.visibility</p:attrName>
                                        </p:attrNameLst>
                                      </p:cBhvr>
                                      <p:tavLst>
                                        <p:tav tm="0">
                                          <p:val>
                                            <p:strVal val="hidden"/>
                                          </p:val>
                                        </p:tav>
                                        <p:tav tm="50000">
                                          <p:val>
                                            <p:strVal val="visible"/>
                                          </p:val>
                                        </p:tav>
                                      </p:tavLst>
                                    </p:anim>
                                  </p:childTnLst>
                                  <p:subTnLst>
                                    <p:set>
                                      <p:cBhvr override="childStyle">
                                        <p:cTn dur="1" fill="hold" display="0" masterRel="sameClick" afterEffect="1">
                                          <p:stCondLst>
                                            <p:cond evt="end" delay="0">
                                              <p:tn val="21"/>
                                            </p:cond>
                                          </p:stCondLst>
                                        </p:cTn>
                                        <p:tgtEl>
                                          <p:spTgt spid="1041416"/>
                                        </p:tgtEl>
                                        <p:attrNameLst>
                                          <p:attrName>style.visibility</p:attrName>
                                        </p:attrNameLst>
                                      </p:cBhvr>
                                      <p:to>
                                        <p:strVal val="hidden"/>
                                      </p:to>
                                    </p:set>
                                  </p:subTnLst>
                                </p:cTn>
                              </p:par>
                            </p:childTnLst>
                          </p:cTn>
                        </p:par>
                        <p:par>
                          <p:cTn id="23" fill="hold">
                            <p:stCondLst>
                              <p:cond delay="6800"/>
                            </p:stCondLst>
                            <p:childTnLst>
                              <p:par>
                                <p:cTn id="24" presetID="10" presetClass="entr" presetSubtype="0" fill="hold" grpId="0" nodeType="afterEffect">
                                  <p:stCondLst>
                                    <p:cond delay="0"/>
                                  </p:stCondLst>
                                  <p:childTnLst>
                                    <p:set>
                                      <p:cBhvr>
                                        <p:cTn id="25" dur="1" fill="hold">
                                          <p:stCondLst>
                                            <p:cond delay="0"/>
                                          </p:stCondLst>
                                        </p:cTn>
                                        <p:tgtEl>
                                          <p:spTgt spid="1041422"/>
                                        </p:tgtEl>
                                        <p:attrNameLst>
                                          <p:attrName>style.visibility</p:attrName>
                                        </p:attrNameLst>
                                      </p:cBhvr>
                                      <p:to>
                                        <p:strVal val="visible"/>
                                      </p:to>
                                    </p:set>
                                    <p:animEffect transition="in" filter="fade">
                                      <p:cBhvr>
                                        <p:cTn id="26" dur="2000"/>
                                        <p:tgtEl>
                                          <p:spTgt spid="1041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6" grpId="0"/>
      <p:bldP spid="1041422" grpId="0"/>
      <p:bldP spid="1041423" grpId="0" animBg="1"/>
      <p:bldP spid="1041423" grpId="1" animBg="1"/>
      <p:bldP spid="10414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r>
              <a:rPr lang="en-US"/>
              <a:t>Question</a:t>
            </a:r>
          </a:p>
        </p:txBody>
      </p:sp>
      <p:sp>
        <p:nvSpPr>
          <p:cNvPr id="1042435" name="Rectangle 3"/>
          <p:cNvSpPr>
            <a:spLocks noChangeArrowheads="1"/>
          </p:cNvSpPr>
          <p:nvPr/>
        </p:nvSpPr>
        <p:spPr bwMode="auto">
          <a:xfrm>
            <a:off x="4038600" y="1981200"/>
            <a:ext cx="4876800" cy="4343400"/>
          </a:xfrm>
          <a:prstGeom prst="rect">
            <a:avLst/>
          </a:prstGeom>
          <a:solidFill>
            <a:srgbClr val="008080">
              <a:alpha val="39999"/>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endParaRPr lang="en-US">
              <a:solidFill>
                <a:srgbClr val="000000"/>
              </a:solidFill>
            </a:endParaRPr>
          </a:p>
        </p:txBody>
      </p:sp>
      <p:sp>
        <p:nvSpPr>
          <p:cNvPr id="1042436" name="Rectangle 4"/>
          <p:cNvSpPr>
            <a:spLocks noChangeArrowheads="1"/>
          </p:cNvSpPr>
          <p:nvPr/>
        </p:nvSpPr>
        <p:spPr bwMode="auto">
          <a:xfrm>
            <a:off x="5208588" y="1981200"/>
            <a:ext cx="2438400" cy="427038"/>
          </a:xfrm>
          <a:prstGeom prst="rect">
            <a:avLst/>
          </a:prstGeom>
          <a:noFill/>
          <a:ln w="9525">
            <a:noFill/>
            <a:miter lim="800000"/>
            <a:headEnd/>
            <a:tailEnd/>
          </a:ln>
          <a:effectLst/>
        </p:spPr>
        <p:txBody>
          <a:bodyPr wrap="none" anchor="ctr">
            <a:flatTx/>
          </a:bodyPr>
          <a:lstStyle/>
          <a:p>
            <a:pPr algn="ctr" fontAlgn="base">
              <a:spcBef>
                <a:spcPct val="0"/>
              </a:spcBef>
              <a:spcAft>
                <a:spcPct val="0"/>
              </a:spcAft>
            </a:pPr>
            <a:r>
              <a:rPr lang="en-US">
                <a:solidFill>
                  <a:srgbClr val="FFFFFF"/>
                </a:solidFill>
              </a:rPr>
              <a:t>A Car</a:t>
            </a:r>
          </a:p>
        </p:txBody>
      </p:sp>
      <p:sp>
        <p:nvSpPr>
          <p:cNvPr id="1042437" name="Rectangle 5"/>
          <p:cNvSpPr>
            <a:spLocks noChangeArrowheads="1"/>
          </p:cNvSpPr>
          <p:nvPr/>
        </p:nvSpPr>
        <p:spPr bwMode="auto">
          <a:xfrm>
            <a:off x="5029200" y="2743200"/>
            <a:ext cx="3024188" cy="3205163"/>
          </a:xfrm>
          <a:prstGeom prst="rect">
            <a:avLst/>
          </a:prstGeom>
          <a:solidFill>
            <a:srgbClr val="008080"/>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endParaRPr lang="en-US">
              <a:solidFill>
                <a:srgbClr val="000000"/>
              </a:solidFill>
            </a:endParaRPr>
          </a:p>
        </p:txBody>
      </p:sp>
      <p:sp>
        <p:nvSpPr>
          <p:cNvPr id="1042438" name="Rectangle 6"/>
          <p:cNvSpPr>
            <a:spLocks noChangeArrowheads="1"/>
          </p:cNvSpPr>
          <p:nvPr/>
        </p:nvSpPr>
        <p:spPr bwMode="auto">
          <a:xfrm>
            <a:off x="5675313" y="4113213"/>
            <a:ext cx="1755775" cy="1636712"/>
          </a:xfrm>
          <a:prstGeom prst="rect">
            <a:avLst/>
          </a:prstGeom>
          <a:solidFill>
            <a:srgbClr val="008080">
              <a:alpha val="39999"/>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FFFFFF"/>
              </a:solidFill>
            </a:endParaRPr>
          </a:p>
        </p:txBody>
      </p:sp>
      <p:sp>
        <p:nvSpPr>
          <p:cNvPr id="1042439" name="Text Box 7"/>
          <p:cNvSpPr txBox="1">
            <a:spLocks noChangeArrowheads="1"/>
          </p:cNvSpPr>
          <p:nvPr/>
        </p:nvSpPr>
        <p:spPr bwMode="auto">
          <a:xfrm>
            <a:off x="5675313" y="4114800"/>
            <a:ext cx="1852612"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brand: Maruti</a:t>
            </a:r>
          </a:p>
        </p:txBody>
      </p:sp>
      <p:sp>
        <p:nvSpPr>
          <p:cNvPr id="1042440" name="Text Box 8"/>
          <p:cNvSpPr txBox="1">
            <a:spLocks noChangeArrowheads="1"/>
          </p:cNvSpPr>
          <p:nvPr/>
        </p:nvSpPr>
        <p:spPr bwMode="auto">
          <a:xfrm>
            <a:off x="5675313" y="4970463"/>
            <a:ext cx="18526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speed: 50 kmph</a:t>
            </a:r>
          </a:p>
        </p:txBody>
      </p:sp>
      <p:sp>
        <p:nvSpPr>
          <p:cNvPr id="1042441" name="Text Box 9"/>
          <p:cNvSpPr txBox="1">
            <a:spLocks noChangeArrowheads="1"/>
          </p:cNvSpPr>
          <p:nvPr/>
        </p:nvSpPr>
        <p:spPr bwMode="auto">
          <a:xfrm>
            <a:off x="5675313" y="5254625"/>
            <a:ext cx="1852612"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gear: 3rd</a:t>
            </a:r>
          </a:p>
        </p:txBody>
      </p:sp>
      <p:sp>
        <p:nvSpPr>
          <p:cNvPr id="1042442" name="Text Box 10"/>
          <p:cNvSpPr txBox="1">
            <a:spLocks noChangeArrowheads="1"/>
          </p:cNvSpPr>
          <p:nvPr/>
        </p:nvSpPr>
        <p:spPr bwMode="auto">
          <a:xfrm>
            <a:off x="5675313" y="4672013"/>
            <a:ext cx="18526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wheels: 4</a:t>
            </a:r>
          </a:p>
        </p:txBody>
      </p:sp>
      <p:sp>
        <p:nvSpPr>
          <p:cNvPr id="1042443" name="Text Box 11"/>
          <p:cNvSpPr txBox="1">
            <a:spLocks noChangeArrowheads="1"/>
          </p:cNvSpPr>
          <p:nvPr/>
        </p:nvSpPr>
        <p:spPr bwMode="auto">
          <a:xfrm>
            <a:off x="5675313" y="4386263"/>
            <a:ext cx="18526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color: White</a:t>
            </a:r>
          </a:p>
        </p:txBody>
      </p:sp>
      <p:sp>
        <p:nvSpPr>
          <p:cNvPr id="1042444" name="Rectangle 12"/>
          <p:cNvSpPr>
            <a:spLocks noChangeArrowheads="1"/>
          </p:cNvSpPr>
          <p:nvPr/>
        </p:nvSpPr>
        <p:spPr bwMode="auto">
          <a:xfrm>
            <a:off x="304800" y="3124200"/>
            <a:ext cx="1143000" cy="685800"/>
          </a:xfrm>
          <a:prstGeom prst="rect">
            <a:avLst/>
          </a:prstGeom>
          <a:solidFill>
            <a:srgbClr val="FFFF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rPr>
              <a:t>Driver</a:t>
            </a:r>
          </a:p>
        </p:txBody>
      </p:sp>
      <p:sp>
        <p:nvSpPr>
          <p:cNvPr id="1042445" name="Text Box 13"/>
          <p:cNvSpPr txBox="1">
            <a:spLocks noChangeArrowheads="1"/>
          </p:cNvSpPr>
          <p:nvPr/>
        </p:nvSpPr>
        <p:spPr bwMode="auto">
          <a:xfrm>
            <a:off x="152400" y="1535113"/>
            <a:ext cx="5511800" cy="396875"/>
          </a:xfrm>
          <a:prstGeom prst="rect">
            <a:avLst/>
          </a:prstGeom>
          <a:noFill/>
          <a:ln w="12700">
            <a:noFill/>
            <a:miter lim="800000"/>
            <a:headEnd type="none" w="sm" len="sm"/>
            <a:tailEnd type="none" w="sm" len="sm"/>
          </a:ln>
          <a:effectLst/>
        </p:spPr>
        <p:txBody>
          <a:bodyPr wrap="none">
            <a:spAutoFit/>
          </a:bodyPr>
          <a:lstStyle/>
          <a:p>
            <a:pPr fontAlgn="base">
              <a:spcBef>
                <a:spcPct val="50000"/>
              </a:spcBef>
              <a:spcAft>
                <a:spcPct val="0"/>
              </a:spcAft>
            </a:pPr>
            <a:r>
              <a:rPr lang="en-US" sz="2000">
                <a:solidFill>
                  <a:srgbClr val="000000"/>
                </a:solidFill>
              </a:rPr>
              <a:t>Driver wants to decrease the speed of the car? </a:t>
            </a:r>
          </a:p>
        </p:txBody>
      </p:sp>
      <p:sp>
        <p:nvSpPr>
          <p:cNvPr id="1042446" name="AutoShape 14">
            <a:hlinkClick r:id="rId2" action="ppaction://hlinksldjump"/>
          </p:cNvPr>
          <p:cNvSpPr>
            <a:spLocks noChangeArrowheads="1"/>
          </p:cNvSpPr>
          <p:nvPr/>
        </p:nvSpPr>
        <p:spPr bwMode="auto">
          <a:xfrm>
            <a:off x="1676400" y="2362200"/>
            <a:ext cx="2133600" cy="2667000"/>
          </a:xfrm>
          <a:prstGeom prst="cloudCallout">
            <a:avLst>
              <a:gd name="adj1" fmla="val -43750"/>
              <a:gd name="adj2" fmla="val 46014"/>
            </a:avLst>
          </a:prstGeom>
          <a:solidFill>
            <a:schemeClr val="accent1"/>
          </a:solidFill>
          <a:ln w="12700">
            <a:noFill/>
            <a:round/>
            <a:headEnd type="none" w="sm" len="sm"/>
            <a:tailEnd type="none" w="sm" len="sm"/>
          </a:ln>
          <a:effectLst>
            <a:prstShdw prst="shdw17" dist="17961" dir="2700000">
              <a:schemeClr val="accent1">
                <a:gamma/>
                <a:shade val="60000"/>
                <a:invGamma/>
              </a:schemeClr>
            </a:prstShdw>
          </a:effectLst>
        </p:spPr>
        <p:txBody>
          <a:bodyPr/>
          <a:lstStyle/>
          <a:p>
            <a:pPr algn="ctr" fontAlgn="base">
              <a:spcBef>
                <a:spcPct val="50000"/>
              </a:spcBef>
              <a:spcAft>
                <a:spcPct val="0"/>
              </a:spcAft>
            </a:pPr>
            <a:r>
              <a:rPr lang="en-US" sz="2400">
                <a:solidFill>
                  <a:srgbClr val="000000"/>
                </a:solidFill>
              </a:rPr>
              <a:t>Click To </a:t>
            </a:r>
          </a:p>
          <a:p>
            <a:pPr algn="ctr" fontAlgn="base">
              <a:spcBef>
                <a:spcPct val="50000"/>
              </a:spcBef>
              <a:spcAft>
                <a:spcPct val="0"/>
              </a:spcAft>
            </a:pPr>
            <a:r>
              <a:rPr lang="en-US" sz="2400">
                <a:solidFill>
                  <a:srgbClr val="000000"/>
                </a:solidFill>
              </a:rPr>
              <a:t>Know The Answer</a:t>
            </a:r>
          </a:p>
        </p:txBody>
      </p:sp>
      <p:sp>
        <p:nvSpPr>
          <p:cNvPr id="1042447" name="Rectangle 15"/>
          <p:cNvSpPr>
            <a:spLocks noChangeArrowheads="1"/>
          </p:cNvSpPr>
          <p:nvPr/>
        </p:nvSpPr>
        <p:spPr bwMode="auto">
          <a:xfrm>
            <a:off x="5638800" y="2971800"/>
            <a:ext cx="1828800" cy="1066800"/>
          </a:xfrm>
          <a:prstGeom prst="rect">
            <a:avLst/>
          </a:prstGeom>
          <a:solidFill>
            <a:srgbClr val="008080">
              <a:alpha val="39999"/>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FFFFFF"/>
              </a:solidFill>
            </a:endParaRPr>
          </a:p>
        </p:txBody>
      </p:sp>
      <p:sp>
        <p:nvSpPr>
          <p:cNvPr id="1042448" name="Text Box 16"/>
          <p:cNvSpPr txBox="1">
            <a:spLocks noChangeArrowheads="1"/>
          </p:cNvSpPr>
          <p:nvPr/>
        </p:nvSpPr>
        <p:spPr bwMode="auto">
          <a:xfrm>
            <a:off x="5675313" y="3043238"/>
            <a:ext cx="2173287"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Accelerate</a:t>
            </a:r>
          </a:p>
        </p:txBody>
      </p:sp>
      <p:sp>
        <p:nvSpPr>
          <p:cNvPr id="1042449" name="Text Box 17"/>
          <p:cNvSpPr txBox="1">
            <a:spLocks noChangeArrowheads="1"/>
          </p:cNvSpPr>
          <p:nvPr/>
        </p:nvSpPr>
        <p:spPr bwMode="auto">
          <a:xfrm>
            <a:off x="5675313" y="3341688"/>
            <a:ext cx="1854200"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Brake</a:t>
            </a:r>
          </a:p>
        </p:txBody>
      </p:sp>
      <p:sp>
        <p:nvSpPr>
          <p:cNvPr id="1042450" name="Text Box 18"/>
          <p:cNvSpPr txBox="1">
            <a:spLocks noChangeArrowheads="1"/>
          </p:cNvSpPr>
          <p:nvPr/>
        </p:nvSpPr>
        <p:spPr bwMode="auto">
          <a:xfrm>
            <a:off x="5675313" y="3627438"/>
            <a:ext cx="2146300"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Change Gear</a:t>
            </a:r>
          </a:p>
        </p:txBody>
      </p:sp>
      <p:sp>
        <p:nvSpPr>
          <p:cNvPr id="20" name="Date Placeholder 19"/>
          <p:cNvSpPr>
            <a:spLocks noGrp="1"/>
          </p:cNvSpPr>
          <p:nvPr>
            <p:ph type="dt" sz="half" idx="12"/>
          </p:nvPr>
        </p:nvSpPr>
        <p:spPr/>
        <p:txBody>
          <a:bodyPr/>
          <a:lstStyle/>
          <a:p>
            <a:fld id="{5F38C4C9-015B-450E-BC6A-450B61F77992}" type="datetime1">
              <a:rPr lang="en-US" smtClean="0"/>
              <a:pPr/>
              <a:t>4/1/2013</a:t>
            </a:fld>
            <a:endParaRPr lang="en-US"/>
          </a:p>
        </p:txBody>
      </p:sp>
      <p:sp>
        <p:nvSpPr>
          <p:cNvPr id="21" name="Footer Placeholder 20"/>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lstStyle/>
          <a:p>
            <a:r>
              <a:rPr lang="en-US"/>
              <a:t>Answer</a:t>
            </a:r>
          </a:p>
        </p:txBody>
      </p:sp>
      <p:sp>
        <p:nvSpPr>
          <p:cNvPr id="1043459" name="Rectangle 3"/>
          <p:cNvSpPr>
            <a:spLocks noChangeArrowheads="1"/>
          </p:cNvSpPr>
          <p:nvPr/>
        </p:nvSpPr>
        <p:spPr bwMode="auto">
          <a:xfrm>
            <a:off x="4038600" y="1981200"/>
            <a:ext cx="4876800" cy="4343400"/>
          </a:xfrm>
          <a:prstGeom prst="rect">
            <a:avLst/>
          </a:prstGeom>
          <a:solidFill>
            <a:srgbClr val="008080">
              <a:alpha val="39999"/>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endParaRPr lang="en-US">
              <a:solidFill>
                <a:srgbClr val="FFFFFF"/>
              </a:solidFill>
            </a:endParaRPr>
          </a:p>
        </p:txBody>
      </p:sp>
      <p:sp>
        <p:nvSpPr>
          <p:cNvPr id="1043460" name="Rectangle 4"/>
          <p:cNvSpPr>
            <a:spLocks noChangeArrowheads="1"/>
          </p:cNvSpPr>
          <p:nvPr/>
        </p:nvSpPr>
        <p:spPr bwMode="auto">
          <a:xfrm>
            <a:off x="5208588" y="1981200"/>
            <a:ext cx="2438400" cy="427038"/>
          </a:xfrm>
          <a:prstGeom prst="rect">
            <a:avLst/>
          </a:prstGeom>
          <a:noFill/>
          <a:ln w="9525">
            <a:noFill/>
            <a:miter lim="800000"/>
            <a:headEnd/>
            <a:tailEnd/>
          </a:ln>
          <a:effectLst/>
        </p:spPr>
        <p:txBody>
          <a:bodyPr wrap="none" anchor="ctr">
            <a:flatTx/>
          </a:bodyPr>
          <a:lstStyle/>
          <a:p>
            <a:pPr algn="ctr" fontAlgn="base">
              <a:spcBef>
                <a:spcPct val="0"/>
              </a:spcBef>
              <a:spcAft>
                <a:spcPct val="0"/>
              </a:spcAft>
            </a:pPr>
            <a:r>
              <a:rPr lang="en-US">
                <a:solidFill>
                  <a:srgbClr val="FFFFFF"/>
                </a:solidFill>
              </a:rPr>
              <a:t>A Car</a:t>
            </a:r>
          </a:p>
        </p:txBody>
      </p:sp>
      <p:sp>
        <p:nvSpPr>
          <p:cNvPr id="1043461" name="Rectangle 5"/>
          <p:cNvSpPr>
            <a:spLocks noChangeArrowheads="1"/>
          </p:cNvSpPr>
          <p:nvPr/>
        </p:nvSpPr>
        <p:spPr bwMode="auto">
          <a:xfrm>
            <a:off x="5029200" y="2743200"/>
            <a:ext cx="3024188" cy="3205163"/>
          </a:xfrm>
          <a:prstGeom prst="rect">
            <a:avLst/>
          </a:prstGeom>
          <a:solidFill>
            <a:srgbClr val="008080"/>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endParaRPr lang="en-US">
              <a:solidFill>
                <a:srgbClr val="000000"/>
              </a:solidFill>
            </a:endParaRPr>
          </a:p>
        </p:txBody>
      </p:sp>
      <p:sp>
        <p:nvSpPr>
          <p:cNvPr id="1043462" name="Rectangle 6"/>
          <p:cNvSpPr>
            <a:spLocks noChangeArrowheads="1"/>
          </p:cNvSpPr>
          <p:nvPr/>
        </p:nvSpPr>
        <p:spPr bwMode="auto">
          <a:xfrm>
            <a:off x="5675313" y="4113213"/>
            <a:ext cx="1755775" cy="1636712"/>
          </a:xfrm>
          <a:prstGeom prst="rect">
            <a:avLst/>
          </a:prstGeom>
          <a:solidFill>
            <a:srgbClr val="008080">
              <a:alpha val="39999"/>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FFFFFF"/>
              </a:solidFill>
            </a:endParaRPr>
          </a:p>
        </p:txBody>
      </p:sp>
      <p:sp>
        <p:nvSpPr>
          <p:cNvPr id="1043463" name="Text Box 7"/>
          <p:cNvSpPr txBox="1">
            <a:spLocks noChangeArrowheads="1"/>
          </p:cNvSpPr>
          <p:nvPr/>
        </p:nvSpPr>
        <p:spPr bwMode="auto">
          <a:xfrm>
            <a:off x="5675313" y="4114800"/>
            <a:ext cx="1852612"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brand: Maruti</a:t>
            </a:r>
          </a:p>
        </p:txBody>
      </p:sp>
      <p:sp>
        <p:nvSpPr>
          <p:cNvPr id="1043464" name="Text Box 8"/>
          <p:cNvSpPr txBox="1">
            <a:spLocks noChangeArrowheads="1"/>
          </p:cNvSpPr>
          <p:nvPr/>
        </p:nvSpPr>
        <p:spPr bwMode="auto">
          <a:xfrm>
            <a:off x="5675313" y="4970463"/>
            <a:ext cx="18526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speed: 50 kmph</a:t>
            </a:r>
          </a:p>
        </p:txBody>
      </p:sp>
      <p:sp>
        <p:nvSpPr>
          <p:cNvPr id="1043465" name="Text Box 9"/>
          <p:cNvSpPr txBox="1">
            <a:spLocks noChangeArrowheads="1"/>
          </p:cNvSpPr>
          <p:nvPr/>
        </p:nvSpPr>
        <p:spPr bwMode="auto">
          <a:xfrm>
            <a:off x="5675313" y="5254625"/>
            <a:ext cx="1852612"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gear: 3rd</a:t>
            </a:r>
          </a:p>
        </p:txBody>
      </p:sp>
      <p:sp>
        <p:nvSpPr>
          <p:cNvPr id="1043466" name="Text Box 10"/>
          <p:cNvSpPr txBox="1">
            <a:spLocks noChangeArrowheads="1"/>
          </p:cNvSpPr>
          <p:nvPr/>
        </p:nvSpPr>
        <p:spPr bwMode="auto">
          <a:xfrm>
            <a:off x="5675313" y="4672013"/>
            <a:ext cx="18526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wheels: 4</a:t>
            </a:r>
          </a:p>
        </p:txBody>
      </p:sp>
      <p:sp>
        <p:nvSpPr>
          <p:cNvPr id="1043467" name="Text Box 11"/>
          <p:cNvSpPr txBox="1">
            <a:spLocks noChangeArrowheads="1"/>
          </p:cNvSpPr>
          <p:nvPr/>
        </p:nvSpPr>
        <p:spPr bwMode="auto">
          <a:xfrm>
            <a:off x="5675313" y="4386263"/>
            <a:ext cx="18526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color: White</a:t>
            </a:r>
          </a:p>
        </p:txBody>
      </p:sp>
      <p:sp>
        <p:nvSpPr>
          <p:cNvPr id="1043468" name="Rectangle 12"/>
          <p:cNvSpPr>
            <a:spLocks noChangeArrowheads="1"/>
          </p:cNvSpPr>
          <p:nvPr/>
        </p:nvSpPr>
        <p:spPr bwMode="auto">
          <a:xfrm>
            <a:off x="304800" y="3124200"/>
            <a:ext cx="1143000" cy="685800"/>
          </a:xfrm>
          <a:prstGeom prst="rect">
            <a:avLst/>
          </a:prstGeom>
          <a:solidFill>
            <a:srgbClr val="FFFF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rPr>
              <a:t>Driver</a:t>
            </a:r>
          </a:p>
        </p:txBody>
      </p:sp>
      <p:sp>
        <p:nvSpPr>
          <p:cNvPr id="1043469" name="Text Box 13"/>
          <p:cNvSpPr txBox="1">
            <a:spLocks noChangeArrowheads="1"/>
          </p:cNvSpPr>
          <p:nvPr/>
        </p:nvSpPr>
        <p:spPr bwMode="auto">
          <a:xfrm>
            <a:off x="152400" y="1535113"/>
            <a:ext cx="5511800" cy="396875"/>
          </a:xfrm>
          <a:prstGeom prst="rect">
            <a:avLst/>
          </a:prstGeom>
          <a:noFill/>
          <a:ln w="12700">
            <a:noFill/>
            <a:miter lim="800000"/>
            <a:headEnd type="none" w="sm" len="sm"/>
            <a:tailEnd type="none" w="sm" len="sm"/>
          </a:ln>
          <a:effectLst/>
        </p:spPr>
        <p:txBody>
          <a:bodyPr wrap="none">
            <a:spAutoFit/>
          </a:bodyPr>
          <a:lstStyle/>
          <a:p>
            <a:pPr fontAlgn="base">
              <a:spcBef>
                <a:spcPct val="50000"/>
              </a:spcBef>
              <a:spcAft>
                <a:spcPct val="0"/>
              </a:spcAft>
            </a:pPr>
            <a:r>
              <a:rPr lang="en-US" sz="2000">
                <a:solidFill>
                  <a:srgbClr val="000000"/>
                </a:solidFill>
              </a:rPr>
              <a:t>Driver wants to decrease the speed of the car? </a:t>
            </a:r>
          </a:p>
        </p:txBody>
      </p:sp>
      <p:sp>
        <p:nvSpPr>
          <p:cNvPr id="1043470" name="Text Box 14"/>
          <p:cNvSpPr txBox="1">
            <a:spLocks noChangeArrowheads="1"/>
          </p:cNvSpPr>
          <p:nvPr/>
        </p:nvSpPr>
        <p:spPr bwMode="auto">
          <a:xfrm>
            <a:off x="5676900" y="4981575"/>
            <a:ext cx="1852613"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speed: 45 kmph</a:t>
            </a:r>
          </a:p>
        </p:txBody>
      </p:sp>
      <p:sp>
        <p:nvSpPr>
          <p:cNvPr id="1043471" name="AutoShape 15"/>
          <p:cNvSpPr>
            <a:spLocks noChangeArrowheads="1"/>
          </p:cNvSpPr>
          <p:nvPr/>
        </p:nvSpPr>
        <p:spPr bwMode="auto">
          <a:xfrm>
            <a:off x="1743075" y="3243263"/>
            <a:ext cx="3286125" cy="533400"/>
          </a:xfrm>
          <a:prstGeom prst="rightArrow">
            <a:avLst>
              <a:gd name="adj1" fmla="val 50000"/>
              <a:gd name="adj2" fmla="val 154018"/>
            </a:avLst>
          </a:prstGeom>
          <a:solidFill>
            <a:srgbClr val="008080"/>
          </a:solidFill>
          <a:ln w="9525" algn="ctr">
            <a:noFill/>
            <a:miter lim="800000"/>
            <a:headEnd type="none" w="sm" len="sm"/>
            <a:tailEnd type="none" w="sm" len="sm"/>
          </a:ln>
          <a:effectLst>
            <a:prstShdw prst="shdw17" dist="17961" dir="2700000">
              <a:srgbClr val="008080">
                <a:gamma/>
                <a:shade val="60000"/>
                <a:invGamma/>
              </a:srgbClr>
            </a:prstShdw>
          </a:effectLst>
        </p:spPr>
        <p:txBody>
          <a:bodyPr wrap="none" anchor="ctr"/>
          <a:lstStyle/>
          <a:p>
            <a:pPr algn="ctr" fontAlgn="base">
              <a:spcBef>
                <a:spcPct val="50000"/>
              </a:spcBef>
              <a:spcAft>
                <a:spcPct val="0"/>
              </a:spcAft>
            </a:pPr>
            <a:endParaRPr lang="en-US" sz="2000">
              <a:solidFill>
                <a:srgbClr val="000000"/>
              </a:solidFill>
            </a:endParaRPr>
          </a:p>
        </p:txBody>
      </p:sp>
      <p:sp>
        <p:nvSpPr>
          <p:cNvPr id="1043472" name="Rectangle 16"/>
          <p:cNvSpPr>
            <a:spLocks noChangeArrowheads="1"/>
          </p:cNvSpPr>
          <p:nvPr/>
        </p:nvSpPr>
        <p:spPr bwMode="auto">
          <a:xfrm>
            <a:off x="5667375" y="2895600"/>
            <a:ext cx="1755775" cy="1143000"/>
          </a:xfrm>
          <a:prstGeom prst="rect">
            <a:avLst/>
          </a:prstGeom>
          <a:solidFill>
            <a:srgbClr val="008080">
              <a:alpha val="39999"/>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FFFFFF"/>
              </a:solidFill>
            </a:endParaRPr>
          </a:p>
        </p:txBody>
      </p:sp>
      <p:sp>
        <p:nvSpPr>
          <p:cNvPr id="1043473" name="Text Box 17"/>
          <p:cNvSpPr txBox="1">
            <a:spLocks noChangeArrowheads="1"/>
          </p:cNvSpPr>
          <p:nvPr/>
        </p:nvSpPr>
        <p:spPr bwMode="auto">
          <a:xfrm>
            <a:off x="5675313" y="3043238"/>
            <a:ext cx="2173287"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Accelerate</a:t>
            </a:r>
          </a:p>
        </p:txBody>
      </p:sp>
      <p:sp>
        <p:nvSpPr>
          <p:cNvPr id="1043474" name="Text Box 18"/>
          <p:cNvSpPr txBox="1">
            <a:spLocks noChangeArrowheads="1"/>
          </p:cNvSpPr>
          <p:nvPr/>
        </p:nvSpPr>
        <p:spPr bwMode="auto">
          <a:xfrm>
            <a:off x="5675313" y="3341688"/>
            <a:ext cx="1854200"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Brake</a:t>
            </a:r>
          </a:p>
        </p:txBody>
      </p:sp>
      <p:sp>
        <p:nvSpPr>
          <p:cNvPr id="1043475" name="Text Box 19"/>
          <p:cNvSpPr txBox="1">
            <a:spLocks noChangeArrowheads="1"/>
          </p:cNvSpPr>
          <p:nvPr/>
        </p:nvSpPr>
        <p:spPr bwMode="auto">
          <a:xfrm>
            <a:off x="5675313" y="3627438"/>
            <a:ext cx="2146300" cy="366712"/>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Change Gear</a:t>
            </a:r>
          </a:p>
        </p:txBody>
      </p:sp>
      <p:sp>
        <p:nvSpPr>
          <p:cNvPr id="21" name="Date Placeholder 20"/>
          <p:cNvSpPr>
            <a:spLocks noGrp="1"/>
          </p:cNvSpPr>
          <p:nvPr>
            <p:ph type="dt" sz="half" idx="12"/>
          </p:nvPr>
        </p:nvSpPr>
        <p:spPr/>
        <p:txBody>
          <a:bodyPr/>
          <a:lstStyle/>
          <a:p>
            <a:fld id="{88FAE305-0AA5-49F0-9D90-D92C90E7FFF4}" type="datetime1">
              <a:rPr lang="en-US" smtClean="0"/>
              <a:pPr/>
              <a:t>4/1/2013</a:t>
            </a:fld>
            <a:endParaRPr lang="en-US"/>
          </a:p>
        </p:txBody>
      </p:sp>
      <p:sp>
        <p:nvSpPr>
          <p:cNvPr id="22" name="Footer Placeholder 21"/>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43471"/>
                                        </p:tgtEl>
                                        <p:attrNameLst>
                                          <p:attrName>style.visibility</p:attrName>
                                        </p:attrNameLst>
                                      </p:cBhvr>
                                      <p:to>
                                        <p:strVal val="visible"/>
                                      </p:to>
                                    </p:set>
                                    <p:animEffect transition="in" filter="wipe(left)">
                                      <p:cBhvr>
                                        <p:cTn id="7" dur="2000"/>
                                        <p:tgtEl>
                                          <p:spTgt spid="1043471"/>
                                        </p:tgtEl>
                                      </p:cBhvr>
                                    </p:animEffect>
                                  </p:childTnLst>
                                </p:cTn>
                              </p:par>
                              <p:par>
                                <p:cTn id="8" presetID="23" presetClass="emph" presetSubtype="0" fill="hold" grpId="1" nodeType="withEffect">
                                  <p:stCondLst>
                                    <p:cond delay="0"/>
                                  </p:stCondLst>
                                  <p:childTnLst>
                                    <p:animClr clrSpc="hsl" dir="cw">
                                      <p:cBhvr override="childStyle">
                                        <p:cTn id="9" dur="2000" fill="hold"/>
                                        <p:tgtEl>
                                          <p:spTgt spid="1043471"/>
                                        </p:tgtEl>
                                        <p:attrNameLst>
                                          <p:attrName>style.color</p:attrName>
                                        </p:attrNameLst>
                                      </p:cBhvr>
                                      <p:by>
                                        <p:hsl h="10842353" s="0" l="0"/>
                                      </p:by>
                                    </p:animClr>
                                    <p:animClr clrSpc="hsl" dir="cw">
                                      <p:cBhvr>
                                        <p:cTn id="10" dur="2000" fill="hold"/>
                                        <p:tgtEl>
                                          <p:spTgt spid="1043471"/>
                                        </p:tgtEl>
                                        <p:attrNameLst>
                                          <p:attrName>fillcolor</p:attrName>
                                        </p:attrNameLst>
                                      </p:cBhvr>
                                      <p:by>
                                        <p:hsl h="10842353" s="0" l="0"/>
                                      </p:by>
                                    </p:animClr>
                                    <p:animClr clrSpc="hsl" dir="cw">
                                      <p:cBhvr>
                                        <p:cTn id="11" dur="2000" fill="hold"/>
                                        <p:tgtEl>
                                          <p:spTgt spid="1043471"/>
                                        </p:tgtEl>
                                        <p:attrNameLst>
                                          <p:attrName>stroke.color</p:attrName>
                                        </p:attrNameLst>
                                      </p:cBhvr>
                                      <p:by>
                                        <p:hsl h="10842353" s="0" l="0"/>
                                      </p:by>
                                    </p:animClr>
                                    <p:set>
                                      <p:cBhvr>
                                        <p:cTn id="12" dur="2000" fill="hold"/>
                                        <p:tgtEl>
                                          <p:spTgt spid="1043471"/>
                                        </p:tgtEl>
                                        <p:attrNameLst>
                                          <p:attrName>fill.type</p:attrName>
                                        </p:attrNameLst>
                                      </p:cBhvr>
                                      <p:to>
                                        <p:strVal val="solid"/>
                                      </p:to>
                                    </p:set>
                                  </p:childTnLst>
                                </p:cTn>
                              </p:par>
                            </p:childTnLst>
                          </p:cTn>
                        </p:par>
                        <p:par>
                          <p:cTn id="13" fill="hold">
                            <p:stCondLst>
                              <p:cond delay="2000"/>
                            </p:stCondLst>
                            <p:childTnLst>
                              <p:par>
                                <p:cTn id="14" presetID="34" presetClass="emph" presetSubtype="0" fill="hold" grpId="0" nodeType="afterEffect">
                                  <p:stCondLst>
                                    <p:cond delay="0"/>
                                  </p:stCondLst>
                                  <p:iterate type="lt">
                                    <p:tmPct val="10000"/>
                                  </p:iterate>
                                  <p:childTnLst>
                                    <p:animMotion origin="layout" path="M 0.0 0.0 L 0.0 -0.07213" pathEditMode="relative" ptsTypes="">
                                      <p:cBhvr>
                                        <p:cTn id="15" dur="500" accel="50000" decel="50000" autoRev="1" fill="hold">
                                          <p:stCondLst>
                                            <p:cond delay="0"/>
                                          </p:stCondLst>
                                        </p:cTn>
                                        <p:tgtEl>
                                          <p:spTgt spid="1043474"/>
                                        </p:tgtEl>
                                        <p:attrNameLst>
                                          <p:attrName>ppt_x</p:attrName>
                                          <p:attrName>ppt_y</p:attrName>
                                        </p:attrNameLst>
                                      </p:cBhvr>
                                    </p:animMotion>
                                    <p:animRot by="1500000">
                                      <p:cBhvr>
                                        <p:cTn id="16" dur="250" fill="hold">
                                          <p:stCondLst>
                                            <p:cond delay="0"/>
                                          </p:stCondLst>
                                        </p:cTn>
                                        <p:tgtEl>
                                          <p:spTgt spid="1043474"/>
                                        </p:tgtEl>
                                        <p:attrNameLst>
                                          <p:attrName>r</p:attrName>
                                        </p:attrNameLst>
                                      </p:cBhvr>
                                    </p:animRot>
                                    <p:animRot by="-1500000">
                                      <p:cBhvr>
                                        <p:cTn id="17" dur="250" fill="hold">
                                          <p:stCondLst>
                                            <p:cond delay="250"/>
                                          </p:stCondLst>
                                        </p:cTn>
                                        <p:tgtEl>
                                          <p:spTgt spid="1043474"/>
                                        </p:tgtEl>
                                        <p:attrNameLst>
                                          <p:attrName>r</p:attrName>
                                        </p:attrNameLst>
                                      </p:cBhvr>
                                    </p:animRot>
                                    <p:animRot by="-1500000">
                                      <p:cBhvr>
                                        <p:cTn id="18" dur="250" fill="hold">
                                          <p:stCondLst>
                                            <p:cond delay="500"/>
                                          </p:stCondLst>
                                        </p:cTn>
                                        <p:tgtEl>
                                          <p:spTgt spid="1043474"/>
                                        </p:tgtEl>
                                        <p:attrNameLst>
                                          <p:attrName>r</p:attrName>
                                        </p:attrNameLst>
                                      </p:cBhvr>
                                    </p:animRot>
                                    <p:animRot by="1500000">
                                      <p:cBhvr>
                                        <p:cTn id="19" dur="250" fill="hold">
                                          <p:stCondLst>
                                            <p:cond delay="750"/>
                                          </p:stCondLst>
                                        </p:cTn>
                                        <p:tgtEl>
                                          <p:spTgt spid="1043474"/>
                                        </p:tgtEl>
                                        <p:attrNameLst>
                                          <p:attrName>r</p:attrName>
                                        </p:attrNameLst>
                                      </p:cBhvr>
                                    </p:animRot>
                                  </p:childTnLst>
                                </p:cTn>
                              </p:par>
                            </p:childTnLst>
                          </p:cTn>
                        </p:par>
                        <p:par>
                          <p:cTn id="20" fill="hold">
                            <p:stCondLst>
                              <p:cond delay="3400"/>
                            </p:stCondLst>
                            <p:childTnLst>
                              <p:par>
                                <p:cTn id="21" presetID="35" presetClass="emph" presetSubtype="0" fill="hold" grpId="0" nodeType="afterEffect">
                                  <p:stCondLst>
                                    <p:cond delay="0"/>
                                  </p:stCondLst>
                                  <p:childTnLst>
                                    <p:anim calcmode="discrete" valueType="str">
                                      <p:cBhvr>
                                        <p:cTn id="22" dur="1000" fill="hold"/>
                                        <p:tgtEl>
                                          <p:spTgt spid="1043464"/>
                                        </p:tgtEl>
                                        <p:attrNameLst>
                                          <p:attrName>style.visibility</p:attrName>
                                        </p:attrNameLst>
                                      </p:cBhvr>
                                      <p:tavLst>
                                        <p:tav tm="0">
                                          <p:val>
                                            <p:strVal val="hidden"/>
                                          </p:val>
                                        </p:tav>
                                        <p:tav tm="50000">
                                          <p:val>
                                            <p:strVal val="visible"/>
                                          </p:val>
                                        </p:tav>
                                      </p:tavLst>
                                    </p:anim>
                                  </p:childTnLst>
                                  <p:subTnLst>
                                    <p:set>
                                      <p:cBhvr override="childStyle">
                                        <p:cTn dur="1" fill="hold" display="0" masterRel="sameClick" afterEffect="1">
                                          <p:stCondLst>
                                            <p:cond evt="end" delay="0">
                                              <p:tn val="21"/>
                                            </p:cond>
                                          </p:stCondLst>
                                        </p:cTn>
                                        <p:tgtEl>
                                          <p:spTgt spid="1043464"/>
                                        </p:tgtEl>
                                        <p:attrNameLst>
                                          <p:attrName>style.visibility</p:attrName>
                                        </p:attrNameLst>
                                      </p:cBhvr>
                                      <p:to>
                                        <p:strVal val="hidden"/>
                                      </p:to>
                                    </p:set>
                                  </p:subTnLst>
                                </p:cTn>
                              </p:par>
                            </p:childTnLst>
                          </p:cTn>
                        </p:par>
                        <p:par>
                          <p:cTn id="23" fill="hold">
                            <p:stCondLst>
                              <p:cond delay="4400"/>
                            </p:stCondLst>
                            <p:childTnLst>
                              <p:par>
                                <p:cTn id="24" presetID="10" presetClass="entr" presetSubtype="0" fill="hold" grpId="0" nodeType="afterEffect">
                                  <p:stCondLst>
                                    <p:cond delay="0"/>
                                  </p:stCondLst>
                                  <p:childTnLst>
                                    <p:set>
                                      <p:cBhvr>
                                        <p:cTn id="25" dur="1" fill="hold">
                                          <p:stCondLst>
                                            <p:cond delay="0"/>
                                          </p:stCondLst>
                                        </p:cTn>
                                        <p:tgtEl>
                                          <p:spTgt spid="1043470"/>
                                        </p:tgtEl>
                                        <p:attrNameLst>
                                          <p:attrName>style.visibility</p:attrName>
                                        </p:attrNameLst>
                                      </p:cBhvr>
                                      <p:to>
                                        <p:strVal val="visible"/>
                                      </p:to>
                                    </p:set>
                                    <p:animEffect transition="in" filter="fade">
                                      <p:cBhvr>
                                        <p:cTn id="26" dur="2000"/>
                                        <p:tgtEl>
                                          <p:spTgt spid="1043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64" grpId="0"/>
      <p:bldP spid="1043470" grpId="0"/>
      <p:bldP spid="1043471" grpId="0" animBg="1"/>
      <p:bldP spid="1043471" grpId="1" animBg="1"/>
      <p:bldP spid="10434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ChangeArrowheads="1"/>
          </p:cNvSpPr>
          <p:nvPr/>
        </p:nvSpPr>
        <p:spPr bwMode="auto">
          <a:xfrm>
            <a:off x="609600" y="1524000"/>
            <a:ext cx="8077200" cy="4495800"/>
          </a:xfrm>
          <a:prstGeom prst="rect">
            <a:avLst/>
          </a:prstGeom>
          <a:noFill/>
          <a:ln w="9525">
            <a:noFill/>
            <a:miter lim="800000"/>
            <a:headEnd/>
            <a:tailEnd/>
          </a:ln>
          <a:effectLst/>
        </p:spPr>
        <p:txBody>
          <a:bodyPr/>
          <a:lstStyle/>
          <a:p>
            <a:pPr fontAlgn="base">
              <a:spcBef>
                <a:spcPct val="20000"/>
              </a:spcBef>
              <a:spcAft>
                <a:spcPct val="0"/>
              </a:spcAft>
            </a:pPr>
            <a:endParaRPr lang="en-US" sz="2000">
              <a:solidFill>
                <a:srgbClr val="006666"/>
              </a:solidFill>
              <a:cs typeface="Times New Roman" pitchFamily="18" charset="0"/>
            </a:endParaRPr>
          </a:p>
          <a:p>
            <a:pPr marL="742950" lvl="1" indent="-28575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Real-world programming</a:t>
            </a:r>
          </a:p>
          <a:p>
            <a:pPr marL="742950" lvl="1" indent="-285750" fontAlgn="base">
              <a:spcBef>
                <a:spcPct val="20000"/>
              </a:spcBef>
              <a:spcAft>
                <a:spcPct val="0"/>
              </a:spcAft>
              <a:buClr>
                <a:srgbClr val="7889FB"/>
              </a:buClr>
              <a:buSzPct val="125000"/>
              <a:buFontTx/>
              <a:buChar char="•"/>
            </a:pPr>
            <a:endParaRPr lang="en-US" sz="2000">
              <a:solidFill>
                <a:srgbClr val="000000"/>
              </a:solidFill>
              <a:cs typeface="Times New Roman" pitchFamily="18" charset="0"/>
            </a:endParaRPr>
          </a:p>
          <a:p>
            <a:pPr marL="742950" lvl="1" indent="-28575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Reusability of code</a:t>
            </a:r>
          </a:p>
          <a:p>
            <a:pPr marL="742950" lvl="1" indent="-285750" fontAlgn="base">
              <a:spcBef>
                <a:spcPct val="20000"/>
              </a:spcBef>
              <a:spcAft>
                <a:spcPct val="0"/>
              </a:spcAft>
              <a:buClr>
                <a:srgbClr val="7889FB"/>
              </a:buClr>
              <a:buSzPct val="125000"/>
              <a:buFontTx/>
              <a:buChar char="•"/>
            </a:pPr>
            <a:endParaRPr lang="en-US" sz="2000">
              <a:solidFill>
                <a:srgbClr val="000000"/>
              </a:solidFill>
              <a:cs typeface="Times New Roman" pitchFamily="18" charset="0"/>
            </a:endParaRPr>
          </a:p>
          <a:p>
            <a:pPr marL="742950" lvl="1" indent="-28575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Modularity of code </a:t>
            </a:r>
          </a:p>
          <a:p>
            <a:pPr marL="742950" lvl="1" indent="-285750" fontAlgn="base">
              <a:spcBef>
                <a:spcPct val="20000"/>
              </a:spcBef>
              <a:spcAft>
                <a:spcPct val="0"/>
              </a:spcAft>
              <a:buClr>
                <a:srgbClr val="7889FB"/>
              </a:buClr>
              <a:buSzPct val="125000"/>
            </a:pPr>
            <a:endParaRPr lang="en-US" sz="2000">
              <a:solidFill>
                <a:srgbClr val="000000"/>
              </a:solidFill>
              <a:cs typeface="Times New Roman" pitchFamily="18" charset="0"/>
            </a:endParaRPr>
          </a:p>
          <a:p>
            <a:pPr marL="742950" lvl="1" indent="-28575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Information hiding</a:t>
            </a:r>
          </a:p>
          <a:p>
            <a:pPr marL="1600200" lvl="3" indent="-228600" fontAlgn="base">
              <a:spcBef>
                <a:spcPct val="20000"/>
              </a:spcBef>
              <a:spcAft>
                <a:spcPct val="0"/>
              </a:spcAft>
              <a:buSzPct val="140000"/>
            </a:pPr>
            <a:endParaRPr lang="en-US" sz="2000">
              <a:solidFill>
                <a:srgbClr val="000000"/>
              </a:solidFill>
              <a:cs typeface="Times New Roman" pitchFamily="18" charset="0"/>
            </a:endParaRPr>
          </a:p>
        </p:txBody>
      </p:sp>
      <p:sp>
        <p:nvSpPr>
          <p:cNvPr id="1044483" name="Rectangle 3"/>
          <p:cNvSpPr>
            <a:spLocks noGrp="1" noChangeArrowheads="1"/>
          </p:cNvSpPr>
          <p:nvPr>
            <p:ph type="title"/>
          </p:nvPr>
        </p:nvSpPr>
        <p:spPr>
          <a:noFill/>
          <a:ln/>
        </p:spPr>
        <p:txBody>
          <a:bodyPr/>
          <a:lstStyle/>
          <a:p>
            <a:r>
              <a:rPr lang="en-US"/>
              <a:t>Advantages of OOP</a:t>
            </a:r>
          </a:p>
        </p:txBody>
      </p:sp>
      <p:sp>
        <p:nvSpPr>
          <p:cNvPr id="5" name="Date Placeholder 4"/>
          <p:cNvSpPr>
            <a:spLocks noGrp="1"/>
          </p:cNvSpPr>
          <p:nvPr>
            <p:ph type="dt" sz="half" idx="12"/>
          </p:nvPr>
        </p:nvSpPr>
        <p:spPr/>
        <p:txBody>
          <a:bodyPr/>
          <a:lstStyle/>
          <a:p>
            <a:fld id="{80F3A794-7D74-4577-B04C-6DBB66A8446A}"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nvSpPr>
        <p:spPr bwMode="auto">
          <a:xfrm>
            <a:off x="1066800" y="1143000"/>
            <a:ext cx="8077200" cy="4495800"/>
          </a:xfrm>
          <a:prstGeom prst="rect">
            <a:avLst/>
          </a:prstGeom>
          <a:noFill/>
          <a:ln w="9525">
            <a:noFill/>
            <a:miter lim="800000"/>
            <a:headEnd/>
            <a:tailEnd/>
          </a:ln>
          <a:effectLst/>
        </p:spPr>
        <p:txBody>
          <a:bodyPr/>
          <a:lstStyle/>
          <a:p>
            <a:pPr marL="342900" indent="-342900" fontAlgn="base">
              <a:spcBef>
                <a:spcPct val="20000"/>
              </a:spcBef>
              <a:spcAft>
                <a:spcPct val="0"/>
              </a:spcAft>
            </a:pPr>
            <a:endParaRPr lang="en-US" sz="2000">
              <a:solidFill>
                <a:srgbClr val="000000"/>
              </a:solidFill>
              <a:latin typeface="Verdana" pitchFamily="34" charset="0"/>
            </a:endParaRPr>
          </a:p>
          <a:p>
            <a:pPr marL="342900" indent="-342900" fontAlgn="base">
              <a:spcBef>
                <a:spcPct val="20000"/>
              </a:spcBef>
              <a:spcAft>
                <a:spcPct val="0"/>
              </a:spcAft>
            </a:pPr>
            <a:endParaRPr lang="en-US" sz="2000">
              <a:solidFill>
                <a:srgbClr val="000000"/>
              </a:solidFill>
              <a:latin typeface="Verdana" pitchFamily="34" charset="0"/>
              <a:cs typeface="Times New Roman" pitchFamily="18" charset="0"/>
            </a:endParaRPr>
          </a:p>
          <a:p>
            <a:pPr marL="342900" indent="-34290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Encapsulation </a:t>
            </a:r>
          </a:p>
          <a:p>
            <a:pPr marL="342900" indent="-342900" fontAlgn="base">
              <a:spcBef>
                <a:spcPct val="20000"/>
              </a:spcBef>
              <a:spcAft>
                <a:spcPct val="0"/>
              </a:spcAft>
              <a:buClr>
                <a:srgbClr val="7889FB"/>
              </a:buClr>
              <a:buSzPct val="125000"/>
              <a:buFontTx/>
              <a:buChar char="•"/>
            </a:pPr>
            <a:endParaRPr lang="en-US" sz="2000">
              <a:solidFill>
                <a:srgbClr val="000000"/>
              </a:solidFill>
              <a:cs typeface="Times New Roman" pitchFamily="18" charset="0"/>
            </a:endParaRPr>
          </a:p>
          <a:p>
            <a:pPr marL="342900" indent="-34290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Inheritance </a:t>
            </a:r>
          </a:p>
          <a:p>
            <a:pPr marL="342900" indent="-342900" fontAlgn="base">
              <a:spcBef>
                <a:spcPct val="20000"/>
              </a:spcBef>
              <a:spcAft>
                <a:spcPct val="0"/>
              </a:spcAft>
              <a:buClr>
                <a:srgbClr val="7889FB"/>
              </a:buClr>
              <a:buSzPct val="125000"/>
              <a:buFontTx/>
              <a:buChar char="•"/>
            </a:pPr>
            <a:endParaRPr lang="en-US" sz="2000">
              <a:solidFill>
                <a:srgbClr val="000000"/>
              </a:solidFill>
              <a:cs typeface="Times New Roman" pitchFamily="18" charset="0"/>
            </a:endParaRPr>
          </a:p>
          <a:p>
            <a:pPr marL="342900" indent="-34290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Polymorphism  </a:t>
            </a:r>
          </a:p>
          <a:p>
            <a:pPr marL="1143000" lvl="2" indent="-228600" fontAlgn="base">
              <a:spcBef>
                <a:spcPct val="20000"/>
              </a:spcBef>
              <a:spcAft>
                <a:spcPct val="0"/>
              </a:spcAft>
              <a:buSzPct val="140000"/>
            </a:pPr>
            <a:endParaRPr lang="en-US" sz="2000">
              <a:solidFill>
                <a:srgbClr val="000000"/>
              </a:solidFill>
              <a:cs typeface="Times New Roman" pitchFamily="18" charset="0"/>
            </a:endParaRPr>
          </a:p>
        </p:txBody>
      </p:sp>
      <p:sp>
        <p:nvSpPr>
          <p:cNvPr id="1046531" name="Rectangle 3"/>
          <p:cNvSpPr>
            <a:spLocks noGrp="1" noChangeArrowheads="1"/>
          </p:cNvSpPr>
          <p:nvPr>
            <p:ph type="title"/>
          </p:nvPr>
        </p:nvSpPr>
        <p:spPr>
          <a:noFill/>
          <a:ln/>
        </p:spPr>
        <p:txBody>
          <a:bodyPr/>
          <a:lstStyle/>
          <a:p>
            <a:r>
              <a:rPr lang="en-US"/>
              <a:t>Features of OOPS</a:t>
            </a:r>
          </a:p>
        </p:txBody>
      </p:sp>
      <p:sp>
        <p:nvSpPr>
          <p:cNvPr id="5" name="Date Placeholder 4"/>
          <p:cNvSpPr>
            <a:spLocks noGrp="1"/>
          </p:cNvSpPr>
          <p:nvPr>
            <p:ph type="dt" sz="half" idx="12"/>
          </p:nvPr>
        </p:nvSpPr>
        <p:spPr/>
        <p:txBody>
          <a:bodyPr/>
          <a:lstStyle/>
          <a:p>
            <a:fld id="{FB624C8E-70D2-499F-AC4A-08171179B25C}"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r>
              <a:rPr lang="en-US" sz="2400"/>
              <a:t>Object </a:t>
            </a:r>
            <a:br>
              <a:rPr lang="en-US" sz="2400"/>
            </a:br>
            <a:r>
              <a:rPr lang="en-US" sz="2400"/>
              <a:t>Oriented (OO)</a:t>
            </a:r>
          </a:p>
        </p:txBody>
      </p:sp>
      <p:sp>
        <p:nvSpPr>
          <p:cNvPr id="1093635" name="Rectangle 3"/>
          <p:cNvSpPr>
            <a:spLocks noGrp="1" noChangeArrowheads="1"/>
          </p:cNvSpPr>
          <p:nvPr>
            <p:ph type="body" idx="1"/>
          </p:nvPr>
        </p:nvSpPr>
        <p:spPr/>
        <p:txBody>
          <a:bodyPr/>
          <a:lstStyle/>
          <a:p>
            <a:r>
              <a:rPr lang="en-US"/>
              <a:t>People often use the acronym </a:t>
            </a:r>
            <a:r>
              <a:rPr lang="en-US" b="1"/>
              <a:t>OO</a:t>
            </a:r>
            <a:r>
              <a:rPr lang="en-US"/>
              <a:t> to stand for anything object-oriented, yielding acronyms such as the following: </a:t>
            </a:r>
          </a:p>
          <a:p>
            <a:r>
              <a:rPr lang="en-US" b="1"/>
              <a:t>OOP</a:t>
            </a:r>
            <a:r>
              <a:rPr lang="en-US"/>
              <a:t> - Object-oriented programming </a:t>
            </a:r>
          </a:p>
          <a:p>
            <a:r>
              <a:rPr lang="en-US" b="1"/>
              <a:t>OOA </a:t>
            </a:r>
            <a:r>
              <a:rPr lang="en-US"/>
              <a:t>- Object-oriented analysis </a:t>
            </a:r>
          </a:p>
          <a:p>
            <a:r>
              <a:rPr lang="en-US" b="1"/>
              <a:t>OOD </a:t>
            </a:r>
            <a:r>
              <a:rPr lang="en-US"/>
              <a:t>- Object-oriented design </a:t>
            </a:r>
          </a:p>
        </p:txBody>
      </p:sp>
      <p:sp>
        <p:nvSpPr>
          <p:cNvPr id="5" name="Date Placeholder 4"/>
          <p:cNvSpPr>
            <a:spLocks noGrp="1"/>
          </p:cNvSpPr>
          <p:nvPr>
            <p:ph type="dt" sz="half" idx="12"/>
          </p:nvPr>
        </p:nvSpPr>
        <p:spPr/>
        <p:txBody>
          <a:bodyPr/>
          <a:lstStyle/>
          <a:p>
            <a:fld id="{7025005E-B1E5-4815-9985-7FC98EF4D64C}"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ChangeArrowheads="1"/>
          </p:cNvSpPr>
          <p:nvPr/>
        </p:nvSpPr>
        <p:spPr bwMode="auto">
          <a:xfrm>
            <a:off x="609600" y="1600200"/>
            <a:ext cx="8077200" cy="4648200"/>
          </a:xfrm>
          <a:prstGeom prst="rect">
            <a:avLst/>
          </a:prstGeom>
          <a:noFill/>
          <a:ln w="9525">
            <a:noFill/>
            <a:miter lim="800000"/>
            <a:headEnd/>
            <a:tailEnd/>
          </a:ln>
          <a:effectLst/>
        </p:spPr>
        <p:txBody>
          <a:bodyPr/>
          <a:lstStyle/>
          <a:p>
            <a:pPr fontAlgn="base">
              <a:spcBef>
                <a:spcPct val="20000"/>
              </a:spcBef>
              <a:spcAft>
                <a:spcPct val="0"/>
              </a:spcAft>
            </a:pPr>
            <a:r>
              <a:rPr lang="en-US" sz="3200">
                <a:solidFill>
                  <a:srgbClr val="000000"/>
                </a:solidFill>
                <a:latin typeface="Verdana" pitchFamily="34" charset="0"/>
                <a:cs typeface="Times New Roman" pitchFamily="18" charset="0"/>
              </a:rPr>
              <a:t>   </a:t>
            </a:r>
            <a:endParaRPr lang="en-US" sz="1400">
              <a:solidFill>
                <a:srgbClr val="006666"/>
              </a:solidFill>
              <a:latin typeface="Verdana" pitchFamily="34" charset="0"/>
              <a:cs typeface="Times New Roman" pitchFamily="18" charset="0"/>
            </a:endParaRPr>
          </a:p>
          <a:p>
            <a:pPr marL="742950" lvl="1" indent="-285750" fontAlgn="base">
              <a:spcBef>
                <a:spcPct val="20000"/>
              </a:spcBef>
              <a:spcAft>
                <a:spcPct val="0"/>
              </a:spcAft>
              <a:buSzPct val="140000"/>
              <a:buFontTx/>
              <a:buChar char="•"/>
            </a:pPr>
            <a:endParaRPr lang="en-US" sz="1400">
              <a:solidFill>
                <a:srgbClr val="006666"/>
              </a:solidFill>
              <a:latin typeface="Verdana" pitchFamily="34" charset="0"/>
              <a:cs typeface="Times New Roman" pitchFamily="18" charset="0"/>
            </a:endParaRPr>
          </a:p>
          <a:p>
            <a:pPr marL="742950" lvl="1" indent="-285750" fontAlgn="base">
              <a:spcBef>
                <a:spcPct val="20000"/>
              </a:spcBef>
              <a:spcAft>
                <a:spcPct val="0"/>
              </a:spcAft>
              <a:buClr>
                <a:srgbClr val="7889FB"/>
              </a:buClr>
              <a:buSzPct val="125000"/>
              <a:buFontTx/>
              <a:buChar char="•"/>
            </a:pPr>
            <a:r>
              <a:rPr lang="en-US" i="1">
                <a:solidFill>
                  <a:srgbClr val="000000"/>
                </a:solidFill>
              </a:rPr>
              <a:t>Encapsulation</a:t>
            </a:r>
            <a:r>
              <a:rPr lang="en-US">
                <a:solidFill>
                  <a:srgbClr val="000000"/>
                </a:solidFill>
              </a:rPr>
              <a:t> is the ability of an object to place a boundary around its </a:t>
            </a:r>
            <a:r>
              <a:rPr lang="en-US" b="1" i="1">
                <a:solidFill>
                  <a:srgbClr val="000000"/>
                </a:solidFill>
              </a:rPr>
              <a:t>properties</a:t>
            </a:r>
            <a:r>
              <a:rPr lang="en-US">
                <a:solidFill>
                  <a:srgbClr val="000000"/>
                </a:solidFill>
              </a:rPr>
              <a:t> (ie. data) and </a:t>
            </a:r>
            <a:r>
              <a:rPr lang="en-US" b="1" i="1">
                <a:solidFill>
                  <a:srgbClr val="000000"/>
                </a:solidFill>
              </a:rPr>
              <a:t>methods</a:t>
            </a:r>
            <a:r>
              <a:rPr lang="en-US">
                <a:solidFill>
                  <a:srgbClr val="000000"/>
                </a:solidFill>
              </a:rPr>
              <a:t> (ie. operations). </a:t>
            </a:r>
          </a:p>
          <a:p>
            <a:pPr marL="742950" lvl="1" indent="-285750" fontAlgn="base">
              <a:spcBef>
                <a:spcPct val="20000"/>
              </a:spcBef>
              <a:spcAft>
                <a:spcPct val="0"/>
              </a:spcAft>
              <a:buClr>
                <a:srgbClr val="7889FB"/>
              </a:buClr>
              <a:buSzPct val="125000"/>
              <a:buFontTx/>
              <a:buChar char="•"/>
            </a:pPr>
            <a:endParaRPr lang="en-US" sz="1400">
              <a:solidFill>
                <a:srgbClr val="006666"/>
              </a:solidFill>
              <a:latin typeface="Verdana" pitchFamily="34" charset="0"/>
              <a:cs typeface="Times New Roman" pitchFamily="18" charset="0"/>
            </a:endParaRPr>
          </a:p>
          <a:p>
            <a:pPr marL="742950" lvl="1" indent="-285750" fontAlgn="base">
              <a:spcBef>
                <a:spcPct val="20000"/>
              </a:spcBef>
              <a:spcAft>
                <a:spcPct val="0"/>
              </a:spcAft>
              <a:buClr>
                <a:srgbClr val="7889FB"/>
              </a:buClr>
              <a:buSzPct val="125000"/>
              <a:buFontTx/>
              <a:buChar char="•"/>
            </a:pPr>
            <a:r>
              <a:rPr lang="en-US" sz="1400">
                <a:solidFill>
                  <a:srgbClr val="000000"/>
                </a:solidFill>
                <a:latin typeface="Verdana" pitchFamily="34" charset="0"/>
                <a:cs typeface="Times New Roman" pitchFamily="18" charset="0"/>
              </a:rPr>
              <a:t>Grady Booch, defined the encapsulation feature as:</a:t>
            </a:r>
          </a:p>
          <a:p>
            <a:pPr marL="1143000" lvl="2" indent="-228600" fontAlgn="base">
              <a:spcBef>
                <a:spcPct val="20000"/>
              </a:spcBef>
              <a:spcAft>
                <a:spcPct val="0"/>
              </a:spcAft>
              <a:buSzPct val="140000"/>
            </a:pPr>
            <a:r>
              <a:rPr lang="en-US" sz="1400">
                <a:solidFill>
                  <a:srgbClr val="000000"/>
                </a:solidFill>
                <a:latin typeface="Verdana" pitchFamily="34" charset="0"/>
                <a:cs typeface="Times New Roman" pitchFamily="18" charset="0"/>
              </a:rPr>
              <a:t> </a:t>
            </a:r>
          </a:p>
          <a:p>
            <a:pPr marL="1143000" lvl="2" indent="-228600" fontAlgn="base">
              <a:spcBef>
                <a:spcPct val="20000"/>
              </a:spcBef>
              <a:spcAft>
                <a:spcPct val="0"/>
              </a:spcAft>
              <a:buSzPct val="140000"/>
            </a:pPr>
            <a:r>
              <a:rPr lang="en-US" sz="1400" i="1">
                <a:solidFill>
                  <a:srgbClr val="000000"/>
                </a:solidFill>
                <a:latin typeface="Verdana" pitchFamily="34" charset="0"/>
                <a:cs typeface="Times New Roman" pitchFamily="18" charset="0"/>
              </a:rPr>
              <a:t>			“Encapsulation is the process of hiding all of the </a:t>
            </a:r>
          </a:p>
          <a:p>
            <a:pPr marL="1143000" lvl="2" indent="-228600" fontAlgn="base">
              <a:spcBef>
                <a:spcPct val="20000"/>
              </a:spcBef>
              <a:spcAft>
                <a:spcPct val="0"/>
              </a:spcAft>
              <a:buSzPct val="140000"/>
            </a:pPr>
            <a:r>
              <a:rPr lang="en-US" sz="1400" i="1">
                <a:solidFill>
                  <a:srgbClr val="000000"/>
                </a:solidFill>
                <a:latin typeface="Verdana" pitchFamily="34" charset="0"/>
                <a:cs typeface="Times New Roman" pitchFamily="18" charset="0"/>
              </a:rPr>
              <a:t>			details of an object that do not contribute to its</a:t>
            </a:r>
          </a:p>
          <a:p>
            <a:pPr marL="1143000" lvl="2" indent="-228600" fontAlgn="base">
              <a:spcBef>
                <a:spcPct val="20000"/>
              </a:spcBef>
              <a:spcAft>
                <a:spcPct val="0"/>
              </a:spcAft>
              <a:buSzPct val="140000"/>
            </a:pPr>
            <a:r>
              <a:rPr lang="en-US" sz="1400" i="1">
                <a:solidFill>
                  <a:srgbClr val="000000"/>
                </a:solidFill>
                <a:latin typeface="Verdana" pitchFamily="34" charset="0"/>
                <a:cs typeface="Times New Roman" pitchFamily="18" charset="0"/>
              </a:rPr>
              <a:t>			essential characteristics.”</a:t>
            </a:r>
            <a:r>
              <a:rPr lang="en-US" sz="1400">
                <a:solidFill>
                  <a:srgbClr val="000000"/>
                </a:solidFill>
                <a:latin typeface="Verdana" pitchFamily="34" charset="0"/>
                <a:cs typeface="Times New Roman" pitchFamily="18" charset="0"/>
              </a:rPr>
              <a:t> </a:t>
            </a:r>
          </a:p>
        </p:txBody>
      </p:sp>
      <p:sp>
        <p:nvSpPr>
          <p:cNvPr id="1048579" name="Rectangle 3"/>
          <p:cNvSpPr>
            <a:spLocks noGrp="1" noChangeArrowheads="1"/>
          </p:cNvSpPr>
          <p:nvPr>
            <p:ph type="title"/>
          </p:nvPr>
        </p:nvSpPr>
        <p:spPr>
          <a:noFill/>
          <a:ln/>
        </p:spPr>
        <p:txBody>
          <a:bodyPr/>
          <a:lstStyle/>
          <a:p>
            <a:r>
              <a:rPr lang="en-US"/>
              <a:t>Encapsulation</a:t>
            </a:r>
          </a:p>
        </p:txBody>
      </p:sp>
      <p:pic>
        <p:nvPicPr>
          <p:cNvPr id="1048580" name="Picture 4" descr="GradyBooch"/>
          <p:cNvPicPr>
            <a:picLocks noGrp="1" noChangeAspect="1" noChangeArrowheads="1"/>
          </p:cNvPicPr>
          <p:nvPr>
            <p:ph idx="1"/>
          </p:nvPr>
        </p:nvPicPr>
        <p:blipFill>
          <a:blip r:embed="rId3" cstate="print"/>
          <a:srcRect/>
          <a:stretch>
            <a:fillRect/>
          </a:stretch>
        </p:blipFill>
        <p:spPr>
          <a:xfrm>
            <a:off x="1514475" y="3536950"/>
            <a:ext cx="1798638" cy="1585913"/>
          </a:xfrm>
          <a:noFill/>
          <a:ln/>
        </p:spPr>
      </p:pic>
      <p:sp>
        <p:nvSpPr>
          <p:cNvPr id="6" name="Date Placeholder 5"/>
          <p:cNvSpPr>
            <a:spLocks noGrp="1"/>
          </p:cNvSpPr>
          <p:nvPr>
            <p:ph type="dt" sz="half" idx="12"/>
          </p:nvPr>
        </p:nvSpPr>
        <p:spPr/>
        <p:txBody>
          <a:bodyPr/>
          <a:lstStyle/>
          <a:p>
            <a:fld id="{EA68150C-37B4-410C-A57B-8087CD5D89B3}" type="datetime1">
              <a:rPr lang="en-US" smtClean="0"/>
              <a:pPr/>
              <a:t>4/1/2013</a:t>
            </a:fld>
            <a:endParaRPr lang="en-US"/>
          </a:p>
        </p:txBody>
      </p:sp>
      <p:sp>
        <p:nvSpPr>
          <p:cNvPr id="7" name="Footer Placeholder 6"/>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a:noFill/>
          <a:ln/>
        </p:spPr>
        <p:txBody>
          <a:bodyPr/>
          <a:lstStyle/>
          <a:p>
            <a:r>
              <a:rPr lang="en-US"/>
              <a:t>Encapsulation (Example)</a:t>
            </a:r>
          </a:p>
        </p:txBody>
      </p:sp>
      <p:grpSp>
        <p:nvGrpSpPr>
          <p:cNvPr id="2" name="Group 3"/>
          <p:cNvGrpSpPr>
            <a:grpSpLocks/>
          </p:cNvGrpSpPr>
          <p:nvPr/>
        </p:nvGrpSpPr>
        <p:grpSpPr bwMode="auto">
          <a:xfrm>
            <a:off x="3962400" y="1524000"/>
            <a:ext cx="4876800" cy="4572000"/>
            <a:chOff x="1824" y="1056"/>
            <a:chExt cx="2400" cy="2928"/>
          </a:xfrm>
        </p:grpSpPr>
        <p:sp>
          <p:nvSpPr>
            <p:cNvPr id="1050628" name="Rectangle 4"/>
            <p:cNvSpPr>
              <a:spLocks noChangeArrowheads="1"/>
            </p:cNvSpPr>
            <p:nvPr/>
          </p:nvSpPr>
          <p:spPr bwMode="auto">
            <a:xfrm>
              <a:off x="1824" y="1056"/>
              <a:ext cx="2400" cy="2928"/>
            </a:xfrm>
            <a:prstGeom prst="rect">
              <a:avLst/>
            </a:prstGeom>
            <a:solidFill>
              <a:srgbClr val="008080">
                <a:alpha val="20000"/>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endParaRPr lang="en-US">
                <a:solidFill>
                  <a:srgbClr val="000000"/>
                </a:solidFill>
              </a:endParaRPr>
            </a:p>
          </p:txBody>
        </p:sp>
        <p:sp>
          <p:nvSpPr>
            <p:cNvPr id="1050629" name="Rectangle 5"/>
            <p:cNvSpPr>
              <a:spLocks noChangeArrowheads="1"/>
            </p:cNvSpPr>
            <p:nvPr/>
          </p:nvSpPr>
          <p:spPr bwMode="auto">
            <a:xfrm>
              <a:off x="2400" y="1152"/>
              <a:ext cx="1200" cy="288"/>
            </a:xfrm>
            <a:prstGeom prst="rect">
              <a:avLst/>
            </a:prstGeom>
            <a:noFill/>
            <a:ln w="9525">
              <a:noFill/>
              <a:miter lim="800000"/>
              <a:headEnd/>
              <a:tailEnd/>
            </a:ln>
            <a:effectLst/>
          </p:spPr>
          <p:txBody>
            <a:bodyPr wrap="none" anchor="ctr"/>
            <a:lstStyle/>
            <a:p>
              <a:pPr algn="ctr" fontAlgn="base">
                <a:spcBef>
                  <a:spcPct val="0"/>
                </a:spcBef>
                <a:spcAft>
                  <a:spcPct val="0"/>
                </a:spcAft>
              </a:pPr>
              <a:r>
                <a:rPr lang="en-US">
                  <a:solidFill>
                    <a:srgbClr val="FFFFFF"/>
                  </a:solidFill>
                </a:rPr>
                <a:t>MyCar</a:t>
              </a:r>
            </a:p>
          </p:txBody>
        </p:sp>
      </p:grpSp>
      <p:sp>
        <p:nvSpPr>
          <p:cNvPr id="1050630" name="Rectangle 6"/>
          <p:cNvSpPr>
            <a:spLocks noChangeArrowheads="1"/>
          </p:cNvSpPr>
          <p:nvPr/>
        </p:nvSpPr>
        <p:spPr bwMode="auto">
          <a:xfrm>
            <a:off x="4916488" y="2343150"/>
            <a:ext cx="3024187" cy="3373438"/>
          </a:xfrm>
          <a:prstGeom prst="rect">
            <a:avLst/>
          </a:prstGeom>
          <a:solidFill>
            <a:srgbClr val="008080"/>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endParaRPr lang="en-US">
              <a:solidFill>
                <a:srgbClr val="000000"/>
              </a:solidFill>
            </a:endParaRPr>
          </a:p>
        </p:txBody>
      </p:sp>
      <p:grpSp>
        <p:nvGrpSpPr>
          <p:cNvPr id="3" name="Group 7"/>
          <p:cNvGrpSpPr>
            <a:grpSpLocks/>
          </p:cNvGrpSpPr>
          <p:nvPr/>
        </p:nvGrpSpPr>
        <p:grpSpPr bwMode="auto">
          <a:xfrm>
            <a:off x="5599113" y="3767138"/>
            <a:ext cx="1852612" cy="1724025"/>
            <a:chOff x="3527" y="2373"/>
            <a:chExt cx="1167" cy="1086"/>
          </a:xfrm>
        </p:grpSpPr>
        <p:sp>
          <p:nvSpPr>
            <p:cNvPr id="1050632" name="Rectangle 8"/>
            <p:cNvSpPr>
              <a:spLocks noChangeArrowheads="1"/>
            </p:cNvSpPr>
            <p:nvPr/>
          </p:nvSpPr>
          <p:spPr bwMode="auto">
            <a:xfrm>
              <a:off x="3527" y="2373"/>
              <a:ext cx="1106" cy="1086"/>
            </a:xfrm>
            <a:prstGeom prst="rect">
              <a:avLst/>
            </a:prstGeom>
            <a:solidFill>
              <a:srgbClr val="008080">
                <a:alpha val="50000"/>
              </a:srgbClr>
            </a:soli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FFFFFF"/>
                </a:solidFill>
              </a:endParaRPr>
            </a:p>
          </p:txBody>
        </p:sp>
        <p:grpSp>
          <p:nvGrpSpPr>
            <p:cNvPr id="4" name="Group 9"/>
            <p:cNvGrpSpPr>
              <a:grpSpLocks/>
            </p:cNvGrpSpPr>
            <p:nvPr/>
          </p:nvGrpSpPr>
          <p:grpSpPr bwMode="auto">
            <a:xfrm>
              <a:off x="3527" y="2448"/>
              <a:ext cx="1167" cy="986"/>
              <a:chOff x="3527" y="2476"/>
              <a:chExt cx="1167" cy="986"/>
            </a:xfrm>
          </p:grpSpPr>
          <p:sp>
            <p:nvSpPr>
              <p:cNvPr id="1050634" name="Text Box 10"/>
              <p:cNvSpPr txBox="1">
                <a:spLocks noChangeArrowheads="1"/>
              </p:cNvSpPr>
              <p:nvPr/>
            </p:nvSpPr>
            <p:spPr bwMode="auto">
              <a:xfrm>
                <a:off x="3527" y="2476"/>
                <a:ext cx="1167"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brand: Maruti</a:t>
                </a:r>
              </a:p>
            </p:txBody>
          </p:sp>
          <p:sp>
            <p:nvSpPr>
              <p:cNvPr id="1050635" name="Text Box 11"/>
              <p:cNvSpPr txBox="1">
                <a:spLocks noChangeArrowheads="1"/>
              </p:cNvSpPr>
              <p:nvPr/>
            </p:nvSpPr>
            <p:spPr bwMode="auto">
              <a:xfrm>
                <a:off x="3527" y="3043"/>
                <a:ext cx="1167"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speed: 45 kmph</a:t>
                </a:r>
              </a:p>
            </p:txBody>
          </p:sp>
          <p:sp>
            <p:nvSpPr>
              <p:cNvPr id="1050636" name="Text Box 12"/>
              <p:cNvSpPr txBox="1">
                <a:spLocks noChangeArrowheads="1"/>
              </p:cNvSpPr>
              <p:nvPr/>
            </p:nvSpPr>
            <p:spPr bwMode="auto">
              <a:xfrm>
                <a:off x="3527" y="3231"/>
                <a:ext cx="1167"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gear: 3rd</a:t>
                </a:r>
              </a:p>
            </p:txBody>
          </p:sp>
          <p:sp>
            <p:nvSpPr>
              <p:cNvPr id="1050637" name="Text Box 13"/>
              <p:cNvSpPr txBox="1">
                <a:spLocks noChangeArrowheads="1"/>
              </p:cNvSpPr>
              <p:nvPr/>
            </p:nvSpPr>
            <p:spPr bwMode="auto">
              <a:xfrm>
                <a:off x="3527" y="2846"/>
                <a:ext cx="1167"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wheels: 4</a:t>
                </a:r>
              </a:p>
            </p:txBody>
          </p:sp>
          <p:sp>
            <p:nvSpPr>
              <p:cNvPr id="1050638" name="Text Box 14"/>
              <p:cNvSpPr txBox="1">
                <a:spLocks noChangeArrowheads="1"/>
              </p:cNvSpPr>
              <p:nvPr/>
            </p:nvSpPr>
            <p:spPr bwMode="auto">
              <a:xfrm>
                <a:off x="3527" y="2656"/>
                <a:ext cx="1167"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color: White</a:t>
                </a:r>
              </a:p>
            </p:txBody>
          </p:sp>
        </p:grpSp>
      </p:grpSp>
      <p:sp>
        <p:nvSpPr>
          <p:cNvPr id="1050639" name="Rectangle 15"/>
          <p:cNvSpPr>
            <a:spLocks noChangeArrowheads="1"/>
          </p:cNvSpPr>
          <p:nvPr/>
        </p:nvSpPr>
        <p:spPr bwMode="auto">
          <a:xfrm>
            <a:off x="304800" y="3200400"/>
            <a:ext cx="1524000" cy="533400"/>
          </a:xfrm>
          <a:prstGeom prst="rect">
            <a:avLst/>
          </a:prstGeom>
          <a:solidFill>
            <a:srgbClr val="008080"/>
          </a:solidFill>
          <a:ln w="12700">
            <a:miter lim="800000"/>
            <a:headEnd type="none" w="sm" len="sm"/>
            <a:tailEnd type="none" w="sm" len="sm"/>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r>
              <a:rPr lang="en-US" sz="2000">
                <a:solidFill>
                  <a:srgbClr val="FFFFFF"/>
                </a:solidFill>
              </a:rPr>
              <a:t>Other object</a:t>
            </a:r>
          </a:p>
        </p:txBody>
      </p:sp>
      <p:sp>
        <p:nvSpPr>
          <p:cNvPr id="1050640" name="AutoShape 16"/>
          <p:cNvSpPr>
            <a:spLocks/>
          </p:cNvSpPr>
          <p:nvPr/>
        </p:nvSpPr>
        <p:spPr bwMode="auto">
          <a:xfrm>
            <a:off x="4267200" y="2590800"/>
            <a:ext cx="381000" cy="990600"/>
          </a:xfrm>
          <a:prstGeom prst="leftBrace">
            <a:avLst>
              <a:gd name="adj1" fmla="val 21667"/>
              <a:gd name="adj2" fmla="val 50000"/>
            </a:avLst>
          </a:prstGeom>
          <a:noFill/>
          <a:ln w="12700">
            <a:solidFill>
              <a:schemeClr val="tx1"/>
            </a:solidFill>
            <a:round/>
            <a:headEnd type="none" w="sm" len="sm"/>
            <a:tailEnd type="none" w="sm" len="sm"/>
          </a:ln>
          <a:effectLst/>
        </p:spPr>
        <p:txBody>
          <a:bodyPr wrap="none" anchor="ctr"/>
          <a:lstStyle/>
          <a:p>
            <a:pPr algn="ctr" fontAlgn="base">
              <a:spcBef>
                <a:spcPct val="50000"/>
              </a:spcBef>
              <a:spcAft>
                <a:spcPct val="0"/>
              </a:spcAft>
            </a:pPr>
            <a:endParaRPr lang="en-US" sz="2000">
              <a:solidFill>
                <a:srgbClr val="000000"/>
              </a:solidFill>
            </a:endParaRPr>
          </a:p>
        </p:txBody>
      </p:sp>
      <p:sp>
        <p:nvSpPr>
          <p:cNvPr id="1050641" name="AutoShape 17"/>
          <p:cNvSpPr>
            <a:spLocks/>
          </p:cNvSpPr>
          <p:nvPr/>
        </p:nvSpPr>
        <p:spPr bwMode="auto">
          <a:xfrm>
            <a:off x="4267200" y="4038600"/>
            <a:ext cx="381000" cy="1447800"/>
          </a:xfrm>
          <a:prstGeom prst="leftBrace">
            <a:avLst>
              <a:gd name="adj1" fmla="val 31667"/>
              <a:gd name="adj2" fmla="val 50000"/>
            </a:avLst>
          </a:prstGeom>
          <a:noFill/>
          <a:ln w="12700">
            <a:solidFill>
              <a:schemeClr val="tx1"/>
            </a:solidFill>
            <a:round/>
            <a:headEnd type="none" w="sm" len="sm"/>
            <a:tailEnd type="none" w="sm" len="sm"/>
          </a:ln>
          <a:effectLst/>
        </p:spPr>
        <p:txBody>
          <a:bodyPr wrap="none" anchor="ctr"/>
          <a:lstStyle/>
          <a:p>
            <a:pPr algn="ctr" fontAlgn="base">
              <a:spcBef>
                <a:spcPct val="50000"/>
              </a:spcBef>
              <a:spcAft>
                <a:spcPct val="0"/>
              </a:spcAft>
            </a:pPr>
            <a:endParaRPr lang="en-US" sz="2000">
              <a:solidFill>
                <a:srgbClr val="000000"/>
              </a:solidFill>
            </a:endParaRPr>
          </a:p>
        </p:txBody>
      </p:sp>
      <p:sp>
        <p:nvSpPr>
          <p:cNvPr id="1050642" name="AutoShape 18"/>
          <p:cNvSpPr>
            <a:spLocks noChangeArrowheads="1"/>
          </p:cNvSpPr>
          <p:nvPr/>
        </p:nvSpPr>
        <p:spPr bwMode="auto">
          <a:xfrm rot="1261122">
            <a:off x="1976438" y="3898900"/>
            <a:ext cx="2211387" cy="714375"/>
          </a:xfrm>
          <a:prstGeom prst="rightArrow">
            <a:avLst>
              <a:gd name="adj1" fmla="val 50000"/>
              <a:gd name="adj2" fmla="val 77389"/>
            </a:avLst>
          </a:prstGeom>
          <a:solidFill>
            <a:srgbClr val="008080"/>
          </a:solidFill>
          <a:ln w="12700" algn="ctr">
            <a:miter lim="800000"/>
            <a:headEnd type="none" w="sm" len="sm"/>
            <a:tailEnd type="none" w="sm" len="sm"/>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a:spAutoFit/>
            <a:flatTx/>
          </a:bodyPr>
          <a:lstStyle/>
          <a:p>
            <a:pPr fontAlgn="base">
              <a:spcBef>
                <a:spcPct val="50000"/>
              </a:spcBef>
              <a:spcAft>
                <a:spcPct val="0"/>
              </a:spcAft>
            </a:pPr>
            <a:r>
              <a:rPr lang="en-US" sz="2000">
                <a:solidFill>
                  <a:srgbClr val="FFFFFF"/>
                </a:solidFill>
              </a:rPr>
              <a:t>Access Denied</a:t>
            </a:r>
          </a:p>
        </p:txBody>
      </p:sp>
      <p:sp>
        <p:nvSpPr>
          <p:cNvPr id="1050643" name="AutoShape 19"/>
          <p:cNvSpPr>
            <a:spLocks noChangeArrowheads="1"/>
          </p:cNvSpPr>
          <p:nvPr/>
        </p:nvSpPr>
        <p:spPr bwMode="auto">
          <a:xfrm rot="-541632">
            <a:off x="2033588" y="2895600"/>
            <a:ext cx="2233612" cy="714375"/>
          </a:xfrm>
          <a:prstGeom prst="rightArrow">
            <a:avLst>
              <a:gd name="adj1" fmla="val 50000"/>
              <a:gd name="adj2" fmla="val 78167"/>
            </a:avLst>
          </a:prstGeom>
          <a:solidFill>
            <a:srgbClr val="008080"/>
          </a:solidFill>
          <a:ln w="12700">
            <a:miter lim="800000"/>
            <a:headEnd type="none" w="sm" len="sm"/>
            <a:tailEnd type="none" w="sm" len="sm"/>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spAutoFit/>
            <a:flatTx/>
          </a:bodyPr>
          <a:lstStyle/>
          <a:p>
            <a:pPr fontAlgn="base">
              <a:spcBef>
                <a:spcPct val="50000"/>
              </a:spcBef>
              <a:spcAft>
                <a:spcPct val="0"/>
              </a:spcAft>
            </a:pPr>
            <a:r>
              <a:rPr lang="en-US" sz="2000">
                <a:solidFill>
                  <a:srgbClr val="FFFFFF"/>
                </a:solidFill>
              </a:rPr>
              <a:t>Access Allowed</a:t>
            </a:r>
          </a:p>
        </p:txBody>
      </p:sp>
      <p:grpSp>
        <p:nvGrpSpPr>
          <p:cNvPr id="5" name="Group 20"/>
          <p:cNvGrpSpPr>
            <a:grpSpLocks/>
          </p:cNvGrpSpPr>
          <p:nvPr/>
        </p:nvGrpSpPr>
        <p:grpSpPr bwMode="auto">
          <a:xfrm>
            <a:off x="5562600" y="2590800"/>
            <a:ext cx="2209800" cy="1066800"/>
            <a:chOff x="3504" y="1632"/>
            <a:chExt cx="1392" cy="672"/>
          </a:xfrm>
        </p:grpSpPr>
        <p:sp>
          <p:nvSpPr>
            <p:cNvPr id="1050645" name="Rectangle 21"/>
            <p:cNvSpPr>
              <a:spLocks noChangeArrowheads="1"/>
            </p:cNvSpPr>
            <p:nvPr/>
          </p:nvSpPr>
          <p:spPr bwMode="auto">
            <a:xfrm>
              <a:off x="3504" y="1632"/>
              <a:ext cx="1118" cy="672"/>
            </a:xfrm>
            <a:prstGeom prst="rect">
              <a:avLst/>
            </a:prstGeom>
            <a:solidFill>
              <a:srgbClr val="008080">
                <a:alpha val="20000"/>
              </a:srgbClr>
            </a:solidFill>
            <a:ln w="9525" algn="ctr">
              <a:noFill/>
              <a:miter lim="800000"/>
              <a:headEnd type="none" w="sm" len="sm"/>
              <a:tailEnd type="none" w="sm" len="sm"/>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50000"/>
                </a:spcBef>
                <a:spcAft>
                  <a:spcPct val="0"/>
                </a:spcAft>
              </a:pPr>
              <a:endParaRPr lang="en-US" sz="2000">
                <a:solidFill>
                  <a:srgbClr val="000000"/>
                </a:solidFill>
              </a:endParaRPr>
            </a:p>
          </p:txBody>
        </p:sp>
        <p:grpSp>
          <p:nvGrpSpPr>
            <p:cNvPr id="6" name="Group 22"/>
            <p:cNvGrpSpPr>
              <a:grpSpLocks/>
            </p:cNvGrpSpPr>
            <p:nvPr/>
          </p:nvGrpSpPr>
          <p:grpSpPr bwMode="auto">
            <a:xfrm>
              <a:off x="3527" y="1638"/>
              <a:ext cx="1369" cy="618"/>
              <a:chOff x="3527" y="1638"/>
              <a:chExt cx="1369" cy="618"/>
            </a:xfrm>
          </p:grpSpPr>
          <p:sp>
            <p:nvSpPr>
              <p:cNvPr id="1050647" name="Text Box 23"/>
              <p:cNvSpPr txBox="1">
                <a:spLocks noChangeArrowheads="1"/>
              </p:cNvSpPr>
              <p:nvPr/>
            </p:nvSpPr>
            <p:spPr bwMode="auto">
              <a:xfrm>
                <a:off x="3527" y="1638"/>
                <a:ext cx="1183"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Accelerate</a:t>
                </a:r>
              </a:p>
            </p:txBody>
          </p:sp>
          <p:sp>
            <p:nvSpPr>
              <p:cNvPr id="1050648" name="Text Box 24"/>
              <p:cNvSpPr txBox="1">
                <a:spLocks noChangeArrowheads="1"/>
              </p:cNvSpPr>
              <p:nvPr/>
            </p:nvSpPr>
            <p:spPr bwMode="auto">
              <a:xfrm>
                <a:off x="3527" y="1836"/>
                <a:ext cx="1183"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Brake</a:t>
                </a:r>
              </a:p>
            </p:txBody>
          </p:sp>
          <p:sp>
            <p:nvSpPr>
              <p:cNvPr id="1050649" name="Text Box 25"/>
              <p:cNvSpPr txBox="1">
                <a:spLocks noChangeArrowheads="1"/>
              </p:cNvSpPr>
              <p:nvPr/>
            </p:nvSpPr>
            <p:spPr bwMode="auto">
              <a:xfrm>
                <a:off x="3527" y="2025"/>
                <a:ext cx="1369"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solidFill>
                      <a:srgbClr val="FFFFFF"/>
                    </a:solidFill>
                  </a:rPr>
                  <a:t>Change Gear</a:t>
                </a:r>
              </a:p>
            </p:txBody>
          </p:sp>
        </p:grpSp>
      </p:grpSp>
      <p:sp>
        <p:nvSpPr>
          <p:cNvPr id="27" name="Date Placeholder 26"/>
          <p:cNvSpPr>
            <a:spLocks noGrp="1"/>
          </p:cNvSpPr>
          <p:nvPr>
            <p:ph type="dt" sz="half" idx="12"/>
          </p:nvPr>
        </p:nvSpPr>
        <p:spPr/>
        <p:txBody>
          <a:bodyPr/>
          <a:lstStyle/>
          <a:p>
            <a:fld id="{1A24179C-B8AF-4657-9496-FF6F5732A13B}" type="datetime1">
              <a:rPr lang="en-US" smtClean="0"/>
              <a:pPr/>
              <a:t>4/1/2013</a:t>
            </a:fld>
            <a:endParaRPr lang="en-US"/>
          </a:p>
        </p:txBody>
      </p:sp>
      <p:sp>
        <p:nvSpPr>
          <p:cNvPr id="28" name="Footer Placeholder 27"/>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50643"/>
                                        </p:tgtEl>
                                        <p:attrNameLst>
                                          <p:attrName>style.visibility</p:attrName>
                                        </p:attrNameLst>
                                      </p:cBhvr>
                                      <p:to>
                                        <p:strVal val="visible"/>
                                      </p:to>
                                    </p:set>
                                    <p:animEffect transition="in" filter="wipe(left)">
                                      <p:cBhvr>
                                        <p:cTn id="7" dur="1000"/>
                                        <p:tgtEl>
                                          <p:spTgt spid="1050643"/>
                                        </p:tgtEl>
                                      </p:cBhvr>
                                    </p:animEffect>
                                  </p:childTnLst>
                                </p:cTn>
                              </p:par>
                              <p:par>
                                <p:cTn id="8" presetID="6" presetClass="emph" presetSubtype="0" accel="50000" decel="50000" fill="hold" nodeType="withEffect">
                                  <p:stCondLst>
                                    <p:cond delay="0"/>
                                  </p:stCondLst>
                                  <p:childTnLst>
                                    <p:animScale>
                                      <p:cBhvr>
                                        <p:cTn id="9" dur="2000" fill="hold"/>
                                        <p:tgtEl>
                                          <p:spTgt spid="5"/>
                                        </p:tgtEl>
                                      </p:cBhvr>
                                      <p:by x="170000" y="100000"/>
                                    </p:animScale>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1050642"/>
                                        </p:tgtEl>
                                        <p:attrNameLst>
                                          <p:attrName>style.visibility</p:attrName>
                                        </p:attrNameLst>
                                      </p:cBhvr>
                                      <p:to>
                                        <p:strVal val="visible"/>
                                      </p:to>
                                    </p:set>
                                    <p:animEffect transition="in" filter="wipe(left)">
                                      <p:cBhvr>
                                        <p:cTn id="13" dur="1000"/>
                                        <p:tgtEl>
                                          <p:spTgt spid="1050642"/>
                                        </p:tgtEl>
                                      </p:cBhvr>
                                    </p:animEffect>
                                  </p:childTnLst>
                                </p:cTn>
                              </p:par>
                              <p:par>
                                <p:cTn id="14" presetID="6" presetClass="emph" presetSubtype="0" fill="hold" nodeType="withEffect">
                                  <p:stCondLst>
                                    <p:cond delay="0"/>
                                  </p:stCondLst>
                                  <p:childTnLst>
                                    <p:animScale>
                                      <p:cBhvr>
                                        <p:cTn id="15" dur="2000" fill="hold"/>
                                        <p:tgtEl>
                                          <p:spTgt spid="3"/>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42" grpId="0" animBg="1"/>
      <p:bldP spid="10506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ChangeArrowheads="1"/>
          </p:cNvSpPr>
          <p:nvPr/>
        </p:nvSpPr>
        <p:spPr bwMode="auto">
          <a:xfrm>
            <a:off x="609600" y="1600200"/>
            <a:ext cx="8077200" cy="2819400"/>
          </a:xfrm>
          <a:prstGeom prst="rect">
            <a:avLst/>
          </a:prstGeom>
          <a:noFill/>
          <a:ln w="9525">
            <a:noFill/>
            <a:miter lim="800000"/>
            <a:headEnd/>
            <a:tailEnd/>
          </a:ln>
          <a:effectLst/>
        </p:spPr>
        <p:txBody>
          <a:bodyPr/>
          <a:lstStyle/>
          <a:p>
            <a:pPr fontAlgn="base">
              <a:spcBef>
                <a:spcPct val="20000"/>
              </a:spcBef>
              <a:spcAft>
                <a:spcPct val="0"/>
              </a:spcAft>
            </a:pPr>
            <a:r>
              <a:rPr lang="en-US" sz="2000">
                <a:solidFill>
                  <a:srgbClr val="000000"/>
                </a:solidFill>
                <a:cs typeface="Times New Roman" pitchFamily="18" charset="0"/>
              </a:rPr>
              <a:t>   </a:t>
            </a:r>
            <a:endParaRPr lang="en-US" sz="2000">
              <a:solidFill>
                <a:srgbClr val="006666"/>
              </a:solidFill>
              <a:cs typeface="Times New Roman" pitchFamily="18" charset="0"/>
            </a:endParaRPr>
          </a:p>
          <a:p>
            <a:pPr marL="742950" lvl="1" indent="-285750" fontAlgn="base">
              <a:spcBef>
                <a:spcPct val="20000"/>
              </a:spcBef>
              <a:spcAft>
                <a:spcPct val="0"/>
              </a:spcAft>
              <a:buSzPct val="140000"/>
              <a:buFontTx/>
              <a:buChar char="•"/>
            </a:pPr>
            <a:endParaRPr lang="en-US" sz="2000">
              <a:solidFill>
                <a:srgbClr val="006666"/>
              </a:solidFill>
              <a:cs typeface="Times New Roman" pitchFamily="18" charset="0"/>
            </a:endParaRPr>
          </a:p>
          <a:p>
            <a:pPr marL="1143000" lvl="2" indent="-228600" fontAlgn="base">
              <a:spcBef>
                <a:spcPct val="20000"/>
              </a:spcBef>
              <a:spcAft>
                <a:spcPct val="0"/>
              </a:spcAft>
              <a:buClr>
                <a:srgbClr val="2DB6B3"/>
              </a:buClr>
              <a:buSzPct val="125000"/>
            </a:pPr>
            <a:r>
              <a:rPr lang="en-US" sz="2000" i="1">
                <a:solidFill>
                  <a:srgbClr val="000000"/>
                </a:solidFill>
                <a:cs typeface="Times New Roman" pitchFamily="18" charset="0"/>
              </a:rPr>
              <a:t>“An Abstraction denotes the essential characteristics of an object that distinguishes it from all other kinds of objects and thus provides crisply defined conceptual boundaries, relative to the perspective of the viewer.” </a:t>
            </a:r>
          </a:p>
          <a:p>
            <a:pPr marL="1143000" lvl="2" indent="-228600" fontAlgn="base">
              <a:spcBef>
                <a:spcPct val="20000"/>
              </a:spcBef>
              <a:spcAft>
                <a:spcPct val="0"/>
              </a:spcAft>
              <a:buClr>
                <a:srgbClr val="2DB6B3"/>
              </a:buClr>
              <a:buSzPct val="125000"/>
              <a:buFontTx/>
              <a:buChar char="•"/>
            </a:pPr>
            <a:endParaRPr lang="en-US" sz="2000" i="1">
              <a:solidFill>
                <a:srgbClr val="000000"/>
              </a:solidFill>
              <a:cs typeface="Times New Roman" pitchFamily="18" charset="0"/>
            </a:endParaRPr>
          </a:p>
          <a:p>
            <a:pPr marL="1143000" lvl="2" indent="-228600" fontAlgn="base">
              <a:spcBef>
                <a:spcPct val="20000"/>
              </a:spcBef>
              <a:spcAft>
                <a:spcPct val="0"/>
              </a:spcAft>
              <a:buClr>
                <a:srgbClr val="2DB6B3"/>
              </a:buClr>
              <a:buSzPct val="125000"/>
              <a:buFontTx/>
              <a:buChar char="•"/>
            </a:pPr>
            <a:endParaRPr lang="en-US" sz="2000">
              <a:solidFill>
                <a:srgbClr val="000000"/>
              </a:solidFill>
              <a:cs typeface="Times New Roman" pitchFamily="18" charset="0"/>
            </a:endParaRPr>
          </a:p>
          <a:p>
            <a:pPr marL="1143000" lvl="2" indent="-228600" fontAlgn="base">
              <a:spcBef>
                <a:spcPct val="20000"/>
              </a:spcBef>
              <a:spcAft>
                <a:spcPct val="0"/>
              </a:spcAft>
              <a:buSzPct val="140000"/>
            </a:pPr>
            <a:endParaRPr lang="en-US" sz="2000">
              <a:solidFill>
                <a:srgbClr val="000000"/>
              </a:solidFill>
              <a:cs typeface="Times New Roman" pitchFamily="18" charset="0"/>
            </a:endParaRPr>
          </a:p>
          <a:p>
            <a:pPr marL="1600200" lvl="3" indent="-228600" fontAlgn="base">
              <a:spcBef>
                <a:spcPct val="20000"/>
              </a:spcBef>
              <a:spcAft>
                <a:spcPct val="0"/>
              </a:spcAft>
              <a:buSzPct val="140000"/>
            </a:pPr>
            <a:endParaRPr lang="en-US" sz="2000">
              <a:solidFill>
                <a:srgbClr val="006666"/>
              </a:solidFill>
              <a:cs typeface="Times New Roman" pitchFamily="18" charset="0"/>
            </a:endParaRPr>
          </a:p>
        </p:txBody>
      </p:sp>
      <p:sp>
        <p:nvSpPr>
          <p:cNvPr id="1052675" name="Rectangle 3"/>
          <p:cNvSpPr>
            <a:spLocks noGrp="1" noChangeArrowheads="1"/>
          </p:cNvSpPr>
          <p:nvPr>
            <p:ph type="title"/>
          </p:nvPr>
        </p:nvSpPr>
        <p:spPr>
          <a:noFill/>
          <a:ln/>
        </p:spPr>
        <p:txBody>
          <a:bodyPr/>
          <a:lstStyle/>
          <a:p>
            <a:r>
              <a:rPr lang="en-US"/>
              <a:t>Abstraction</a:t>
            </a:r>
          </a:p>
        </p:txBody>
      </p:sp>
      <p:sp>
        <p:nvSpPr>
          <p:cNvPr id="1052676" name="Oval 4"/>
          <p:cNvSpPr>
            <a:spLocks noChangeArrowheads="1"/>
          </p:cNvSpPr>
          <p:nvPr/>
        </p:nvSpPr>
        <p:spPr bwMode="auto">
          <a:xfrm>
            <a:off x="228600" y="4562475"/>
            <a:ext cx="8610600" cy="1524000"/>
          </a:xfrm>
          <a:prstGeom prst="ellipse">
            <a:avLst/>
          </a:prstGeom>
          <a:solidFill>
            <a:srgbClr val="FF99CC">
              <a:alpha val="39999"/>
            </a:srgbClr>
          </a:solidFill>
          <a:ln w="12700">
            <a:round/>
            <a:headEnd type="none" w="sm" len="sm"/>
            <a:tailEnd type="none" w="sm" len="sm"/>
          </a:ln>
          <a:effectLst/>
          <a:scene3d>
            <a:camera prst="legacyPerspectiveBottom"/>
            <a:lightRig rig="legacyFlat3" dir="t"/>
          </a:scene3d>
          <a:sp3d extrusionH="430200" prstMaterial="legacyMatte">
            <a:bevelT w="13500" h="13500" prst="angle"/>
            <a:bevelB w="13500" h="13500" prst="angle"/>
            <a:extrusionClr>
              <a:srgbClr val="FF99CC"/>
            </a:extrusionClr>
          </a:sp3d>
        </p:spPr>
        <p:txBody>
          <a:bodyPr anchor="ctr">
            <a:flatTx/>
          </a:bodyPr>
          <a:lstStyle/>
          <a:p>
            <a:pPr lvl="1" fontAlgn="base">
              <a:spcBef>
                <a:spcPct val="20000"/>
              </a:spcBef>
              <a:spcAft>
                <a:spcPct val="0"/>
              </a:spcAft>
              <a:buClr>
                <a:srgbClr val="2DB6B3"/>
              </a:buClr>
              <a:buSzPct val="125000"/>
            </a:pPr>
            <a:r>
              <a:rPr lang="en-US" sz="2000">
                <a:solidFill>
                  <a:srgbClr val="000000"/>
                </a:solidFill>
              </a:rPr>
              <a:t/>
            </a:r>
            <a:br>
              <a:rPr lang="en-US" sz="2000">
                <a:solidFill>
                  <a:srgbClr val="000000"/>
                </a:solidFill>
              </a:rPr>
            </a:br>
            <a:endParaRPr lang="en-US" sz="2000">
              <a:solidFill>
                <a:srgbClr val="000000"/>
              </a:solidFill>
            </a:endParaRPr>
          </a:p>
          <a:p>
            <a:pPr lvl="1" fontAlgn="base">
              <a:spcBef>
                <a:spcPct val="20000"/>
              </a:spcBef>
              <a:spcAft>
                <a:spcPct val="0"/>
              </a:spcAft>
              <a:buClr>
                <a:srgbClr val="2DB6B3"/>
              </a:buClr>
              <a:buSzPct val="125000"/>
            </a:pPr>
            <a:r>
              <a:rPr lang="en-US" sz="2000" b="1">
                <a:solidFill>
                  <a:srgbClr val="000000"/>
                </a:solidFill>
              </a:rPr>
              <a:t>Encapsulation</a:t>
            </a:r>
            <a:r>
              <a:rPr lang="en-US" sz="2000">
                <a:solidFill>
                  <a:srgbClr val="000000"/>
                </a:solidFill>
              </a:rPr>
              <a:t> hides the irrelevant details of an object and </a:t>
            </a:r>
            <a:r>
              <a:rPr lang="en-US" sz="2000" b="1">
                <a:solidFill>
                  <a:srgbClr val="000000"/>
                </a:solidFill>
              </a:rPr>
              <a:t>Abstraction</a:t>
            </a:r>
            <a:r>
              <a:rPr lang="en-US" sz="2000">
                <a:solidFill>
                  <a:srgbClr val="000000"/>
                </a:solidFill>
              </a:rPr>
              <a:t> makes only the relevant details of an object visible. </a:t>
            </a:r>
          </a:p>
          <a:p>
            <a:pPr fontAlgn="base">
              <a:spcBef>
                <a:spcPct val="50000"/>
              </a:spcBef>
              <a:spcAft>
                <a:spcPct val="0"/>
              </a:spcAft>
            </a:pPr>
            <a:endParaRPr lang="en-US" sz="2000">
              <a:solidFill>
                <a:srgbClr val="000000"/>
              </a:solidFill>
            </a:endParaRPr>
          </a:p>
        </p:txBody>
      </p:sp>
      <p:sp>
        <p:nvSpPr>
          <p:cNvPr id="6" name="Date Placeholder 5"/>
          <p:cNvSpPr>
            <a:spLocks noGrp="1"/>
          </p:cNvSpPr>
          <p:nvPr>
            <p:ph type="dt" sz="half" idx="12"/>
          </p:nvPr>
        </p:nvSpPr>
        <p:spPr/>
        <p:txBody>
          <a:bodyPr/>
          <a:lstStyle/>
          <a:p>
            <a:fld id="{BE4F651E-61BC-4DA5-8B84-4309384706F4}" type="datetime1">
              <a:rPr lang="en-US" smtClean="0"/>
              <a:pPr/>
              <a:t>4/1/2013</a:t>
            </a:fld>
            <a:endParaRPr lang="en-US"/>
          </a:p>
        </p:txBody>
      </p:sp>
      <p:sp>
        <p:nvSpPr>
          <p:cNvPr id="7" name="Footer Placeholder 6"/>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ChangeArrowheads="1"/>
          </p:cNvSpPr>
          <p:nvPr/>
        </p:nvSpPr>
        <p:spPr bwMode="auto">
          <a:xfrm>
            <a:off x="609600" y="1447800"/>
            <a:ext cx="8077200" cy="4038600"/>
          </a:xfrm>
          <a:prstGeom prst="rect">
            <a:avLst/>
          </a:prstGeom>
          <a:noFill/>
          <a:ln w="9525">
            <a:noFill/>
            <a:miter lim="800000"/>
            <a:headEnd/>
            <a:tailEnd/>
          </a:ln>
          <a:effectLst/>
        </p:spPr>
        <p:txBody>
          <a:bodyPr/>
          <a:lstStyle/>
          <a:p>
            <a:pPr fontAlgn="base">
              <a:spcBef>
                <a:spcPct val="20000"/>
              </a:spcBef>
              <a:spcAft>
                <a:spcPct val="0"/>
              </a:spcAft>
            </a:pPr>
            <a:r>
              <a:rPr lang="en-US" sz="2000">
                <a:solidFill>
                  <a:srgbClr val="000000"/>
                </a:solidFill>
                <a:cs typeface="Times New Roman" pitchFamily="18" charset="0"/>
              </a:rPr>
              <a:t>   </a:t>
            </a:r>
            <a:endParaRPr lang="en-US" sz="2000">
              <a:solidFill>
                <a:srgbClr val="006666"/>
              </a:solidFill>
              <a:cs typeface="Times New Roman" pitchFamily="18" charset="0"/>
            </a:endParaRPr>
          </a:p>
          <a:p>
            <a:pPr marL="742950" lvl="1" indent="-285750" fontAlgn="base">
              <a:spcBef>
                <a:spcPct val="20000"/>
              </a:spcBef>
              <a:spcAft>
                <a:spcPct val="0"/>
              </a:spcAft>
              <a:buSzPct val="140000"/>
              <a:buFontTx/>
              <a:buChar char="•"/>
            </a:pPr>
            <a:endParaRPr lang="en-US" sz="2000">
              <a:solidFill>
                <a:srgbClr val="006666"/>
              </a:solidFill>
              <a:cs typeface="Times New Roman" pitchFamily="18" charset="0"/>
            </a:endParaRPr>
          </a:p>
          <a:p>
            <a:pPr marL="742950" lvl="1" indent="-285750" fontAlgn="base">
              <a:spcBef>
                <a:spcPct val="20000"/>
              </a:spcBef>
              <a:spcAft>
                <a:spcPct val="0"/>
              </a:spcAft>
              <a:buSzPct val="140000"/>
            </a:pPr>
            <a:endParaRPr lang="en-US" sz="2000" b="1">
              <a:solidFill>
                <a:srgbClr val="000000"/>
              </a:solidFill>
              <a:cs typeface="Times New Roman" pitchFamily="18" charset="0"/>
            </a:endParaRPr>
          </a:p>
          <a:p>
            <a:pPr marL="742950" lvl="1" indent="-285750" fontAlgn="base">
              <a:spcBef>
                <a:spcPct val="20000"/>
              </a:spcBef>
              <a:spcAft>
                <a:spcPct val="0"/>
              </a:spcAft>
              <a:buClr>
                <a:srgbClr val="7889FB"/>
              </a:buClr>
              <a:buSzPct val="125000"/>
              <a:buFontTx/>
              <a:buChar char="•"/>
            </a:pPr>
            <a:r>
              <a:rPr lang="en-US" sz="2000" b="1" i="1">
                <a:solidFill>
                  <a:srgbClr val="000000"/>
                </a:solidFill>
              </a:rPr>
              <a:t>Inheritance</a:t>
            </a:r>
            <a:r>
              <a:rPr lang="en-US" sz="2000">
                <a:solidFill>
                  <a:srgbClr val="000000"/>
                </a:solidFill>
              </a:rPr>
              <a:t> is the capability of a class to use the properties and methods of another class while adding its own functionality. </a:t>
            </a:r>
            <a:endParaRPr lang="en-US" sz="2000">
              <a:solidFill>
                <a:srgbClr val="000000"/>
              </a:solidFill>
              <a:cs typeface="Times New Roman" pitchFamily="18" charset="0"/>
            </a:endParaRPr>
          </a:p>
          <a:p>
            <a:pPr marL="742950" lvl="1" indent="-285750" fontAlgn="base">
              <a:spcBef>
                <a:spcPct val="20000"/>
              </a:spcBef>
              <a:spcAft>
                <a:spcPct val="0"/>
              </a:spcAft>
              <a:buClr>
                <a:srgbClr val="7889FB"/>
              </a:buClr>
              <a:buSzPct val="125000"/>
            </a:pPr>
            <a:endParaRPr lang="en-US" sz="2000">
              <a:solidFill>
                <a:srgbClr val="000000"/>
              </a:solidFill>
              <a:cs typeface="Times New Roman" pitchFamily="18" charset="0"/>
            </a:endParaRPr>
          </a:p>
          <a:p>
            <a:pPr marL="742950" lvl="1" indent="-28575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Enables you to add new features and functionality to an existing class without modifying the existing class.</a:t>
            </a:r>
          </a:p>
          <a:p>
            <a:pPr marL="1143000" lvl="2" indent="-228600" fontAlgn="base">
              <a:spcBef>
                <a:spcPct val="20000"/>
              </a:spcBef>
              <a:spcAft>
                <a:spcPct val="0"/>
              </a:spcAft>
              <a:buSzPct val="140000"/>
            </a:pPr>
            <a:endParaRPr lang="en-US" sz="2000">
              <a:solidFill>
                <a:srgbClr val="000000"/>
              </a:solidFill>
              <a:cs typeface="Times New Roman" pitchFamily="18" charset="0"/>
            </a:endParaRPr>
          </a:p>
          <a:p>
            <a:pPr marL="742950" lvl="1" indent="-285750" fontAlgn="base">
              <a:spcBef>
                <a:spcPct val="20000"/>
              </a:spcBef>
              <a:spcAft>
                <a:spcPct val="0"/>
              </a:spcAft>
              <a:buSzPct val="140000"/>
            </a:pPr>
            <a:r>
              <a:rPr lang="en-US" sz="2000">
                <a:solidFill>
                  <a:srgbClr val="006666"/>
                </a:solidFill>
                <a:cs typeface="Times New Roman" pitchFamily="18" charset="0"/>
              </a:rPr>
              <a:t> </a:t>
            </a:r>
          </a:p>
          <a:p>
            <a:pPr marL="1143000" lvl="2" indent="-228600" fontAlgn="base">
              <a:spcBef>
                <a:spcPct val="20000"/>
              </a:spcBef>
              <a:spcAft>
                <a:spcPct val="0"/>
              </a:spcAft>
              <a:buSzPct val="140000"/>
            </a:pPr>
            <a:endParaRPr lang="en-US" sz="2000">
              <a:solidFill>
                <a:srgbClr val="006666"/>
              </a:solidFill>
              <a:cs typeface="Times New Roman" pitchFamily="18" charset="0"/>
            </a:endParaRPr>
          </a:p>
          <a:p>
            <a:pPr marL="1600200" lvl="3" indent="-228600" fontAlgn="base">
              <a:spcBef>
                <a:spcPct val="20000"/>
              </a:spcBef>
              <a:spcAft>
                <a:spcPct val="0"/>
              </a:spcAft>
              <a:buSzPct val="140000"/>
            </a:pPr>
            <a:endParaRPr lang="en-US" sz="2000">
              <a:solidFill>
                <a:srgbClr val="006666"/>
              </a:solidFill>
              <a:cs typeface="Times New Roman" pitchFamily="18" charset="0"/>
            </a:endParaRPr>
          </a:p>
        </p:txBody>
      </p:sp>
      <p:sp>
        <p:nvSpPr>
          <p:cNvPr id="1054723" name="Rectangle 3"/>
          <p:cNvSpPr>
            <a:spLocks noGrp="1" noChangeArrowheads="1"/>
          </p:cNvSpPr>
          <p:nvPr>
            <p:ph type="title"/>
          </p:nvPr>
        </p:nvSpPr>
        <p:spPr>
          <a:noFill/>
          <a:ln/>
        </p:spPr>
        <p:txBody>
          <a:bodyPr/>
          <a:lstStyle/>
          <a:p>
            <a:r>
              <a:rPr lang="en-US"/>
              <a:t>Inheritance</a:t>
            </a:r>
          </a:p>
        </p:txBody>
      </p:sp>
      <p:sp>
        <p:nvSpPr>
          <p:cNvPr id="5" name="Date Placeholder 4"/>
          <p:cNvSpPr>
            <a:spLocks noGrp="1"/>
          </p:cNvSpPr>
          <p:nvPr>
            <p:ph type="dt" sz="half" idx="12"/>
          </p:nvPr>
        </p:nvSpPr>
        <p:spPr/>
        <p:txBody>
          <a:bodyPr/>
          <a:lstStyle/>
          <a:p>
            <a:fld id="{B31B9641-58F8-4061-B438-B4E6C00E2DA5}"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ChangeArrowheads="1"/>
          </p:cNvSpPr>
          <p:nvPr/>
        </p:nvSpPr>
        <p:spPr bwMode="auto">
          <a:xfrm>
            <a:off x="609600" y="1600200"/>
            <a:ext cx="8077200" cy="4495800"/>
          </a:xfrm>
          <a:prstGeom prst="rect">
            <a:avLst/>
          </a:prstGeom>
          <a:noFill/>
          <a:ln w="9525">
            <a:noFill/>
            <a:miter lim="800000"/>
            <a:headEnd/>
            <a:tailEnd/>
          </a:ln>
          <a:effectLst/>
        </p:spPr>
        <p:txBody>
          <a:bodyPr/>
          <a:lstStyle/>
          <a:p>
            <a:pPr fontAlgn="base">
              <a:spcBef>
                <a:spcPct val="20000"/>
              </a:spcBef>
              <a:spcAft>
                <a:spcPct val="0"/>
              </a:spcAft>
            </a:pPr>
            <a:r>
              <a:rPr lang="en-US" sz="2000">
                <a:solidFill>
                  <a:srgbClr val="000000"/>
                </a:solidFill>
                <a:cs typeface="Times New Roman" pitchFamily="18" charset="0"/>
              </a:rPr>
              <a:t> </a:t>
            </a:r>
            <a:endParaRPr lang="en-US" sz="2000">
              <a:solidFill>
                <a:srgbClr val="006666"/>
              </a:solidFill>
              <a:cs typeface="Times New Roman" pitchFamily="18" charset="0"/>
            </a:endParaRPr>
          </a:p>
          <a:p>
            <a:pPr marL="742950" lvl="1" indent="-285750" fontAlgn="base">
              <a:spcBef>
                <a:spcPct val="20000"/>
              </a:spcBef>
              <a:spcAft>
                <a:spcPct val="0"/>
              </a:spcAft>
              <a:buSzPct val="140000"/>
              <a:buFontTx/>
              <a:buChar char="•"/>
            </a:pPr>
            <a:endParaRPr lang="en-US" sz="2000">
              <a:solidFill>
                <a:srgbClr val="006666"/>
              </a:solidFill>
              <a:cs typeface="Times New Roman" pitchFamily="18" charset="0"/>
            </a:endParaRPr>
          </a:p>
          <a:p>
            <a:pPr marL="742950" lvl="1" indent="-285750" fontAlgn="base">
              <a:spcBef>
                <a:spcPct val="20000"/>
              </a:spcBef>
              <a:spcAft>
                <a:spcPct val="0"/>
              </a:spcAft>
              <a:buClr>
                <a:srgbClr val="7889FB"/>
              </a:buClr>
              <a:buSzPct val="125000"/>
              <a:buFontTx/>
              <a:buChar char="•"/>
            </a:pPr>
            <a:r>
              <a:rPr lang="en-US" sz="2000">
                <a:solidFill>
                  <a:srgbClr val="006666"/>
                </a:solidFill>
                <a:cs typeface="Times New Roman" pitchFamily="18" charset="0"/>
              </a:rPr>
              <a:t> </a:t>
            </a:r>
            <a:r>
              <a:rPr lang="en-US" sz="2000">
                <a:solidFill>
                  <a:srgbClr val="000000"/>
                </a:solidFill>
                <a:cs typeface="Times New Roman" pitchFamily="18" charset="0"/>
              </a:rPr>
              <a:t>Superclass and Subclass </a:t>
            </a:r>
          </a:p>
          <a:p>
            <a:pPr marL="742950" lvl="1" indent="-285750" fontAlgn="base">
              <a:spcBef>
                <a:spcPct val="20000"/>
              </a:spcBef>
              <a:spcAft>
                <a:spcPct val="0"/>
              </a:spcAft>
              <a:buSzPct val="140000"/>
            </a:pPr>
            <a:endParaRPr lang="en-US" sz="2000">
              <a:solidFill>
                <a:srgbClr val="000000"/>
              </a:solidFill>
              <a:cs typeface="Times New Roman" pitchFamily="18" charset="0"/>
            </a:endParaRPr>
          </a:p>
          <a:p>
            <a:pPr marL="1143000" lvl="2" indent="-228600" fontAlgn="base">
              <a:spcBef>
                <a:spcPct val="20000"/>
              </a:spcBef>
              <a:spcAft>
                <a:spcPct val="0"/>
              </a:spcAft>
              <a:buClr>
                <a:srgbClr val="7889FB"/>
              </a:buClr>
              <a:buSzPct val="125000"/>
              <a:buFont typeface="Wingdings" pitchFamily="2" charset="2"/>
              <a:buChar char="ü"/>
            </a:pPr>
            <a:r>
              <a:rPr lang="en-US" sz="2000">
                <a:solidFill>
                  <a:srgbClr val="000000"/>
                </a:solidFill>
                <a:cs typeface="Times New Roman" pitchFamily="18" charset="0"/>
              </a:rPr>
              <a:t>A </a:t>
            </a:r>
            <a:r>
              <a:rPr lang="en-US" sz="2000" i="1">
                <a:solidFill>
                  <a:srgbClr val="000000"/>
                </a:solidFill>
                <a:cs typeface="Times New Roman" pitchFamily="18" charset="0"/>
              </a:rPr>
              <a:t>superclass</a:t>
            </a:r>
            <a:r>
              <a:rPr lang="en-US" sz="2000">
                <a:solidFill>
                  <a:srgbClr val="000000"/>
                </a:solidFill>
                <a:cs typeface="Times New Roman" pitchFamily="18" charset="0"/>
              </a:rPr>
              <a:t> or </a:t>
            </a:r>
            <a:r>
              <a:rPr lang="en-US" sz="2000" i="1">
                <a:solidFill>
                  <a:srgbClr val="000000"/>
                </a:solidFill>
                <a:cs typeface="Times New Roman" pitchFamily="18" charset="0"/>
              </a:rPr>
              <a:t>parent</a:t>
            </a:r>
            <a:r>
              <a:rPr lang="en-US" sz="2000">
                <a:solidFill>
                  <a:srgbClr val="000000"/>
                </a:solidFill>
                <a:cs typeface="Times New Roman" pitchFamily="18" charset="0"/>
              </a:rPr>
              <a:t> class is the one from which another class inherits attributes and behavior.</a:t>
            </a:r>
          </a:p>
          <a:p>
            <a:pPr marL="1143000" lvl="2" indent="-228600" fontAlgn="base">
              <a:spcBef>
                <a:spcPct val="20000"/>
              </a:spcBef>
              <a:spcAft>
                <a:spcPct val="0"/>
              </a:spcAft>
              <a:buClr>
                <a:srgbClr val="7889FB"/>
              </a:buClr>
              <a:buSzPct val="125000"/>
              <a:buFont typeface="Wingdings" pitchFamily="2" charset="2"/>
              <a:buChar char="ü"/>
            </a:pPr>
            <a:endParaRPr lang="en-US" sz="2000">
              <a:solidFill>
                <a:srgbClr val="000000"/>
              </a:solidFill>
              <a:cs typeface="Times New Roman" pitchFamily="18" charset="0"/>
            </a:endParaRPr>
          </a:p>
          <a:p>
            <a:pPr marL="1143000" lvl="2" indent="-228600" fontAlgn="base">
              <a:spcBef>
                <a:spcPct val="20000"/>
              </a:spcBef>
              <a:spcAft>
                <a:spcPct val="0"/>
              </a:spcAft>
              <a:buClr>
                <a:srgbClr val="7889FB"/>
              </a:buClr>
              <a:buSzPct val="125000"/>
              <a:buFont typeface="Wingdings" pitchFamily="2" charset="2"/>
              <a:buChar char="ü"/>
            </a:pPr>
            <a:r>
              <a:rPr lang="en-US" sz="2000">
                <a:solidFill>
                  <a:srgbClr val="000000"/>
                </a:solidFill>
                <a:cs typeface="Times New Roman" pitchFamily="18" charset="0"/>
              </a:rPr>
              <a:t>A </a:t>
            </a:r>
            <a:r>
              <a:rPr lang="en-US" sz="2000" i="1">
                <a:solidFill>
                  <a:srgbClr val="000000"/>
                </a:solidFill>
                <a:cs typeface="Times New Roman" pitchFamily="18" charset="0"/>
              </a:rPr>
              <a:t>subclass</a:t>
            </a:r>
            <a:r>
              <a:rPr lang="en-US" sz="2000">
                <a:solidFill>
                  <a:srgbClr val="000000"/>
                </a:solidFill>
                <a:cs typeface="Times New Roman" pitchFamily="18" charset="0"/>
              </a:rPr>
              <a:t> or </a:t>
            </a:r>
            <a:r>
              <a:rPr lang="en-US" sz="2000" i="1">
                <a:solidFill>
                  <a:srgbClr val="000000"/>
                </a:solidFill>
                <a:cs typeface="Times New Roman" pitchFamily="18" charset="0"/>
              </a:rPr>
              <a:t>child</a:t>
            </a:r>
            <a:r>
              <a:rPr lang="en-US" sz="2000">
                <a:solidFill>
                  <a:srgbClr val="000000"/>
                </a:solidFill>
                <a:cs typeface="Times New Roman" pitchFamily="18" charset="0"/>
              </a:rPr>
              <a:t> class is a class that inherits attributes and behavior from a superclass.</a:t>
            </a:r>
          </a:p>
          <a:p>
            <a:pPr marL="1600200" lvl="3" indent="-228600" fontAlgn="base">
              <a:spcBef>
                <a:spcPct val="20000"/>
              </a:spcBef>
              <a:spcAft>
                <a:spcPct val="0"/>
              </a:spcAft>
              <a:buSzPct val="140000"/>
              <a:buFontTx/>
              <a:buChar char="•"/>
            </a:pPr>
            <a:endParaRPr lang="en-US" sz="2000" i="1">
              <a:solidFill>
                <a:srgbClr val="000000"/>
              </a:solidFill>
              <a:cs typeface="Times New Roman" pitchFamily="18" charset="0"/>
            </a:endParaRPr>
          </a:p>
          <a:p>
            <a:pPr marL="742950" lvl="1" indent="-285750" fontAlgn="base">
              <a:spcBef>
                <a:spcPct val="20000"/>
              </a:spcBef>
              <a:spcAft>
                <a:spcPct val="0"/>
              </a:spcAft>
              <a:buSzPct val="140000"/>
            </a:pPr>
            <a:r>
              <a:rPr lang="en-US" sz="2000">
                <a:solidFill>
                  <a:srgbClr val="006666"/>
                </a:solidFill>
                <a:cs typeface="Times New Roman" pitchFamily="18" charset="0"/>
              </a:rPr>
              <a:t> </a:t>
            </a:r>
          </a:p>
          <a:p>
            <a:pPr marL="1143000" lvl="2" indent="-228600" fontAlgn="base">
              <a:spcBef>
                <a:spcPct val="20000"/>
              </a:spcBef>
              <a:spcAft>
                <a:spcPct val="0"/>
              </a:spcAft>
              <a:buSzPct val="140000"/>
            </a:pPr>
            <a:endParaRPr lang="en-US" sz="2000">
              <a:solidFill>
                <a:srgbClr val="006666"/>
              </a:solidFill>
              <a:cs typeface="Times New Roman" pitchFamily="18" charset="0"/>
            </a:endParaRPr>
          </a:p>
          <a:p>
            <a:pPr marL="1600200" lvl="3" indent="-228600" fontAlgn="base">
              <a:spcBef>
                <a:spcPct val="20000"/>
              </a:spcBef>
              <a:spcAft>
                <a:spcPct val="0"/>
              </a:spcAft>
              <a:buSzPct val="140000"/>
            </a:pPr>
            <a:endParaRPr lang="en-US" sz="2000">
              <a:solidFill>
                <a:srgbClr val="006666"/>
              </a:solidFill>
              <a:cs typeface="Times New Roman" pitchFamily="18" charset="0"/>
            </a:endParaRPr>
          </a:p>
        </p:txBody>
      </p:sp>
      <p:sp>
        <p:nvSpPr>
          <p:cNvPr id="1056771" name="Rectangle 3"/>
          <p:cNvSpPr>
            <a:spLocks noGrp="1" noChangeArrowheads="1"/>
          </p:cNvSpPr>
          <p:nvPr>
            <p:ph type="title"/>
          </p:nvPr>
        </p:nvSpPr>
        <p:spPr>
          <a:noFill/>
          <a:ln/>
        </p:spPr>
        <p:txBody>
          <a:bodyPr/>
          <a:lstStyle/>
          <a:p>
            <a:r>
              <a:rPr lang="en-US"/>
              <a:t>Inheritance (Continued)</a:t>
            </a:r>
          </a:p>
        </p:txBody>
      </p:sp>
      <p:sp>
        <p:nvSpPr>
          <p:cNvPr id="5" name="Date Placeholder 4"/>
          <p:cNvSpPr>
            <a:spLocks noGrp="1"/>
          </p:cNvSpPr>
          <p:nvPr>
            <p:ph type="dt" sz="half" idx="12"/>
          </p:nvPr>
        </p:nvSpPr>
        <p:spPr/>
        <p:txBody>
          <a:bodyPr/>
          <a:lstStyle/>
          <a:p>
            <a:fld id="{F199E84A-F0FE-4578-828E-BAFD36938D1F}"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ChangeArrowheads="1"/>
          </p:cNvSpPr>
          <p:nvPr/>
        </p:nvSpPr>
        <p:spPr bwMode="auto">
          <a:xfrm>
            <a:off x="609600" y="1371600"/>
            <a:ext cx="8077200" cy="4495800"/>
          </a:xfrm>
          <a:prstGeom prst="rect">
            <a:avLst/>
          </a:prstGeom>
          <a:noFill/>
          <a:ln w="9525">
            <a:noFill/>
            <a:miter lim="800000"/>
            <a:headEnd/>
            <a:tailEnd/>
          </a:ln>
          <a:effectLst/>
        </p:spPr>
        <p:txBody>
          <a:bodyPr/>
          <a:lstStyle/>
          <a:p>
            <a:pPr fontAlgn="base">
              <a:spcBef>
                <a:spcPct val="20000"/>
              </a:spcBef>
              <a:spcAft>
                <a:spcPct val="0"/>
              </a:spcAft>
            </a:pPr>
            <a:r>
              <a:rPr lang="en-US" sz="3200">
                <a:solidFill>
                  <a:srgbClr val="000000"/>
                </a:solidFill>
                <a:latin typeface="Verdana" pitchFamily="34" charset="0"/>
                <a:cs typeface="Times New Roman" pitchFamily="18" charset="0"/>
              </a:rPr>
              <a:t>  </a:t>
            </a:r>
            <a:endParaRPr lang="en-US" sz="1400">
              <a:solidFill>
                <a:srgbClr val="006666"/>
              </a:solidFill>
              <a:latin typeface="Verdana" pitchFamily="34" charset="0"/>
              <a:cs typeface="Times New Roman" pitchFamily="18" charset="0"/>
            </a:endParaRPr>
          </a:p>
          <a:p>
            <a:pPr marL="742950" lvl="1" indent="-285750" fontAlgn="base">
              <a:spcBef>
                <a:spcPct val="20000"/>
              </a:spcBef>
              <a:spcAft>
                <a:spcPct val="0"/>
              </a:spcAft>
              <a:buSzPct val="140000"/>
              <a:buFontTx/>
              <a:buChar char="•"/>
            </a:pPr>
            <a:endParaRPr lang="en-US" sz="1400">
              <a:solidFill>
                <a:srgbClr val="006666"/>
              </a:solidFill>
              <a:latin typeface="Verdana" pitchFamily="34" charset="0"/>
              <a:cs typeface="Times New Roman" pitchFamily="18" charset="0"/>
            </a:endParaRPr>
          </a:p>
        </p:txBody>
      </p:sp>
      <p:sp>
        <p:nvSpPr>
          <p:cNvPr id="1058819" name="Rectangle 3"/>
          <p:cNvSpPr>
            <a:spLocks noChangeArrowheads="1"/>
          </p:cNvSpPr>
          <p:nvPr/>
        </p:nvSpPr>
        <p:spPr bwMode="auto">
          <a:xfrm>
            <a:off x="3448050" y="2362200"/>
            <a:ext cx="1828800" cy="685800"/>
          </a:xfrm>
          <a:prstGeom prst="rect">
            <a:avLst/>
          </a:prstGeom>
          <a:solidFill>
            <a:srgbClr val="008080">
              <a:alpha val="39999"/>
            </a:srgbClr>
          </a:solidFill>
          <a:ln w="38100">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r>
              <a:rPr lang="en-US">
                <a:solidFill>
                  <a:srgbClr val="000000"/>
                </a:solidFill>
              </a:rPr>
              <a:t>Employee</a:t>
            </a:r>
          </a:p>
        </p:txBody>
      </p:sp>
      <p:grpSp>
        <p:nvGrpSpPr>
          <p:cNvPr id="2" name="Group 4"/>
          <p:cNvGrpSpPr>
            <a:grpSpLocks/>
          </p:cNvGrpSpPr>
          <p:nvPr/>
        </p:nvGrpSpPr>
        <p:grpSpPr bwMode="auto">
          <a:xfrm>
            <a:off x="1981200" y="3048000"/>
            <a:ext cx="4800600" cy="1066800"/>
            <a:chOff x="1248" y="2256"/>
            <a:chExt cx="3024" cy="528"/>
          </a:xfrm>
        </p:grpSpPr>
        <p:sp>
          <p:nvSpPr>
            <p:cNvPr id="1058821" name="Line 5"/>
            <p:cNvSpPr>
              <a:spLocks noChangeShapeType="1"/>
            </p:cNvSpPr>
            <p:nvPr/>
          </p:nvSpPr>
          <p:spPr bwMode="auto">
            <a:xfrm>
              <a:off x="2736" y="2256"/>
              <a:ext cx="0" cy="288"/>
            </a:xfrm>
            <a:prstGeom prst="line">
              <a:avLst/>
            </a:prstGeom>
            <a:noFill/>
            <a:ln w="28575">
              <a:solidFill>
                <a:srgbClr val="006666"/>
              </a:solidFill>
              <a:round/>
              <a:headEnd/>
              <a:tailEn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sp>
          <p:nvSpPr>
            <p:cNvPr id="1058822" name="Line 6"/>
            <p:cNvSpPr>
              <a:spLocks noChangeShapeType="1"/>
            </p:cNvSpPr>
            <p:nvPr/>
          </p:nvSpPr>
          <p:spPr bwMode="auto">
            <a:xfrm flipH="1">
              <a:off x="1248" y="2544"/>
              <a:ext cx="3024" cy="0"/>
            </a:xfrm>
            <a:prstGeom prst="line">
              <a:avLst/>
            </a:prstGeom>
            <a:noFill/>
            <a:ln w="28575">
              <a:solidFill>
                <a:srgbClr val="006666"/>
              </a:solidFill>
              <a:round/>
              <a:headEnd/>
              <a:tailEn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sp>
          <p:nvSpPr>
            <p:cNvPr id="1058823" name="Line 7"/>
            <p:cNvSpPr>
              <a:spLocks noChangeShapeType="1"/>
            </p:cNvSpPr>
            <p:nvPr/>
          </p:nvSpPr>
          <p:spPr bwMode="auto">
            <a:xfrm>
              <a:off x="1248" y="2544"/>
              <a:ext cx="0" cy="240"/>
            </a:xfrm>
            <a:prstGeom prst="line">
              <a:avLst/>
            </a:prstGeom>
            <a:noFill/>
            <a:ln w="28575">
              <a:solidFill>
                <a:srgbClr val="006666"/>
              </a:solidFill>
              <a:round/>
              <a:headEnd/>
              <a:tailEn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sp>
          <p:nvSpPr>
            <p:cNvPr id="1058824" name="Line 8"/>
            <p:cNvSpPr>
              <a:spLocks noChangeShapeType="1"/>
            </p:cNvSpPr>
            <p:nvPr/>
          </p:nvSpPr>
          <p:spPr bwMode="auto">
            <a:xfrm>
              <a:off x="2736" y="2544"/>
              <a:ext cx="0" cy="240"/>
            </a:xfrm>
            <a:prstGeom prst="line">
              <a:avLst/>
            </a:prstGeom>
            <a:noFill/>
            <a:ln w="28575">
              <a:solidFill>
                <a:srgbClr val="006666"/>
              </a:solidFill>
              <a:round/>
              <a:headEnd/>
              <a:tailEn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sp>
          <p:nvSpPr>
            <p:cNvPr id="1058825" name="Line 9"/>
            <p:cNvSpPr>
              <a:spLocks noChangeShapeType="1"/>
            </p:cNvSpPr>
            <p:nvPr/>
          </p:nvSpPr>
          <p:spPr bwMode="auto">
            <a:xfrm>
              <a:off x="4272" y="2544"/>
              <a:ext cx="0" cy="240"/>
            </a:xfrm>
            <a:prstGeom prst="line">
              <a:avLst/>
            </a:prstGeom>
            <a:noFill/>
            <a:ln w="28575">
              <a:solidFill>
                <a:srgbClr val="006666"/>
              </a:solidFill>
              <a:round/>
              <a:headEnd/>
              <a:tailEn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grpSp>
      <p:grpSp>
        <p:nvGrpSpPr>
          <p:cNvPr id="3" name="Group 10"/>
          <p:cNvGrpSpPr>
            <a:grpSpLocks/>
          </p:cNvGrpSpPr>
          <p:nvPr/>
        </p:nvGrpSpPr>
        <p:grpSpPr bwMode="auto">
          <a:xfrm>
            <a:off x="1066800" y="4114800"/>
            <a:ext cx="6858000" cy="685800"/>
            <a:chOff x="672" y="2784"/>
            <a:chExt cx="4320" cy="432"/>
          </a:xfrm>
        </p:grpSpPr>
        <p:sp>
          <p:nvSpPr>
            <p:cNvPr id="1058827" name="Rectangle 11"/>
            <p:cNvSpPr>
              <a:spLocks noChangeArrowheads="1"/>
            </p:cNvSpPr>
            <p:nvPr/>
          </p:nvSpPr>
          <p:spPr bwMode="auto">
            <a:xfrm>
              <a:off x="2208" y="2784"/>
              <a:ext cx="1152" cy="432"/>
            </a:xfrm>
            <a:prstGeom prst="rect">
              <a:avLst/>
            </a:prstGeom>
            <a:solidFill>
              <a:srgbClr val="008080">
                <a:alpha val="39999"/>
              </a:srgbClr>
            </a:solidFill>
            <a:ln w="38100">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r>
                <a:rPr lang="en-US">
                  <a:solidFill>
                    <a:srgbClr val="000000"/>
                  </a:solidFill>
                </a:rPr>
                <a:t>Secretary</a:t>
              </a:r>
            </a:p>
          </p:txBody>
        </p:sp>
        <p:sp>
          <p:nvSpPr>
            <p:cNvPr id="1058828" name="Rectangle 12"/>
            <p:cNvSpPr>
              <a:spLocks noChangeArrowheads="1"/>
            </p:cNvSpPr>
            <p:nvPr/>
          </p:nvSpPr>
          <p:spPr bwMode="auto">
            <a:xfrm>
              <a:off x="672" y="2784"/>
              <a:ext cx="1152" cy="432"/>
            </a:xfrm>
            <a:prstGeom prst="rect">
              <a:avLst/>
            </a:prstGeom>
            <a:solidFill>
              <a:srgbClr val="008080">
                <a:alpha val="39999"/>
              </a:srgbClr>
            </a:solidFill>
            <a:ln w="38100">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r>
                <a:rPr lang="en-US">
                  <a:solidFill>
                    <a:srgbClr val="000000"/>
                  </a:solidFill>
                </a:rPr>
                <a:t>Manager</a:t>
              </a:r>
            </a:p>
          </p:txBody>
        </p:sp>
        <p:sp>
          <p:nvSpPr>
            <p:cNvPr id="1058829" name="Rectangle 13"/>
            <p:cNvSpPr>
              <a:spLocks noChangeArrowheads="1"/>
            </p:cNvSpPr>
            <p:nvPr/>
          </p:nvSpPr>
          <p:spPr bwMode="auto">
            <a:xfrm>
              <a:off x="3840" y="2784"/>
              <a:ext cx="1152" cy="432"/>
            </a:xfrm>
            <a:prstGeom prst="rect">
              <a:avLst/>
            </a:prstGeom>
            <a:solidFill>
              <a:srgbClr val="008080">
                <a:alpha val="39999"/>
              </a:srgbClr>
            </a:solidFill>
            <a:ln w="38100">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r>
                <a:rPr lang="en-US">
                  <a:solidFill>
                    <a:srgbClr val="000000"/>
                  </a:solidFill>
                </a:rPr>
                <a:t>Programmer</a:t>
              </a:r>
            </a:p>
          </p:txBody>
        </p:sp>
      </p:grpSp>
      <p:sp>
        <p:nvSpPr>
          <p:cNvPr id="1058830" name="Rectangle 14"/>
          <p:cNvSpPr>
            <a:spLocks noChangeArrowheads="1"/>
          </p:cNvSpPr>
          <p:nvPr/>
        </p:nvSpPr>
        <p:spPr bwMode="auto">
          <a:xfrm>
            <a:off x="153988" y="871538"/>
            <a:ext cx="8245475" cy="498475"/>
          </a:xfrm>
          <a:prstGeom prst="rect">
            <a:avLst/>
          </a:prstGeom>
          <a:noFill/>
          <a:ln w="9525">
            <a:noFill/>
            <a:miter lim="800000"/>
            <a:headEnd/>
            <a:tailEnd/>
          </a:ln>
          <a:effectLst/>
        </p:spPr>
        <p:txBody>
          <a:bodyPr lIns="92075" tIns="46038" rIns="92075" bIns="46038" anchor="b"/>
          <a:lstStyle/>
          <a:p>
            <a:pPr fontAlgn="base">
              <a:lnSpc>
                <a:spcPct val="90000"/>
              </a:lnSpc>
              <a:spcBef>
                <a:spcPct val="0"/>
              </a:spcBef>
              <a:spcAft>
                <a:spcPct val="0"/>
              </a:spcAft>
            </a:pPr>
            <a:r>
              <a:rPr lang="en-US" sz="2800">
                <a:solidFill>
                  <a:srgbClr val="7889FB"/>
                </a:solidFill>
              </a:rPr>
              <a:t>Inheritance (Continued)</a:t>
            </a:r>
          </a:p>
        </p:txBody>
      </p:sp>
      <p:sp>
        <p:nvSpPr>
          <p:cNvPr id="16" name="Date Placeholder 15"/>
          <p:cNvSpPr>
            <a:spLocks noGrp="1"/>
          </p:cNvSpPr>
          <p:nvPr>
            <p:ph type="dt" sz="half" idx="12"/>
          </p:nvPr>
        </p:nvSpPr>
        <p:spPr/>
        <p:txBody>
          <a:bodyPr/>
          <a:lstStyle/>
          <a:p>
            <a:fld id="{392BE281-B5BD-4DE9-B19E-CA2A37293D63}" type="datetime1">
              <a:rPr lang="en-US" smtClean="0"/>
              <a:pPr/>
              <a:t>4/1/2013</a:t>
            </a:fld>
            <a:endParaRPr lang="en-US"/>
          </a:p>
        </p:txBody>
      </p:sp>
      <p:sp>
        <p:nvSpPr>
          <p:cNvPr id="17" name="Footer Placeholder 16"/>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58819"/>
                                        </p:tgtEl>
                                        <p:attrNameLst>
                                          <p:attrName>style.visibility</p:attrName>
                                        </p:attrNameLst>
                                      </p:cBhvr>
                                      <p:to>
                                        <p:strVal val="visible"/>
                                      </p:to>
                                    </p:set>
                                    <p:animEffect transition="in" filter="wipe(up)">
                                      <p:cBhvr>
                                        <p:cTn id="7" dur="1000"/>
                                        <p:tgtEl>
                                          <p:spTgt spid="1058819"/>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ChangeArrowheads="1"/>
          </p:cNvSpPr>
          <p:nvPr/>
        </p:nvSpPr>
        <p:spPr bwMode="auto">
          <a:xfrm>
            <a:off x="609600" y="1371600"/>
            <a:ext cx="8077200" cy="4495800"/>
          </a:xfrm>
          <a:prstGeom prst="rect">
            <a:avLst/>
          </a:prstGeom>
          <a:noFill/>
          <a:ln w="9525">
            <a:noFill/>
            <a:miter lim="800000"/>
            <a:headEnd/>
            <a:tailEnd/>
          </a:ln>
          <a:effectLst/>
        </p:spPr>
        <p:txBody>
          <a:bodyPr/>
          <a:lstStyle/>
          <a:p>
            <a:pPr fontAlgn="base">
              <a:spcBef>
                <a:spcPct val="20000"/>
              </a:spcBef>
              <a:spcAft>
                <a:spcPct val="0"/>
              </a:spcAft>
            </a:pPr>
            <a:r>
              <a:rPr lang="en-US" sz="2000">
                <a:solidFill>
                  <a:srgbClr val="000000"/>
                </a:solidFill>
                <a:cs typeface="Times New Roman" pitchFamily="18" charset="0"/>
              </a:rPr>
              <a:t> </a:t>
            </a:r>
            <a:endParaRPr lang="en-US" sz="2000">
              <a:solidFill>
                <a:srgbClr val="006666"/>
              </a:solidFill>
              <a:cs typeface="Times New Roman" pitchFamily="18" charset="0"/>
            </a:endParaRPr>
          </a:p>
          <a:p>
            <a:pPr marL="742950" lvl="1" indent="-28575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Single inheritance </a:t>
            </a:r>
          </a:p>
          <a:p>
            <a:pPr fontAlgn="base">
              <a:spcBef>
                <a:spcPct val="20000"/>
              </a:spcBef>
              <a:spcAft>
                <a:spcPct val="0"/>
              </a:spcAft>
              <a:buSzPct val="140000"/>
            </a:pPr>
            <a:r>
              <a:rPr lang="en-US" sz="2000">
                <a:solidFill>
                  <a:srgbClr val="000000"/>
                </a:solidFill>
                <a:cs typeface="Times New Roman" pitchFamily="18" charset="0"/>
              </a:rPr>
              <a:t>                Subclass is derived from only one superclass. </a:t>
            </a:r>
          </a:p>
        </p:txBody>
      </p:sp>
      <p:sp>
        <p:nvSpPr>
          <p:cNvPr id="1062915" name="Rectangle 3"/>
          <p:cNvSpPr>
            <a:spLocks noGrp="1" noChangeArrowheads="1"/>
          </p:cNvSpPr>
          <p:nvPr>
            <p:ph type="title"/>
          </p:nvPr>
        </p:nvSpPr>
        <p:spPr>
          <a:noFill/>
          <a:ln/>
        </p:spPr>
        <p:txBody>
          <a:bodyPr/>
          <a:lstStyle/>
          <a:p>
            <a:r>
              <a:rPr lang="en-US"/>
              <a:t>Types of Inheritance </a:t>
            </a:r>
          </a:p>
        </p:txBody>
      </p:sp>
      <p:sp>
        <p:nvSpPr>
          <p:cNvPr id="1062916" name="Rectangle 4"/>
          <p:cNvSpPr>
            <a:spLocks noChangeArrowheads="1"/>
          </p:cNvSpPr>
          <p:nvPr/>
        </p:nvSpPr>
        <p:spPr bwMode="auto">
          <a:xfrm>
            <a:off x="3810000" y="3276600"/>
            <a:ext cx="1752600" cy="914400"/>
          </a:xfrm>
          <a:prstGeom prst="rect">
            <a:avLst/>
          </a:prstGeom>
          <a:solidFill>
            <a:srgbClr val="008080">
              <a:alpha val="39999"/>
            </a:srgbClr>
          </a:solidFill>
          <a:ln w="38100" algn="ctr">
            <a:noFill/>
            <a:miter lim="800000"/>
            <a:headEnd/>
            <a:tailEnd/>
          </a:ln>
          <a:effectLst/>
          <a:scene3d>
            <a:camera prst="legacyPerspectiveBottom"/>
            <a:lightRig rig="legacyFlat3" dir="t"/>
          </a:scene3d>
          <a:sp3d extrusionH="2905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r>
              <a:rPr lang="en-US">
                <a:solidFill>
                  <a:srgbClr val="000000"/>
                </a:solidFill>
              </a:rPr>
              <a:t>Super class</a:t>
            </a:r>
          </a:p>
          <a:p>
            <a:pPr algn="ctr" fontAlgn="base">
              <a:spcBef>
                <a:spcPct val="0"/>
              </a:spcBef>
              <a:spcAft>
                <a:spcPct val="0"/>
              </a:spcAft>
            </a:pPr>
            <a:r>
              <a:rPr lang="en-US">
                <a:solidFill>
                  <a:srgbClr val="000000"/>
                </a:solidFill>
              </a:rPr>
              <a:t>/Base Class</a:t>
            </a:r>
          </a:p>
          <a:p>
            <a:pPr algn="ctr" fontAlgn="base">
              <a:spcBef>
                <a:spcPct val="0"/>
              </a:spcBef>
              <a:spcAft>
                <a:spcPct val="0"/>
              </a:spcAft>
            </a:pPr>
            <a:r>
              <a:rPr lang="en-US">
                <a:solidFill>
                  <a:srgbClr val="000000"/>
                </a:solidFill>
              </a:rPr>
              <a:t>(Parent)</a:t>
            </a:r>
          </a:p>
        </p:txBody>
      </p:sp>
      <p:sp>
        <p:nvSpPr>
          <p:cNvPr id="1062917" name="Line 5"/>
          <p:cNvSpPr>
            <a:spLocks noChangeShapeType="1"/>
          </p:cNvSpPr>
          <p:nvPr/>
        </p:nvSpPr>
        <p:spPr bwMode="auto">
          <a:xfrm>
            <a:off x="4648200" y="4191000"/>
            <a:ext cx="0" cy="685800"/>
          </a:xfrm>
          <a:prstGeom prst="line">
            <a:avLst/>
          </a:prstGeom>
          <a:noFill/>
          <a:ln w="38100">
            <a:solidFill>
              <a:srgbClr val="006666"/>
            </a:solidFill>
            <a:round/>
            <a:headEnd/>
            <a:tailEnd type="triangle" w="med" len="me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sp>
        <p:nvSpPr>
          <p:cNvPr id="1062918" name="Rectangle 6"/>
          <p:cNvSpPr>
            <a:spLocks noChangeArrowheads="1"/>
          </p:cNvSpPr>
          <p:nvPr/>
        </p:nvSpPr>
        <p:spPr bwMode="auto">
          <a:xfrm>
            <a:off x="3810000" y="4953000"/>
            <a:ext cx="1752600" cy="990600"/>
          </a:xfrm>
          <a:prstGeom prst="rect">
            <a:avLst/>
          </a:prstGeom>
          <a:solidFill>
            <a:srgbClr val="008080">
              <a:alpha val="39999"/>
            </a:srgbClr>
          </a:solidFill>
          <a:ln w="38100" algn="ctr">
            <a:noFill/>
            <a:miter lim="800000"/>
            <a:headEnd/>
            <a:tailEnd/>
          </a:ln>
          <a:effectLst/>
          <a:scene3d>
            <a:camera prst="legacyPerspectiveBottom"/>
            <a:lightRig rig="legacyFlat3" dir="t"/>
          </a:scene3d>
          <a:sp3d extrusionH="2905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r>
              <a:rPr lang="en-US">
                <a:solidFill>
                  <a:srgbClr val="000000"/>
                </a:solidFill>
              </a:rPr>
              <a:t>Sub class</a:t>
            </a:r>
          </a:p>
          <a:p>
            <a:pPr algn="ctr" fontAlgn="base">
              <a:spcBef>
                <a:spcPct val="0"/>
              </a:spcBef>
              <a:spcAft>
                <a:spcPct val="0"/>
              </a:spcAft>
            </a:pPr>
            <a:r>
              <a:rPr lang="en-US">
                <a:solidFill>
                  <a:srgbClr val="000000"/>
                </a:solidFill>
              </a:rPr>
              <a:t>/Derived Class</a:t>
            </a:r>
          </a:p>
          <a:p>
            <a:pPr algn="ctr" fontAlgn="base">
              <a:spcBef>
                <a:spcPct val="0"/>
              </a:spcBef>
              <a:spcAft>
                <a:spcPct val="0"/>
              </a:spcAft>
            </a:pPr>
            <a:r>
              <a:rPr lang="en-US">
                <a:solidFill>
                  <a:srgbClr val="000000"/>
                </a:solidFill>
              </a:rPr>
              <a:t>(Child)</a:t>
            </a:r>
          </a:p>
        </p:txBody>
      </p:sp>
      <p:sp>
        <p:nvSpPr>
          <p:cNvPr id="8" name="Date Placeholder 7"/>
          <p:cNvSpPr>
            <a:spLocks noGrp="1"/>
          </p:cNvSpPr>
          <p:nvPr>
            <p:ph type="dt" sz="half" idx="12"/>
          </p:nvPr>
        </p:nvSpPr>
        <p:spPr/>
        <p:txBody>
          <a:bodyPr/>
          <a:lstStyle/>
          <a:p>
            <a:fld id="{99C0C202-3AC6-44E7-BED3-1644DBF8AC78}" type="datetime1">
              <a:rPr lang="en-US" smtClean="0"/>
              <a:pPr/>
              <a:t>4/1/2013</a:t>
            </a:fld>
            <a:endParaRPr lang="en-US"/>
          </a:p>
        </p:txBody>
      </p:sp>
      <p:sp>
        <p:nvSpPr>
          <p:cNvPr id="9" name="Footer Placeholder 8"/>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62916"/>
                                        </p:tgtEl>
                                        <p:attrNameLst>
                                          <p:attrName>style.visibility</p:attrName>
                                        </p:attrNameLst>
                                      </p:cBhvr>
                                      <p:to>
                                        <p:strVal val="visible"/>
                                      </p:to>
                                    </p:set>
                                    <p:animEffect transition="in" filter="wipe(up)">
                                      <p:cBhvr>
                                        <p:cTn id="7" dur="1000"/>
                                        <p:tgtEl>
                                          <p:spTgt spid="106291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62917"/>
                                        </p:tgtEl>
                                        <p:attrNameLst>
                                          <p:attrName>style.visibility</p:attrName>
                                        </p:attrNameLst>
                                      </p:cBhvr>
                                      <p:to>
                                        <p:strVal val="visible"/>
                                      </p:to>
                                    </p:set>
                                    <p:animEffect transition="in" filter="wipe(up)">
                                      <p:cBhvr>
                                        <p:cTn id="11" dur="1000"/>
                                        <p:tgtEl>
                                          <p:spTgt spid="1062917"/>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062918"/>
                                        </p:tgtEl>
                                        <p:attrNameLst>
                                          <p:attrName>style.visibility</p:attrName>
                                        </p:attrNameLst>
                                      </p:cBhvr>
                                      <p:to>
                                        <p:strVal val="visible"/>
                                      </p:to>
                                    </p:set>
                                    <p:animEffect transition="in" filter="wipe(up)">
                                      <p:cBhvr>
                                        <p:cTn id="15" dur="1000"/>
                                        <p:tgtEl>
                                          <p:spTgt spid="106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6" grpId="0" animBg="1"/>
      <p:bldP spid="1062917" grpId="0" animBg="1"/>
      <p:bldP spid="10629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ChangeArrowheads="1"/>
          </p:cNvSpPr>
          <p:nvPr/>
        </p:nvSpPr>
        <p:spPr bwMode="auto">
          <a:xfrm>
            <a:off x="609600" y="1371600"/>
            <a:ext cx="8077200" cy="4495800"/>
          </a:xfrm>
          <a:prstGeom prst="rect">
            <a:avLst/>
          </a:prstGeom>
          <a:noFill/>
          <a:ln w="9525">
            <a:noFill/>
            <a:miter lim="800000"/>
            <a:headEnd/>
            <a:tailEnd/>
          </a:ln>
          <a:effectLst/>
        </p:spPr>
        <p:txBody>
          <a:bodyPr/>
          <a:lstStyle/>
          <a:p>
            <a:pPr marL="1600200" lvl="3" indent="-228600" fontAlgn="base">
              <a:spcBef>
                <a:spcPct val="20000"/>
              </a:spcBef>
              <a:spcAft>
                <a:spcPct val="0"/>
              </a:spcAft>
              <a:buSzPct val="140000"/>
            </a:pPr>
            <a:endParaRPr lang="en-US" sz="2000">
              <a:solidFill>
                <a:srgbClr val="006666"/>
              </a:solidFill>
              <a:cs typeface="Times New Roman" pitchFamily="18" charset="0"/>
            </a:endParaRPr>
          </a:p>
          <a:p>
            <a:pPr fontAlgn="base">
              <a:spcBef>
                <a:spcPct val="20000"/>
              </a:spcBef>
              <a:spcAft>
                <a:spcPct val="0"/>
              </a:spcAft>
              <a:buClr>
                <a:srgbClr val="7889FB"/>
              </a:buClr>
              <a:buSzPct val="125000"/>
              <a:buFontTx/>
              <a:buChar char="•"/>
            </a:pPr>
            <a:r>
              <a:rPr lang="en-US" sz="2000">
                <a:solidFill>
                  <a:srgbClr val="006666"/>
                </a:solidFill>
                <a:cs typeface="Times New Roman" pitchFamily="18" charset="0"/>
              </a:rPr>
              <a:t> </a:t>
            </a:r>
            <a:r>
              <a:rPr lang="en-US" sz="2000">
                <a:solidFill>
                  <a:srgbClr val="000000"/>
                </a:solidFill>
                <a:cs typeface="Times New Roman" pitchFamily="18" charset="0"/>
              </a:rPr>
              <a:t>Multiple Inheritance</a:t>
            </a:r>
          </a:p>
          <a:p>
            <a:pPr fontAlgn="base">
              <a:spcBef>
                <a:spcPct val="20000"/>
              </a:spcBef>
              <a:spcAft>
                <a:spcPct val="0"/>
              </a:spcAft>
              <a:buClr>
                <a:srgbClr val="7889FB"/>
              </a:buClr>
              <a:buSzPct val="125000"/>
            </a:pPr>
            <a:r>
              <a:rPr lang="en-US" sz="2000">
                <a:solidFill>
                  <a:srgbClr val="000000"/>
                </a:solidFill>
                <a:cs typeface="Times New Roman" pitchFamily="18" charset="0"/>
              </a:rPr>
              <a:t>	A subclass is derived from more than one super class. </a:t>
            </a:r>
          </a:p>
          <a:p>
            <a:pPr marL="2057400" lvl="4" indent="-228600" fontAlgn="base">
              <a:spcBef>
                <a:spcPct val="20000"/>
              </a:spcBef>
              <a:spcAft>
                <a:spcPct val="0"/>
              </a:spcAft>
              <a:buSzPct val="140000"/>
            </a:pPr>
            <a:r>
              <a:rPr lang="en-US" sz="2000">
                <a:solidFill>
                  <a:srgbClr val="006666"/>
                </a:solidFill>
                <a:cs typeface="Times New Roman" pitchFamily="18" charset="0"/>
              </a:rPr>
              <a:t>    </a:t>
            </a:r>
          </a:p>
        </p:txBody>
      </p:sp>
      <p:sp>
        <p:nvSpPr>
          <p:cNvPr id="1064963" name="Rectangle 3"/>
          <p:cNvSpPr>
            <a:spLocks noGrp="1" noChangeArrowheads="1"/>
          </p:cNvSpPr>
          <p:nvPr>
            <p:ph type="title"/>
          </p:nvPr>
        </p:nvSpPr>
        <p:spPr>
          <a:noFill/>
          <a:ln/>
        </p:spPr>
        <p:txBody>
          <a:bodyPr/>
          <a:lstStyle/>
          <a:p>
            <a:r>
              <a:rPr lang="en-US"/>
              <a:t>Types of Inheritance (Continued)</a:t>
            </a:r>
          </a:p>
        </p:txBody>
      </p:sp>
      <p:sp>
        <p:nvSpPr>
          <p:cNvPr id="1064964" name="Rectangle 4"/>
          <p:cNvSpPr>
            <a:spLocks noChangeArrowheads="1"/>
          </p:cNvSpPr>
          <p:nvPr/>
        </p:nvSpPr>
        <p:spPr bwMode="auto">
          <a:xfrm>
            <a:off x="2438400" y="3276600"/>
            <a:ext cx="1447800" cy="685800"/>
          </a:xfrm>
          <a:prstGeom prst="rect">
            <a:avLst/>
          </a:prstGeom>
          <a:solidFill>
            <a:srgbClr val="008080">
              <a:alpha val="39999"/>
            </a:srgbClr>
          </a:solidFill>
          <a:ln w="38100" algn="ctr">
            <a:noFill/>
            <a:miter lim="800000"/>
            <a:headEnd/>
            <a:tailEnd/>
          </a:ln>
          <a:effectLst/>
          <a:scene3d>
            <a:camera prst="legacyPerspectiveBottom"/>
            <a:lightRig rig="legacyFlat3" dir="t"/>
          </a:scene3d>
          <a:sp3d extrusionH="2905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r>
              <a:rPr lang="en-US">
                <a:solidFill>
                  <a:srgbClr val="000000"/>
                </a:solidFill>
              </a:rPr>
              <a:t>Super Class</a:t>
            </a:r>
          </a:p>
          <a:p>
            <a:pPr algn="ctr" fontAlgn="base">
              <a:spcBef>
                <a:spcPct val="0"/>
              </a:spcBef>
              <a:spcAft>
                <a:spcPct val="0"/>
              </a:spcAft>
            </a:pPr>
            <a:r>
              <a:rPr lang="en-US">
                <a:solidFill>
                  <a:srgbClr val="000000"/>
                </a:solidFill>
              </a:rPr>
              <a:t>(Parent 1)</a:t>
            </a:r>
          </a:p>
        </p:txBody>
      </p:sp>
      <p:sp>
        <p:nvSpPr>
          <p:cNvPr id="1064965" name="Rectangle 5"/>
          <p:cNvSpPr>
            <a:spLocks noChangeArrowheads="1"/>
          </p:cNvSpPr>
          <p:nvPr/>
        </p:nvSpPr>
        <p:spPr bwMode="auto">
          <a:xfrm>
            <a:off x="5257800" y="3276600"/>
            <a:ext cx="1447800" cy="685800"/>
          </a:xfrm>
          <a:prstGeom prst="rect">
            <a:avLst/>
          </a:prstGeom>
          <a:solidFill>
            <a:srgbClr val="008080">
              <a:alpha val="39999"/>
            </a:srgbClr>
          </a:solidFill>
          <a:ln w="38100" algn="ctr">
            <a:noFill/>
            <a:miter lim="800000"/>
            <a:headEnd/>
            <a:tailEnd/>
          </a:ln>
          <a:effectLst/>
          <a:scene3d>
            <a:camera prst="legacyPerspectiveBottom"/>
            <a:lightRig rig="legacyFlat3" dir="t"/>
          </a:scene3d>
          <a:sp3d extrusionH="2905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r>
              <a:rPr lang="en-US">
                <a:solidFill>
                  <a:srgbClr val="000000"/>
                </a:solidFill>
              </a:rPr>
              <a:t>Super Class</a:t>
            </a:r>
          </a:p>
          <a:p>
            <a:pPr algn="ctr" fontAlgn="base">
              <a:spcBef>
                <a:spcPct val="0"/>
              </a:spcBef>
              <a:spcAft>
                <a:spcPct val="0"/>
              </a:spcAft>
            </a:pPr>
            <a:r>
              <a:rPr lang="en-US">
                <a:solidFill>
                  <a:srgbClr val="000000"/>
                </a:solidFill>
              </a:rPr>
              <a:t>(Parent 2)</a:t>
            </a:r>
          </a:p>
        </p:txBody>
      </p:sp>
      <p:grpSp>
        <p:nvGrpSpPr>
          <p:cNvPr id="2" name="Group 6"/>
          <p:cNvGrpSpPr>
            <a:grpSpLocks/>
          </p:cNvGrpSpPr>
          <p:nvPr/>
        </p:nvGrpSpPr>
        <p:grpSpPr bwMode="auto">
          <a:xfrm>
            <a:off x="3048000" y="3962400"/>
            <a:ext cx="2819400" cy="838200"/>
            <a:chOff x="1920" y="2496"/>
            <a:chExt cx="1776" cy="528"/>
          </a:xfrm>
        </p:grpSpPr>
        <p:sp>
          <p:nvSpPr>
            <p:cNvPr id="1064967" name="Line 7"/>
            <p:cNvSpPr>
              <a:spLocks noChangeShapeType="1"/>
            </p:cNvSpPr>
            <p:nvPr/>
          </p:nvSpPr>
          <p:spPr bwMode="auto">
            <a:xfrm>
              <a:off x="1920" y="2496"/>
              <a:ext cx="0" cy="288"/>
            </a:xfrm>
            <a:prstGeom prst="line">
              <a:avLst/>
            </a:prstGeom>
            <a:noFill/>
            <a:ln w="28575">
              <a:solidFill>
                <a:srgbClr val="006666"/>
              </a:solidFill>
              <a:round/>
              <a:headEnd/>
              <a:tailEn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sp>
          <p:nvSpPr>
            <p:cNvPr id="1064968" name="Line 8"/>
            <p:cNvSpPr>
              <a:spLocks noChangeShapeType="1"/>
            </p:cNvSpPr>
            <p:nvPr/>
          </p:nvSpPr>
          <p:spPr bwMode="auto">
            <a:xfrm>
              <a:off x="3696" y="2496"/>
              <a:ext cx="0" cy="288"/>
            </a:xfrm>
            <a:prstGeom prst="line">
              <a:avLst/>
            </a:prstGeom>
            <a:noFill/>
            <a:ln w="28575">
              <a:solidFill>
                <a:srgbClr val="006666"/>
              </a:solidFill>
              <a:round/>
              <a:headEnd/>
              <a:tailEn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sp>
          <p:nvSpPr>
            <p:cNvPr id="1064969" name="Line 9"/>
            <p:cNvSpPr>
              <a:spLocks noChangeShapeType="1"/>
            </p:cNvSpPr>
            <p:nvPr/>
          </p:nvSpPr>
          <p:spPr bwMode="auto">
            <a:xfrm>
              <a:off x="1920" y="2784"/>
              <a:ext cx="1776" cy="0"/>
            </a:xfrm>
            <a:prstGeom prst="line">
              <a:avLst/>
            </a:prstGeom>
            <a:noFill/>
            <a:ln w="28575">
              <a:solidFill>
                <a:srgbClr val="006666"/>
              </a:solidFill>
              <a:round/>
              <a:headEnd/>
              <a:tailEn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sp>
          <p:nvSpPr>
            <p:cNvPr id="1064970" name="Line 10"/>
            <p:cNvSpPr>
              <a:spLocks noChangeShapeType="1"/>
            </p:cNvSpPr>
            <p:nvPr/>
          </p:nvSpPr>
          <p:spPr bwMode="auto">
            <a:xfrm>
              <a:off x="2832" y="2784"/>
              <a:ext cx="0" cy="240"/>
            </a:xfrm>
            <a:prstGeom prst="line">
              <a:avLst/>
            </a:prstGeom>
            <a:noFill/>
            <a:ln w="28575">
              <a:solidFill>
                <a:srgbClr val="006666"/>
              </a:solidFill>
              <a:round/>
              <a:headEnd/>
              <a:tailEnd/>
            </a:ln>
            <a:effectLst>
              <a:prstShdw prst="shdw17" dist="17961" dir="2700000">
                <a:srgbClr val="006666">
                  <a:gamma/>
                  <a:shade val="60000"/>
                  <a:invGamma/>
                </a:srgbClr>
              </a:prstShdw>
            </a:effectLst>
          </p:spPr>
          <p:txBody>
            <a:bodyPr/>
            <a:lstStyle/>
            <a:p>
              <a:pPr algn="ctr" fontAlgn="base">
                <a:spcBef>
                  <a:spcPct val="50000"/>
                </a:spcBef>
                <a:spcAft>
                  <a:spcPct val="0"/>
                </a:spcAft>
              </a:pPr>
              <a:endParaRPr lang="en-US" sz="2000">
                <a:solidFill>
                  <a:srgbClr val="000000"/>
                </a:solidFill>
              </a:endParaRPr>
            </a:p>
          </p:txBody>
        </p:sp>
      </p:grpSp>
      <p:sp>
        <p:nvSpPr>
          <p:cNvPr id="1064971" name="Rectangle 11"/>
          <p:cNvSpPr>
            <a:spLocks noChangeArrowheads="1"/>
          </p:cNvSpPr>
          <p:nvPr/>
        </p:nvSpPr>
        <p:spPr bwMode="auto">
          <a:xfrm>
            <a:off x="3733800" y="4800600"/>
            <a:ext cx="1447800" cy="685800"/>
          </a:xfrm>
          <a:prstGeom prst="rect">
            <a:avLst/>
          </a:prstGeom>
          <a:solidFill>
            <a:srgbClr val="008080">
              <a:alpha val="39999"/>
            </a:srgbClr>
          </a:solidFill>
          <a:ln w="38100" algn="ctr">
            <a:noFill/>
            <a:miter lim="800000"/>
            <a:headEnd/>
            <a:tailEnd/>
          </a:ln>
          <a:effectLst/>
          <a:scene3d>
            <a:camera prst="legacyPerspectiveBottom"/>
            <a:lightRig rig="legacyFlat3" dir="t"/>
          </a:scene3d>
          <a:sp3d extrusionH="290500" prstMaterial="legacyMatte">
            <a:bevelT w="13500" h="13500" prst="angle"/>
            <a:bevelB w="13500" h="13500" prst="angle"/>
            <a:extrusionClr>
              <a:srgbClr val="008080"/>
            </a:extrusionClr>
          </a:sp3d>
        </p:spPr>
        <p:txBody>
          <a:bodyPr wrap="none" anchor="ctr">
            <a:flatTx/>
          </a:bodyPr>
          <a:lstStyle/>
          <a:p>
            <a:pPr algn="ctr" fontAlgn="base">
              <a:spcBef>
                <a:spcPct val="0"/>
              </a:spcBef>
              <a:spcAft>
                <a:spcPct val="0"/>
              </a:spcAft>
            </a:pPr>
            <a:r>
              <a:rPr lang="en-US">
                <a:solidFill>
                  <a:srgbClr val="000000"/>
                </a:solidFill>
              </a:rPr>
              <a:t>Sub Class</a:t>
            </a:r>
          </a:p>
          <a:p>
            <a:pPr algn="ctr" fontAlgn="base">
              <a:spcBef>
                <a:spcPct val="0"/>
              </a:spcBef>
              <a:spcAft>
                <a:spcPct val="0"/>
              </a:spcAft>
            </a:pPr>
            <a:r>
              <a:rPr lang="en-US">
                <a:solidFill>
                  <a:srgbClr val="000000"/>
                </a:solidFill>
              </a:rPr>
              <a:t>(Child)</a:t>
            </a:r>
          </a:p>
        </p:txBody>
      </p:sp>
      <p:sp>
        <p:nvSpPr>
          <p:cNvPr id="13" name="Date Placeholder 12"/>
          <p:cNvSpPr>
            <a:spLocks noGrp="1"/>
          </p:cNvSpPr>
          <p:nvPr>
            <p:ph type="dt" sz="half" idx="12"/>
          </p:nvPr>
        </p:nvSpPr>
        <p:spPr/>
        <p:txBody>
          <a:bodyPr/>
          <a:lstStyle/>
          <a:p>
            <a:fld id="{9D1AB885-A7CA-4257-939B-AAD06D73AECC}" type="datetime1">
              <a:rPr lang="en-US" smtClean="0"/>
              <a:pPr/>
              <a:t>4/1/2013</a:t>
            </a:fld>
            <a:endParaRPr lang="en-US"/>
          </a:p>
        </p:txBody>
      </p:sp>
      <p:sp>
        <p:nvSpPr>
          <p:cNvPr id="14" name="Footer Placeholder 13"/>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64964"/>
                                        </p:tgtEl>
                                        <p:attrNameLst>
                                          <p:attrName>style.visibility</p:attrName>
                                        </p:attrNameLst>
                                      </p:cBhvr>
                                      <p:to>
                                        <p:strVal val="visible"/>
                                      </p:to>
                                    </p:set>
                                    <p:animEffect transition="in" filter="wipe(up)">
                                      <p:cBhvr>
                                        <p:cTn id="7" dur="1000"/>
                                        <p:tgtEl>
                                          <p:spTgt spid="106496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64965"/>
                                        </p:tgtEl>
                                        <p:attrNameLst>
                                          <p:attrName>style.visibility</p:attrName>
                                        </p:attrNameLst>
                                      </p:cBhvr>
                                      <p:to>
                                        <p:strVal val="visible"/>
                                      </p:to>
                                    </p:set>
                                    <p:animEffect transition="in" filter="wipe(up)">
                                      <p:cBhvr>
                                        <p:cTn id="10" dur="1000"/>
                                        <p:tgtEl>
                                          <p:spTgt spid="1064965"/>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1000"/>
                                        <p:tgtEl>
                                          <p:spTgt spid="2"/>
                                        </p:tgtEl>
                                      </p:cBhvr>
                                    </p:animEffect>
                                  </p:childTnLst>
                                </p:cTn>
                              </p:par>
                            </p:childTnLst>
                          </p:cTn>
                        </p:par>
                        <p:par>
                          <p:cTn id="15" fill="hold">
                            <p:stCondLst>
                              <p:cond delay="2000"/>
                            </p:stCondLst>
                            <p:childTnLst>
                              <p:par>
                                <p:cTn id="16" presetID="22" presetClass="entr" presetSubtype="1" fill="hold" grpId="0" nodeType="afterEffect">
                                  <p:stCondLst>
                                    <p:cond delay="0"/>
                                  </p:stCondLst>
                                  <p:childTnLst>
                                    <p:set>
                                      <p:cBhvr>
                                        <p:cTn id="17" dur="1" fill="hold">
                                          <p:stCondLst>
                                            <p:cond delay="0"/>
                                          </p:stCondLst>
                                        </p:cTn>
                                        <p:tgtEl>
                                          <p:spTgt spid="1064971"/>
                                        </p:tgtEl>
                                        <p:attrNameLst>
                                          <p:attrName>style.visibility</p:attrName>
                                        </p:attrNameLst>
                                      </p:cBhvr>
                                      <p:to>
                                        <p:strVal val="visible"/>
                                      </p:to>
                                    </p:set>
                                    <p:animEffect transition="in" filter="wipe(up)">
                                      <p:cBhvr>
                                        <p:cTn id="18" dur="1000"/>
                                        <p:tgtEl>
                                          <p:spTgt spid="1064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4" grpId="0" animBg="1"/>
      <p:bldP spid="1064965" grpId="0" animBg="1"/>
      <p:bldP spid="106497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2800" b="1" dirty="0">
                <a:solidFill>
                  <a:srgbClr val="FF0000"/>
                </a:solidFill>
                <a:cs typeface="Times New Roman" pitchFamily="18" charset="0"/>
              </a:rPr>
              <a:t>	   Dynamic Method Binding</a:t>
            </a:r>
          </a:p>
        </p:txBody>
      </p:sp>
      <p:sp>
        <p:nvSpPr>
          <p:cNvPr id="28675" name="Rectangle 3"/>
          <p:cNvSpPr>
            <a:spLocks noGrp="1" noChangeArrowheads="1"/>
          </p:cNvSpPr>
          <p:nvPr>
            <p:ph type="body" idx="1"/>
          </p:nvPr>
        </p:nvSpPr>
        <p:spPr/>
        <p:txBody>
          <a:bodyPr/>
          <a:lstStyle/>
          <a:p>
            <a:r>
              <a:rPr lang="en-US"/>
              <a:t>Dynamic Method Binding</a:t>
            </a:r>
          </a:p>
          <a:p>
            <a:pPr lvl="1"/>
            <a:r>
              <a:rPr lang="en-US"/>
              <a:t>At execution time, method calls routed to appropriate version</a:t>
            </a:r>
          </a:p>
          <a:p>
            <a:pPr lvl="2"/>
            <a:r>
              <a:rPr lang="en-US"/>
              <a:t>Method called for appropriate class</a:t>
            </a:r>
          </a:p>
          <a:p>
            <a:r>
              <a:rPr lang="en-US"/>
              <a:t>Example</a:t>
            </a:r>
          </a:p>
          <a:p>
            <a:pPr lvl="1"/>
            <a:r>
              <a:rPr lang="en-US" b="1">
                <a:latin typeface="Courier New" pitchFamily="49" charset="0"/>
              </a:rPr>
              <a:t>Triangle</a:t>
            </a:r>
            <a:r>
              <a:rPr lang="en-US"/>
              <a:t>, </a:t>
            </a:r>
            <a:r>
              <a:rPr lang="en-US" b="1">
                <a:latin typeface="Courier New" pitchFamily="49" charset="0"/>
              </a:rPr>
              <a:t>Circle</a:t>
            </a:r>
            <a:r>
              <a:rPr lang="en-US"/>
              <a:t>, and </a:t>
            </a:r>
            <a:r>
              <a:rPr lang="en-US" b="1">
                <a:latin typeface="Courier New" pitchFamily="49" charset="0"/>
              </a:rPr>
              <a:t>Square</a:t>
            </a:r>
            <a:r>
              <a:rPr lang="en-US"/>
              <a:t> all subclasses of </a:t>
            </a:r>
            <a:r>
              <a:rPr lang="en-US" b="1">
                <a:latin typeface="Courier New" pitchFamily="49" charset="0"/>
              </a:rPr>
              <a:t>Shape</a:t>
            </a:r>
          </a:p>
          <a:p>
            <a:pPr lvl="2"/>
            <a:r>
              <a:rPr lang="en-US"/>
              <a:t>Each has an overridden </a:t>
            </a:r>
            <a:r>
              <a:rPr lang="en-US" b="1">
                <a:latin typeface="Courier New" pitchFamily="49" charset="0"/>
              </a:rPr>
              <a:t>draw</a:t>
            </a:r>
            <a:r>
              <a:rPr lang="en-US"/>
              <a:t> method</a:t>
            </a:r>
          </a:p>
          <a:p>
            <a:pPr lvl="1"/>
            <a:r>
              <a:rPr lang="en-US"/>
              <a:t>Call </a:t>
            </a:r>
            <a:r>
              <a:rPr lang="en-US" b="1">
                <a:latin typeface="Courier New" pitchFamily="49" charset="0"/>
              </a:rPr>
              <a:t>draw</a:t>
            </a:r>
            <a:r>
              <a:rPr lang="en-US"/>
              <a:t> using superclass references</a:t>
            </a:r>
          </a:p>
          <a:p>
            <a:pPr lvl="2"/>
            <a:r>
              <a:rPr lang="en-US"/>
              <a:t>At execution time, program determines to which class the reference is actually pointing</a:t>
            </a:r>
          </a:p>
          <a:p>
            <a:pPr lvl="2"/>
            <a:r>
              <a:rPr lang="en-US"/>
              <a:t>Calls appropriate </a:t>
            </a:r>
            <a:r>
              <a:rPr lang="en-US" b="1">
                <a:latin typeface="Courier New" pitchFamily="49" charset="0"/>
              </a:rPr>
              <a:t>draw</a:t>
            </a:r>
            <a:r>
              <a:rPr lang="en-US"/>
              <a:t> method</a:t>
            </a:r>
          </a:p>
        </p:txBody>
      </p:sp>
      <p:sp>
        <p:nvSpPr>
          <p:cNvPr id="4" name="Date Placeholder 3"/>
          <p:cNvSpPr>
            <a:spLocks noGrp="1"/>
          </p:cNvSpPr>
          <p:nvPr>
            <p:ph type="dt" sz="half" idx="12"/>
          </p:nvPr>
        </p:nvSpPr>
        <p:spPr/>
        <p:txBody>
          <a:bodyPr/>
          <a:lstStyle/>
          <a:p>
            <a:fld id="{577CD72C-47F1-495F-ADA6-224303D57C68}"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IBM | Day 1 | 16-Oct-2012</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2800" b="1" dirty="0">
                <a:solidFill>
                  <a:srgbClr val="FF0000"/>
                </a:solidFill>
                <a:cs typeface="Times New Roman" pitchFamily="18" charset="0"/>
              </a:rPr>
              <a:t>	   </a:t>
            </a:r>
            <a:r>
              <a:rPr lang="en-US" sz="2800" b="1" dirty="0">
                <a:solidFill>
                  <a:srgbClr val="FF0000"/>
                </a:solidFill>
                <a:latin typeface="Courier New" pitchFamily="49" charset="0"/>
                <a:cs typeface="Courier New" pitchFamily="49" charset="0"/>
              </a:rPr>
              <a:t>final</a:t>
            </a:r>
            <a:r>
              <a:rPr lang="en-US" sz="2800" b="1" dirty="0">
                <a:solidFill>
                  <a:srgbClr val="FF0000"/>
                </a:solidFill>
                <a:cs typeface="Times New Roman" pitchFamily="18" charset="0"/>
              </a:rPr>
              <a:t> Methods and Classes</a:t>
            </a:r>
          </a:p>
        </p:txBody>
      </p:sp>
      <p:sp>
        <p:nvSpPr>
          <p:cNvPr id="29699" name="Rectangle 3"/>
          <p:cNvSpPr>
            <a:spLocks noGrp="1" noChangeArrowheads="1"/>
          </p:cNvSpPr>
          <p:nvPr>
            <p:ph type="body" idx="1"/>
          </p:nvPr>
        </p:nvSpPr>
        <p:spPr/>
        <p:txBody>
          <a:bodyPr/>
          <a:lstStyle/>
          <a:p>
            <a:r>
              <a:rPr lang="en-US"/>
              <a:t>Declaring variables </a:t>
            </a:r>
            <a:r>
              <a:rPr lang="en-US" b="1">
                <a:latin typeface="Courier New" pitchFamily="49" charset="0"/>
              </a:rPr>
              <a:t>final</a:t>
            </a:r>
          </a:p>
          <a:p>
            <a:pPr lvl="1"/>
            <a:r>
              <a:rPr lang="en-US"/>
              <a:t>Indicates they cannot be modified after declaration</a:t>
            </a:r>
          </a:p>
          <a:p>
            <a:pPr lvl="1"/>
            <a:r>
              <a:rPr lang="en-US"/>
              <a:t>Must be initialized when declared</a:t>
            </a:r>
          </a:p>
          <a:p>
            <a:r>
              <a:rPr lang="en-US"/>
              <a:t>Declaring methods </a:t>
            </a:r>
            <a:r>
              <a:rPr lang="en-US" b="1">
                <a:latin typeface="Courier New" pitchFamily="49" charset="0"/>
              </a:rPr>
              <a:t>final</a:t>
            </a:r>
          </a:p>
          <a:p>
            <a:pPr lvl="1"/>
            <a:r>
              <a:rPr lang="en-US"/>
              <a:t>Cannot be overridden in a subclass</a:t>
            </a:r>
          </a:p>
          <a:p>
            <a:pPr lvl="1"/>
            <a:r>
              <a:rPr lang="en-US" b="1">
                <a:latin typeface="Courier New" pitchFamily="49" charset="0"/>
              </a:rPr>
              <a:t>static</a:t>
            </a:r>
            <a:r>
              <a:rPr lang="en-US"/>
              <a:t> and </a:t>
            </a:r>
            <a:r>
              <a:rPr lang="en-US" b="1">
                <a:latin typeface="Courier New" pitchFamily="49" charset="0"/>
              </a:rPr>
              <a:t>private</a:t>
            </a:r>
            <a:r>
              <a:rPr lang="en-US"/>
              <a:t> methods are implicitly </a:t>
            </a:r>
            <a:r>
              <a:rPr lang="en-US" b="1">
                <a:latin typeface="Courier New" pitchFamily="49" charset="0"/>
              </a:rPr>
              <a:t>final</a:t>
            </a:r>
          </a:p>
          <a:p>
            <a:pPr lvl="1"/>
            <a:r>
              <a:rPr lang="en-US"/>
              <a:t>Program can inline </a:t>
            </a:r>
            <a:r>
              <a:rPr lang="en-US" b="1">
                <a:latin typeface="Courier New" pitchFamily="49" charset="0"/>
              </a:rPr>
              <a:t>final</a:t>
            </a:r>
            <a:r>
              <a:rPr lang="en-US"/>
              <a:t> methods</a:t>
            </a:r>
          </a:p>
          <a:p>
            <a:pPr lvl="2"/>
            <a:r>
              <a:rPr lang="en-US"/>
              <a:t>Actually inserts method code at method call locations</a:t>
            </a:r>
          </a:p>
          <a:p>
            <a:pPr lvl="2"/>
            <a:r>
              <a:rPr lang="en-US"/>
              <a:t>Improves program performance</a:t>
            </a:r>
          </a:p>
          <a:p>
            <a:r>
              <a:rPr lang="en-US"/>
              <a:t>Declaring classes </a:t>
            </a:r>
            <a:r>
              <a:rPr lang="en-US" b="1">
                <a:latin typeface="Courier New" pitchFamily="49" charset="0"/>
              </a:rPr>
              <a:t>final</a:t>
            </a:r>
          </a:p>
          <a:p>
            <a:pPr lvl="1"/>
            <a:r>
              <a:rPr lang="en-US"/>
              <a:t>Cannot be a superclass (cannot inherit from it)</a:t>
            </a:r>
          </a:p>
          <a:p>
            <a:pPr lvl="1"/>
            <a:r>
              <a:rPr lang="en-US"/>
              <a:t>All methods in class are implicitly </a:t>
            </a:r>
            <a:r>
              <a:rPr lang="en-US" b="1">
                <a:latin typeface="Courier New" pitchFamily="49" charset="0"/>
              </a:rPr>
              <a:t>final</a:t>
            </a:r>
          </a:p>
        </p:txBody>
      </p:sp>
      <p:sp>
        <p:nvSpPr>
          <p:cNvPr id="4" name="Date Placeholder 3"/>
          <p:cNvSpPr>
            <a:spLocks noGrp="1"/>
          </p:cNvSpPr>
          <p:nvPr>
            <p:ph type="dt" sz="half" idx="12"/>
          </p:nvPr>
        </p:nvSpPr>
        <p:spPr/>
        <p:txBody>
          <a:bodyPr/>
          <a:lstStyle/>
          <a:p>
            <a:fld id="{6E244C54-A347-479D-8B1E-AFBB10BFE854}"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IBM | Day 1 | 16-Oct-2012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p:txBody>
          <a:bodyPr/>
          <a:lstStyle/>
          <a:p>
            <a:r>
              <a:rPr lang="en-US"/>
              <a:t>History of Object Oriented Programming.</a:t>
            </a:r>
          </a:p>
        </p:txBody>
      </p:sp>
      <p:sp>
        <p:nvSpPr>
          <p:cNvPr id="1129475" name="Rectangle 3"/>
          <p:cNvSpPr>
            <a:spLocks noGrp="1" noChangeArrowheads="1"/>
          </p:cNvSpPr>
          <p:nvPr>
            <p:ph type="body" idx="1"/>
          </p:nvPr>
        </p:nvSpPr>
        <p:spPr/>
        <p:txBody>
          <a:bodyPr/>
          <a:lstStyle/>
          <a:p>
            <a:pPr>
              <a:lnSpc>
                <a:spcPct val="90000"/>
              </a:lnSpc>
            </a:pPr>
            <a:r>
              <a:rPr lang="en-US"/>
              <a:t>OOP concepts started surfacing in the mid-1960s with a programming language called Simula.</a:t>
            </a:r>
          </a:p>
          <a:p>
            <a:pPr>
              <a:lnSpc>
                <a:spcPct val="90000"/>
              </a:lnSpc>
            </a:pPr>
            <a:r>
              <a:rPr lang="en-US"/>
              <a:t>It further evolved in the 1970s with advent of Smalltalk.</a:t>
            </a:r>
          </a:p>
          <a:p>
            <a:pPr>
              <a:lnSpc>
                <a:spcPct val="90000"/>
              </a:lnSpc>
            </a:pPr>
            <a:r>
              <a:rPr lang="en-US"/>
              <a:t>A resurgence of interest in object-oriented methodologies occurred in the mid-1980s. Specifically, OOP languages such as C++ and Eifle became popular with mainstream computer programmers </a:t>
            </a:r>
          </a:p>
          <a:p>
            <a:pPr>
              <a:lnSpc>
                <a:spcPct val="90000"/>
              </a:lnSpc>
            </a:pPr>
            <a:r>
              <a:rPr lang="en-US"/>
              <a:t>OOP continued to grow in popularity in the 1990s, most notably with the advent of Java.</a:t>
            </a:r>
          </a:p>
          <a:p>
            <a:pPr>
              <a:lnSpc>
                <a:spcPct val="90000"/>
              </a:lnSpc>
            </a:pPr>
            <a:r>
              <a:rPr lang="en-US"/>
              <a:t>In  2002, in conjunction with the release of the .NET Framework, Microsoft introduced a new OOP language, C# </a:t>
            </a:r>
          </a:p>
          <a:p>
            <a:pPr>
              <a:lnSpc>
                <a:spcPct val="90000"/>
              </a:lnSpc>
            </a:pPr>
            <a:endParaRPr lang="en-US"/>
          </a:p>
          <a:p>
            <a:pPr>
              <a:lnSpc>
                <a:spcPct val="90000"/>
              </a:lnSpc>
            </a:pPr>
            <a:endParaRPr lang="en-US"/>
          </a:p>
          <a:p>
            <a:pPr>
              <a:lnSpc>
                <a:spcPct val="90000"/>
              </a:lnSpc>
            </a:pPr>
            <a:endParaRPr lang="en-US"/>
          </a:p>
        </p:txBody>
      </p:sp>
      <p:sp>
        <p:nvSpPr>
          <p:cNvPr id="5" name="Date Placeholder 4"/>
          <p:cNvSpPr>
            <a:spLocks noGrp="1"/>
          </p:cNvSpPr>
          <p:nvPr>
            <p:ph type="dt" sz="half" idx="12"/>
          </p:nvPr>
        </p:nvSpPr>
        <p:spPr/>
        <p:txBody>
          <a:bodyPr/>
          <a:lstStyle/>
          <a:p>
            <a:fld id="{80C31F0A-E9E3-4E90-82F5-8C7567825980}"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2800" b="1" dirty="0" smtClean="0">
                <a:solidFill>
                  <a:srgbClr val="FF0000"/>
                </a:solidFill>
                <a:cs typeface="Times New Roman" pitchFamily="18" charset="0"/>
              </a:rPr>
              <a:t>Abstract Super classes </a:t>
            </a:r>
            <a:r>
              <a:rPr lang="en-US" sz="2800" b="1" dirty="0">
                <a:solidFill>
                  <a:srgbClr val="FF0000"/>
                </a:solidFill>
                <a:cs typeface="Times New Roman" pitchFamily="18" charset="0"/>
              </a:rPr>
              <a:t>and Concrete Classes</a:t>
            </a:r>
          </a:p>
        </p:txBody>
      </p:sp>
      <p:sp>
        <p:nvSpPr>
          <p:cNvPr id="30723" name="Rectangle 3"/>
          <p:cNvSpPr>
            <a:spLocks noGrp="1" noChangeArrowheads="1"/>
          </p:cNvSpPr>
          <p:nvPr>
            <p:ph type="body" idx="1"/>
          </p:nvPr>
        </p:nvSpPr>
        <p:spPr>
          <a:xfrm>
            <a:off x="683568" y="1556792"/>
            <a:ext cx="7775575" cy="3902075"/>
          </a:xfrm>
        </p:spPr>
        <p:txBody>
          <a:bodyPr/>
          <a:lstStyle/>
          <a:p>
            <a:pPr>
              <a:lnSpc>
                <a:spcPct val="90000"/>
              </a:lnSpc>
            </a:pPr>
            <a:r>
              <a:rPr lang="en-US" dirty="0"/>
              <a:t>Abstract classes (abstract </a:t>
            </a:r>
            <a:r>
              <a:rPr lang="en-US" dirty="0" smtClean="0"/>
              <a:t>super classes)</a:t>
            </a:r>
            <a:endParaRPr lang="en-US" dirty="0"/>
          </a:p>
          <a:p>
            <a:pPr lvl="1">
              <a:lnSpc>
                <a:spcPct val="90000"/>
              </a:lnSpc>
            </a:pPr>
            <a:r>
              <a:rPr lang="en-US" dirty="0"/>
              <a:t>Sole purpose is to be a </a:t>
            </a:r>
            <a:r>
              <a:rPr lang="en-US" dirty="0" smtClean="0"/>
              <a:t>super class </a:t>
            </a:r>
            <a:endParaRPr lang="en-US" dirty="0"/>
          </a:p>
          <a:p>
            <a:pPr lvl="2">
              <a:lnSpc>
                <a:spcPct val="90000"/>
              </a:lnSpc>
            </a:pPr>
            <a:r>
              <a:rPr lang="en-US" dirty="0"/>
              <a:t>Other classes inherit from it</a:t>
            </a:r>
          </a:p>
          <a:p>
            <a:pPr lvl="1">
              <a:lnSpc>
                <a:spcPct val="90000"/>
              </a:lnSpc>
            </a:pPr>
            <a:r>
              <a:rPr lang="en-US" dirty="0"/>
              <a:t>Cannot instantiate objects of an abstract class</a:t>
            </a:r>
          </a:p>
          <a:p>
            <a:pPr lvl="2">
              <a:lnSpc>
                <a:spcPct val="90000"/>
              </a:lnSpc>
            </a:pPr>
            <a:r>
              <a:rPr lang="en-US" dirty="0"/>
              <a:t>Can still define constructor</a:t>
            </a:r>
          </a:p>
          <a:p>
            <a:pPr lvl="1">
              <a:lnSpc>
                <a:spcPct val="90000"/>
              </a:lnSpc>
            </a:pPr>
            <a:r>
              <a:rPr lang="en-US" dirty="0"/>
              <a:t>Too generic to define real objects</a:t>
            </a:r>
          </a:p>
          <a:p>
            <a:pPr lvl="1">
              <a:lnSpc>
                <a:spcPct val="90000"/>
              </a:lnSpc>
            </a:pPr>
            <a:r>
              <a:rPr lang="en-US" dirty="0"/>
              <a:t>Declare class with keyword </a:t>
            </a:r>
            <a:r>
              <a:rPr lang="en-US" b="1" dirty="0">
                <a:latin typeface="Courier New" pitchFamily="49" charset="0"/>
              </a:rPr>
              <a:t>abstract</a:t>
            </a:r>
          </a:p>
          <a:p>
            <a:pPr>
              <a:lnSpc>
                <a:spcPct val="90000"/>
              </a:lnSpc>
            </a:pPr>
            <a:r>
              <a:rPr lang="en-US" dirty="0"/>
              <a:t>Concrete class</a:t>
            </a:r>
          </a:p>
          <a:p>
            <a:pPr lvl="1">
              <a:lnSpc>
                <a:spcPct val="90000"/>
              </a:lnSpc>
            </a:pPr>
            <a:r>
              <a:rPr lang="en-US" dirty="0"/>
              <a:t>Can instantiate objects</a:t>
            </a:r>
          </a:p>
          <a:p>
            <a:pPr lvl="1">
              <a:lnSpc>
                <a:spcPct val="90000"/>
              </a:lnSpc>
            </a:pPr>
            <a:r>
              <a:rPr lang="en-US" dirty="0"/>
              <a:t>Provide specifics</a:t>
            </a:r>
          </a:p>
          <a:p>
            <a:pPr>
              <a:lnSpc>
                <a:spcPct val="90000"/>
              </a:lnSpc>
            </a:pPr>
            <a:r>
              <a:rPr lang="en-US" dirty="0"/>
              <a:t>Class hierarchies</a:t>
            </a:r>
          </a:p>
          <a:p>
            <a:pPr lvl="1">
              <a:lnSpc>
                <a:spcPct val="90000"/>
              </a:lnSpc>
            </a:pPr>
            <a:r>
              <a:rPr lang="en-US" dirty="0"/>
              <a:t>Most general classes are usually </a:t>
            </a:r>
            <a:r>
              <a:rPr lang="en-US" b="1" dirty="0">
                <a:latin typeface="Courier New" pitchFamily="49" charset="0"/>
              </a:rPr>
              <a:t>abstract</a:t>
            </a:r>
          </a:p>
          <a:p>
            <a:pPr lvl="2">
              <a:lnSpc>
                <a:spcPct val="90000"/>
              </a:lnSpc>
            </a:pPr>
            <a:r>
              <a:rPr lang="en-US" b="1" dirty="0" err="1">
                <a:latin typeface="Courier New" pitchFamily="49" charset="0"/>
              </a:rPr>
              <a:t>TwoDimensionalShape</a:t>
            </a:r>
            <a:r>
              <a:rPr lang="en-US" b="1" dirty="0">
                <a:latin typeface="Courier New" pitchFamily="49" charset="0"/>
              </a:rPr>
              <a:t> </a:t>
            </a:r>
            <a:r>
              <a:rPr lang="en-US" dirty="0"/>
              <a:t>- too generic to be concrete</a:t>
            </a:r>
          </a:p>
        </p:txBody>
      </p:sp>
      <p:sp>
        <p:nvSpPr>
          <p:cNvPr id="4" name="Date Placeholder 3"/>
          <p:cNvSpPr>
            <a:spLocks noGrp="1"/>
          </p:cNvSpPr>
          <p:nvPr>
            <p:ph type="dt" sz="half" idx="12"/>
          </p:nvPr>
        </p:nvSpPr>
        <p:spPr/>
        <p:txBody>
          <a:bodyPr/>
          <a:lstStyle/>
          <a:p>
            <a:fld id="{669DB4BD-032C-47F6-8055-5AFB2ABA3F70}"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IBM | Day 1 | 16-Oct-2012</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2800" b="1" dirty="0">
                <a:solidFill>
                  <a:srgbClr val="FF0000"/>
                </a:solidFill>
                <a:cs typeface="Times New Roman" pitchFamily="18" charset="0"/>
              </a:rPr>
              <a:t>	</a:t>
            </a:r>
            <a:r>
              <a:rPr lang="en-US" b="1" dirty="0" smtClean="0">
                <a:solidFill>
                  <a:srgbClr val="FF0000"/>
                </a:solidFill>
                <a:cs typeface="Times New Roman" pitchFamily="18" charset="0"/>
              </a:rPr>
              <a:t>Continued…</a:t>
            </a:r>
            <a:endParaRPr lang="en-US" sz="2800" b="1" dirty="0">
              <a:solidFill>
                <a:srgbClr val="FF0000"/>
              </a:solidFill>
              <a:cs typeface="Times New Roman" pitchFamily="18" charset="0"/>
            </a:endParaRPr>
          </a:p>
        </p:txBody>
      </p:sp>
      <p:sp>
        <p:nvSpPr>
          <p:cNvPr id="9219" name="Rectangle 3"/>
          <p:cNvSpPr>
            <a:spLocks noGrp="1" noChangeArrowheads="1"/>
          </p:cNvSpPr>
          <p:nvPr>
            <p:ph type="body" idx="1"/>
          </p:nvPr>
        </p:nvSpPr>
        <p:spPr/>
        <p:txBody>
          <a:bodyPr/>
          <a:lstStyle/>
          <a:p>
            <a:r>
              <a:rPr lang="en-US" dirty="0"/>
              <a:t>Object-Oriented Programming</a:t>
            </a:r>
          </a:p>
          <a:p>
            <a:pPr lvl="1"/>
            <a:r>
              <a:rPr lang="en-US" dirty="0"/>
              <a:t>Introduce </a:t>
            </a:r>
            <a:r>
              <a:rPr lang="en-US" b="1" dirty="0">
                <a:latin typeface="Courier New" pitchFamily="49" charset="0"/>
              </a:rPr>
              <a:t>protected</a:t>
            </a:r>
            <a:r>
              <a:rPr lang="en-US" dirty="0"/>
              <a:t> member access</a:t>
            </a:r>
          </a:p>
          <a:p>
            <a:pPr lvl="1"/>
            <a:r>
              <a:rPr lang="en-US" dirty="0"/>
              <a:t>Relationships</a:t>
            </a:r>
          </a:p>
          <a:p>
            <a:pPr lvl="2"/>
            <a:r>
              <a:rPr lang="en-US" dirty="0"/>
              <a:t>"is a" - inheritance</a:t>
            </a:r>
          </a:p>
          <a:p>
            <a:pPr lvl="3"/>
            <a:r>
              <a:rPr lang="en-US" dirty="0"/>
              <a:t>Object of subclass "is a" object of the </a:t>
            </a:r>
            <a:r>
              <a:rPr lang="en-US" dirty="0" err="1"/>
              <a:t>superclass</a:t>
            </a:r>
            <a:endParaRPr lang="en-US" dirty="0"/>
          </a:p>
          <a:p>
            <a:pPr lvl="2"/>
            <a:r>
              <a:rPr lang="en-US" dirty="0"/>
              <a:t>"has a" - composition</a:t>
            </a:r>
          </a:p>
          <a:p>
            <a:pPr lvl="3"/>
            <a:r>
              <a:rPr lang="en-US" dirty="0"/>
              <a:t>Object "has a" object of another class as a member</a:t>
            </a:r>
          </a:p>
          <a:p>
            <a:pPr lvl="1"/>
            <a:r>
              <a:rPr lang="en-US" dirty="0"/>
              <a:t>Class libraries</a:t>
            </a:r>
          </a:p>
          <a:p>
            <a:pPr lvl="2"/>
            <a:r>
              <a:rPr lang="en-US" dirty="0"/>
              <a:t>New classes can inherit from them</a:t>
            </a:r>
          </a:p>
          <a:p>
            <a:pPr lvl="2"/>
            <a:r>
              <a:rPr lang="en-US" dirty="0"/>
              <a:t>Someday software may be constructed from standardized, reusable components (like hardware)</a:t>
            </a:r>
          </a:p>
          <a:p>
            <a:pPr lvl="2"/>
            <a:r>
              <a:rPr lang="en-US" dirty="0"/>
              <a:t>Create more powerful software</a:t>
            </a:r>
          </a:p>
        </p:txBody>
      </p:sp>
      <p:sp>
        <p:nvSpPr>
          <p:cNvPr id="4" name="Date Placeholder 3"/>
          <p:cNvSpPr>
            <a:spLocks noGrp="1"/>
          </p:cNvSpPr>
          <p:nvPr>
            <p:ph type="dt" sz="half" idx="12"/>
          </p:nvPr>
        </p:nvSpPr>
        <p:spPr/>
        <p:txBody>
          <a:bodyPr/>
          <a:lstStyle/>
          <a:p>
            <a:fld id="{A21B3C69-77BB-4D2D-BF93-122F1EA1F3D6}"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IBM | Day 1 | 16-Oct-2012</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2800" b="1" dirty="0">
                <a:solidFill>
                  <a:srgbClr val="FF0000"/>
                </a:solidFill>
                <a:cs typeface="Times New Roman" pitchFamily="18" charset="0"/>
              </a:rPr>
              <a:t>	Composition vs. Inheritance</a:t>
            </a:r>
          </a:p>
        </p:txBody>
      </p:sp>
      <p:sp>
        <p:nvSpPr>
          <p:cNvPr id="25603" name="Rectangle 3"/>
          <p:cNvSpPr>
            <a:spLocks noGrp="1" noChangeArrowheads="1"/>
          </p:cNvSpPr>
          <p:nvPr>
            <p:ph type="body" idx="1"/>
          </p:nvPr>
        </p:nvSpPr>
        <p:spPr/>
        <p:txBody>
          <a:bodyPr/>
          <a:lstStyle/>
          <a:p>
            <a:r>
              <a:rPr lang="en-US"/>
              <a:t>"is a" relationship</a:t>
            </a:r>
          </a:p>
          <a:p>
            <a:pPr lvl="1"/>
            <a:r>
              <a:rPr lang="en-US"/>
              <a:t>Inheritance</a:t>
            </a:r>
          </a:p>
          <a:p>
            <a:r>
              <a:rPr lang="en-US"/>
              <a:t>"has a" relationship</a:t>
            </a:r>
          </a:p>
          <a:p>
            <a:pPr lvl="1"/>
            <a:r>
              <a:rPr lang="en-US"/>
              <a:t>Composition, having other objects as members</a:t>
            </a:r>
          </a:p>
          <a:p>
            <a:r>
              <a:rPr lang="en-US"/>
              <a:t>Example</a:t>
            </a:r>
          </a:p>
          <a:p>
            <a:pPr>
              <a:buFontTx/>
              <a:buNone/>
            </a:pPr>
            <a:r>
              <a:rPr lang="en-US"/>
              <a:t>	 </a:t>
            </a:r>
            <a:r>
              <a:rPr lang="en-US" sz="1800" b="1">
                <a:latin typeface="Courier New" pitchFamily="49" charset="0"/>
              </a:rPr>
              <a:t>Employee</a:t>
            </a:r>
            <a:r>
              <a:rPr lang="en-US" sz="1800"/>
              <a:t> “is a” </a:t>
            </a:r>
            <a:r>
              <a:rPr lang="en-US" sz="1800" b="1">
                <a:latin typeface="Courier New" pitchFamily="49" charset="0"/>
              </a:rPr>
              <a:t>BirthDate;    //Wrong!</a:t>
            </a:r>
          </a:p>
          <a:p>
            <a:pPr>
              <a:buFontTx/>
              <a:buNone/>
            </a:pPr>
            <a:r>
              <a:rPr lang="en-US" sz="2000"/>
              <a:t>	 </a:t>
            </a:r>
            <a:r>
              <a:rPr lang="en-US" sz="1800" b="1">
                <a:latin typeface="Courier New" pitchFamily="49" charset="0"/>
              </a:rPr>
              <a:t>Employee </a:t>
            </a:r>
            <a:r>
              <a:rPr lang="en-US" sz="1800"/>
              <a:t>“has a” </a:t>
            </a:r>
            <a:r>
              <a:rPr lang="en-US" sz="1800" b="1">
                <a:latin typeface="Courier New" pitchFamily="49" charset="0"/>
              </a:rPr>
              <a:t>Birthdate;  //Composition</a:t>
            </a:r>
          </a:p>
          <a:p>
            <a:endParaRPr lang="en-US" sz="1800" b="1">
              <a:latin typeface="Courier New" pitchFamily="49" charset="0"/>
            </a:endParaRPr>
          </a:p>
        </p:txBody>
      </p:sp>
      <p:sp>
        <p:nvSpPr>
          <p:cNvPr id="4" name="Date Placeholder 3"/>
          <p:cNvSpPr>
            <a:spLocks noGrp="1"/>
          </p:cNvSpPr>
          <p:nvPr>
            <p:ph type="dt" sz="half" idx="12"/>
          </p:nvPr>
        </p:nvSpPr>
        <p:spPr/>
        <p:txBody>
          <a:bodyPr/>
          <a:lstStyle/>
          <a:p>
            <a:fld id="{4C4069D1-2C18-4A17-A724-F7D5FF84FFF7}"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IBM | Day 1 | 16-Oct-2012</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1520" y="548680"/>
            <a:ext cx="8245475" cy="498475"/>
          </a:xfrm>
        </p:spPr>
        <p:txBody>
          <a:bodyPr/>
          <a:lstStyle/>
          <a:p>
            <a:r>
              <a:rPr lang="en-US" dirty="0"/>
              <a:t>Composition</a:t>
            </a:r>
          </a:p>
        </p:txBody>
      </p:sp>
      <p:sp>
        <p:nvSpPr>
          <p:cNvPr id="86019" name="Rectangle 3"/>
          <p:cNvSpPr>
            <a:spLocks noGrp="1" noChangeArrowheads="1"/>
          </p:cNvSpPr>
          <p:nvPr>
            <p:ph type="body" idx="1"/>
          </p:nvPr>
        </p:nvSpPr>
        <p:spPr>
          <a:xfrm>
            <a:off x="395536" y="1052736"/>
            <a:ext cx="8229600" cy="5181600"/>
          </a:xfrm>
        </p:spPr>
        <p:txBody>
          <a:bodyPr/>
          <a:lstStyle/>
          <a:p>
            <a:pPr>
              <a:lnSpc>
                <a:spcPct val="80000"/>
              </a:lnSpc>
            </a:pPr>
            <a:r>
              <a:rPr lang="en-US" sz="2400" dirty="0"/>
              <a:t>This is ideal when an object of </a:t>
            </a:r>
            <a:r>
              <a:rPr lang="en-US" sz="2400" dirty="0" err="1"/>
              <a:t>NewClass</a:t>
            </a:r>
            <a:r>
              <a:rPr lang="en-US" sz="2400" dirty="0"/>
              <a:t> isn’t logically an object of </a:t>
            </a:r>
            <a:r>
              <a:rPr lang="en-US" sz="2400" dirty="0" err="1"/>
              <a:t>OldClass</a:t>
            </a:r>
            <a:endParaRPr lang="en-US" sz="2400" dirty="0"/>
          </a:p>
          <a:p>
            <a:pPr lvl="1">
              <a:lnSpc>
                <a:spcPct val="80000"/>
              </a:lnSpc>
            </a:pPr>
            <a:r>
              <a:rPr lang="en-US" sz="2400" dirty="0"/>
              <a:t>Fails the “is a” test</a:t>
            </a:r>
          </a:p>
          <a:p>
            <a:pPr>
              <a:lnSpc>
                <a:spcPct val="80000"/>
              </a:lnSpc>
            </a:pPr>
            <a:r>
              <a:rPr lang="en-US" sz="2400" dirty="0"/>
              <a:t>This is scheme is used by the input and output stream classes of the java.io package</a:t>
            </a:r>
          </a:p>
          <a:p>
            <a:pPr lvl="1">
              <a:lnSpc>
                <a:spcPct val="80000"/>
              </a:lnSpc>
            </a:pPr>
            <a:r>
              <a:rPr lang="en-US" sz="2400" dirty="0"/>
              <a:t>Ex:</a:t>
            </a:r>
          </a:p>
          <a:p>
            <a:pPr lvl="2">
              <a:lnSpc>
                <a:spcPct val="80000"/>
              </a:lnSpc>
              <a:buFontTx/>
              <a:buNone/>
            </a:pPr>
            <a:r>
              <a:rPr lang="en-US" sz="2400" b="1" dirty="0" err="1">
                <a:latin typeface="Courier New" pitchFamily="49" charset="0"/>
              </a:rPr>
              <a:t>DataOutputStream</a:t>
            </a:r>
            <a:r>
              <a:rPr lang="en-US" sz="2400" b="1" dirty="0">
                <a:latin typeface="Courier New" pitchFamily="49" charset="0"/>
              </a:rPr>
              <a:t> out = new </a:t>
            </a:r>
            <a:r>
              <a:rPr lang="en-US" sz="2400" b="1" dirty="0" err="1">
                <a:latin typeface="Courier New" pitchFamily="49" charset="0"/>
              </a:rPr>
              <a:t>DataOutputStream</a:t>
            </a:r>
            <a:r>
              <a:rPr lang="en-US" sz="2400" b="1" dirty="0">
                <a:latin typeface="Courier New" pitchFamily="49" charset="0"/>
              </a:rPr>
              <a:t>(new </a:t>
            </a:r>
            <a:r>
              <a:rPr lang="en-US" sz="2400" b="1" dirty="0" err="1">
                <a:latin typeface="Courier New" pitchFamily="49" charset="0"/>
              </a:rPr>
              <a:t>FileOutputStream</a:t>
            </a:r>
            <a:r>
              <a:rPr lang="en-US" sz="2400" b="1" dirty="0">
                <a:latin typeface="Courier New" pitchFamily="49" charset="0"/>
              </a:rPr>
              <a:t>(“</a:t>
            </a:r>
            <a:r>
              <a:rPr lang="en-US" sz="2400" b="1" dirty="0" err="1">
                <a:latin typeface="Courier New" pitchFamily="49" charset="0"/>
              </a:rPr>
              <a:t>file.out</a:t>
            </a:r>
            <a:r>
              <a:rPr lang="en-US" sz="2400" b="1" dirty="0">
                <a:latin typeface="Courier New" pitchFamily="49" charset="0"/>
              </a:rPr>
              <a:t>”));</a:t>
            </a:r>
          </a:p>
          <a:p>
            <a:pPr lvl="1">
              <a:lnSpc>
                <a:spcPct val="80000"/>
              </a:lnSpc>
            </a:pPr>
            <a:r>
              <a:rPr lang="en-US" sz="2400" dirty="0"/>
              <a:t>‘out’ stores the passed in </a:t>
            </a:r>
            <a:r>
              <a:rPr lang="en-US" sz="2400" dirty="0" err="1"/>
              <a:t>FileOutputStream</a:t>
            </a:r>
            <a:r>
              <a:rPr lang="en-US" sz="2400" dirty="0"/>
              <a:t> as an instance variable</a:t>
            </a:r>
          </a:p>
          <a:p>
            <a:pPr lvl="1">
              <a:lnSpc>
                <a:spcPct val="80000"/>
              </a:lnSpc>
            </a:pPr>
            <a:r>
              <a:rPr lang="en-US" sz="2400" dirty="0"/>
              <a:t>A </a:t>
            </a:r>
            <a:r>
              <a:rPr lang="en-US" sz="2400" dirty="0" err="1"/>
              <a:t>FileOutputStream</a:t>
            </a:r>
            <a:r>
              <a:rPr lang="en-US" sz="2400" dirty="0"/>
              <a:t> isn’t necessarily a </a:t>
            </a:r>
            <a:r>
              <a:rPr lang="en-US" sz="2400" dirty="0" err="1"/>
              <a:t>DataOutputStream</a:t>
            </a:r>
            <a:r>
              <a:rPr lang="en-US" sz="2400" dirty="0"/>
              <a:t>, nor is a </a:t>
            </a:r>
            <a:r>
              <a:rPr lang="en-US" sz="2400" dirty="0" err="1"/>
              <a:t>DataOutputStream</a:t>
            </a:r>
            <a:r>
              <a:rPr lang="en-US" sz="2400" dirty="0"/>
              <a:t> necessarily a </a:t>
            </a:r>
            <a:r>
              <a:rPr lang="en-US" sz="2400" dirty="0" err="1"/>
              <a:t>FileOutputStream</a:t>
            </a:r>
            <a:endParaRPr lang="en-US" sz="2400" dirty="0"/>
          </a:p>
          <a:p>
            <a:pPr lvl="1">
              <a:lnSpc>
                <a:spcPct val="80000"/>
              </a:lnSpc>
            </a:pPr>
            <a:r>
              <a:rPr lang="en-US" sz="2400" dirty="0"/>
              <a:t>Both are still output stream objects, though</a:t>
            </a:r>
          </a:p>
        </p:txBody>
      </p:sp>
      <p:sp>
        <p:nvSpPr>
          <p:cNvPr id="4" name="Date Placeholder 3"/>
          <p:cNvSpPr>
            <a:spLocks noGrp="1"/>
          </p:cNvSpPr>
          <p:nvPr>
            <p:ph type="dt" sz="half" idx="12"/>
          </p:nvPr>
        </p:nvSpPr>
        <p:spPr/>
        <p:txBody>
          <a:bodyPr/>
          <a:lstStyle/>
          <a:p>
            <a:fld id="{66BE6D5E-21E7-40AC-A74E-E47203EC3D7A}"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IBM | Day 1 | 16-Oct-2012</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Inheritance and “is a”</a:t>
            </a:r>
          </a:p>
        </p:txBody>
      </p:sp>
      <p:sp>
        <p:nvSpPr>
          <p:cNvPr id="54275" name="Rectangle 3"/>
          <p:cNvSpPr>
            <a:spLocks noGrp="1" noChangeArrowheads="1"/>
          </p:cNvSpPr>
          <p:nvPr>
            <p:ph type="body" idx="1"/>
          </p:nvPr>
        </p:nvSpPr>
        <p:spPr>
          <a:xfrm>
            <a:off x="533400" y="1295400"/>
            <a:ext cx="8077200" cy="5181600"/>
          </a:xfrm>
        </p:spPr>
        <p:txBody>
          <a:bodyPr/>
          <a:lstStyle/>
          <a:p>
            <a:pPr lvl="1">
              <a:lnSpc>
                <a:spcPct val="90000"/>
              </a:lnSpc>
            </a:pPr>
            <a:r>
              <a:rPr lang="en-US"/>
              <a:t>We can understand this better by considering the </a:t>
            </a:r>
            <a:r>
              <a:rPr lang="en-US">
                <a:solidFill>
                  <a:srgbClr val="FF0000"/>
                </a:solidFill>
              </a:rPr>
              <a:t>“is a”</a:t>
            </a:r>
            <a:r>
              <a:rPr lang="en-US"/>
              <a:t> idea</a:t>
            </a:r>
          </a:p>
          <a:p>
            <a:pPr lvl="2">
              <a:lnSpc>
                <a:spcPct val="90000"/>
              </a:lnSpc>
            </a:pPr>
            <a:r>
              <a:rPr lang="en-US"/>
              <a:t>A subclass object “is a” superclass object</a:t>
            </a:r>
          </a:p>
          <a:p>
            <a:pPr lvl="2">
              <a:lnSpc>
                <a:spcPct val="90000"/>
              </a:lnSpc>
            </a:pPr>
            <a:r>
              <a:rPr lang="en-US"/>
              <a:t>However, some extra instance variables and methods may have been added and some other methods may have been changed</a:t>
            </a:r>
          </a:p>
          <a:p>
            <a:pPr lvl="1">
              <a:lnSpc>
                <a:spcPct val="90000"/>
              </a:lnSpc>
            </a:pPr>
            <a:r>
              <a:rPr lang="en-US"/>
              <a:t>Note that “is a” is a one way operation</a:t>
            </a:r>
          </a:p>
          <a:p>
            <a:pPr lvl="2">
              <a:lnSpc>
                <a:spcPct val="90000"/>
              </a:lnSpc>
            </a:pPr>
            <a:r>
              <a:rPr lang="en-US">
                <a:solidFill>
                  <a:srgbClr val="FF0000"/>
                </a:solidFill>
              </a:rPr>
              <a:t>Subclass “is a” superclass (specific "is a" general)</a:t>
            </a:r>
            <a:endParaRPr lang="en-US"/>
          </a:p>
          <a:p>
            <a:pPr lvl="3">
              <a:lnSpc>
                <a:spcPct val="90000"/>
              </a:lnSpc>
            </a:pPr>
            <a:r>
              <a:rPr lang="en-US"/>
              <a:t>With modifications / additions</a:t>
            </a:r>
          </a:p>
          <a:p>
            <a:pPr lvl="2">
              <a:lnSpc>
                <a:spcPct val="90000"/>
              </a:lnSpc>
            </a:pPr>
            <a:r>
              <a:rPr lang="en-US"/>
              <a:t>Superclass is NOT a subclass (general not "is a" specific</a:t>
            </a:r>
          </a:p>
          <a:p>
            <a:pPr lvl="3">
              <a:lnSpc>
                <a:spcPct val="90000"/>
              </a:lnSpc>
            </a:pPr>
            <a:r>
              <a:rPr lang="en-US"/>
              <a:t>Missing some properties</a:t>
            </a:r>
          </a:p>
          <a:p>
            <a:pPr lvl="1">
              <a:lnSpc>
                <a:spcPct val="90000"/>
              </a:lnSpc>
            </a:pPr>
            <a:r>
              <a:rPr lang="en-US"/>
              <a:t>Ex: Bird “is a” Animal</a:t>
            </a:r>
          </a:p>
        </p:txBody>
      </p:sp>
      <p:sp>
        <p:nvSpPr>
          <p:cNvPr id="4" name="Date Placeholder 3"/>
          <p:cNvSpPr>
            <a:spLocks noGrp="1"/>
          </p:cNvSpPr>
          <p:nvPr>
            <p:ph type="dt" sz="half" idx="12"/>
          </p:nvPr>
        </p:nvSpPr>
        <p:spPr/>
        <p:txBody>
          <a:bodyPr/>
          <a:lstStyle/>
          <a:p>
            <a:fld id="{6652DEE0-09EA-47A2-9D50-48B17B505CAA}"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IBM | Day 1 | 16-Oct-2012</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Inheritance and “is a”</a:t>
            </a:r>
          </a:p>
        </p:txBody>
      </p:sp>
      <p:sp>
        <p:nvSpPr>
          <p:cNvPr id="55299" name="Rectangle 3"/>
          <p:cNvSpPr>
            <a:spLocks noGrp="1" noChangeArrowheads="1"/>
          </p:cNvSpPr>
          <p:nvPr>
            <p:ph type="body" idx="1"/>
          </p:nvPr>
        </p:nvSpPr>
        <p:spPr>
          <a:xfrm>
            <a:off x="457200" y="4068763"/>
            <a:ext cx="8229600" cy="2057400"/>
          </a:xfrm>
        </p:spPr>
        <p:txBody>
          <a:bodyPr/>
          <a:lstStyle/>
          <a:p>
            <a:pPr lvl="1"/>
            <a:r>
              <a:rPr lang="en-US"/>
              <a:t>Bird, Human and Fish are all Animals</a:t>
            </a:r>
          </a:p>
          <a:p>
            <a:pPr lvl="1"/>
            <a:r>
              <a:rPr lang="en-US"/>
              <a:t>However, an Animal is not necessarily a Bird, Human or Fish</a:t>
            </a:r>
          </a:p>
          <a:p>
            <a:pPr lvl="2"/>
            <a:endParaRPr lang="en-US"/>
          </a:p>
        </p:txBody>
      </p:sp>
      <p:sp>
        <p:nvSpPr>
          <p:cNvPr id="55300" name="Oval 4"/>
          <p:cNvSpPr>
            <a:spLocks noChangeArrowheads="1"/>
          </p:cNvSpPr>
          <p:nvPr/>
        </p:nvSpPr>
        <p:spPr bwMode="auto">
          <a:xfrm>
            <a:off x="3048000" y="1752600"/>
            <a:ext cx="2971800" cy="762000"/>
          </a:xfrm>
          <a:prstGeom prst="ellipse">
            <a:avLst/>
          </a:prstGeom>
          <a:noFill/>
          <a:ln w="9525">
            <a:solidFill>
              <a:schemeClr val="tx1"/>
            </a:solidFill>
            <a:round/>
            <a:headEnd/>
            <a:tailEnd type="none" w="lg" len="lg"/>
          </a:ln>
          <a:effectLst/>
        </p:spPr>
        <p:txBody>
          <a:bodyPr wrap="none" anchor="ctr"/>
          <a:lstStyle/>
          <a:p>
            <a:pPr algn="ctr"/>
            <a:r>
              <a:rPr lang="en-US" sz="2000">
                <a:latin typeface="Courier New" pitchFamily="49" charset="0"/>
              </a:rPr>
              <a:t>Animal</a:t>
            </a:r>
          </a:p>
        </p:txBody>
      </p:sp>
      <p:sp>
        <p:nvSpPr>
          <p:cNvPr id="55301" name="Oval 5"/>
          <p:cNvSpPr>
            <a:spLocks noChangeArrowheads="1"/>
          </p:cNvSpPr>
          <p:nvPr/>
        </p:nvSpPr>
        <p:spPr bwMode="auto">
          <a:xfrm>
            <a:off x="1752600" y="3352800"/>
            <a:ext cx="1524000" cy="533400"/>
          </a:xfrm>
          <a:prstGeom prst="ellipse">
            <a:avLst/>
          </a:prstGeom>
          <a:noFill/>
          <a:ln w="9525">
            <a:solidFill>
              <a:schemeClr val="tx1"/>
            </a:solidFill>
            <a:round/>
            <a:headEnd/>
            <a:tailEnd type="none" w="lg" len="lg"/>
          </a:ln>
          <a:effectLst/>
        </p:spPr>
        <p:txBody>
          <a:bodyPr wrap="none" anchor="ctr"/>
          <a:lstStyle/>
          <a:p>
            <a:pPr algn="ctr"/>
            <a:r>
              <a:rPr lang="en-US" sz="2000">
                <a:latin typeface="Courier New" pitchFamily="49" charset="0"/>
              </a:rPr>
              <a:t>Bird</a:t>
            </a:r>
          </a:p>
        </p:txBody>
      </p:sp>
      <p:sp>
        <p:nvSpPr>
          <p:cNvPr id="55302" name="Oval 6"/>
          <p:cNvSpPr>
            <a:spLocks noChangeArrowheads="1"/>
          </p:cNvSpPr>
          <p:nvPr/>
        </p:nvSpPr>
        <p:spPr bwMode="auto">
          <a:xfrm>
            <a:off x="4038600" y="3352800"/>
            <a:ext cx="1447800" cy="533400"/>
          </a:xfrm>
          <a:prstGeom prst="ellipse">
            <a:avLst/>
          </a:prstGeom>
          <a:noFill/>
          <a:ln w="9525">
            <a:solidFill>
              <a:schemeClr val="tx1"/>
            </a:solidFill>
            <a:round/>
            <a:headEnd/>
            <a:tailEnd type="none" w="lg" len="lg"/>
          </a:ln>
          <a:effectLst/>
        </p:spPr>
        <p:txBody>
          <a:bodyPr wrap="none" anchor="ctr"/>
          <a:lstStyle/>
          <a:p>
            <a:pPr algn="ctr"/>
            <a:r>
              <a:rPr lang="en-US" sz="2000">
                <a:latin typeface="Courier New" pitchFamily="49" charset="0"/>
              </a:rPr>
              <a:t>Human</a:t>
            </a:r>
          </a:p>
        </p:txBody>
      </p:sp>
      <p:sp>
        <p:nvSpPr>
          <p:cNvPr id="55303" name="Oval 7"/>
          <p:cNvSpPr>
            <a:spLocks noChangeArrowheads="1"/>
          </p:cNvSpPr>
          <p:nvPr/>
        </p:nvSpPr>
        <p:spPr bwMode="auto">
          <a:xfrm>
            <a:off x="6096000" y="3276600"/>
            <a:ext cx="1524000" cy="533400"/>
          </a:xfrm>
          <a:prstGeom prst="ellipse">
            <a:avLst/>
          </a:prstGeom>
          <a:noFill/>
          <a:ln w="9525">
            <a:solidFill>
              <a:schemeClr val="tx1"/>
            </a:solidFill>
            <a:round/>
            <a:headEnd/>
            <a:tailEnd type="none" w="lg" len="lg"/>
          </a:ln>
          <a:effectLst/>
        </p:spPr>
        <p:txBody>
          <a:bodyPr wrap="none" anchor="ctr"/>
          <a:lstStyle/>
          <a:p>
            <a:pPr algn="ctr"/>
            <a:r>
              <a:rPr lang="en-US" sz="2000">
                <a:latin typeface="Courier New" pitchFamily="49" charset="0"/>
              </a:rPr>
              <a:t>Fish</a:t>
            </a:r>
          </a:p>
        </p:txBody>
      </p:sp>
      <p:sp>
        <p:nvSpPr>
          <p:cNvPr id="55304" name="Line 8"/>
          <p:cNvSpPr>
            <a:spLocks noChangeShapeType="1"/>
          </p:cNvSpPr>
          <p:nvPr/>
        </p:nvSpPr>
        <p:spPr bwMode="auto">
          <a:xfrm flipV="1">
            <a:off x="2819400" y="2514600"/>
            <a:ext cx="914400" cy="838200"/>
          </a:xfrm>
          <a:prstGeom prst="line">
            <a:avLst/>
          </a:prstGeom>
          <a:noFill/>
          <a:ln w="9525">
            <a:solidFill>
              <a:schemeClr val="tx1"/>
            </a:solidFill>
            <a:round/>
            <a:headEnd/>
            <a:tailEnd type="triangle" w="lg" len="lg"/>
          </a:ln>
          <a:effectLst/>
        </p:spPr>
        <p:txBody>
          <a:bodyPr/>
          <a:lstStyle/>
          <a:p>
            <a:endParaRPr lang="en-US"/>
          </a:p>
        </p:txBody>
      </p:sp>
      <p:sp>
        <p:nvSpPr>
          <p:cNvPr id="55305" name="Line 9"/>
          <p:cNvSpPr>
            <a:spLocks noChangeShapeType="1"/>
          </p:cNvSpPr>
          <p:nvPr/>
        </p:nvSpPr>
        <p:spPr bwMode="auto">
          <a:xfrm flipV="1">
            <a:off x="4724400" y="2514600"/>
            <a:ext cx="0" cy="838200"/>
          </a:xfrm>
          <a:prstGeom prst="line">
            <a:avLst/>
          </a:prstGeom>
          <a:noFill/>
          <a:ln w="9525">
            <a:solidFill>
              <a:schemeClr val="tx1"/>
            </a:solidFill>
            <a:round/>
            <a:headEnd/>
            <a:tailEnd type="triangle" w="lg" len="lg"/>
          </a:ln>
          <a:effectLst/>
        </p:spPr>
        <p:txBody>
          <a:bodyPr/>
          <a:lstStyle/>
          <a:p>
            <a:endParaRPr lang="en-US"/>
          </a:p>
        </p:txBody>
      </p:sp>
      <p:sp>
        <p:nvSpPr>
          <p:cNvPr id="55306" name="Line 10"/>
          <p:cNvSpPr>
            <a:spLocks noChangeShapeType="1"/>
          </p:cNvSpPr>
          <p:nvPr/>
        </p:nvSpPr>
        <p:spPr bwMode="auto">
          <a:xfrm flipH="1" flipV="1">
            <a:off x="5562600" y="2438400"/>
            <a:ext cx="990600" cy="838200"/>
          </a:xfrm>
          <a:prstGeom prst="line">
            <a:avLst/>
          </a:prstGeom>
          <a:noFill/>
          <a:ln w="9525">
            <a:solidFill>
              <a:schemeClr val="tx1"/>
            </a:solidFill>
            <a:round/>
            <a:headEnd/>
            <a:tailEnd type="triangle" w="lg" len="lg"/>
          </a:ln>
          <a:effectLst/>
        </p:spPr>
        <p:txBody>
          <a:bodyPr/>
          <a:lstStyle/>
          <a:p>
            <a:endParaRPr lang="en-US"/>
          </a:p>
        </p:txBody>
      </p:sp>
      <p:sp>
        <p:nvSpPr>
          <p:cNvPr id="55307" name="Rectangle 11"/>
          <p:cNvSpPr>
            <a:spLocks noChangeArrowheads="1"/>
          </p:cNvSpPr>
          <p:nvPr/>
        </p:nvSpPr>
        <p:spPr bwMode="auto">
          <a:xfrm>
            <a:off x="2362200" y="2743200"/>
            <a:ext cx="762000" cy="304800"/>
          </a:xfrm>
          <a:prstGeom prst="rect">
            <a:avLst/>
          </a:prstGeom>
          <a:noFill/>
          <a:ln w="9525">
            <a:solidFill>
              <a:schemeClr val="tx1"/>
            </a:solidFill>
            <a:miter lim="800000"/>
            <a:headEnd/>
            <a:tailEnd type="none" w="lg" len="lg"/>
          </a:ln>
          <a:effectLst/>
        </p:spPr>
        <p:txBody>
          <a:bodyPr wrap="none" anchor="ctr"/>
          <a:lstStyle/>
          <a:p>
            <a:pPr algn="ctr"/>
            <a:r>
              <a:rPr lang="en-US" sz="2000">
                <a:latin typeface="Courier New" pitchFamily="49" charset="0"/>
              </a:rPr>
              <a:t>is a</a:t>
            </a:r>
          </a:p>
        </p:txBody>
      </p:sp>
      <p:sp>
        <p:nvSpPr>
          <p:cNvPr id="55308" name="Rectangle 12"/>
          <p:cNvSpPr>
            <a:spLocks noChangeArrowheads="1"/>
          </p:cNvSpPr>
          <p:nvPr/>
        </p:nvSpPr>
        <p:spPr bwMode="auto">
          <a:xfrm>
            <a:off x="3962400" y="2895600"/>
            <a:ext cx="762000" cy="304800"/>
          </a:xfrm>
          <a:prstGeom prst="rect">
            <a:avLst/>
          </a:prstGeom>
          <a:noFill/>
          <a:ln w="9525">
            <a:solidFill>
              <a:schemeClr val="tx1"/>
            </a:solidFill>
            <a:miter lim="800000"/>
            <a:headEnd/>
            <a:tailEnd type="none" w="lg" len="lg"/>
          </a:ln>
          <a:effectLst/>
        </p:spPr>
        <p:txBody>
          <a:bodyPr wrap="none" anchor="ctr"/>
          <a:lstStyle/>
          <a:p>
            <a:pPr algn="ctr"/>
            <a:r>
              <a:rPr lang="en-US" sz="2000">
                <a:latin typeface="Courier New" pitchFamily="49" charset="0"/>
              </a:rPr>
              <a:t>is a</a:t>
            </a:r>
          </a:p>
        </p:txBody>
      </p:sp>
      <p:sp>
        <p:nvSpPr>
          <p:cNvPr id="55309" name="Rectangle 13"/>
          <p:cNvSpPr>
            <a:spLocks noChangeArrowheads="1"/>
          </p:cNvSpPr>
          <p:nvPr/>
        </p:nvSpPr>
        <p:spPr bwMode="auto">
          <a:xfrm>
            <a:off x="6096000" y="2667000"/>
            <a:ext cx="762000" cy="304800"/>
          </a:xfrm>
          <a:prstGeom prst="rect">
            <a:avLst/>
          </a:prstGeom>
          <a:noFill/>
          <a:ln w="9525">
            <a:solidFill>
              <a:schemeClr val="tx1"/>
            </a:solidFill>
            <a:miter lim="800000"/>
            <a:headEnd/>
            <a:tailEnd type="none" w="lg" len="lg"/>
          </a:ln>
          <a:effectLst/>
        </p:spPr>
        <p:txBody>
          <a:bodyPr wrap="none" anchor="ctr"/>
          <a:lstStyle/>
          <a:p>
            <a:pPr algn="ctr"/>
            <a:r>
              <a:rPr lang="en-US" sz="2000">
                <a:latin typeface="Courier New" pitchFamily="49" charset="0"/>
              </a:rPr>
              <a:t>is a</a:t>
            </a:r>
          </a:p>
        </p:txBody>
      </p:sp>
      <p:sp>
        <p:nvSpPr>
          <p:cNvPr id="14" name="Date Placeholder 13"/>
          <p:cNvSpPr>
            <a:spLocks noGrp="1"/>
          </p:cNvSpPr>
          <p:nvPr>
            <p:ph type="dt" sz="half" idx="12"/>
          </p:nvPr>
        </p:nvSpPr>
        <p:spPr/>
        <p:txBody>
          <a:bodyPr/>
          <a:lstStyle/>
          <a:p>
            <a:fld id="{9202B1BB-182F-4304-8A99-B352DCF5B96E}" type="datetime1">
              <a:rPr lang="en-US" smtClean="0"/>
              <a:pPr/>
              <a:t>4/1/2013</a:t>
            </a:fld>
            <a:endParaRPr lang="en-US"/>
          </a:p>
        </p:txBody>
      </p:sp>
      <p:sp>
        <p:nvSpPr>
          <p:cNvPr id="15" name="Footer Placeholder 14"/>
          <p:cNvSpPr>
            <a:spLocks noGrp="1"/>
          </p:cNvSpPr>
          <p:nvPr>
            <p:ph type="ftr" sz="quarter" idx="11"/>
          </p:nvPr>
        </p:nvSpPr>
        <p:spPr/>
        <p:txBody>
          <a:bodyPr/>
          <a:lstStyle/>
          <a:p>
            <a:r>
              <a:rPr lang="en-US" smtClean="0"/>
              <a:t>IBM | Day 1 | 16-Oct-2012</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ChangeArrowheads="1"/>
          </p:cNvSpPr>
          <p:nvPr/>
        </p:nvSpPr>
        <p:spPr bwMode="auto">
          <a:xfrm>
            <a:off x="609600" y="1371600"/>
            <a:ext cx="8077200" cy="4495800"/>
          </a:xfrm>
          <a:prstGeom prst="rect">
            <a:avLst/>
          </a:prstGeom>
          <a:noFill/>
          <a:ln w="9525">
            <a:noFill/>
            <a:miter lim="800000"/>
            <a:headEnd/>
            <a:tailEnd/>
          </a:ln>
          <a:effectLst/>
        </p:spPr>
        <p:txBody>
          <a:bodyPr/>
          <a:lstStyle/>
          <a:p>
            <a:pPr fontAlgn="base">
              <a:spcBef>
                <a:spcPct val="20000"/>
              </a:spcBef>
              <a:spcAft>
                <a:spcPct val="0"/>
              </a:spcAft>
            </a:pPr>
            <a:r>
              <a:rPr lang="en-US" sz="2000" dirty="0">
                <a:solidFill>
                  <a:srgbClr val="000000"/>
                </a:solidFill>
                <a:cs typeface="Times New Roman" pitchFamily="18" charset="0"/>
              </a:rPr>
              <a:t> </a:t>
            </a:r>
            <a:endParaRPr lang="en-US" sz="2000" dirty="0">
              <a:solidFill>
                <a:srgbClr val="006666"/>
              </a:solidFill>
              <a:cs typeface="Times New Roman" pitchFamily="18" charset="0"/>
            </a:endParaRPr>
          </a:p>
          <a:p>
            <a:pPr marL="742950" lvl="1" indent="-285750" fontAlgn="base">
              <a:spcBef>
                <a:spcPct val="20000"/>
              </a:spcBef>
              <a:spcAft>
                <a:spcPct val="0"/>
              </a:spcAft>
              <a:buSzPct val="140000"/>
              <a:buFontTx/>
              <a:buChar char="•"/>
            </a:pPr>
            <a:endParaRPr lang="en-US" sz="2000" dirty="0">
              <a:solidFill>
                <a:srgbClr val="006666"/>
              </a:solidFill>
              <a:cs typeface="Times New Roman" pitchFamily="18" charset="0"/>
            </a:endParaRPr>
          </a:p>
          <a:p>
            <a:pPr fontAlgn="base">
              <a:spcBef>
                <a:spcPct val="20000"/>
              </a:spcBef>
              <a:spcAft>
                <a:spcPct val="0"/>
              </a:spcAft>
              <a:buClr>
                <a:srgbClr val="7889FB"/>
              </a:buClr>
              <a:buSzPct val="125000"/>
              <a:buFontTx/>
              <a:buChar char="•"/>
            </a:pPr>
            <a:r>
              <a:rPr lang="en-US" sz="2000" dirty="0">
                <a:solidFill>
                  <a:srgbClr val="000000"/>
                </a:solidFill>
                <a:cs typeface="Times New Roman" pitchFamily="18" charset="0"/>
              </a:rPr>
              <a:t> Derived from two Latin words - Poly, which means many, and	                </a:t>
            </a:r>
          </a:p>
          <a:p>
            <a:pPr fontAlgn="base">
              <a:spcBef>
                <a:spcPct val="20000"/>
              </a:spcBef>
              <a:spcAft>
                <a:spcPct val="0"/>
              </a:spcAft>
              <a:buClr>
                <a:srgbClr val="7889FB"/>
              </a:buClr>
              <a:buSzPct val="125000"/>
            </a:pPr>
            <a:r>
              <a:rPr lang="en-US" sz="2000" dirty="0">
                <a:solidFill>
                  <a:srgbClr val="000000"/>
                </a:solidFill>
                <a:cs typeface="Times New Roman" pitchFamily="18" charset="0"/>
              </a:rPr>
              <a:t>  morph, which means forms.</a:t>
            </a:r>
          </a:p>
          <a:p>
            <a:pPr fontAlgn="base">
              <a:spcBef>
                <a:spcPct val="20000"/>
              </a:spcBef>
              <a:spcAft>
                <a:spcPct val="0"/>
              </a:spcAft>
              <a:buClr>
                <a:srgbClr val="7889FB"/>
              </a:buClr>
              <a:buSzPct val="125000"/>
              <a:buFontTx/>
              <a:buChar char="•"/>
            </a:pPr>
            <a:endParaRPr lang="en-US" sz="2000" dirty="0">
              <a:solidFill>
                <a:srgbClr val="000000"/>
              </a:solidFill>
              <a:cs typeface="Times New Roman" pitchFamily="18" charset="0"/>
            </a:endParaRPr>
          </a:p>
          <a:p>
            <a:pPr fontAlgn="base">
              <a:spcBef>
                <a:spcPct val="20000"/>
              </a:spcBef>
              <a:spcAft>
                <a:spcPct val="0"/>
              </a:spcAft>
              <a:buClr>
                <a:srgbClr val="7889FB"/>
              </a:buClr>
              <a:buSzPct val="125000"/>
              <a:buFontTx/>
              <a:buChar char="•"/>
            </a:pPr>
            <a:r>
              <a:rPr lang="en-US" sz="2000" dirty="0">
                <a:solidFill>
                  <a:srgbClr val="000000"/>
                </a:solidFill>
              </a:rPr>
              <a:t> It is the capability of an action or </a:t>
            </a:r>
            <a:r>
              <a:rPr lang="en-US" sz="2000" b="1" i="1" dirty="0">
                <a:solidFill>
                  <a:srgbClr val="000000"/>
                </a:solidFill>
              </a:rPr>
              <a:t>method</a:t>
            </a:r>
            <a:r>
              <a:rPr lang="en-US" sz="2000" dirty="0">
                <a:solidFill>
                  <a:srgbClr val="000000"/>
                </a:solidFill>
              </a:rPr>
              <a:t> to do different things</a:t>
            </a:r>
          </a:p>
          <a:p>
            <a:pPr fontAlgn="base">
              <a:spcBef>
                <a:spcPct val="20000"/>
              </a:spcBef>
              <a:spcAft>
                <a:spcPct val="0"/>
              </a:spcAft>
              <a:buClr>
                <a:srgbClr val="7889FB"/>
              </a:buClr>
              <a:buSzPct val="125000"/>
            </a:pPr>
            <a:r>
              <a:rPr lang="en-US" sz="2000" dirty="0">
                <a:solidFill>
                  <a:srgbClr val="000000"/>
                </a:solidFill>
              </a:rPr>
              <a:t>   based on the object that it is acting upon. </a:t>
            </a:r>
          </a:p>
          <a:p>
            <a:pPr fontAlgn="base">
              <a:spcBef>
                <a:spcPct val="20000"/>
              </a:spcBef>
              <a:spcAft>
                <a:spcPct val="0"/>
              </a:spcAft>
              <a:buClr>
                <a:srgbClr val="7889FB"/>
              </a:buClr>
              <a:buSzPct val="125000"/>
              <a:buFontTx/>
              <a:buChar char="•"/>
            </a:pPr>
            <a:endParaRPr lang="en-US" sz="2000" dirty="0">
              <a:solidFill>
                <a:srgbClr val="006666"/>
              </a:solidFill>
              <a:cs typeface="Times New Roman" pitchFamily="18" charset="0"/>
            </a:endParaRPr>
          </a:p>
          <a:p>
            <a:pPr fontAlgn="base">
              <a:spcBef>
                <a:spcPct val="20000"/>
              </a:spcBef>
              <a:spcAft>
                <a:spcPct val="0"/>
              </a:spcAft>
              <a:buClr>
                <a:srgbClr val="7889FB"/>
              </a:buClr>
              <a:buSzPct val="125000"/>
              <a:buFontTx/>
              <a:buChar char="•"/>
            </a:pPr>
            <a:r>
              <a:rPr lang="en-US" sz="2000" dirty="0">
                <a:solidFill>
                  <a:srgbClr val="006666"/>
                </a:solidFill>
                <a:cs typeface="Times New Roman" pitchFamily="18" charset="0"/>
              </a:rPr>
              <a:t> </a:t>
            </a:r>
            <a:r>
              <a:rPr lang="en-US" sz="2000" dirty="0">
                <a:solidFill>
                  <a:srgbClr val="000000"/>
                </a:solidFill>
              </a:rPr>
              <a:t>In object-oriented programming, </a:t>
            </a:r>
            <a:r>
              <a:rPr lang="en-US" sz="2000" i="1" dirty="0">
                <a:solidFill>
                  <a:srgbClr val="000000"/>
                </a:solidFill>
              </a:rPr>
              <a:t>polymorphism</a:t>
            </a:r>
            <a:r>
              <a:rPr lang="en-US" sz="2000" dirty="0">
                <a:solidFill>
                  <a:srgbClr val="000000"/>
                </a:solidFill>
              </a:rPr>
              <a:t> refers to a</a:t>
            </a:r>
          </a:p>
          <a:p>
            <a:pPr fontAlgn="base">
              <a:spcBef>
                <a:spcPct val="20000"/>
              </a:spcBef>
              <a:spcAft>
                <a:spcPct val="0"/>
              </a:spcAft>
              <a:buClr>
                <a:srgbClr val="7889FB"/>
              </a:buClr>
              <a:buSzPct val="125000"/>
            </a:pPr>
            <a:r>
              <a:rPr lang="en-US" sz="2000" dirty="0">
                <a:solidFill>
                  <a:srgbClr val="000000"/>
                </a:solidFill>
              </a:rPr>
              <a:t>  programming language's ability to process objects differently</a:t>
            </a:r>
          </a:p>
          <a:p>
            <a:pPr fontAlgn="base">
              <a:spcBef>
                <a:spcPct val="20000"/>
              </a:spcBef>
              <a:spcAft>
                <a:spcPct val="0"/>
              </a:spcAft>
              <a:buClr>
                <a:srgbClr val="7889FB"/>
              </a:buClr>
              <a:buSzPct val="125000"/>
            </a:pPr>
            <a:r>
              <a:rPr lang="en-US" sz="2000" dirty="0">
                <a:solidFill>
                  <a:srgbClr val="000000"/>
                </a:solidFill>
              </a:rPr>
              <a:t>  depending on their data type or class. </a:t>
            </a:r>
            <a:endParaRPr lang="en-US" sz="2000" dirty="0">
              <a:solidFill>
                <a:srgbClr val="006666"/>
              </a:solidFill>
              <a:cs typeface="Times New Roman" pitchFamily="18" charset="0"/>
            </a:endParaRPr>
          </a:p>
          <a:p>
            <a:pPr marL="1143000" lvl="2" indent="-228600" fontAlgn="base">
              <a:spcBef>
                <a:spcPct val="20000"/>
              </a:spcBef>
              <a:spcAft>
                <a:spcPct val="0"/>
              </a:spcAft>
              <a:buSzPct val="140000"/>
            </a:pPr>
            <a:endParaRPr lang="en-US" sz="2000" b="1" dirty="0">
              <a:solidFill>
                <a:srgbClr val="FF0000"/>
              </a:solidFill>
              <a:cs typeface="Times New Roman" pitchFamily="18" charset="0"/>
            </a:endParaRPr>
          </a:p>
          <a:p>
            <a:pPr marL="1143000" lvl="2" indent="-228600" fontAlgn="base">
              <a:spcBef>
                <a:spcPct val="20000"/>
              </a:spcBef>
              <a:spcAft>
                <a:spcPct val="0"/>
              </a:spcAft>
              <a:buSzPct val="140000"/>
            </a:pPr>
            <a:endParaRPr lang="en-US" sz="2000" b="1" dirty="0">
              <a:solidFill>
                <a:srgbClr val="FF0000"/>
              </a:solidFill>
              <a:cs typeface="Times New Roman" pitchFamily="18" charset="0"/>
            </a:endParaRPr>
          </a:p>
          <a:p>
            <a:pPr marL="2057400" lvl="4" indent="-228600" fontAlgn="base">
              <a:spcBef>
                <a:spcPct val="20000"/>
              </a:spcBef>
              <a:spcAft>
                <a:spcPct val="0"/>
              </a:spcAft>
              <a:buSzPct val="140000"/>
            </a:pPr>
            <a:endParaRPr lang="en-US" sz="2000" b="1" dirty="0">
              <a:solidFill>
                <a:srgbClr val="FF0000"/>
              </a:solidFill>
              <a:cs typeface="Times New Roman" pitchFamily="18" charset="0"/>
            </a:endParaRPr>
          </a:p>
          <a:p>
            <a:pPr marL="2057400" lvl="4" indent="-228600" fontAlgn="base">
              <a:spcBef>
                <a:spcPct val="20000"/>
              </a:spcBef>
              <a:spcAft>
                <a:spcPct val="0"/>
              </a:spcAft>
              <a:buSzPct val="140000"/>
            </a:pPr>
            <a:r>
              <a:rPr lang="en-US" sz="2000" dirty="0">
                <a:solidFill>
                  <a:srgbClr val="006666"/>
                </a:solidFill>
                <a:cs typeface="Times New Roman" pitchFamily="18" charset="0"/>
              </a:rPr>
              <a:t>    </a:t>
            </a:r>
          </a:p>
        </p:txBody>
      </p:sp>
      <p:sp>
        <p:nvSpPr>
          <p:cNvPr id="1067011" name="Rectangle 3"/>
          <p:cNvSpPr>
            <a:spLocks noGrp="1" noChangeArrowheads="1"/>
          </p:cNvSpPr>
          <p:nvPr>
            <p:ph type="title"/>
          </p:nvPr>
        </p:nvSpPr>
        <p:spPr>
          <a:noFill/>
          <a:ln/>
        </p:spPr>
        <p:txBody>
          <a:bodyPr/>
          <a:lstStyle/>
          <a:p>
            <a:r>
              <a:rPr lang="en-US"/>
              <a:t>Polymorphism</a:t>
            </a:r>
          </a:p>
        </p:txBody>
      </p:sp>
      <p:sp>
        <p:nvSpPr>
          <p:cNvPr id="5" name="Date Placeholder 4"/>
          <p:cNvSpPr>
            <a:spLocks noGrp="1"/>
          </p:cNvSpPr>
          <p:nvPr>
            <p:ph type="dt" sz="half" idx="12"/>
          </p:nvPr>
        </p:nvSpPr>
        <p:spPr/>
        <p:txBody>
          <a:bodyPr/>
          <a:lstStyle/>
          <a:p>
            <a:fld id="{6272DF00-82DC-4146-9637-C417854FBF9B}"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IBM | Day 1 | 16-Oct-2012</a:t>
            </a:r>
            <a:endParaRPr lang="en-US"/>
          </a:p>
        </p:txBody>
      </p:sp>
      <p:sp>
        <p:nvSpPr>
          <p:cNvPr id="15362" name="Rectangle 2"/>
          <p:cNvSpPr>
            <a:spLocks noGrp="1" noChangeArrowheads="1"/>
          </p:cNvSpPr>
          <p:nvPr>
            <p:ph type="title"/>
          </p:nvPr>
        </p:nvSpPr>
        <p:spPr/>
        <p:txBody>
          <a:bodyPr/>
          <a:lstStyle/>
          <a:p>
            <a:r>
              <a:rPr lang="en-US"/>
              <a:t>Method Polymorphism</a:t>
            </a:r>
          </a:p>
        </p:txBody>
      </p:sp>
      <p:sp>
        <p:nvSpPr>
          <p:cNvPr id="15363" name="Rectangle 3"/>
          <p:cNvSpPr>
            <a:spLocks noGrp="1" noChangeArrowheads="1"/>
          </p:cNvSpPr>
          <p:nvPr>
            <p:ph type="body" idx="1"/>
          </p:nvPr>
        </p:nvSpPr>
        <p:spPr/>
        <p:txBody>
          <a:bodyPr/>
          <a:lstStyle/>
          <a:p>
            <a:pPr>
              <a:lnSpc>
                <a:spcPct val="90000"/>
              </a:lnSpc>
            </a:pPr>
            <a:r>
              <a:rPr lang="en-US"/>
              <a:t>The real power comes with methods/behaviors.</a:t>
            </a:r>
          </a:p>
          <a:p>
            <a:pPr>
              <a:lnSpc>
                <a:spcPct val="90000"/>
              </a:lnSpc>
            </a:pPr>
            <a:r>
              <a:rPr lang="en-US"/>
              <a:t>A better example:</a:t>
            </a:r>
          </a:p>
          <a:p>
            <a:pPr lvl="1">
              <a:lnSpc>
                <a:spcPct val="90000"/>
              </a:lnSpc>
            </a:pPr>
            <a:r>
              <a:rPr lang="en-US"/>
              <a:t>shape object types used by a drawing program.</a:t>
            </a:r>
          </a:p>
          <a:p>
            <a:pPr lvl="1">
              <a:lnSpc>
                <a:spcPct val="90000"/>
              </a:lnSpc>
            </a:pPr>
            <a:r>
              <a:rPr lang="en-US"/>
              <a:t>we want to be able to handle any kind of shape someone wants to code (in the future).</a:t>
            </a:r>
          </a:p>
          <a:p>
            <a:pPr lvl="1">
              <a:lnSpc>
                <a:spcPct val="90000"/>
              </a:lnSpc>
            </a:pPr>
            <a:r>
              <a:rPr lang="en-US"/>
              <a:t>we want to be able to write code now that can deal with shape objects (without knowing what they are!).</a:t>
            </a:r>
          </a:p>
        </p:txBody>
      </p:sp>
      <p:sp>
        <p:nvSpPr>
          <p:cNvPr id="6" name="Date Placeholder 5"/>
          <p:cNvSpPr>
            <a:spLocks noGrp="1"/>
          </p:cNvSpPr>
          <p:nvPr>
            <p:ph type="dt" sz="half" idx="12"/>
          </p:nvPr>
        </p:nvSpPr>
        <p:spPr/>
        <p:txBody>
          <a:bodyPr/>
          <a:lstStyle/>
          <a:p>
            <a:fld id="{41E5BDB0-0532-4DE7-B7E8-0B7BAEF20C12}" type="datetime1">
              <a:rPr lang="en-US" smtClean="0"/>
              <a:pPr/>
              <a:t>4/1/2013</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IBM | Day 1 | 16-Oct-2012</a:t>
            </a:r>
            <a:endParaRPr lang="en-US"/>
          </a:p>
        </p:txBody>
      </p:sp>
      <p:sp>
        <p:nvSpPr>
          <p:cNvPr id="16386" name="Rectangle 2"/>
          <p:cNvSpPr>
            <a:spLocks noGrp="1" noChangeArrowheads="1"/>
          </p:cNvSpPr>
          <p:nvPr>
            <p:ph type="title"/>
          </p:nvPr>
        </p:nvSpPr>
        <p:spPr/>
        <p:txBody>
          <a:bodyPr/>
          <a:lstStyle/>
          <a:p>
            <a:r>
              <a:rPr lang="en-US"/>
              <a:t>Shapes</a:t>
            </a:r>
          </a:p>
        </p:txBody>
      </p:sp>
      <p:sp>
        <p:nvSpPr>
          <p:cNvPr id="16387" name="Rectangle 3"/>
          <p:cNvSpPr>
            <a:spLocks noGrp="1" noChangeArrowheads="1"/>
          </p:cNvSpPr>
          <p:nvPr>
            <p:ph type="body" idx="1"/>
          </p:nvPr>
        </p:nvSpPr>
        <p:spPr/>
        <p:txBody>
          <a:bodyPr/>
          <a:lstStyle/>
          <a:p>
            <a:r>
              <a:rPr lang="en-US" sz="2800"/>
              <a:t>Shape:</a:t>
            </a:r>
          </a:p>
          <a:p>
            <a:pPr lvl="1"/>
            <a:r>
              <a:rPr lang="en-US" sz="2400"/>
              <a:t>color, layer	fields</a:t>
            </a:r>
          </a:p>
          <a:p>
            <a:pPr lvl="1"/>
            <a:endParaRPr lang="en-US" sz="2400"/>
          </a:p>
          <a:p>
            <a:pPr lvl="1"/>
            <a:r>
              <a:rPr lang="en-US" sz="2400"/>
              <a:t>draw()   		draw itself on the screen</a:t>
            </a:r>
          </a:p>
          <a:p>
            <a:pPr lvl="1"/>
            <a:endParaRPr lang="en-US" sz="2400"/>
          </a:p>
          <a:p>
            <a:pPr lvl="1"/>
            <a:r>
              <a:rPr lang="en-US" sz="2400"/>
              <a:t>calcArea()	calculates it's own area.</a:t>
            </a:r>
          </a:p>
          <a:p>
            <a:pPr lvl="1"/>
            <a:endParaRPr lang="en-US" sz="2400"/>
          </a:p>
          <a:p>
            <a:pPr lvl="1"/>
            <a:r>
              <a:rPr lang="en-US" sz="2400"/>
              <a:t>serialize()	generate a string that can be saved and later used to re-generate the object.</a:t>
            </a:r>
          </a:p>
        </p:txBody>
      </p:sp>
      <p:sp>
        <p:nvSpPr>
          <p:cNvPr id="6" name="Date Placeholder 5"/>
          <p:cNvSpPr>
            <a:spLocks noGrp="1"/>
          </p:cNvSpPr>
          <p:nvPr>
            <p:ph type="dt" sz="half" idx="12"/>
          </p:nvPr>
        </p:nvSpPr>
        <p:spPr/>
        <p:txBody>
          <a:bodyPr/>
          <a:lstStyle/>
          <a:p>
            <a:fld id="{165799AA-6B37-4075-A6AC-68690A21819E}" type="datetime1">
              <a:rPr lang="en-US" smtClean="0"/>
              <a:pPr/>
              <a:t>4/1/2013</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IBM | Day 1 | 16-Oct-2012</a:t>
            </a:r>
            <a:endParaRPr lang="en-US"/>
          </a:p>
        </p:txBody>
      </p:sp>
      <p:sp>
        <p:nvSpPr>
          <p:cNvPr id="17410" name="Rectangle 2"/>
          <p:cNvSpPr>
            <a:spLocks noGrp="1" noChangeArrowheads="1"/>
          </p:cNvSpPr>
          <p:nvPr>
            <p:ph type="title"/>
          </p:nvPr>
        </p:nvSpPr>
        <p:spPr/>
        <p:txBody>
          <a:bodyPr/>
          <a:lstStyle/>
          <a:p>
            <a:r>
              <a:rPr lang="en-US"/>
              <a:t>Kinds of Shapes</a:t>
            </a:r>
          </a:p>
        </p:txBody>
      </p:sp>
      <p:sp>
        <p:nvSpPr>
          <p:cNvPr id="17411" name="Rectangle 3"/>
          <p:cNvSpPr>
            <a:spLocks noGrp="1" noChangeArrowheads="1"/>
          </p:cNvSpPr>
          <p:nvPr>
            <p:ph type="body" idx="1"/>
          </p:nvPr>
        </p:nvSpPr>
        <p:spPr/>
        <p:txBody>
          <a:bodyPr/>
          <a:lstStyle/>
          <a:p>
            <a:r>
              <a:rPr lang="en-US"/>
              <a:t>Rectangle</a:t>
            </a:r>
          </a:p>
          <a:p>
            <a:pPr lvl="1">
              <a:buFontTx/>
              <a:buNone/>
            </a:pPr>
            <a:endParaRPr lang="en-US"/>
          </a:p>
          <a:p>
            <a:r>
              <a:rPr lang="en-US"/>
              <a:t>Triangle</a:t>
            </a:r>
          </a:p>
          <a:p>
            <a:endParaRPr lang="en-US"/>
          </a:p>
          <a:p>
            <a:r>
              <a:rPr lang="en-US"/>
              <a:t>Circle</a:t>
            </a:r>
          </a:p>
        </p:txBody>
      </p:sp>
      <p:sp>
        <p:nvSpPr>
          <p:cNvPr id="17412" name="Text Box 4"/>
          <p:cNvSpPr txBox="1">
            <a:spLocks noChangeArrowheads="1"/>
          </p:cNvSpPr>
          <p:nvPr/>
        </p:nvSpPr>
        <p:spPr bwMode="auto">
          <a:xfrm>
            <a:off x="3657600" y="1676400"/>
            <a:ext cx="4800600" cy="4473575"/>
          </a:xfrm>
          <a:prstGeom prst="rect">
            <a:avLst/>
          </a:prstGeom>
          <a:noFill/>
          <a:ln w="9525">
            <a:noFill/>
            <a:miter lim="800000"/>
            <a:headEnd/>
            <a:tailEnd/>
          </a:ln>
          <a:effectLst/>
        </p:spPr>
        <p:txBody>
          <a:bodyPr>
            <a:spAutoFit/>
          </a:bodyPr>
          <a:lstStyle/>
          <a:p>
            <a:pPr>
              <a:spcBef>
                <a:spcPct val="50000"/>
              </a:spcBef>
            </a:pPr>
            <a:r>
              <a:rPr lang="en-US">
                <a:solidFill>
                  <a:schemeClr val="folHlink"/>
                </a:solidFill>
                <a:latin typeface="Arial" charset="0"/>
              </a:rPr>
              <a:t>Each could be a kind of shape (could be specializations of the shape class).</a:t>
            </a:r>
          </a:p>
          <a:p>
            <a:pPr>
              <a:spcBef>
                <a:spcPct val="50000"/>
              </a:spcBef>
            </a:pPr>
            <a:endParaRPr lang="en-US">
              <a:solidFill>
                <a:schemeClr val="folHlink"/>
              </a:solidFill>
              <a:latin typeface="Arial" charset="0"/>
            </a:endParaRPr>
          </a:p>
          <a:p>
            <a:pPr>
              <a:spcBef>
                <a:spcPct val="50000"/>
              </a:spcBef>
            </a:pPr>
            <a:r>
              <a:rPr lang="en-US">
                <a:solidFill>
                  <a:schemeClr val="folHlink"/>
                </a:solidFill>
                <a:latin typeface="Arial" charset="0"/>
              </a:rPr>
              <a:t>Each knows how to draw itself, etc.</a:t>
            </a:r>
          </a:p>
          <a:p>
            <a:pPr>
              <a:spcBef>
                <a:spcPct val="50000"/>
              </a:spcBef>
            </a:pPr>
            <a:endParaRPr lang="en-US">
              <a:solidFill>
                <a:schemeClr val="folHlink"/>
              </a:solidFill>
              <a:latin typeface="Arial" charset="0"/>
            </a:endParaRPr>
          </a:p>
          <a:p>
            <a:pPr>
              <a:spcBef>
                <a:spcPct val="50000"/>
              </a:spcBef>
            </a:pPr>
            <a:r>
              <a:rPr lang="en-US">
                <a:solidFill>
                  <a:schemeClr val="folHlink"/>
                </a:solidFill>
                <a:latin typeface="Arial" charset="0"/>
              </a:rPr>
              <a:t>Could write code to have all shapes draw themselves, or save the whole collection to a file.</a:t>
            </a:r>
          </a:p>
        </p:txBody>
      </p:sp>
      <p:sp>
        <p:nvSpPr>
          <p:cNvPr id="7" name="Date Placeholder 6"/>
          <p:cNvSpPr>
            <a:spLocks noGrp="1"/>
          </p:cNvSpPr>
          <p:nvPr>
            <p:ph type="dt" sz="half" idx="12"/>
          </p:nvPr>
        </p:nvSpPr>
        <p:spPr/>
        <p:txBody>
          <a:bodyPr/>
          <a:lstStyle/>
          <a:p>
            <a:fld id="{9226140F-B1CB-445D-8DDE-AA82D8AF09D5}" type="datetime1">
              <a:rPr lang="en-US" smtClean="0"/>
              <a:pPr/>
              <a:t>4/1/2013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Rectangle 2"/>
          <p:cNvSpPr>
            <a:spLocks noGrp="1" noChangeArrowheads="1"/>
          </p:cNvSpPr>
          <p:nvPr>
            <p:ph type="title"/>
          </p:nvPr>
        </p:nvSpPr>
        <p:spPr/>
        <p:txBody>
          <a:bodyPr/>
          <a:lstStyle/>
          <a:p>
            <a:r>
              <a:rPr lang="en-US"/>
              <a:t>Procedural Programming </a:t>
            </a:r>
          </a:p>
        </p:txBody>
      </p:sp>
      <p:sp>
        <p:nvSpPr>
          <p:cNvPr id="1131523" name="Rectangle 3"/>
          <p:cNvSpPr>
            <a:spLocks noGrp="1" noChangeArrowheads="1"/>
          </p:cNvSpPr>
          <p:nvPr>
            <p:ph type="body" idx="1"/>
          </p:nvPr>
        </p:nvSpPr>
        <p:spPr/>
        <p:txBody>
          <a:bodyPr/>
          <a:lstStyle/>
          <a:p>
            <a:r>
              <a:rPr lang="en-US"/>
              <a:t>Procedural languages organize the program in a linear fashion—they run from top to bottom. </a:t>
            </a:r>
          </a:p>
          <a:p>
            <a:r>
              <a:rPr lang="en-US"/>
              <a:t>In other words, the program is a series of steps that run one after another. </a:t>
            </a:r>
          </a:p>
          <a:p>
            <a:r>
              <a:rPr lang="en-US"/>
              <a:t>This type of programming worked fine for small programs that consisted of a few hundred code lines, but as programs became larger, they became hard to manage and debug.</a:t>
            </a:r>
          </a:p>
        </p:txBody>
      </p:sp>
      <p:sp>
        <p:nvSpPr>
          <p:cNvPr id="5" name="Date Placeholder 4"/>
          <p:cNvSpPr>
            <a:spLocks noGrp="1"/>
          </p:cNvSpPr>
          <p:nvPr>
            <p:ph type="dt" sz="half" idx="12"/>
          </p:nvPr>
        </p:nvSpPr>
        <p:spPr/>
        <p:txBody>
          <a:bodyPr/>
          <a:lstStyle/>
          <a:p>
            <a:fld id="{A6A56930-63DE-49A8-947B-2055E99241BD}"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ChangeArrowheads="1"/>
          </p:cNvSpPr>
          <p:nvPr/>
        </p:nvSpPr>
        <p:spPr bwMode="auto">
          <a:xfrm>
            <a:off x="609600" y="1600200"/>
            <a:ext cx="8077200" cy="4495800"/>
          </a:xfrm>
          <a:prstGeom prst="rect">
            <a:avLst/>
          </a:prstGeom>
          <a:noFill/>
          <a:ln w="9525">
            <a:noFill/>
            <a:miter lim="800000"/>
            <a:headEnd/>
            <a:tailEnd/>
          </a:ln>
          <a:effectLst/>
        </p:spPr>
        <p:txBody>
          <a:bodyPr/>
          <a:lstStyle/>
          <a:p>
            <a:pPr marL="342900" indent="-342900" algn="l">
              <a:spcBef>
                <a:spcPct val="20000"/>
              </a:spcBef>
            </a:pPr>
            <a:endParaRPr lang="en-US" sz="1400">
              <a:latin typeface="Verdana" pitchFamily="34" charset="0"/>
            </a:endParaRPr>
          </a:p>
          <a:p>
            <a:pPr marL="342900" indent="-342900" algn="l">
              <a:spcBef>
                <a:spcPct val="20000"/>
              </a:spcBef>
            </a:pPr>
            <a:r>
              <a:rPr lang="en-US" sz="1400">
                <a:latin typeface="Verdana" pitchFamily="34" charset="0"/>
              </a:rPr>
              <a:t>1. _ _ _ _ _ programming involves a large program into a set of subprocedures or subprograms that perform specific tasks.</a:t>
            </a:r>
            <a:r>
              <a:rPr lang="en-US" sz="1800"/>
              <a:t> </a:t>
            </a:r>
            <a:endParaRPr lang="en-US" sz="1400">
              <a:latin typeface="Verdana" pitchFamily="34" charset="0"/>
            </a:endParaRPr>
          </a:p>
          <a:p>
            <a:pPr marL="742950" lvl="1" indent="-285750" algn="l">
              <a:spcBef>
                <a:spcPct val="20000"/>
              </a:spcBef>
            </a:pPr>
            <a:r>
              <a:rPr lang="en-US" sz="1400">
                <a:latin typeface="Verdana" pitchFamily="34" charset="0"/>
              </a:rPr>
              <a:t>a. Sequential</a:t>
            </a:r>
          </a:p>
          <a:p>
            <a:pPr marL="742950" lvl="1" indent="-285750" algn="l">
              <a:spcBef>
                <a:spcPct val="20000"/>
              </a:spcBef>
            </a:pPr>
            <a:r>
              <a:rPr lang="en-US" sz="1400">
                <a:latin typeface="Verdana" pitchFamily="34" charset="0"/>
              </a:rPr>
              <a:t>b. Procedural</a:t>
            </a:r>
          </a:p>
          <a:p>
            <a:pPr marL="742950" lvl="1" indent="-285750" algn="l">
              <a:spcBef>
                <a:spcPct val="20000"/>
              </a:spcBef>
            </a:pPr>
            <a:r>
              <a:rPr lang="en-US" sz="1400">
                <a:latin typeface="Verdana" pitchFamily="34" charset="0"/>
              </a:rPr>
              <a:t>c. Object Oriented</a:t>
            </a:r>
          </a:p>
          <a:p>
            <a:pPr marL="742950" lvl="1" indent="-285750" algn="l">
              <a:spcBef>
                <a:spcPct val="20000"/>
              </a:spcBef>
            </a:pPr>
            <a:r>
              <a:rPr lang="en-US" sz="1400">
                <a:latin typeface="Verdana" pitchFamily="34" charset="0"/>
              </a:rPr>
              <a:t>d. Rule-Based</a:t>
            </a:r>
          </a:p>
          <a:p>
            <a:pPr marL="742950" lvl="1" indent="-285750" algn="l">
              <a:spcBef>
                <a:spcPct val="20000"/>
              </a:spcBef>
            </a:pPr>
            <a:endParaRPr lang="en-US" sz="1400">
              <a:latin typeface="Verdana" pitchFamily="34" charset="0"/>
            </a:endParaRPr>
          </a:p>
          <a:p>
            <a:pPr marL="342900" indent="-342900" algn="l">
              <a:spcBef>
                <a:spcPct val="20000"/>
              </a:spcBef>
            </a:pPr>
            <a:r>
              <a:rPr lang="en-US" sz="1400">
                <a:latin typeface="Verdana" pitchFamily="34" charset="0"/>
              </a:rPr>
              <a:t>2. _ _ _ _ _ among the following operates on the data.</a:t>
            </a:r>
          </a:p>
          <a:p>
            <a:pPr marL="742950" lvl="1" indent="-285750" algn="l">
              <a:spcBef>
                <a:spcPct val="20000"/>
              </a:spcBef>
            </a:pPr>
            <a:r>
              <a:rPr lang="en-US" sz="1400">
                <a:latin typeface="Verdana" pitchFamily="34" charset="0"/>
              </a:rPr>
              <a:t>a. Variables</a:t>
            </a:r>
          </a:p>
          <a:p>
            <a:pPr marL="742950" lvl="1" indent="-285750" algn="l">
              <a:spcBef>
                <a:spcPct val="20000"/>
              </a:spcBef>
            </a:pPr>
            <a:r>
              <a:rPr lang="en-US" sz="1400">
                <a:latin typeface="Verdana" pitchFamily="34" charset="0"/>
              </a:rPr>
              <a:t>b. Class</a:t>
            </a:r>
          </a:p>
          <a:p>
            <a:pPr marL="742950" lvl="1" indent="-285750" algn="l">
              <a:spcBef>
                <a:spcPct val="20000"/>
              </a:spcBef>
            </a:pPr>
            <a:r>
              <a:rPr lang="en-US" sz="1400">
                <a:latin typeface="Verdana" pitchFamily="34" charset="0"/>
              </a:rPr>
              <a:t>c. Method</a:t>
            </a:r>
          </a:p>
          <a:p>
            <a:pPr marL="742950" lvl="1" indent="-285750" algn="l">
              <a:spcBef>
                <a:spcPct val="20000"/>
              </a:spcBef>
            </a:pPr>
            <a:r>
              <a:rPr lang="en-US" sz="1400">
                <a:latin typeface="Verdana" pitchFamily="34" charset="0"/>
              </a:rPr>
              <a:t>d. All of the above</a:t>
            </a:r>
          </a:p>
          <a:p>
            <a:pPr marL="742950" lvl="1" indent="-285750" algn="l">
              <a:spcBef>
                <a:spcPct val="20000"/>
              </a:spcBef>
            </a:pPr>
            <a:endParaRPr lang="en-US" sz="1400">
              <a:latin typeface="Verdana" pitchFamily="34" charset="0"/>
              <a:cs typeface="Times New Roman" pitchFamily="18" charset="0"/>
            </a:endParaRPr>
          </a:p>
        </p:txBody>
      </p:sp>
      <p:sp>
        <p:nvSpPr>
          <p:cNvPr id="1101827" name="Rectangle 3"/>
          <p:cNvSpPr>
            <a:spLocks noGrp="1" noChangeArrowheads="1"/>
          </p:cNvSpPr>
          <p:nvPr>
            <p:ph type="title"/>
          </p:nvPr>
        </p:nvSpPr>
        <p:spPr>
          <a:noFill/>
          <a:ln/>
        </p:spPr>
        <p:txBody>
          <a:bodyPr/>
          <a:lstStyle/>
          <a:p>
            <a:r>
              <a:rPr lang="en-US"/>
              <a:t>Test Your Understanding</a:t>
            </a:r>
          </a:p>
        </p:txBody>
      </p:sp>
      <p:sp>
        <p:nvSpPr>
          <p:cNvPr id="1101828" name="Rectangle 4"/>
          <p:cNvSpPr>
            <a:spLocks noChangeArrowheads="1"/>
          </p:cNvSpPr>
          <p:nvPr/>
        </p:nvSpPr>
        <p:spPr bwMode="auto">
          <a:xfrm>
            <a:off x="1104900" y="2679700"/>
            <a:ext cx="1371600" cy="228600"/>
          </a:xfrm>
          <a:prstGeom prst="rect">
            <a:avLst/>
          </a:prstGeom>
          <a:noFill/>
          <a:ln w="28575">
            <a:solidFill>
              <a:srgbClr val="008080"/>
            </a:solidFill>
            <a:miter lim="800000"/>
            <a:headEnd/>
            <a:tailEnd/>
          </a:ln>
          <a:effectLst/>
        </p:spPr>
        <p:txBody>
          <a:bodyPr wrap="none" anchor="ctr"/>
          <a:lstStyle/>
          <a:p>
            <a:endParaRPr lang="en-US"/>
          </a:p>
        </p:txBody>
      </p:sp>
      <p:sp>
        <p:nvSpPr>
          <p:cNvPr id="1101829" name="Rectangle 5"/>
          <p:cNvSpPr>
            <a:spLocks noChangeArrowheads="1"/>
          </p:cNvSpPr>
          <p:nvPr/>
        </p:nvSpPr>
        <p:spPr bwMode="auto">
          <a:xfrm>
            <a:off x="1066800" y="4470400"/>
            <a:ext cx="1371600" cy="228600"/>
          </a:xfrm>
          <a:prstGeom prst="rect">
            <a:avLst/>
          </a:prstGeom>
          <a:noFill/>
          <a:ln w="28575">
            <a:solidFill>
              <a:srgbClr val="008080"/>
            </a:solidFill>
            <a:miter lim="800000"/>
            <a:headEnd/>
            <a:tailEnd/>
          </a:ln>
          <a:effectLst/>
        </p:spPr>
        <p:txBody>
          <a:bodyPr wrap="none" anchor="ctr"/>
          <a:lstStyle/>
          <a:p>
            <a:endParaRPr lang="en-US"/>
          </a:p>
        </p:txBody>
      </p:sp>
      <p:sp>
        <p:nvSpPr>
          <p:cNvPr id="7" name="Date Placeholder 6"/>
          <p:cNvSpPr>
            <a:spLocks noGrp="1"/>
          </p:cNvSpPr>
          <p:nvPr>
            <p:ph type="dt" sz="half" idx="12"/>
          </p:nvPr>
        </p:nvSpPr>
        <p:spPr/>
        <p:txBody>
          <a:bodyPr/>
          <a:lstStyle/>
          <a:p>
            <a:fld id="{83E1B622-F21F-4C9E-BC42-E41D994F9168}" type="datetime1">
              <a:rPr lang="en-US" smtClean="0"/>
              <a:pPr/>
              <a:t>4/1/2013</a:t>
            </a:fld>
            <a:endParaRPr lang="en-US"/>
          </a:p>
        </p:txBody>
      </p:sp>
      <p:sp>
        <p:nvSpPr>
          <p:cNvPr id="8" name="Footer Placeholder 7"/>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01828"/>
                                        </p:tgtEl>
                                        <p:attrNameLst>
                                          <p:attrName>style.visibility</p:attrName>
                                        </p:attrNameLst>
                                      </p:cBhvr>
                                      <p:to>
                                        <p:strVal val="visible"/>
                                      </p:to>
                                    </p:set>
                                    <p:animEffect transition="in" filter="wheel(4)">
                                      <p:cBhvr>
                                        <p:cTn id="7" dur="2000"/>
                                        <p:tgtEl>
                                          <p:spTgt spid="110182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101829"/>
                                        </p:tgtEl>
                                        <p:attrNameLst>
                                          <p:attrName>style.visibility</p:attrName>
                                        </p:attrNameLst>
                                      </p:cBhvr>
                                      <p:to>
                                        <p:strVal val="visible"/>
                                      </p:to>
                                    </p:set>
                                    <p:animEffect transition="in" filter="wheel(4)">
                                      <p:cBhvr>
                                        <p:cTn id="12" dur="2000"/>
                                        <p:tgtEl>
                                          <p:spTgt spid="1101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28" grpId="0" animBg="1"/>
      <p:bldP spid="11018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ChangeArrowheads="1"/>
          </p:cNvSpPr>
          <p:nvPr/>
        </p:nvSpPr>
        <p:spPr bwMode="auto">
          <a:xfrm>
            <a:off x="609600" y="1600200"/>
            <a:ext cx="8077200" cy="4495800"/>
          </a:xfrm>
          <a:prstGeom prst="rect">
            <a:avLst/>
          </a:prstGeom>
          <a:noFill/>
          <a:ln w="9525">
            <a:noFill/>
            <a:miter lim="800000"/>
            <a:headEnd/>
            <a:tailEnd/>
          </a:ln>
          <a:effectLst/>
        </p:spPr>
        <p:txBody>
          <a:bodyPr/>
          <a:lstStyle/>
          <a:p>
            <a:pPr marL="342900" indent="-342900" algn="l">
              <a:spcBef>
                <a:spcPct val="20000"/>
              </a:spcBef>
            </a:pPr>
            <a:endParaRPr lang="en-US" sz="1400">
              <a:latin typeface="Verdana" pitchFamily="34" charset="0"/>
            </a:endParaRPr>
          </a:p>
          <a:p>
            <a:pPr marL="342900" indent="-342900" algn="l">
              <a:spcBef>
                <a:spcPct val="20000"/>
              </a:spcBef>
            </a:pPr>
            <a:r>
              <a:rPr lang="en-US" sz="1400">
                <a:latin typeface="Verdana" pitchFamily="34" charset="0"/>
              </a:rPr>
              <a:t>3. What is the acronym for OOP?</a:t>
            </a:r>
          </a:p>
          <a:p>
            <a:pPr marL="742950" lvl="1" indent="-285750" algn="l">
              <a:spcBef>
                <a:spcPct val="20000"/>
              </a:spcBef>
            </a:pPr>
            <a:r>
              <a:rPr lang="en-US" sz="1400">
                <a:latin typeface="Verdana" pitchFamily="34" charset="0"/>
              </a:rPr>
              <a:t>a. Object Oriented Programming</a:t>
            </a:r>
          </a:p>
          <a:p>
            <a:pPr marL="742950" lvl="1" indent="-285750" algn="l">
              <a:spcBef>
                <a:spcPct val="20000"/>
              </a:spcBef>
            </a:pPr>
            <a:r>
              <a:rPr lang="en-US" sz="1400">
                <a:latin typeface="Verdana" pitchFamily="34" charset="0"/>
              </a:rPr>
              <a:t>b. Object Orientation programming</a:t>
            </a:r>
          </a:p>
          <a:p>
            <a:pPr marL="742950" lvl="1" indent="-285750" algn="l">
              <a:spcBef>
                <a:spcPct val="20000"/>
              </a:spcBef>
            </a:pPr>
            <a:r>
              <a:rPr lang="en-US" sz="1400">
                <a:latin typeface="Verdana" pitchFamily="34" charset="0"/>
              </a:rPr>
              <a:t>c. Object Oriented Program</a:t>
            </a:r>
          </a:p>
          <a:p>
            <a:pPr marL="742950" lvl="1" indent="-285750" algn="l">
              <a:spcBef>
                <a:spcPct val="20000"/>
              </a:spcBef>
            </a:pPr>
            <a:r>
              <a:rPr lang="en-US" sz="1400">
                <a:latin typeface="Verdana" pitchFamily="34" charset="0"/>
              </a:rPr>
              <a:t>d. Object Oriented Procedure</a:t>
            </a:r>
          </a:p>
          <a:p>
            <a:pPr marL="742950" lvl="1" indent="-285750" algn="l">
              <a:spcBef>
                <a:spcPct val="20000"/>
              </a:spcBef>
            </a:pPr>
            <a:endParaRPr lang="en-US" sz="1400">
              <a:latin typeface="Verdana" pitchFamily="34" charset="0"/>
            </a:endParaRPr>
          </a:p>
          <a:p>
            <a:pPr marL="342900" indent="-342900" algn="l">
              <a:spcBef>
                <a:spcPct val="20000"/>
              </a:spcBef>
            </a:pPr>
            <a:r>
              <a:rPr lang="en-US" sz="1400">
                <a:latin typeface="Verdana" pitchFamily="34" charset="0"/>
              </a:rPr>
              <a:t>4. </a:t>
            </a:r>
            <a:r>
              <a:rPr lang="en-US" sz="1800" i="1"/>
              <a:t> </a:t>
            </a:r>
            <a:r>
              <a:rPr lang="en-US" sz="1400">
                <a:latin typeface="Verdana" pitchFamily="34" charset="0"/>
              </a:rPr>
              <a:t>_ _ _ _ _ _ is the concept that capsules data members and methods. </a:t>
            </a:r>
          </a:p>
          <a:p>
            <a:pPr marL="342900" indent="-342900" algn="l">
              <a:spcBef>
                <a:spcPct val="20000"/>
              </a:spcBef>
            </a:pPr>
            <a:r>
              <a:rPr lang="en-US" sz="1400">
                <a:latin typeface="Verdana" pitchFamily="34" charset="0"/>
              </a:rPr>
              <a:t>	a. Abstraction</a:t>
            </a:r>
          </a:p>
          <a:p>
            <a:pPr marL="342900" indent="-342900" algn="l">
              <a:spcBef>
                <a:spcPct val="20000"/>
              </a:spcBef>
            </a:pPr>
            <a:r>
              <a:rPr lang="en-US" sz="1400">
                <a:latin typeface="Verdana" pitchFamily="34" charset="0"/>
              </a:rPr>
              <a:t>	b. </a:t>
            </a:r>
            <a:r>
              <a:rPr lang="en-US" sz="1400">
                <a:latin typeface="Verdana" pitchFamily="34" charset="0"/>
                <a:cs typeface="Times New Roman" pitchFamily="18" charset="0"/>
              </a:rPr>
              <a:t>Polymorphism</a:t>
            </a:r>
            <a:endParaRPr lang="en-US" sz="1400">
              <a:latin typeface="Verdana" pitchFamily="34" charset="0"/>
            </a:endParaRPr>
          </a:p>
          <a:p>
            <a:pPr marL="342900" indent="-342900" algn="l">
              <a:spcBef>
                <a:spcPct val="20000"/>
              </a:spcBef>
            </a:pPr>
            <a:r>
              <a:rPr lang="en-US" sz="1400">
                <a:latin typeface="Verdana" pitchFamily="34" charset="0"/>
              </a:rPr>
              <a:t>	c. Encapsulation</a:t>
            </a:r>
          </a:p>
          <a:p>
            <a:pPr marL="342900" indent="-342900" algn="l">
              <a:spcBef>
                <a:spcPct val="20000"/>
              </a:spcBef>
            </a:pPr>
            <a:r>
              <a:rPr lang="en-US" sz="1400">
                <a:latin typeface="Verdana" pitchFamily="34" charset="0"/>
              </a:rPr>
              <a:t>	d. Inheritance</a:t>
            </a:r>
          </a:p>
        </p:txBody>
      </p:sp>
      <p:sp>
        <p:nvSpPr>
          <p:cNvPr id="1103875" name="Rectangle 3"/>
          <p:cNvSpPr>
            <a:spLocks noGrp="1" noChangeArrowheads="1"/>
          </p:cNvSpPr>
          <p:nvPr>
            <p:ph type="title"/>
          </p:nvPr>
        </p:nvSpPr>
        <p:spPr>
          <a:noFill/>
          <a:ln/>
        </p:spPr>
        <p:txBody>
          <a:bodyPr/>
          <a:lstStyle/>
          <a:p>
            <a:r>
              <a:rPr lang="en-US"/>
              <a:t>Test Your Understanding (Contd.)</a:t>
            </a:r>
          </a:p>
        </p:txBody>
      </p:sp>
      <p:sp>
        <p:nvSpPr>
          <p:cNvPr id="1103876" name="Rectangle 4"/>
          <p:cNvSpPr>
            <a:spLocks noChangeArrowheads="1"/>
          </p:cNvSpPr>
          <p:nvPr/>
        </p:nvSpPr>
        <p:spPr bwMode="auto">
          <a:xfrm>
            <a:off x="1066800" y="2133600"/>
            <a:ext cx="3276600" cy="279400"/>
          </a:xfrm>
          <a:prstGeom prst="rect">
            <a:avLst/>
          </a:prstGeom>
          <a:noFill/>
          <a:ln w="28575">
            <a:solidFill>
              <a:srgbClr val="008080"/>
            </a:solidFill>
            <a:miter lim="800000"/>
            <a:headEnd/>
            <a:tailEnd/>
          </a:ln>
          <a:effectLst/>
        </p:spPr>
        <p:txBody>
          <a:bodyPr wrap="none" anchor="ctr"/>
          <a:lstStyle/>
          <a:p>
            <a:endParaRPr lang="en-US"/>
          </a:p>
        </p:txBody>
      </p:sp>
      <p:sp>
        <p:nvSpPr>
          <p:cNvPr id="1103877" name="Rectangle 5"/>
          <p:cNvSpPr>
            <a:spLocks noChangeArrowheads="1"/>
          </p:cNvSpPr>
          <p:nvPr/>
        </p:nvSpPr>
        <p:spPr bwMode="auto">
          <a:xfrm>
            <a:off x="1066800" y="4267200"/>
            <a:ext cx="1600200" cy="228600"/>
          </a:xfrm>
          <a:prstGeom prst="rect">
            <a:avLst/>
          </a:prstGeom>
          <a:noFill/>
          <a:ln w="28575">
            <a:solidFill>
              <a:srgbClr val="008080"/>
            </a:solidFill>
            <a:miter lim="800000"/>
            <a:headEnd/>
            <a:tailEnd/>
          </a:ln>
          <a:effectLst/>
        </p:spPr>
        <p:txBody>
          <a:bodyPr wrap="none" anchor="ctr"/>
          <a:lstStyle/>
          <a:p>
            <a:endParaRPr lang="en-US"/>
          </a:p>
        </p:txBody>
      </p:sp>
      <p:sp>
        <p:nvSpPr>
          <p:cNvPr id="7" name="Date Placeholder 6"/>
          <p:cNvSpPr>
            <a:spLocks noGrp="1"/>
          </p:cNvSpPr>
          <p:nvPr>
            <p:ph type="dt" sz="half" idx="12"/>
          </p:nvPr>
        </p:nvSpPr>
        <p:spPr/>
        <p:txBody>
          <a:bodyPr/>
          <a:lstStyle/>
          <a:p>
            <a:fld id="{17C77DB4-7793-47C1-B9C8-D66BEF3BE8D4}" type="datetime1">
              <a:rPr lang="en-US" smtClean="0"/>
              <a:pPr/>
              <a:t>4/1/2013</a:t>
            </a:fld>
            <a:endParaRPr lang="en-US"/>
          </a:p>
        </p:txBody>
      </p:sp>
      <p:sp>
        <p:nvSpPr>
          <p:cNvPr id="8" name="Footer Placeholder 7"/>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03876"/>
                                        </p:tgtEl>
                                        <p:attrNameLst>
                                          <p:attrName>style.visibility</p:attrName>
                                        </p:attrNameLst>
                                      </p:cBhvr>
                                      <p:to>
                                        <p:strVal val="visible"/>
                                      </p:to>
                                    </p:set>
                                    <p:animEffect transition="in" filter="wheel(4)">
                                      <p:cBhvr>
                                        <p:cTn id="7" dur="2000"/>
                                        <p:tgtEl>
                                          <p:spTgt spid="110387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103877"/>
                                        </p:tgtEl>
                                        <p:attrNameLst>
                                          <p:attrName>style.visibility</p:attrName>
                                        </p:attrNameLst>
                                      </p:cBhvr>
                                      <p:to>
                                        <p:strVal val="visible"/>
                                      </p:to>
                                    </p:set>
                                    <p:animEffect transition="in" filter="wheel(4)">
                                      <p:cBhvr>
                                        <p:cTn id="12" dur="2000"/>
                                        <p:tgtEl>
                                          <p:spTgt spid="1103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6" grpId="0" animBg="1"/>
      <p:bldP spid="110387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ChangeArrowheads="1"/>
          </p:cNvSpPr>
          <p:nvPr/>
        </p:nvSpPr>
        <p:spPr bwMode="auto">
          <a:xfrm>
            <a:off x="152400" y="1600200"/>
            <a:ext cx="8077200" cy="4495800"/>
          </a:xfrm>
          <a:prstGeom prst="rect">
            <a:avLst/>
          </a:prstGeom>
          <a:noFill/>
          <a:ln w="9525">
            <a:noFill/>
            <a:miter lim="800000"/>
            <a:headEnd/>
            <a:tailEnd/>
          </a:ln>
          <a:effectLst/>
        </p:spPr>
        <p:txBody>
          <a:bodyPr/>
          <a:lstStyle/>
          <a:p>
            <a:pPr marL="457200" indent="-457200" algn="l">
              <a:spcBef>
                <a:spcPct val="20000"/>
              </a:spcBef>
            </a:pPr>
            <a:r>
              <a:rPr lang="en-US" sz="1400">
                <a:latin typeface="Verdana" pitchFamily="34" charset="0"/>
                <a:cs typeface="Times New Roman" pitchFamily="18" charset="0"/>
              </a:rPr>
              <a:t>		</a:t>
            </a:r>
          </a:p>
          <a:p>
            <a:pPr marL="914400" lvl="1" indent="-457200" algn="l">
              <a:spcBef>
                <a:spcPct val="20000"/>
              </a:spcBef>
            </a:pPr>
            <a:r>
              <a:rPr lang="en-GB" sz="1400">
                <a:latin typeface="Verdana" pitchFamily="34" charset="0"/>
              </a:rPr>
              <a:t>5.	_ _ _ _ _ feature of OOPS that means ignoring the non-essential details of an object and concentrating on its essential features?</a:t>
            </a:r>
          </a:p>
          <a:p>
            <a:pPr marL="1371600" lvl="2" indent="-457200" algn="l">
              <a:spcBef>
                <a:spcPct val="20000"/>
              </a:spcBef>
              <a:buFontTx/>
              <a:buAutoNum type="alphaLcPeriod"/>
            </a:pPr>
            <a:r>
              <a:rPr lang="en-US" sz="1400">
                <a:latin typeface="Verdana" pitchFamily="34" charset="0"/>
                <a:cs typeface="Times New Roman" pitchFamily="18" charset="0"/>
              </a:rPr>
              <a:t>Inheritance</a:t>
            </a:r>
          </a:p>
          <a:p>
            <a:pPr marL="1371600" lvl="2" indent="-457200" algn="l">
              <a:spcBef>
                <a:spcPct val="20000"/>
              </a:spcBef>
              <a:buFontTx/>
              <a:buAutoNum type="alphaLcPeriod"/>
            </a:pPr>
            <a:r>
              <a:rPr lang="en-US" sz="1400">
                <a:latin typeface="Verdana" pitchFamily="34" charset="0"/>
                <a:cs typeface="Times New Roman" pitchFamily="18" charset="0"/>
              </a:rPr>
              <a:t>Encapsulation</a:t>
            </a:r>
          </a:p>
          <a:p>
            <a:pPr marL="1371600" lvl="2" indent="-457200" algn="l">
              <a:spcBef>
                <a:spcPct val="20000"/>
              </a:spcBef>
              <a:buFontTx/>
              <a:buAutoNum type="alphaLcPeriod"/>
            </a:pPr>
            <a:r>
              <a:rPr lang="en-US" sz="1400">
                <a:latin typeface="Verdana" pitchFamily="34" charset="0"/>
                <a:cs typeface="Times New Roman" pitchFamily="18" charset="0"/>
              </a:rPr>
              <a:t>Abstraction</a:t>
            </a:r>
          </a:p>
          <a:p>
            <a:pPr marL="1371600" lvl="2" indent="-457200" algn="l">
              <a:spcBef>
                <a:spcPct val="20000"/>
              </a:spcBef>
              <a:buFontTx/>
              <a:buAutoNum type="alphaLcPeriod"/>
            </a:pPr>
            <a:r>
              <a:rPr lang="en-US" sz="1400">
                <a:latin typeface="Verdana" pitchFamily="34" charset="0"/>
                <a:cs typeface="Times New Roman" pitchFamily="18" charset="0"/>
              </a:rPr>
              <a:t>Polymorphism</a:t>
            </a:r>
            <a:endParaRPr lang="en-GB" sz="1400">
              <a:latin typeface="Verdana" pitchFamily="34" charset="0"/>
            </a:endParaRPr>
          </a:p>
          <a:p>
            <a:pPr marL="914400" lvl="1" indent="-457200" algn="l">
              <a:spcBef>
                <a:spcPct val="20000"/>
              </a:spcBef>
              <a:buFontTx/>
              <a:buAutoNum type="arabicPeriod" startAt="3"/>
            </a:pPr>
            <a:endParaRPr lang="en-GB" sz="1400">
              <a:latin typeface="Verdana" pitchFamily="34" charset="0"/>
            </a:endParaRPr>
          </a:p>
          <a:p>
            <a:pPr marL="914400" lvl="1" indent="-457200" algn="l">
              <a:spcBef>
                <a:spcPct val="20000"/>
              </a:spcBef>
            </a:pPr>
            <a:r>
              <a:rPr lang="en-GB" sz="1400">
                <a:latin typeface="Verdana" pitchFamily="34" charset="0"/>
                <a:cs typeface="Times New Roman" pitchFamily="18" charset="0"/>
              </a:rPr>
              <a:t>6.	Pick the odd one out.</a:t>
            </a:r>
          </a:p>
          <a:p>
            <a:pPr marL="1371600" lvl="2" indent="-457200" algn="l">
              <a:spcBef>
                <a:spcPct val="20000"/>
              </a:spcBef>
              <a:buFontTx/>
              <a:buAutoNum type="alphaLcPeriod"/>
            </a:pPr>
            <a:r>
              <a:rPr lang="en-US" sz="1400">
                <a:latin typeface="Verdana" pitchFamily="34" charset="0"/>
                <a:cs typeface="Times New Roman" pitchFamily="18" charset="0"/>
              </a:rPr>
              <a:t>State</a:t>
            </a:r>
          </a:p>
          <a:p>
            <a:pPr marL="1371600" lvl="2" indent="-457200" algn="l">
              <a:spcBef>
                <a:spcPct val="20000"/>
              </a:spcBef>
              <a:buFontTx/>
              <a:buAutoNum type="alphaLcPeriod"/>
            </a:pPr>
            <a:r>
              <a:rPr lang="en-US" sz="1400">
                <a:latin typeface="Verdana" pitchFamily="34" charset="0"/>
                <a:cs typeface="Times New Roman" pitchFamily="18" charset="0"/>
              </a:rPr>
              <a:t>Class</a:t>
            </a:r>
          </a:p>
          <a:p>
            <a:pPr marL="1371600" lvl="2" indent="-457200" algn="l">
              <a:spcBef>
                <a:spcPct val="20000"/>
              </a:spcBef>
              <a:buFontTx/>
              <a:buAutoNum type="alphaLcPeriod"/>
            </a:pPr>
            <a:r>
              <a:rPr lang="en-US" sz="1400">
                <a:latin typeface="Verdana" pitchFamily="34" charset="0"/>
                <a:cs typeface="Times New Roman" pitchFamily="18" charset="0"/>
              </a:rPr>
              <a:t>Behavior</a:t>
            </a:r>
          </a:p>
          <a:p>
            <a:pPr marL="1371600" lvl="2" indent="-457200" algn="l">
              <a:spcBef>
                <a:spcPct val="20000"/>
              </a:spcBef>
              <a:buFontTx/>
              <a:buAutoNum type="alphaLcPeriod"/>
            </a:pPr>
            <a:r>
              <a:rPr lang="en-US" sz="1400">
                <a:latin typeface="Verdana" pitchFamily="34" charset="0"/>
                <a:cs typeface="Times New Roman" pitchFamily="18" charset="0"/>
              </a:rPr>
              <a:t>Identity</a:t>
            </a:r>
          </a:p>
          <a:p>
            <a:pPr marL="1371600" lvl="2" indent="-457200" algn="l">
              <a:spcBef>
                <a:spcPct val="20000"/>
              </a:spcBef>
              <a:buFontTx/>
              <a:buAutoNum type="arabicPeriod" startAt="4"/>
            </a:pPr>
            <a:endParaRPr lang="en-US" sz="1400">
              <a:latin typeface="Verdana" pitchFamily="34" charset="0"/>
              <a:cs typeface="Times New Roman" pitchFamily="18" charset="0"/>
            </a:endParaRPr>
          </a:p>
          <a:p>
            <a:pPr marL="1371600" lvl="2" indent="-457200" algn="l">
              <a:spcBef>
                <a:spcPct val="20000"/>
              </a:spcBef>
              <a:buSzPct val="140000"/>
            </a:pPr>
            <a:endParaRPr lang="en-US" sz="1400">
              <a:latin typeface="Verdana" pitchFamily="34" charset="0"/>
              <a:ea typeface="MS Mincho" pitchFamily="49" charset="-128"/>
            </a:endParaRPr>
          </a:p>
        </p:txBody>
      </p:sp>
      <p:sp>
        <p:nvSpPr>
          <p:cNvPr id="1105923" name="Rectangle 3"/>
          <p:cNvSpPr>
            <a:spLocks noGrp="1" noChangeArrowheads="1"/>
          </p:cNvSpPr>
          <p:nvPr>
            <p:ph type="title"/>
          </p:nvPr>
        </p:nvSpPr>
        <p:spPr>
          <a:noFill/>
          <a:ln/>
        </p:spPr>
        <p:txBody>
          <a:bodyPr/>
          <a:lstStyle/>
          <a:p>
            <a:r>
              <a:rPr lang="en-US"/>
              <a:t>Test Your Understanding (Contd.)</a:t>
            </a:r>
          </a:p>
        </p:txBody>
      </p:sp>
      <p:sp>
        <p:nvSpPr>
          <p:cNvPr id="1105924" name="Rectangle 4"/>
          <p:cNvSpPr>
            <a:spLocks noChangeArrowheads="1"/>
          </p:cNvSpPr>
          <p:nvPr/>
        </p:nvSpPr>
        <p:spPr bwMode="auto">
          <a:xfrm>
            <a:off x="1066800" y="2908300"/>
            <a:ext cx="1879600" cy="203200"/>
          </a:xfrm>
          <a:prstGeom prst="rect">
            <a:avLst/>
          </a:prstGeom>
          <a:noFill/>
          <a:ln w="28575">
            <a:solidFill>
              <a:srgbClr val="008080"/>
            </a:solidFill>
            <a:miter lim="800000"/>
            <a:headEnd/>
            <a:tailEnd/>
          </a:ln>
          <a:effectLst/>
        </p:spPr>
        <p:txBody>
          <a:bodyPr wrap="none" anchor="ctr"/>
          <a:lstStyle/>
          <a:p>
            <a:endParaRPr lang="en-US"/>
          </a:p>
        </p:txBody>
      </p:sp>
      <p:sp>
        <p:nvSpPr>
          <p:cNvPr id="1105925" name="Rectangle 5"/>
          <p:cNvSpPr>
            <a:spLocks noChangeArrowheads="1"/>
          </p:cNvSpPr>
          <p:nvPr/>
        </p:nvSpPr>
        <p:spPr bwMode="auto">
          <a:xfrm>
            <a:off x="1016000" y="4165600"/>
            <a:ext cx="1879600" cy="203200"/>
          </a:xfrm>
          <a:prstGeom prst="rect">
            <a:avLst/>
          </a:prstGeom>
          <a:noFill/>
          <a:ln w="28575">
            <a:solidFill>
              <a:srgbClr val="008080"/>
            </a:solidFill>
            <a:miter lim="800000"/>
            <a:headEnd/>
            <a:tailEnd/>
          </a:ln>
          <a:effectLst/>
        </p:spPr>
        <p:txBody>
          <a:bodyPr wrap="none" anchor="ctr"/>
          <a:lstStyle/>
          <a:p>
            <a:endParaRPr lang="en-US"/>
          </a:p>
        </p:txBody>
      </p:sp>
      <p:sp>
        <p:nvSpPr>
          <p:cNvPr id="7" name="Date Placeholder 6"/>
          <p:cNvSpPr>
            <a:spLocks noGrp="1"/>
          </p:cNvSpPr>
          <p:nvPr>
            <p:ph type="dt" sz="half" idx="12"/>
          </p:nvPr>
        </p:nvSpPr>
        <p:spPr/>
        <p:txBody>
          <a:bodyPr/>
          <a:lstStyle/>
          <a:p>
            <a:fld id="{A4D27AB6-7611-4640-8EC4-CF98F0633036}" type="datetime1">
              <a:rPr lang="en-US" smtClean="0"/>
              <a:pPr/>
              <a:t>4/1/2013</a:t>
            </a:fld>
            <a:endParaRPr lang="en-US"/>
          </a:p>
        </p:txBody>
      </p:sp>
      <p:sp>
        <p:nvSpPr>
          <p:cNvPr id="8" name="Footer Placeholder 7"/>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05924"/>
                                        </p:tgtEl>
                                        <p:attrNameLst>
                                          <p:attrName>style.visibility</p:attrName>
                                        </p:attrNameLst>
                                      </p:cBhvr>
                                      <p:to>
                                        <p:strVal val="visible"/>
                                      </p:to>
                                    </p:set>
                                    <p:animEffect transition="in" filter="wheel(4)">
                                      <p:cBhvr>
                                        <p:cTn id="7" dur="2000"/>
                                        <p:tgtEl>
                                          <p:spTgt spid="110592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105925"/>
                                        </p:tgtEl>
                                        <p:attrNameLst>
                                          <p:attrName>style.visibility</p:attrName>
                                        </p:attrNameLst>
                                      </p:cBhvr>
                                      <p:to>
                                        <p:strVal val="visible"/>
                                      </p:to>
                                    </p:set>
                                    <p:animEffect transition="in" filter="wheel(4)">
                                      <p:cBhvr>
                                        <p:cTn id="12" dur="2000"/>
                                        <p:tgtEl>
                                          <p:spTgt spid="1105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24" grpId="0" animBg="1"/>
      <p:bldP spid="11059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45475" cy="498475"/>
          </a:xfrm>
        </p:spPr>
        <p:txBody>
          <a:bodyPr/>
          <a:lstStyle/>
          <a:p>
            <a:r>
              <a:rPr lang="en-US" sz="4800" dirty="0" smtClean="0"/>
              <a:t>                </a:t>
            </a:r>
            <a:br>
              <a:rPr lang="en-US" sz="4800" dirty="0" smtClean="0"/>
            </a:br>
            <a:r>
              <a:rPr lang="en-US" sz="4800" dirty="0" smtClean="0"/>
              <a:t>                </a:t>
            </a:r>
            <a:r>
              <a:rPr lang="en-US" sz="4800" b="1" dirty="0" smtClean="0"/>
              <a:t>UML</a:t>
            </a:r>
            <a:endParaRPr lang="en-US" sz="4800" b="1" dirty="0"/>
          </a:p>
        </p:txBody>
      </p:sp>
      <p:sp>
        <p:nvSpPr>
          <p:cNvPr id="4" name="Date Placeholder 3"/>
          <p:cNvSpPr>
            <a:spLocks noGrp="1"/>
          </p:cNvSpPr>
          <p:nvPr>
            <p:ph type="dt" sz="half" idx="12"/>
          </p:nvPr>
        </p:nvSpPr>
        <p:spPr/>
        <p:txBody>
          <a:bodyPr/>
          <a:lstStyle/>
          <a:p>
            <a:fld id="{03AB572E-D7BA-4DA7-B356-822DFB5FE77F}"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IBM | Day 1 | 16-Oct-2012</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z="2400" smtClean="0"/>
              <a:t>Design related questions before building an application</a:t>
            </a:r>
          </a:p>
        </p:txBody>
      </p:sp>
      <p:sp>
        <p:nvSpPr>
          <p:cNvPr id="44036" name="Rectangle 3"/>
          <p:cNvSpPr>
            <a:spLocks noGrp="1" noChangeArrowheads="1"/>
          </p:cNvSpPr>
          <p:nvPr>
            <p:ph type="body" idx="1"/>
          </p:nvPr>
        </p:nvSpPr>
        <p:spPr/>
        <p:txBody>
          <a:bodyPr/>
          <a:lstStyle/>
          <a:p>
            <a:pPr eaLnBrk="1" hangingPunct="1"/>
            <a:r>
              <a:rPr lang="en-US" smtClean="0"/>
              <a:t>What classes exists and how are they related?</a:t>
            </a:r>
          </a:p>
          <a:p>
            <a:pPr eaLnBrk="1" hangingPunct="1"/>
            <a:r>
              <a:rPr lang="en-US" smtClean="0"/>
              <a:t>How objects collaborate?</a:t>
            </a:r>
          </a:p>
          <a:p>
            <a:pPr eaLnBrk="1" hangingPunct="1"/>
            <a:r>
              <a:rPr lang="en-US" smtClean="0"/>
              <a:t>Where should each objects be declared?</a:t>
            </a:r>
          </a:p>
          <a:p>
            <a:pPr eaLnBrk="1" hangingPunct="1"/>
            <a:r>
              <a:rPr lang="en-US" smtClean="0"/>
              <a:t>How should multiple processes be scheduled?</a:t>
            </a:r>
          </a:p>
          <a:p>
            <a:pPr eaLnBrk="1" hangingPunct="1"/>
            <a:endParaRPr lang="en-US" smtClean="0"/>
          </a:p>
        </p:txBody>
      </p:sp>
      <p:sp>
        <p:nvSpPr>
          <p:cNvPr id="5" name="Date Placeholder 4"/>
          <p:cNvSpPr>
            <a:spLocks noGrp="1"/>
          </p:cNvSpPr>
          <p:nvPr>
            <p:ph type="dt" sz="half" idx="12"/>
          </p:nvPr>
        </p:nvSpPr>
        <p:spPr/>
        <p:txBody>
          <a:bodyPr/>
          <a:lstStyle/>
          <a:p>
            <a:pPr>
              <a:defRPr/>
            </a:pPr>
            <a:fld id="{4CFE002A-BE6C-4117-B659-D9450C2982B9}"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sz="2400" smtClean="0"/>
              <a:t>The following diagrams are used to answer the previous questions.</a:t>
            </a:r>
          </a:p>
        </p:txBody>
      </p:sp>
      <p:sp>
        <p:nvSpPr>
          <p:cNvPr id="45060" name="Rectangle 3"/>
          <p:cNvSpPr>
            <a:spLocks noGrp="1" noChangeArrowheads="1"/>
          </p:cNvSpPr>
          <p:nvPr>
            <p:ph type="body" idx="1"/>
          </p:nvPr>
        </p:nvSpPr>
        <p:spPr/>
        <p:txBody>
          <a:bodyPr/>
          <a:lstStyle/>
          <a:p>
            <a:pPr eaLnBrk="1" hangingPunct="1"/>
            <a:r>
              <a:rPr lang="en-US" smtClean="0"/>
              <a:t>Class diagrams</a:t>
            </a:r>
          </a:p>
          <a:p>
            <a:pPr eaLnBrk="1" hangingPunct="1"/>
            <a:r>
              <a:rPr lang="en-US" smtClean="0"/>
              <a:t>Object diagrams</a:t>
            </a:r>
          </a:p>
          <a:p>
            <a:pPr eaLnBrk="1" hangingPunct="1"/>
            <a:r>
              <a:rPr lang="en-US" smtClean="0"/>
              <a:t>Sequence Diagrams</a:t>
            </a:r>
          </a:p>
          <a:p>
            <a:pPr eaLnBrk="1" hangingPunct="1"/>
            <a:r>
              <a:rPr lang="en-US" smtClean="0"/>
              <a:t>Interaction diagrams</a:t>
            </a:r>
          </a:p>
          <a:p>
            <a:pPr eaLnBrk="1" hangingPunct="1"/>
            <a:endParaRPr lang="en-US" smtClean="0"/>
          </a:p>
        </p:txBody>
      </p:sp>
      <p:sp>
        <p:nvSpPr>
          <p:cNvPr id="5" name="Date Placeholder 4"/>
          <p:cNvSpPr>
            <a:spLocks noGrp="1"/>
          </p:cNvSpPr>
          <p:nvPr>
            <p:ph type="dt" sz="half" idx="12"/>
          </p:nvPr>
        </p:nvSpPr>
        <p:spPr/>
        <p:txBody>
          <a:bodyPr/>
          <a:lstStyle/>
          <a:p>
            <a:pPr>
              <a:defRPr/>
            </a:pPr>
            <a:fld id="{FEF331DC-3784-4855-B1D0-AFAF8FA91F5E}"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u="sng" smtClean="0"/>
              <a:t>UML</a:t>
            </a:r>
          </a:p>
        </p:txBody>
      </p:sp>
      <p:sp>
        <p:nvSpPr>
          <p:cNvPr id="46084" name="Rectangle 3"/>
          <p:cNvSpPr>
            <a:spLocks noGrp="1" noChangeArrowheads="1"/>
          </p:cNvSpPr>
          <p:nvPr>
            <p:ph type="body" idx="1"/>
          </p:nvPr>
        </p:nvSpPr>
        <p:spPr/>
        <p:txBody>
          <a:bodyPr/>
          <a:lstStyle/>
          <a:p>
            <a:pPr eaLnBrk="1" hangingPunct="1"/>
            <a:r>
              <a:rPr lang="en-US" smtClean="0"/>
              <a:t>The Unified Modeling Language (UML) is a standard  language for specifying, visualizing, constructing, and documenting the artifacts of software systems, as well as for business modeling and other non-software systems. </a:t>
            </a:r>
          </a:p>
          <a:p>
            <a:pPr eaLnBrk="1" hangingPunct="1"/>
            <a:r>
              <a:rPr lang="en-US" smtClean="0"/>
              <a:t>The UML is a very important part of developing object oriented software and the software development process.  </a:t>
            </a:r>
          </a:p>
          <a:p>
            <a:pPr eaLnBrk="1" hangingPunct="1"/>
            <a:r>
              <a:rPr lang="en-US" smtClean="0"/>
              <a:t>The UML uses mostly graphical notations to express the design of software projects.  </a:t>
            </a:r>
          </a:p>
          <a:p>
            <a:pPr eaLnBrk="1" hangingPunct="1"/>
            <a:r>
              <a:rPr lang="en-US" smtClean="0"/>
              <a:t>Using the UML helps project teams communicate, explore potential designs, and validate the architectural design of the software. </a:t>
            </a:r>
          </a:p>
        </p:txBody>
      </p:sp>
      <p:sp>
        <p:nvSpPr>
          <p:cNvPr id="5" name="Date Placeholder 4"/>
          <p:cNvSpPr>
            <a:spLocks noGrp="1"/>
          </p:cNvSpPr>
          <p:nvPr>
            <p:ph type="dt" sz="half" idx="12"/>
          </p:nvPr>
        </p:nvSpPr>
        <p:spPr/>
        <p:txBody>
          <a:bodyPr/>
          <a:lstStyle/>
          <a:p>
            <a:pPr>
              <a:defRPr/>
            </a:pPr>
            <a:fld id="{D6C6AD67-519D-420B-A269-2AFE1E137E8C}"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smtClean="0"/>
              <a:t>Primary goals of UML</a:t>
            </a:r>
          </a:p>
        </p:txBody>
      </p:sp>
      <p:sp>
        <p:nvSpPr>
          <p:cNvPr id="47108" name="Rectangle 3"/>
          <p:cNvSpPr>
            <a:spLocks noGrp="1" noChangeArrowheads="1"/>
          </p:cNvSpPr>
          <p:nvPr>
            <p:ph type="body" idx="1"/>
          </p:nvPr>
        </p:nvSpPr>
        <p:spPr/>
        <p:txBody>
          <a:bodyPr/>
          <a:lstStyle/>
          <a:p>
            <a:pPr eaLnBrk="1" hangingPunct="1">
              <a:lnSpc>
                <a:spcPct val="90000"/>
              </a:lnSpc>
            </a:pPr>
            <a:r>
              <a:rPr lang="en-US" sz="1800" smtClean="0"/>
              <a:t>Provide users with a ready-to-use, expressive visual modeling language so they can develop and exchange meaningful models. </a:t>
            </a:r>
          </a:p>
          <a:p>
            <a:pPr eaLnBrk="1" hangingPunct="1">
              <a:lnSpc>
                <a:spcPct val="90000"/>
              </a:lnSpc>
            </a:pPr>
            <a:r>
              <a:rPr lang="en-US" sz="1800" smtClean="0"/>
              <a:t>Provide extensibility and specialization mechanisms to extend the core concepts. </a:t>
            </a:r>
          </a:p>
          <a:p>
            <a:pPr eaLnBrk="1" hangingPunct="1">
              <a:lnSpc>
                <a:spcPct val="90000"/>
              </a:lnSpc>
            </a:pPr>
            <a:r>
              <a:rPr lang="en-US" sz="1800" smtClean="0"/>
              <a:t>Be independent of particular programming languages and development processes. </a:t>
            </a:r>
          </a:p>
          <a:p>
            <a:pPr eaLnBrk="1" hangingPunct="1">
              <a:lnSpc>
                <a:spcPct val="90000"/>
              </a:lnSpc>
            </a:pPr>
            <a:r>
              <a:rPr lang="en-US" sz="1800" smtClean="0"/>
              <a:t>Provide a formal basis for understanding the modeling language. </a:t>
            </a:r>
          </a:p>
          <a:p>
            <a:pPr eaLnBrk="1" hangingPunct="1">
              <a:lnSpc>
                <a:spcPct val="90000"/>
              </a:lnSpc>
            </a:pPr>
            <a:r>
              <a:rPr lang="en-US" sz="1800" smtClean="0"/>
              <a:t>Encourage the growth of the OO tools market. </a:t>
            </a:r>
          </a:p>
          <a:p>
            <a:pPr eaLnBrk="1" hangingPunct="1">
              <a:lnSpc>
                <a:spcPct val="90000"/>
              </a:lnSpc>
            </a:pPr>
            <a:r>
              <a:rPr lang="en-US" sz="1800" smtClean="0"/>
              <a:t>Support higher-level development concepts such as collaborations, frameworks, patterns and components. </a:t>
            </a:r>
          </a:p>
          <a:p>
            <a:pPr eaLnBrk="1" hangingPunct="1">
              <a:lnSpc>
                <a:spcPct val="90000"/>
              </a:lnSpc>
            </a:pPr>
            <a:r>
              <a:rPr lang="en-US" sz="1800" smtClean="0"/>
              <a:t>Integrate best practices. </a:t>
            </a:r>
          </a:p>
        </p:txBody>
      </p:sp>
      <p:sp>
        <p:nvSpPr>
          <p:cNvPr id="5" name="Date Placeholder 4"/>
          <p:cNvSpPr>
            <a:spLocks noGrp="1"/>
          </p:cNvSpPr>
          <p:nvPr>
            <p:ph type="dt" sz="half" idx="12"/>
          </p:nvPr>
        </p:nvSpPr>
        <p:spPr/>
        <p:txBody>
          <a:bodyPr/>
          <a:lstStyle/>
          <a:p>
            <a:pPr>
              <a:defRPr/>
            </a:pPr>
            <a:fld id="{67B5C9EC-0B3C-4264-B57F-C9A43908A2F1}"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smtClean="0"/>
              <a:t>Class Diagram</a:t>
            </a:r>
          </a:p>
        </p:txBody>
      </p:sp>
      <p:sp>
        <p:nvSpPr>
          <p:cNvPr id="48132" name="Rectangle 3"/>
          <p:cNvSpPr>
            <a:spLocks noGrp="1" noChangeArrowheads="1"/>
          </p:cNvSpPr>
          <p:nvPr>
            <p:ph type="body" idx="1"/>
          </p:nvPr>
        </p:nvSpPr>
        <p:spPr/>
        <p:txBody>
          <a:bodyPr/>
          <a:lstStyle/>
          <a:p>
            <a:pPr eaLnBrk="1" hangingPunct="1"/>
            <a:r>
              <a:rPr lang="en-US" smtClean="0"/>
              <a:t>Class diagrams are widely used to describe the types of objects in a system and their relationships.  </a:t>
            </a:r>
          </a:p>
          <a:p>
            <a:pPr eaLnBrk="1" hangingPunct="1"/>
            <a:r>
              <a:rPr lang="en-US" smtClean="0"/>
              <a:t>Class diagrams model class structure and contents using design elements such as classes, packages and objects.</a:t>
            </a:r>
          </a:p>
          <a:p>
            <a:pPr eaLnBrk="1" hangingPunct="1"/>
            <a:r>
              <a:rPr lang="en-US" smtClean="0"/>
              <a:t>Class diagrams describe three different perspectives when designing a system, conceptual, specification, and implementation.</a:t>
            </a:r>
          </a:p>
          <a:p>
            <a:pPr eaLnBrk="1" hangingPunct="1"/>
            <a:r>
              <a:rPr lang="en-US" smtClean="0"/>
              <a:t>These perspectives become evident as the diagram is created and help solidify the design.</a:t>
            </a:r>
          </a:p>
        </p:txBody>
      </p:sp>
      <p:sp>
        <p:nvSpPr>
          <p:cNvPr id="5" name="Date Placeholder 4"/>
          <p:cNvSpPr>
            <a:spLocks noGrp="1"/>
          </p:cNvSpPr>
          <p:nvPr>
            <p:ph type="dt" sz="half" idx="12"/>
          </p:nvPr>
        </p:nvSpPr>
        <p:spPr/>
        <p:txBody>
          <a:bodyPr/>
          <a:lstStyle/>
          <a:p>
            <a:pPr>
              <a:defRPr/>
            </a:pPr>
            <a:fld id="{C6052CDD-1B86-409C-A439-904F4D7741A2}"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smtClean="0"/>
              <a:t>Class Diagram</a:t>
            </a:r>
          </a:p>
        </p:txBody>
      </p:sp>
      <p:sp>
        <p:nvSpPr>
          <p:cNvPr id="49156" name="Rectangle 3"/>
          <p:cNvSpPr>
            <a:spLocks noGrp="1" noChangeArrowheads="1"/>
          </p:cNvSpPr>
          <p:nvPr>
            <p:ph type="body" idx="1"/>
          </p:nvPr>
        </p:nvSpPr>
        <p:spPr/>
        <p:txBody>
          <a:bodyPr/>
          <a:lstStyle/>
          <a:p>
            <a:pPr eaLnBrk="1" hangingPunct="1"/>
            <a:r>
              <a:rPr lang="en-US" smtClean="0"/>
              <a:t>A class icon is simply a rectangle divided into three compartments. The topmost compartment contains the name of the class.</a:t>
            </a:r>
          </a:p>
          <a:p>
            <a:pPr eaLnBrk="1" hangingPunct="1"/>
            <a:r>
              <a:rPr lang="en-US" smtClean="0"/>
              <a:t>The middle compartment contains a list of attributes (member variables),</a:t>
            </a:r>
          </a:p>
          <a:p>
            <a:pPr eaLnBrk="1" hangingPunct="1"/>
            <a:r>
              <a:rPr lang="en-US" smtClean="0"/>
              <a:t>and the bottom compartment contains a list of operations (member functions). </a:t>
            </a:r>
          </a:p>
        </p:txBody>
      </p:sp>
      <p:sp>
        <p:nvSpPr>
          <p:cNvPr id="1079300" name="Rectangle 4"/>
          <p:cNvSpPr>
            <a:spLocks noChangeArrowheads="1"/>
          </p:cNvSpPr>
          <p:nvPr/>
        </p:nvSpPr>
        <p:spPr bwMode="auto">
          <a:xfrm>
            <a:off x="4191000" y="4267200"/>
            <a:ext cx="2819400" cy="533400"/>
          </a:xfrm>
          <a:prstGeom prst="rect">
            <a:avLst/>
          </a:prstGeom>
          <a:noFill/>
          <a:ln w="9525" algn="ctr">
            <a:solidFill>
              <a:srgbClr val="339966"/>
            </a:solidFill>
            <a:miter lim="800000"/>
            <a:headEnd type="none" w="sm" len="sm"/>
            <a:tailEnd type="none" w="sm" len="sm"/>
          </a:ln>
          <a:scene3d>
            <a:camera prst="legacyObliqueTopLeft"/>
            <a:lightRig rig="legacyFlat3" dir="t"/>
          </a:scene3d>
          <a:sp3d extrusionH="430200" prstMaterial="legacyMatte">
            <a:bevelT w="13500" h="13500" prst="angle"/>
            <a:bevelB w="13500" h="13500" prst="angle"/>
            <a:extrusionClr>
              <a:srgbClr val="339966"/>
            </a:extrusionClr>
          </a:sp3d>
        </p:spPr>
        <p:txBody>
          <a:bodyPr wrap="none" anchor="ctr" anchorCtr="1">
            <a:flatTx/>
          </a:bodyPr>
          <a:lstStyle/>
          <a:p>
            <a:pPr algn="ctr" fontAlgn="base">
              <a:spcBef>
                <a:spcPct val="50000"/>
              </a:spcBef>
              <a:spcAft>
                <a:spcPct val="0"/>
              </a:spcAft>
            </a:pPr>
            <a:r>
              <a:rPr lang="en-US" sz="2000" b="1" smtClean="0">
                <a:solidFill>
                  <a:srgbClr val="000000"/>
                </a:solidFill>
              </a:rPr>
              <a:t>Class</a:t>
            </a:r>
          </a:p>
        </p:txBody>
      </p:sp>
      <p:sp>
        <p:nvSpPr>
          <p:cNvPr id="1079301" name="Rectangle 5"/>
          <p:cNvSpPr>
            <a:spLocks noChangeArrowheads="1"/>
          </p:cNvSpPr>
          <p:nvPr/>
        </p:nvSpPr>
        <p:spPr bwMode="auto">
          <a:xfrm>
            <a:off x="4191000" y="4800600"/>
            <a:ext cx="2819400" cy="533400"/>
          </a:xfrm>
          <a:prstGeom prst="rect">
            <a:avLst/>
          </a:prstGeom>
          <a:noFill/>
          <a:ln w="9525" algn="ctr">
            <a:solidFill>
              <a:srgbClr val="339966"/>
            </a:solidFill>
            <a:miter lim="800000"/>
            <a:headEnd type="none" w="sm" len="sm"/>
            <a:tailEnd type="none" w="sm" len="sm"/>
          </a:ln>
          <a:scene3d>
            <a:camera prst="legacyObliqueTopLeft"/>
            <a:lightRig rig="legacyFlat3" dir="t"/>
          </a:scene3d>
          <a:sp3d extrusionH="430200" prstMaterial="legacyMatte">
            <a:bevelT w="13500" h="13500" prst="angle"/>
            <a:bevelB w="13500" h="13500" prst="angle"/>
            <a:extrusionClr>
              <a:srgbClr val="339966"/>
            </a:extrusionClr>
          </a:sp3d>
        </p:spPr>
        <p:txBody>
          <a:bodyPr wrap="none" anchor="ctr">
            <a:flatTx/>
          </a:bodyPr>
          <a:lstStyle/>
          <a:p>
            <a:pPr algn="ctr" fontAlgn="base">
              <a:spcBef>
                <a:spcPct val="50000"/>
              </a:spcBef>
              <a:spcAft>
                <a:spcPct val="0"/>
              </a:spcAft>
            </a:pPr>
            <a:r>
              <a:rPr lang="en-US" sz="2000" b="1" smtClean="0">
                <a:solidFill>
                  <a:srgbClr val="000000"/>
                </a:solidFill>
              </a:rPr>
              <a:t>Attribute</a:t>
            </a:r>
          </a:p>
        </p:txBody>
      </p:sp>
      <p:sp>
        <p:nvSpPr>
          <p:cNvPr id="1079302" name="Rectangle 6"/>
          <p:cNvSpPr>
            <a:spLocks noChangeArrowheads="1"/>
          </p:cNvSpPr>
          <p:nvPr/>
        </p:nvSpPr>
        <p:spPr bwMode="auto">
          <a:xfrm>
            <a:off x="4191000" y="5334000"/>
            <a:ext cx="2819400" cy="533400"/>
          </a:xfrm>
          <a:prstGeom prst="rect">
            <a:avLst/>
          </a:prstGeom>
          <a:noFill/>
          <a:ln w="9525" algn="ctr">
            <a:solidFill>
              <a:srgbClr val="339966"/>
            </a:solidFill>
            <a:miter lim="800000"/>
            <a:headEnd type="none" w="sm" len="sm"/>
            <a:tailEnd type="none" w="sm" len="sm"/>
          </a:ln>
          <a:scene3d>
            <a:camera prst="legacyObliqueTopLeft"/>
            <a:lightRig rig="legacyFlat3" dir="t"/>
          </a:scene3d>
          <a:sp3d extrusionH="430200" prstMaterial="legacyMatte">
            <a:bevelT w="13500" h="13500" prst="angle"/>
            <a:bevelB w="13500" h="13500" prst="angle"/>
            <a:extrusionClr>
              <a:srgbClr val="339966"/>
            </a:extrusionClr>
          </a:sp3d>
        </p:spPr>
        <p:txBody>
          <a:bodyPr wrap="none" anchor="ctr">
            <a:flatTx/>
          </a:bodyPr>
          <a:lstStyle/>
          <a:p>
            <a:pPr algn="ctr" fontAlgn="base">
              <a:spcBef>
                <a:spcPct val="50000"/>
              </a:spcBef>
              <a:spcAft>
                <a:spcPct val="0"/>
              </a:spcAft>
            </a:pPr>
            <a:r>
              <a:rPr lang="en-US" sz="2000" b="1" smtClean="0">
                <a:solidFill>
                  <a:srgbClr val="000000"/>
                </a:solidFill>
              </a:rPr>
              <a:t>Operations()</a:t>
            </a:r>
          </a:p>
        </p:txBody>
      </p:sp>
      <p:sp>
        <p:nvSpPr>
          <p:cNvPr id="8" name="Date Placeholder 7"/>
          <p:cNvSpPr>
            <a:spLocks noGrp="1"/>
          </p:cNvSpPr>
          <p:nvPr>
            <p:ph type="dt" sz="half" idx="12"/>
          </p:nvPr>
        </p:nvSpPr>
        <p:spPr/>
        <p:txBody>
          <a:bodyPr/>
          <a:lstStyle/>
          <a:p>
            <a:pPr>
              <a:defRPr/>
            </a:pPr>
            <a:fld id="{8A3E0A45-3D6A-485F-B4B7-2048755FABE3}" type="datetime1">
              <a:rPr lang="en-US" smtClean="0"/>
              <a:pPr>
                <a:defRPr/>
              </a:pPr>
              <a:t>4/1/2013</a:t>
            </a:fld>
            <a:endParaRPr lang="en-US"/>
          </a:p>
        </p:txBody>
      </p:sp>
      <p:sp>
        <p:nvSpPr>
          <p:cNvPr id="9" name="Footer Placeholder 8"/>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9300"/>
                                        </p:tgtEl>
                                        <p:attrNameLst>
                                          <p:attrName>style.visibility</p:attrName>
                                        </p:attrNameLst>
                                      </p:cBhvr>
                                      <p:to>
                                        <p:strVal val="visible"/>
                                      </p:to>
                                    </p:set>
                                    <p:animEffect transition="in" filter="blinds(horizontal)">
                                      <p:cBhvr>
                                        <p:cTn id="7" dur="500"/>
                                        <p:tgtEl>
                                          <p:spTgt spid="10793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79301"/>
                                        </p:tgtEl>
                                        <p:attrNameLst>
                                          <p:attrName>style.visibility</p:attrName>
                                        </p:attrNameLst>
                                      </p:cBhvr>
                                      <p:to>
                                        <p:strVal val="visible"/>
                                      </p:to>
                                    </p:set>
                                    <p:animEffect transition="in" filter="blinds(horizontal)">
                                      <p:cBhvr>
                                        <p:cTn id="10" dur="500"/>
                                        <p:tgtEl>
                                          <p:spTgt spid="107930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79302"/>
                                        </p:tgtEl>
                                        <p:attrNameLst>
                                          <p:attrName>style.visibility</p:attrName>
                                        </p:attrNameLst>
                                      </p:cBhvr>
                                      <p:to>
                                        <p:strVal val="visible"/>
                                      </p:to>
                                    </p:set>
                                    <p:animEffect transition="in" filter="blinds(horizontal)">
                                      <p:cBhvr>
                                        <p:cTn id="13" dur="500"/>
                                        <p:tgtEl>
                                          <p:spTgt spid="1079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0" grpId="0" animBg="1"/>
      <p:bldP spid="1079301" grpId="0" animBg="1"/>
      <p:bldP spid="10793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ChangeArrowheads="1"/>
          </p:cNvSpPr>
          <p:nvPr>
            <p:ph type="title"/>
          </p:nvPr>
        </p:nvSpPr>
        <p:spPr/>
        <p:txBody>
          <a:bodyPr/>
          <a:lstStyle/>
          <a:p>
            <a:r>
              <a:rPr lang="en-US"/>
              <a:t>Structured Programming</a:t>
            </a:r>
          </a:p>
        </p:txBody>
      </p:sp>
      <p:sp>
        <p:nvSpPr>
          <p:cNvPr id="1132547" name="Rectangle 3"/>
          <p:cNvSpPr>
            <a:spLocks noGrp="1" noChangeArrowheads="1"/>
          </p:cNvSpPr>
          <p:nvPr>
            <p:ph type="body" idx="1"/>
          </p:nvPr>
        </p:nvSpPr>
        <p:spPr/>
        <p:txBody>
          <a:bodyPr/>
          <a:lstStyle/>
          <a:p>
            <a:pPr>
              <a:lnSpc>
                <a:spcPct val="80000"/>
              </a:lnSpc>
            </a:pPr>
            <a:r>
              <a:rPr lang="en-US" sz="1800"/>
              <a:t>In an attempt to manage the ever-increasing size of the programs, structured programming was introduced to break down the code into manageable segments called </a:t>
            </a:r>
            <a:r>
              <a:rPr lang="en-US" sz="1800" i="1"/>
              <a:t>functions</a:t>
            </a:r>
            <a:r>
              <a:rPr lang="en-US" sz="1800"/>
              <a:t> or </a:t>
            </a:r>
            <a:r>
              <a:rPr lang="en-US" sz="1800" i="1"/>
              <a:t>procedures</a:t>
            </a:r>
            <a:r>
              <a:rPr lang="en-US" sz="1800"/>
              <a:t>. </a:t>
            </a:r>
          </a:p>
          <a:p>
            <a:pPr>
              <a:lnSpc>
                <a:spcPct val="80000"/>
              </a:lnSpc>
            </a:pPr>
            <a:r>
              <a:rPr lang="en-US" sz="1800"/>
              <a:t>This was an improvement, but as programs performed more complex business functionality and interacted with other systems, the shortcomings of structural programming methodology began to surface:</a:t>
            </a:r>
          </a:p>
          <a:p>
            <a:pPr lvl="1">
              <a:lnSpc>
                <a:spcPct val="80000"/>
              </a:lnSpc>
            </a:pPr>
            <a:r>
              <a:rPr lang="en-US" sz="1800"/>
              <a:t>Programs became harder to maintain.</a:t>
            </a:r>
          </a:p>
          <a:p>
            <a:pPr lvl="1">
              <a:lnSpc>
                <a:spcPct val="80000"/>
              </a:lnSpc>
            </a:pPr>
            <a:r>
              <a:rPr lang="en-US" sz="1800"/>
              <a:t>Existing functionality was hard to alter without adversely affecting all of the system’s functionality.</a:t>
            </a:r>
          </a:p>
          <a:p>
            <a:pPr lvl="1">
              <a:lnSpc>
                <a:spcPct val="80000"/>
              </a:lnSpc>
            </a:pPr>
            <a:r>
              <a:rPr lang="en-US" sz="1800"/>
              <a:t>New programs were essentially built from scratch. Consequently, there was little return on the investment of previous efforts.</a:t>
            </a:r>
          </a:p>
          <a:p>
            <a:pPr lvl="1">
              <a:lnSpc>
                <a:spcPct val="80000"/>
              </a:lnSpc>
            </a:pPr>
            <a:r>
              <a:rPr lang="en-US" sz="1800"/>
              <a:t>Programming was not conducive to team development. Programmers needed to know every aspect of how a program worked and could not isolate their efforts on one aspect of a system.</a:t>
            </a:r>
          </a:p>
          <a:p>
            <a:pPr lvl="1">
              <a:lnSpc>
                <a:spcPct val="80000"/>
              </a:lnSpc>
            </a:pPr>
            <a:r>
              <a:rPr lang="en-US" sz="1800"/>
              <a:t>It was hard to translate business models into programming models.</a:t>
            </a:r>
          </a:p>
        </p:txBody>
      </p:sp>
      <p:sp>
        <p:nvSpPr>
          <p:cNvPr id="5" name="Date Placeholder 4"/>
          <p:cNvSpPr>
            <a:spLocks noGrp="1"/>
          </p:cNvSpPr>
          <p:nvPr>
            <p:ph type="dt" sz="half" idx="12"/>
          </p:nvPr>
        </p:nvSpPr>
        <p:spPr/>
        <p:txBody>
          <a:bodyPr/>
          <a:lstStyle/>
          <a:p>
            <a:fld id="{4BC133E7-7F44-49EA-B935-03B7B286CEE3}"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smtClean="0"/>
              <a:t>Class Diagram</a:t>
            </a:r>
          </a:p>
        </p:txBody>
      </p:sp>
      <p:sp>
        <p:nvSpPr>
          <p:cNvPr id="50180" name="Rectangle 3"/>
          <p:cNvSpPr>
            <a:spLocks noGrp="1" noChangeArrowheads="1"/>
          </p:cNvSpPr>
          <p:nvPr>
            <p:ph type="body" idx="1"/>
          </p:nvPr>
        </p:nvSpPr>
        <p:spPr/>
        <p:txBody>
          <a:bodyPr/>
          <a:lstStyle/>
          <a:p>
            <a:pPr eaLnBrk="1" hangingPunct="1"/>
            <a:r>
              <a:rPr lang="en-US" smtClean="0"/>
              <a:t>Attributes and operations may have their visibility marked as follows:</a:t>
            </a:r>
          </a:p>
          <a:p>
            <a:pPr lvl="1" eaLnBrk="1" hangingPunct="1"/>
            <a:r>
              <a:rPr lang="en-US" smtClean="0"/>
              <a:t>"+" for </a:t>
            </a:r>
            <a:r>
              <a:rPr lang="en-US" i="1" smtClean="0"/>
              <a:t>public</a:t>
            </a:r>
            <a:r>
              <a:rPr lang="en-US" smtClean="0"/>
              <a:t> </a:t>
            </a:r>
          </a:p>
          <a:p>
            <a:pPr lvl="1" eaLnBrk="1" hangingPunct="1"/>
            <a:r>
              <a:rPr lang="en-US" smtClean="0"/>
              <a:t>"#" for </a:t>
            </a:r>
            <a:r>
              <a:rPr lang="en-US" i="1" smtClean="0"/>
              <a:t>protected</a:t>
            </a:r>
            <a:r>
              <a:rPr lang="en-US" smtClean="0"/>
              <a:t> </a:t>
            </a:r>
          </a:p>
          <a:p>
            <a:pPr lvl="1" eaLnBrk="1" hangingPunct="1"/>
            <a:r>
              <a:rPr lang="en-US" smtClean="0"/>
              <a:t>"-" for </a:t>
            </a:r>
            <a:r>
              <a:rPr lang="en-US" i="1" smtClean="0"/>
              <a:t>private</a:t>
            </a:r>
            <a:r>
              <a:rPr lang="en-US" smtClean="0"/>
              <a:t> </a:t>
            </a:r>
          </a:p>
          <a:p>
            <a:pPr lvl="1" eaLnBrk="1" hangingPunct="1"/>
            <a:r>
              <a:rPr lang="en-US" smtClean="0"/>
              <a:t>"~" for </a:t>
            </a:r>
            <a:r>
              <a:rPr lang="en-US" i="1" smtClean="0"/>
              <a:t>package</a:t>
            </a:r>
            <a:r>
              <a:rPr lang="en-US" smtClean="0"/>
              <a:t> </a:t>
            </a:r>
          </a:p>
        </p:txBody>
      </p:sp>
      <p:sp>
        <p:nvSpPr>
          <p:cNvPr id="5" name="Date Placeholder 4"/>
          <p:cNvSpPr>
            <a:spLocks noGrp="1"/>
          </p:cNvSpPr>
          <p:nvPr>
            <p:ph type="dt" sz="half" idx="12"/>
          </p:nvPr>
        </p:nvSpPr>
        <p:spPr/>
        <p:txBody>
          <a:bodyPr/>
          <a:lstStyle/>
          <a:p>
            <a:pPr>
              <a:defRPr/>
            </a:pPr>
            <a:fld id="{87A47A43-9230-40BB-BD1F-142A6655BA25}"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p:cNvSpPr>
            <a:spLocks noGrp="1" noChangeArrowheads="1"/>
          </p:cNvSpPr>
          <p:nvPr>
            <p:ph type="title"/>
          </p:nvPr>
        </p:nvSpPr>
        <p:spPr/>
        <p:txBody>
          <a:bodyPr/>
          <a:lstStyle/>
          <a:p>
            <a:pPr eaLnBrk="1" hangingPunct="1"/>
            <a:r>
              <a:rPr lang="en-US" smtClean="0"/>
              <a:t>Class Diagram</a:t>
            </a:r>
          </a:p>
        </p:txBody>
      </p:sp>
      <p:sp>
        <p:nvSpPr>
          <p:cNvPr id="51204" name="Rectangle 6"/>
          <p:cNvSpPr>
            <a:spLocks noChangeArrowheads="1"/>
          </p:cNvSpPr>
          <p:nvPr/>
        </p:nvSpPr>
        <p:spPr bwMode="auto">
          <a:xfrm>
            <a:off x="2590800" y="1905000"/>
            <a:ext cx="3124200" cy="838200"/>
          </a:xfrm>
          <a:prstGeom prst="rect">
            <a:avLst/>
          </a:prstGeom>
          <a:noFill/>
          <a:ln w="9525">
            <a:solidFill>
              <a:schemeClr val="tx1"/>
            </a:solidFill>
            <a:miter lim="800000"/>
            <a:headEnd type="none" w="sm" len="sm"/>
            <a:tailEnd type="none" w="sm" len="sm"/>
          </a:ln>
        </p:spPr>
        <p:txBody>
          <a:bodyPr wrap="none" anchor="ctr"/>
          <a:lstStyle/>
          <a:p>
            <a:pPr algn="ctr" fontAlgn="base">
              <a:spcBef>
                <a:spcPct val="50000"/>
              </a:spcBef>
              <a:spcAft>
                <a:spcPct val="0"/>
              </a:spcAft>
            </a:pPr>
            <a:r>
              <a:rPr lang="en-US" sz="2000" smtClean="0">
                <a:solidFill>
                  <a:srgbClr val="000000"/>
                </a:solidFill>
              </a:rPr>
              <a:t>Circle</a:t>
            </a:r>
          </a:p>
        </p:txBody>
      </p:sp>
      <p:sp>
        <p:nvSpPr>
          <p:cNvPr id="51205" name="Rectangle 7"/>
          <p:cNvSpPr>
            <a:spLocks noChangeArrowheads="1"/>
          </p:cNvSpPr>
          <p:nvPr/>
        </p:nvSpPr>
        <p:spPr bwMode="auto">
          <a:xfrm>
            <a:off x="2590800" y="2743200"/>
            <a:ext cx="3124200" cy="838200"/>
          </a:xfrm>
          <a:prstGeom prst="rect">
            <a:avLst/>
          </a:prstGeom>
          <a:noFill/>
          <a:ln w="9525">
            <a:solidFill>
              <a:schemeClr val="tx1"/>
            </a:solidFill>
            <a:miter lim="800000"/>
            <a:headEnd type="none" w="sm" len="sm"/>
            <a:tailEnd type="none" w="sm" len="sm"/>
          </a:ln>
        </p:spPr>
        <p:txBody>
          <a:bodyPr wrap="none" anchor="ctr"/>
          <a:lstStyle/>
          <a:p>
            <a:pPr fontAlgn="base">
              <a:spcBef>
                <a:spcPct val="50000"/>
              </a:spcBef>
              <a:spcAft>
                <a:spcPct val="0"/>
              </a:spcAft>
            </a:pPr>
            <a:r>
              <a:rPr lang="en-US" sz="1600" smtClean="0">
                <a:solidFill>
                  <a:srgbClr val="000000"/>
                </a:solidFill>
              </a:rPr>
              <a:t>radius:double</a:t>
            </a:r>
          </a:p>
          <a:p>
            <a:pPr fontAlgn="base">
              <a:spcBef>
                <a:spcPct val="50000"/>
              </a:spcBef>
              <a:spcAft>
                <a:spcPct val="0"/>
              </a:spcAft>
            </a:pPr>
            <a:r>
              <a:rPr lang="en-US" sz="1600" smtClean="0">
                <a:solidFill>
                  <a:srgbClr val="000000"/>
                </a:solidFill>
              </a:rPr>
              <a:t>center:Point</a:t>
            </a:r>
          </a:p>
        </p:txBody>
      </p:sp>
      <p:sp>
        <p:nvSpPr>
          <p:cNvPr id="51206" name="Rectangle 8"/>
          <p:cNvSpPr>
            <a:spLocks noChangeArrowheads="1"/>
          </p:cNvSpPr>
          <p:nvPr/>
        </p:nvSpPr>
        <p:spPr bwMode="auto">
          <a:xfrm>
            <a:off x="2590800" y="3581400"/>
            <a:ext cx="3124200" cy="1981200"/>
          </a:xfrm>
          <a:prstGeom prst="rect">
            <a:avLst/>
          </a:prstGeom>
          <a:noFill/>
          <a:ln w="9525">
            <a:solidFill>
              <a:schemeClr val="tx1"/>
            </a:solidFill>
            <a:miter lim="800000"/>
            <a:headEnd type="none" w="sm" len="sm"/>
            <a:tailEnd type="none" w="sm" len="sm"/>
          </a:ln>
        </p:spPr>
        <p:txBody>
          <a:bodyPr wrap="none" anchor="ctr"/>
          <a:lstStyle/>
          <a:p>
            <a:pPr fontAlgn="base">
              <a:spcBef>
                <a:spcPct val="50000"/>
              </a:spcBef>
              <a:spcAft>
                <a:spcPct val="0"/>
              </a:spcAft>
            </a:pPr>
            <a:r>
              <a:rPr lang="en-US" sz="1600" smtClean="0">
                <a:solidFill>
                  <a:srgbClr val="000000"/>
                </a:solidFill>
              </a:rPr>
              <a:t>area:double</a:t>
            </a:r>
          </a:p>
          <a:p>
            <a:pPr fontAlgn="base">
              <a:spcBef>
                <a:spcPct val="50000"/>
              </a:spcBef>
              <a:spcAft>
                <a:spcPct val="0"/>
              </a:spcAft>
            </a:pPr>
            <a:r>
              <a:rPr lang="en-US" sz="1600" smtClean="0">
                <a:solidFill>
                  <a:srgbClr val="000000"/>
                </a:solidFill>
              </a:rPr>
              <a:t>circumference:double</a:t>
            </a:r>
          </a:p>
          <a:p>
            <a:pPr fontAlgn="base">
              <a:spcBef>
                <a:spcPct val="50000"/>
              </a:spcBef>
              <a:spcAft>
                <a:spcPct val="0"/>
              </a:spcAft>
            </a:pPr>
            <a:r>
              <a:rPr lang="en-US" sz="1600" smtClean="0">
                <a:solidFill>
                  <a:srgbClr val="000000"/>
                </a:solidFill>
              </a:rPr>
              <a:t>setRadius(double)</a:t>
            </a:r>
          </a:p>
          <a:p>
            <a:pPr fontAlgn="base">
              <a:spcBef>
                <a:spcPct val="50000"/>
              </a:spcBef>
              <a:spcAft>
                <a:spcPct val="0"/>
              </a:spcAft>
            </a:pPr>
            <a:r>
              <a:rPr lang="en-US" sz="1600" smtClean="0">
                <a:solidFill>
                  <a:srgbClr val="000000"/>
                </a:solidFill>
              </a:rPr>
              <a:t>setCenter(Point)</a:t>
            </a:r>
          </a:p>
        </p:txBody>
      </p:sp>
      <p:sp>
        <p:nvSpPr>
          <p:cNvPr id="7" name="Date Placeholder 6"/>
          <p:cNvSpPr>
            <a:spLocks noGrp="1"/>
          </p:cNvSpPr>
          <p:nvPr>
            <p:ph type="dt" sz="half" idx="12"/>
          </p:nvPr>
        </p:nvSpPr>
        <p:spPr/>
        <p:txBody>
          <a:bodyPr/>
          <a:lstStyle/>
          <a:p>
            <a:pPr>
              <a:defRPr/>
            </a:pPr>
            <a:fld id="{207C3B39-3C0B-4C5B-9EEB-70AD191D874C}" type="datetime1">
              <a:rPr lang="en-US" smtClean="0"/>
              <a:pPr>
                <a:defRPr/>
              </a:pPr>
              <a:t>4/1/2013</a:t>
            </a:fld>
            <a:endParaRPr lang="en-US"/>
          </a:p>
        </p:txBody>
      </p:sp>
      <p:sp>
        <p:nvSpPr>
          <p:cNvPr id="8" name="Footer Placeholder 7"/>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smtClean="0"/>
              <a:t>Association</a:t>
            </a:r>
          </a:p>
        </p:txBody>
      </p:sp>
      <p:sp>
        <p:nvSpPr>
          <p:cNvPr id="52228" name="Rectangle 3"/>
          <p:cNvSpPr>
            <a:spLocks noGrp="1" noChangeArrowheads="1"/>
          </p:cNvSpPr>
          <p:nvPr>
            <p:ph type="body" idx="1"/>
          </p:nvPr>
        </p:nvSpPr>
        <p:spPr/>
        <p:txBody>
          <a:bodyPr/>
          <a:lstStyle/>
          <a:p>
            <a:pPr eaLnBrk="1" hangingPunct="1"/>
            <a:r>
              <a:rPr lang="en-US" smtClean="0"/>
              <a:t>An Association represents a family of links. Binary associations (with two ends) are normally represented as a line, with each end connected to a class box.</a:t>
            </a:r>
          </a:p>
          <a:p>
            <a:pPr eaLnBrk="1" hangingPunct="1"/>
            <a:r>
              <a:rPr lang="en-US" smtClean="0"/>
              <a:t>Higher order associations can be drawn with more than two ends. In such cases, the ends are connected to a central diamond.</a:t>
            </a:r>
          </a:p>
          <a:p>
            <a:pPr eaLnBrk="1" hangingPunct="1"/>
            <a:r>
              <a:rPr lang="en-US" smtClean="0"/>
              <a:t>An association can be named, and the ends of an association can be adorned with role names, ownership indicators, multiplicity, visibility, and other properties.</a:t>
            </a:r>
          </a:p>
          <a:p>
            <a:pPr eaLnBrk="1" hangingPunct="1"/>
            <a:r>
              <a:rPr lang="en-US" smtClean="0"/>
              <a:t>Associations can only be shown on class diagrams.</a:t>
            </a:r>
          </a:p>
        </p:txBody>
      </p:sp>
      <p:sp>
        <p:nvSpPr>
          <p:cNvPr id="5" name="Date Placeholder 4"/>
          <p:cNvSpPr>
            <a:spLocks noGrp="1"/>
          </p:cNvSpPr>
          <p:nvPr>
            <p:ph type="dt" sz="half" idx="12"/>
          </p:nvPr>
        </p:nvSpPr>
        <p:spPr/>
        <p:txBody>
          <a:bodyPr/>
          <a:lstStyle/>
          <a:p>
            <a:pPr>
              <a:defRPr/>
            </a:pPr>
            <a:fld id="{FD234363-4763-4752-AD38-741AA67A77DE}"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685800" y="1636713"/>
            <a:ext cx="7775575" cy="4383087"/>
          </a:xfrm>
        </p:spPr>
        <p:txBody>
          <a:bodyPr/>
          <a:lstStyle/>
          <a:p>
            <a:pPr lvl="1" eaLnBrk="1" hangingPunct="1"/>
            <a:r>
              <a:rPr lang="en-US" smtClean="0"/>
              <a:t> Each instance of type Circle seems to contain an instance of</a:t>
            </a:r>
          </a:p>
          <a:p>
            <a:pPr lvl="1" eaLnBrk="1" hangingPunct="1">
              <a:buFont typeface="Wingdings" pitchFamily="2" charset="2"/>
              <a:buNone/>
            </a:pPr>
            <a:r>
              <a:rPr lang="en-US" smtClean="0"/>
              <a:t>	 type Point. This is a relationship known as </a:t>
            </a:r>
            <a:r>
              <a:rPr lang="en-US" i="1" smtClean="0"/>
              <a:t>composition</a:t>
            </a:r>
          </a:p>
          <a:p>
            <a:pPr lvl="1" eaLnBrk="1" hangingPunct="1">
              <a:buFont typeface="Wingdings" pitchFamily="2" charset="2"/>
              <a:buNone/>
            </a:pPr>
            <a:endParaRPr lang="en-US" smtClean="0"/>
          </a:p>
        </p:txBody>
      </p:sp>
      <p:sp>
        <p:nvSpPr>
          <p:cNvPr id="53252" name="Line 5"/>
          <p:cNvSpPr>
            <a:spLocks noChangeShapeType="1"/>
          </p:cNvSpPr>
          <p:nvPr/>
        </p:nvSpPr>
        <p:spPr bwMode="auto">
          <a:xfrm>
            <a:off x="1371600" y="3657600"/>
            <a:ext cx="1371600" cy="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53" name="Line 6"/>
          <p:cNvSpPr>
            <a:spLocks noChangeShapeType="1"/>
          </p:cNvSpPr>
          <p:nvPr/>
        </p:nvSpPr>
        <p:spPr bwMode="auto">
          <a:xfrm>
            <a:off x="2728913" y="3657600"/>
            <a:ext cx="0" cy="144780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54" name="Line 7"/>
          <p:cNvSpPr>
            <a:spLocks noChangeShapeType="1"/>
          </p:cNvSpPr>
          <p:nvPr/>
        </p:nvSpPr>
        <p:spPr bwMode="auto">
          <a:xfrm flipH="1">
            <a:off x="1295400" y="5105400"/>
            <a:ext cx="1447800" cy="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55" name="Line 8"/>
          <p:cNvSpPr>
            <a:spLocks noChangeShapeType="1"/>
          </p:cNvSpPr>
          <p:nvPr/>
        </p:nvSpPr>
        <p:spPr bwMode="auto">
          <a:xfrm>
            <a:off x="5486400" y="3505200"/>
            <a:ext cx="1219200" cy="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56" name="Line 9"/>
          <p:cNvSpPr>
            <a:spLocks noChangeShapeType="1"/>
          </p:cNvSpPr>
          <p:nvPr/>
        </p:nvSpPr>
        <p:spPr bwMode="auto">
          <a:xfrm>
            <a:off x="5486400" y="3505200"/>
            <a:ext cx="0" cy="137160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57" name="Line 10"/>
          <p:cNvSpPr>
            <a:spLocks noChangeShapeType="1"/>
          </p:cNvSpPr>
          <p:nvPr/>
        </p:nvSpPr>
        <p:spPr bwMode="auto">
          <a:xfrm>
            <a:off x="5486400" y="4876800"/>
            <a:ext cx="1371600" cy="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58" name="Text Box 11"/>
          <p:cNvSpPr txBox="1">
            <a:spLocks noChangeArrowheads="1"/>
          </p:cNvSpPr>
          <p:nvPr/>
        </p:nvSpPr>
        <p:spPr bwMode="auto">
          <a:xfrm>
            <a:off x="1108075" y="3821113"/>
            <a:ext cx="835025" cy="396875"/>
          </a:xfrm>
          <a:prstGeom prst="rect">
            <a:avLst/>
          </a:prstGeom>
          <a:noFill/>
          <a:ln w="9525">
            <a:noFill/>
            <a:miter lim="800000"/>
            <a:headEnd type="none" w="sm" len="sm"/>
            <a:tailEnd type="none" w="sm" len="sm"/>
          </a:ln>
        </p:spPr>
        <p:txBody>
          <a:bodyPr wrap="none">
            <a:spAutoFit/>
          </a:bodyPr>
          <a:lstStyle/>
          <a:p>
            <a:pPr algn="ctr" fontAlgn="base">
              <a:spcBef>
                <a:spcPct val="50000"/>
              </a:spcBef>
              <a:spcAft>
                <a:spcPct val="0"/>
              </a:spcAft>
            </a:pPr>
            <a:r>
              <a:rPr lang="en-US" sz="2000" smtClean="0">
                <a:solidFill>
                  <a:srgbClr val="000000"/>
                </a:solidFill>
              </a:rPr>
              <a:t>Circle</a:t>
            </a:r>
          </a:p>
        </p:txBody>
      </p:sp>
      <p:sp>
        <p:nvSpPr>
          <p:cNvPr id="53259" name="Text Box 12"/>
          <p:cNvSpPr txBox="1">
            <a:spLocks noChangeArrowheads="1"/>
          </p:cNvSpPr>
          <p:nvPr/>
        </p:nvSpPr>
        <p:spPr bwMode="auto">
          <a:xfrm>
            <a:off x="5487988" y="3668713"/>
            <a:ext cx="763587" cy="396875"/>
          </a:xfrm>
          <a:prstGeom prst="rect">
            <a:avLst/>
          </a:prstGeom>
          <a:noFill/>
          <a:ln w="9525">
            <a:noFill/>
            <a:miter lim="800000"/>
            <a:headEnd type="none" w="sm" len="sm"/>
            <a:tailEnd type="none" w="sm" len="sm"/>
          </a:ln>
        </p:spPr>
        <p:txBody>
          <a:bodyPr wrap="none">
            <a:spAutoFit/>
          </a:bodyPr>
          <a:lstStyle/>
          <a:p>
            <a:pPr algn="ctr" fontAlgn="base">
              <a:spcBef>
                <a:spcPct val="50000"/>
              </a:spcBef>
              <a:spcAft>
                <a:spcPct val="0"/>
              </a:spcAft>
            </a:pPr>
            <a:r>
              <a:rPr lang="en-US" sz="2000" smtClean="0">
                <a:solidFill>
                  <a:srgbClr val="000000"/>
                </a:solidFill>
              </a:rPr>
              <a:t>Point</a:t>
            </a:r>
          </a:p>
        </p:txBody>
      </p:sp>
      <p:sp>
        <p:nvSpPr>
          <p:cNvPr id="53260" name="Line 13"/>
          <p:cNvSpPr>
            <a:spLocks noChangeShapeType="1"/>
          </p:cNvSpPr>
          <p:nvPr/>
        </p:nvSpPr>
        <p:spPr bwMode="auto">
          <a:xfrm flipV="1">
            <a:off x="1371600" y="3200400"/>
            <a:ext cx="0" cy="4572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61" name="Line 14"/>
          <p:cNvSpPr>
            <a:spLocks noChangeShapeType="1"/>
          </p:cNvSpPr>
          <p:nvPr/>
        </p:nvSpPr>
        <p:spPr bwMode="auto">
          <a:xfrm>
            <a:off x="1371600" y="3200400"/>
            <a:ext cx="53340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62" name="Line 15"/>
          <p:cNvSpPr>
            <a:spLocks noChangeShapeType="1"/>
          </p:cNvSpPr>
          <p:nvPr/>
        </p:nvSpPr>
        <p:spPr bwMode="auto">
          <a:xfrm>
            <a:off x="6705600" y="3200400"/>
            <a:ext cx="0" cy="3810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63" name="Line 16"/>
          <p:cNvSpPr>
            <a:spLocks noChangeShapeType="1"/>
          </p:cNvSpPr>
          <p:nvPr/>
        </p:nvSpPr>
        <p:spPr bwMode="auto">
          <a:xfrm>
            <a:off x="1295400" y="5105400"/>
            <a:ext cx="0" cy="5334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64" name="Line 17"/>
          <p:cNvSpPr>
            <a:spLocks noChangeShapeType="1"/>
          </p:cNvSpPr>
          <p:nvPr/>
        </p:nvSpPr>
        <p:spPr bwMode="auto">
          <a:xfrm>
            <a:off x="1295400" y="5638800"/>
            <a:ext cx="55626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65" name="Line 18"/>
          <p:cNvSpPr>
            <a:spLocks noChangeShapeType="1"/>
          </p:cNvSpPr>
          <p:nvPr/>
        </p:nvSpPr>
        <p:spPr bwMode="auto">
          <a:xfrm flipH="1" flipV="1">
            <a:off x="6858000" y="4876800"/>
            <a:ext cx="0" cy="7620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66" name="Line 19"/>
          <p:cNvSpPr>
            <a:spLocks noChangeShapeType="1"/>
          </p:cNvSpPr>
          <p:nvPr/>
        </p:nvSpPr>
        <p:spPr bwMode="auto">
          <a:xfrm>
            <a:off x="2895600" y="4267200"/>
            <a:ext cx="2590800" cy="0"/>
          </a:xfrm>
          <a:prstGeom prst="line">
            <a:avLst/>
          </a:prstGeom>
          <a:noFill/>
          <a:ln w="76200">
            <a:solidFill>
              <a:schemeClr val="tx1"/>
            </a:solidFill>
            <a:round/>
            <a:headEnd type="diamond" w="lg" len="lg"/>
            <a:tailEnd type="triangle" w="lg" len="lg"/>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3267" name="Rectangle 21"/>
          <p:cNvSpPr>
            <a:spLocks noGrp="1" noChangeArrowheads="1"/>
          </p:cNvSpPr>
          <p:nvPr>
            <p:ph type="title"/>
          </p:nvPr>
        </p:nvSpPr>
        <p:spPr>
          <a:noFill/>
        </p:spPr>
        <p:txBody>
          <a:bodyPr/>
          <a:lstStyle/>
          <a:p>
            <a:pPr eaLnBrk="1" hangingPunct="1"/>
            <a:r>
              <a:rPr lang="en-US" smtClean="0"/>
              <a:t>Composition</a:t>
            </a:r>
          </a:p>
        </p:txBody>
      </p:sp>
      <p:sp>
        <p:nvSpPr>
          <p:cNvPr id="20" name="Date Placeholder 19"/>
          <p:cNvSpPr>
            <a:spLocks noGrp="1"/>
          </p:cNvSpPr>
          <p:nvPr>
            <p:ph type="dt" sz="half" idx="12"/>
          </p:nvPr>
        </p:nvSpPr>
        <p:spPr/>
        <p:txBody>
          <a:bodyPr/>
          <a:lstStyle/>
          <a:p>
            <a:pPr>
              <a:defRPr/>
            </a:pPr>
            <a:fld id="{D1FB2FBB-5C82-4444-96AE-98779CFF2A1D}" type="datetime1">
              <a:rPr lang="en-US" smtClean="0"/>
              <a:pPr>
                <a:defRPr/>
              </a:pPr>
              <a:t>4/1/2013</a:t>
            </a:fld>
            <a:endParaRPr lang="en-US"/>
          </a:p>
        </p:txBody>
      </p:sp>
      <p:sp>
        <p:nvSpPr>
          <p:cNvPr id="21" name="Footer Placeholder 20"/>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mtClean="0"/>
              <a:t>Composition (Contd.)</a:t>
            </a:r>
          </a:p>
        </p:txBody>
      </p:sp>
      <p:sp>
        <p:nvSpPr>
          <p:cNvPr id="54276" name="Rectangle 3"/>
          <p:cNvSpPr>
            <a:spLocks noGrp="1" noChangeArrowheads="1"/>
          </p:cNvSpPr>
          <p:nvPr>
            <p:ph type="body" idx="1"/>
          </p:nvPr>
        </p:nvSpPr>
        <p:spPr/>
        <p:txBody>
          <a:bodyPr/>
          <a:lstStyle/>
          <a:p>
            <a:pPr eaLnBrk="1" hangingPunct="1"/>
            <a:r>
              <a:rPr lang="en-US" smtClean="0"/>
              <a:t>The black diamond represents composition. </a:t>
            </a:r>
          </a:p>
          <a:p>
            <a:pPr eaLnBrk="1" hangingPunct="1"/>
            <a:r>
              <a:rPr lang="en-US" smtClean="0"/>
              <a:t>It is placed on the Circle class because it is the Circle that is composed of a Point.</a:t>
            </a:r>
          </a:p>
          <a:p>
            <a:pPr eaLnBrk="1" hangingPunct="1"/>
            <a:r>
              <a:rPr lang="en-US" smtClean="0"/>
              <a:t>The arrowhead on the other end of the relationship denotes that the relationship is navigable in only one direction. That is, Point does not know about Circle.</a:t>
            </a:r>
          </a:p>
          <a:p>
            <a:pPr eaLnBrk="1" hangingPunct="1"/>
            <a:endParaRPr lang="en-US" smtClean="0"/>
          </a:p>
        </p:txBody>
      </p:sp>
      <p:sp>
        <p:nvSpPr>
          <p:cNvPr id="5" name="Date Placeholder 4"/>
          <p:cNvSpPr>
            <a:spLocks noGrp="1"/>
          </p:cNvSpPr>
          <p:nvPr>
            <p:ph type="dt" sz="half" idx="12"/>
          </p:nvPr>
        </p:nvSpPr>
        <p:spPr/>
        <p:txBody>
          <a:bodyPr/>
          <a:lstStyle/>
          <a:p>
            <a:pPr>
              <a:defRPr/>
            </a:pPr>
            <a:fld id="{4AFC6EFE-08DE-4994-8487-E1CB3FC92C2A}"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mtClean="0"/>
              <a:t>Composition (Contd.)</a:t>
            </a:r>
          </a:p>
        </p:txBody>
      </p:sp>
      <p:sp>
        <p:nvSpPr>
          <p:cNvPr id="55300" name="Rectangle 3"/>
          <p:cNvSpPr>
            <a:spLocks noGrp="1" noChangeArrowheads="1"/>
          </p:cNvSpPr>
          <p:nvPr>
            <p:ph type="body" idx="1"/>
          </p:nvPr>
        </p:nvSpPr>
        <p:spPr/>
        <p:txBody>
          <a:bodyPr/>
          <a:lstStyle/>
          <a:p>
            <a:pPr eaLnBrk="1" hangingPunct="1"/>
            <a:r>
              <a:rPr lang="en-US" smtClean="0"/>
              <a:t>Composition relationships are a strong form of containment or aggregation. Aggregation is a whole/part relationship. In this case, Circle is the whole, and Point is part of Circle.</a:t>
            </a:r>
          </a:p>
          <a:p>
            <a:pPr eaLnBrk="1" hangingPunct="1"/>
            <a:r>
              <a:rPr lang="en-US" smtClean="0"/>
              <a:t>Composition is more than just aggregation. Composition also indicates that the lifetime of Point is dependent upon Circle.</a:t>
            </a:r>
          </a:p>
          <a:p>
            <a:pPr eaLnBrk="1" hangingPunct="1"/>
            <a:r>
              <a:rPr lang="en-US" smtClean="0"/>
              <a:t>This means that if Circle is destroyed, Point will be destroyed with it. </a:t>
            </a:r>
          </a:p>
        </p:txBody>
      </p:sp>
      <p:sp>
        <p:nvSpPr>
          <p:cNvPr id="5" name="Date Placeholder 4"/>
          <p:cNvSpPr>
            <a:spLocks noGrp="1"/>
          </p:cNvSpPr>
          <p:nvPr>
            <p:ph type="dt" sz="half" idx="12"/>
          </p:nvPr>
        </p:nvSpPr>
        <p:spPr/>
        <p:txBody>
          <a:bodyPr/>
          <a:lstStyle/>
          <a:p>
            <a:pPr>
              <a:defRPr/>
            </a:pPr>
            <a:fld id="{3C8CCC40-6DDC-4B5B-9206-6FD74AE28F2F}"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smtClean="0"/>
              <a:t>Inheritance</a:t>
            </a:r>
          </a:p>
        </p:txBody>
      </p:sp>
      <p:sp>
        <p:nvSpPr>
          <p:cNvPr id="56324" name="Rectangle 3"/>
          <p:cNvSpPr>
            <a:spLocks noGrp="1" noChangeArrowheads="1"/>
          </p:cNvSpPr>
          <p:nvPr>
            <p:ph type="body" idx="1"/>
          </p:nvPr>
        </p:nvSpPr>
        <p:spPr/>
        <p:txBody>
          <a:bodyPr/>
          <a:lstStyle/>
          <a:p>
            <a:pPr eaLnBrk="1" hangingPunct="1">
              <a:buFontTx/>
              <a:buNone/>
            </a:pPr>
            <a:endParaRPr lang="en-US" b="1" smtClean="0"/>
          </a:p>
          <a:p>
            <a:pPr eaLnBrk="1" hangingPunct="1"/>
            <a:r>
              <a:rPr lang="en-US" smtClean="0"/>
              <a:t>The inheritance relationship in UML is depicted by a  triangular arrowhead. </a:t>
            </a:r>
          </a:p>
          <a:p>
            <a:pPr eaLnBrk="1" hangingPunct="1"/>
            <a:r>
              <a:rPr lang="en-US" smtClean="0"/>
              <a:t>This arrowhead, points to the base class. One or more lines proceed from the base of the arrowhead connecting it to the derived classes.</a:t>
            </a:r>
          </a:p>
        </p:txBody>
      </p:sp>
      <p:sp>
        <p:nvSpPr>
          <p:cNvPr id="5" name="Date Placeholder 4"/>
          <p:cNvSpPr>
            <a:spLocks noGrp="1"/>
          </p:cNvSpPr>
          <p:nvPr>
            <p:ph type="dt" sz="half" idx="12"/>
          </p:nvPr>
        </p:nvSpPr>
        <p:spPr/>
        <p:txBody>
          <a:bodyPr/>
          <a:lstStyle/>
          <a:p>
            <a:pPr>
              <a:defRPr/>
            </a:pPr>
            <a:fld id="{EFB555F6-675B-4D82-A447-81132747F827}"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4"/>
          <p:cNvSpPr>
            <a:spLocks noGrp="1" noChangeArrowheads="1"/>
          </p:cNvSpPr>
          <p:nvPr>
            <p:ph type="title"/>
          </p:nvPr>
        </p:nvSpPr>
        <p:spPr/>
        <p:txBody>
          <a:bodyPr/>
          <a:lstStyle/>
          <a:p>
            <a:pPr eaLnBrk="1" hangingPunct="1"/>
            <a:r>
              <a:rPr lang="en-US" smtClean="0"/>
              <a:t>Inheritance</a:t>
            </a:r>
          </a:p>
        </p:txBody>
      </p:sp>
      <p:sp>
        <p:nvSpPr>
          <p:cNvPr id="57348" name="Rectangle 5"/>
          <p:cNvSpPr>
            <a:spLocks noChangeArrowheads="1"/>
          </p:cNvSpPr>
          <p:nvPr/>
        </p:nvSpPr>
        <p:spPr bwMode="auto">
          <a:xfrm>
            <a:off x="2971800" y="1600200"/>
            <a:ext cx="1828800" cy="457200"/>
          </a:xfrm>
          <a:prstGeom prst="rect">
            <a:avLst/>
          </a:prstGeom>
          <a:noFill/>
          <a:ln w="9525">
            <a:solidFill>
              <a:schemeClr val="tx1"/>
            </a:solidFill>
            <a:miter lim="800000"/>
            <a:headEnd type="none" w="sm" len="sm"/>
            <a:tailEnd type="none" w="sm" len="sm"/>
          </a:ln>
        </p:spPr>
        <p:txBody>
          <a:bodyPr wrap="none" anchor="ctr"/>
          <a:lstStyle/>
          <a:p>
            <a:pPr algn="ctr" fontAlgn="base">
              <a:spcBef>
                <a:spcPct val="50000"/>
              </a:spcBef>
              <a:spcAft>
                <a:spcPct val="0"/>
              </a:spcAft>
            </a:pPr>
            <a:r>
              <a:rPr lang="en-US" sz="2000" i="1" smtClean="0">
                <a:solidFill>
                  <a:srgbClr val="000000"/>
                </a:solidFill>
              </a:rPr>
              <a:t>Shape</a:t>
            </a:r>
          </a:p>
        </p:txBody>
      </p:sp>
      <p:sp>
        <p:nvSpPr>
          <p:cNvPr id="57349" name="Rectangle 6"/>
          <p:cNvSpPr>
            <a:spLocks noChangeArrowheads="1"/>
          </p:cNvSpPr>
          <p:nvPr/>
        </p:nvSpPr>
        <p:spPr bwMode="auto">
          <a:xfrm>
            <a:off x="2971800" y="2057400"/>
            <a:ext cx="1828800" cy="304800"/>
          </a:xfrm>
          <a:prstGeom prst="rect">
            <a:avLst/>
          </a:prstGeom>
          <a:noFill/>
          <a:ln w="9525">
            <a:solidFill>
              <a:schemeClr val="tx1"/>
            </a:solidFill>
            <a:miter lim="800000"/>
            <a:headEnd type="none" w="sm" len="sm"/>
            <a:tailEnd type="none" w="sm" len="sm"/>
          </a:ln>
        </p:spPr>
        <p:txBody>
          <a:bodyPr wrap="none" anchor="ctr"/>
          <a:lstStyle/>
          <a:p>
            <a:pPr algn="ctr" fontAlgn="base">
              <a:spcBef>
                <a:spcPct val="50000"/>
              </a:spcBef>
              <a:spcAft>
                <a:spcPct val="0"/>
              </a:spcAft>
            </a:pPr>
            <a:endParaRPr lang="en-US" sz="2000" i="1" smtClean="0">
              <a:solidFill>
                <a:srgbClr val="000000"/>
              </a:solidFill>
            </a:endParaRPr>
          </a:p>
        </p:txBody>
      </p:sp>
      <p:sp>
        <p:nvSpPr>
          <p:cNvPr id="57350" name="Rectangle 7"/>
          <p:cNvSpPr>
            <a:spLocks noChangeArrowheads="1"/>
          </p:cNvSpPr>
          <p:nvPr/>
        </p:nvSpPr>
        <p:spPr bwMode="auto">
          <a:xfrm>
            <a:off x="2971800" y="2362200"/>
            <a:ext cx="1828800" cy="762000"/>
          </a:xfrm>
          <a:prstGeom prst="rect">
            <a:avLst/>
          </a:prstGeom>
          <a:noFill/>
          <a:ln w="9525">
            <a:solidFill>
              <a:schemeClr val="tx1"/>
            </a:solidFill>
            <a:miter lim="800000"/>
            <a:headEnd type="none" w="sm" len="sm"/>
            <a:tailEnd type="none" w="sm" len="sm"/>
          </a:ln>
        </p:spPr>
        <p:txBody>
          <a:bodyPr wrap="none" anchor="ctr"/>
          <a:lstStyle/>
          <a:p>
            <a:pPr fontAlgn="base">
              <a:spcBef>
                <a:spcPct val="50000"/>
              </a:spcBef>
              <a:spcAft>
                <a:spcPct val="0"/>
              </a:spcAft>
            </a:pPr>
            <a:r>
              <a:rPr lang="en-US" sz="2000" i="1" smtClean="0">
                <a:solidFill>
                  <a:srgbClr val="000000"/>
                </a:solidFill>
              </a:rPr>
              <a:t>Erase()</a:t>
            </a:r>
          </a:p>
          <a:p>
            <a:pPr fontAlgn="base">
              <a:spcBef>
                <a:spcPct val="50000"/>
              </a:spcBef>
              <a:spcAft>
                <a:spcPct val="0"/>
              </a:spcAft>
            </a:pPr>
            <a:r>
              <a:rPr lang="en-US" sz="2000" i="1" smtClean="0">
                <a:solidFill>
                  <a:srgbClr val="000000"/>
                </a:solidFill>
              </a:rPr>
              <a:t>Draw()</a:t>
            </a:r>
          </a:p>
        </p:txBody>
      </p:sp>
      <p:sp>
        <p:nvSpPr>
          <p:cNvPr id="57351" name="Rectangle 9"/>
          <p:cNvSpPr>
            <a:spLocks noChangeArrowheads="1"/>
          </p:cNvSpPr>
          <p:nvPr/>
        </p:nvSpPr>
        <p:spPr bwMode="auto">
          <a:xfrm>
            <a:off x="4495800" y="4572000"/>
            <a:ext cx="1828800" cy="1143000"/>
          </a:xfrm>
          <a:prstGeom prst="rect">
            <a:avLst/>
          </a:prstGeom>
          <a:noFill/>
          <a:ln w="9525">
            <a:solidFill>
              <a:schemeClr val="tx1"/>
            </a:solidFill>
            <a:miter lim="800000"/>
            <a:headEnd type="none" w="sm" len="sm"/>
            <a:tailEnd type="none" w="sm" len="sm"/>
          </a:ln>
        </p:spPr>
        <p:txBody>
          <a:bodyPr wrap="none" anchor="ctr"/>
          <a:lstStyle/>
          <a:p>
            <a:pPr algn="ctr" fontAlgn="base">
              <a:spcBef>
                <a:spcPct val="50000"/>
              </a:spcBef>
              <a:spcAft>
                <a:spcPct val="0"/>
              </a:spcAft>
            </a:pPr>
            <a:r>
              <a:rPr lang="en-US" sz="2000" smtClean="0">
                <a:solidFill>
                  <a:srgbClr val="000000"/>
                </a:solidFill>
              </a:rPr>
              <a:t>Square</a:t>
            </a:r>
          </a:p>
        </p:txBody>
      </p:sp>
      <p:sp>
        <p:nvSpPr>
          <p:cNvPr id="57352" name="Rectangle 10"/>
          <p:cNvSpPr>
            <a:spLocks noChangeArrowheads="1"/>
          </p:cNvSpPr>
          <p:nvPr/>
        </p:nvSpPr>
        <p:spPr bwMode="auto">
          <a:xfrm>
            <a:off x="1524000" y="4648200"/>
            <a:ext cx="1828800" cy="1143000"/>
          </a:xfrm>
          <a:prstGeom prst="rect">
            <a:avLst/>
          </a:prstGeom>
          <a:noFill/>
          <a:ln w="9525">
            <a:solidFill>
              <a:schemeClr val="tx1"/>
            </a:solidFill>
            <a:miter lim="800000"/>
            <a:headEnd type="none" w="sm" len="sm"/>
            <a:tailEnd type="none" w="sm" len="sm"/>
          </a:ln>
        </p:spPr>
        <p:txBody>
          <a:bodyPr wrap="none" anchor="ctr"/>
          <a:lstStyle/>
          <a:p>
            <a:pPr algn="ctr" fontAlgn="base">
              <a:spcBef>
                <a:spcPct val="50000"/>
              </a:spcBef>
              <a:spcAft>
                <a:spcPct val="0"/>
              </a:spcAft>
            </a:pPr>
            <a:r>
              <a:rPr lang="en-US" sz="2000" smtClean="0">
                <a:solidFill>
                  <a:srgbClr val="000000"/>
                </a:solidFill>
              </a:rPr>
              <a:t>Circle</a:t>
            </a:r>
          </a:p>
        </p:txBody>
      </p:sp>
      <p:sp>
        <p:nvSpPr>
          <p:cNvPr id="57353" name="Line 12"/>
          <p:cNvSpPr>
            <a:spLocks noChangeShapeType="1"/>
          </p:cNvSpPr>
          <p:nvPr/>
        </p:nvSpPr>
        <p:spPr bwMode="auto">
          <a:xfrm>
            <a:off x="2819400" y="3733800"/>
            <a:ext cx="23622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7354" name="Line 13"/>
          <p:cNvSpPr>
            <a:spLocks noChangeShapeType="1"/>
          </p:cNvSpPr>
          <p:nvPr/>
        </p:nvSpPr>
        <p:spPr bwMode="auto">
          <a:xfrm>
            <a:off x="2819400" y="3733800"/>
            <a:ext cx="0" cy="9144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7355" name="Line 14"/>
          <p:cNvSpPr>
            <a:spLocks noChangeShapeType="1"/>
          </p:cNvSpPr>
          <p:nvPr/>
        </p:nvSpPr>
        <p:spPr bwMode="auto">
          <a:xfrm>
            <a:off x="5181600" y="3733800"/>
            <a:ext cx="0" cy="8382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7356" name="Line 16"/>
          <p:cNvSpPr>
            <a:spLocks noChangeShapeType="1"/>
          </p:cNvSpPr>
          <p:nvPr/>
        </p:nvSpPr>
        <p:spPr bwMode="auto">
          <a:xfrm flipV="1">
            <a:off x="3810000" y="3429000"/>
            <a:ext cx="0" cy="304800"/>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7357" name="Line 17"/>
          <p:cNvSpPr>
            <a:spLocks noChangeShapeType="1"/>
          </p:cNvSpPr>
          <p:nvPr/>
        </p:nvSpPr>
        <p:spPr bwMode="auto">
          <a:xfrm flipH="1">
            <a:off x="3581400" y="3124200"/>
            <a:ext cx="228600" cy="304800"/>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7358" name="Line 18"/>
          <p:cNvSpPr>
            <a:spLocks noChangeShapeType="1"/>
          </p:cNvSpPr>
          <p:nvPr/>
        </p:nvSpPr>
        <p:spPr bwMode="auto">
          <a:xfrm>
            <a:off x="3810000" y="3124200"/>
            <a:ext cx="228600" cy="304800"/>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7359" name="Line 19"/>
          <p:cNvSpPr>
            <a:spLocks noChangeShapeType="1"/>
          </p:cNvSpPr>
          <p:nvPr/>
        </p:nvSpPr>
        <p:spPr bwMode="auto">
          <a:xfrm>
            <a:off x="3581400" y="3429000"/>
            <a:ext cx="457200" cy="0"/>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16" name="Date Placeholder 15"/>
          <p:cNvSpPr>
            <a:spLocks noGrp="1"/>
          </p:cNvSpPr>
          <p:nvPr>
            <p:ph type="dt" sz="half" idx="12"/>
          </p:nvPr>
        </p:nvSpPr>
        <p:spPr/>
        <p:txBody>
          <a:bodyPr/>
          <a:lstStyle/>
          <a:p>
            <a:pPr>
              <a:defRPr/>
            </a:pPr>
            <a:fld id="{E53F9E34-80BE-4265-8E79-9D3C6C20431B}" type="datetime1">
              <a:rPr lang="en-US" smtClean="0"/>
              <a:pPr>
                <a:defRPr/>
              </a:pPr>
              <a:t>4/1/2013</a:t>
            </a:fld>
            <a:endParaRPr lang="en-US"/>
          </a:p>
        </p:txBody>
      </p:sp>
      <p:sp>
        <p:nvSpPr>
          <p:cNvPr id="17" name="Footer Placeholder 16"/>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smtClean="0"/>
              <a:t>A taxonomy of people within the university</a:t>
            </a:r>
          </a:p>
        </p:txBody>
      </p:sp>
      <p:pic>
        <p:nvPicPr>
          <p:cNvPr id="58372" name="Picture 4" descr="classDiagramTaxonomy"/>
          <p:cNvPicPr>
            <a:picLocks noGrp="1" noChangeAspect="1" noChangeArrowheads="1"/>
          </p:cNvPicPr>
          <p:nvPr>
            <p:ph idx="1"/>
          </p:nvPr>
        </p:nvPicPr>
        <p:blipFill>
          <a:blip r:embed="rId3" cstate="print"/>
          <a:srcRect/>
          <a:stretch>
            <a:fillRect/>
          </a:stretch>
        </p:blipFill>
        <p:spPr>
          <a:xfrm>
            <a:off x="533400" y="1524000"/>
            <a:ext cx="7924800" cy="4343400"/>
          </a:xfrm>
          <a:noFill/>
        </p:spPr>
      </p:pic>
      <p:sp>
        <p:nvSpPr>
          <p:cNvPr id="5" name="Date Placeholder 4"/>
          <p:cNvSpPr>
            <a:spLocks noGrp="1"/>
          </p:cNvSpPr>
          <p:nvPr>
            <p:ph type="dt" sz="half" idx="12"/>
          </p:nvPr>
        </p:nvSpPr>
        <p:spPr/>
        <p:txBody>
          <a:bodyPr/>
          <a:lstStyle/>
          <a:p>
            <a:pPr>
              <a:defRPr/>
            </a:pPr>
            <a:fld id="{F5573F04-4479-4A4C-B6F6-5477607EDD28}"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685800" y="1560513"/>
            <a:ext cx="7775575" cy="4383087"/>
          </a:xfrm>
        </p:spPr>
        <p:txBody>
          <a:bodyPr/>
          <a:lstStyle/>
          <a:p>
            <a:pPr eaLnBrk="1" hangingPunct="1"/>
            <a:r>
              <a:rPr lang="en-US" smtClean="0"/>
              <a:t>The weak form of aggregation is denoted with an open diamond. This relationship denotes that the aggregate class (the class with the white diamond touching it) is in some way the “whole”, and the other is somehow part of the whole.</a:t>
            </a:r>
          </a:p>
        </p:txBody>
      </p:sp>
      <p:sp>
        <p:nvSpPr>
          <p:cNvPr id="59396" name="Line 4"/>
          <p:cNvSpPr>
            <a:spLocks noChangeShapeType="1"/>
          </p:cNvSpPr>
          <p:nvPr/>
        </p:nvSpPr>
        <p:spPr bwMode="auto">
          <a:xfrm>
            <a:off x="1371600" y="3657600"/>
            <a:ext cx="1371600" cy="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397" name="Line 5"/>
          <p:cNvSpPr>
            <a:spLocks noChangeShapeType="1"/>
          </p:cNvSpPr>
          <p:nvPr/>
        </p:nvSpPr>
        <p:spPr bwMode="auto">
          <a:xfrm>
            <a:off x="2743200" y="3657600"/>
            <a:ext cx="0" cy="144780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398" name="Line 6"/>
          <p:cNvSpPr>
            <a:spLocks noChangeShapeType="1"/>
          </p:cNvSpPr>
          <p:nvPr/>
        </p:nvSpPr>
        <p:spPr bwMode="auto">
          <a:xfrm flipH="1">
            <a:off x="1295400" y="5105400"/>
            <a:ext cx="1447800" cy="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399" name="Line 7"/>
          <p:cNvSpPr>
            <a:spLocks noChangeShapeType="1"/>
          </p:cNvSpPr>
          <p:nvPr/>
        </p:nvSpPr>
        <p:spPr bwMode="auto">
          <a:xfrm>
            <a:off x="5486400" y="3505200"/>
            <a:ext cx="1219200" cy="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00" name="Line 8"/>
          <p:cNvSpPr>
            <a:spLocks noChangeShapeType="1"/>
          </p:cNvSpPr>
          <p:nvPr/>
        </p:nvSpPr>
        <p:spPr bwMode="auto">
          <a:xfrm>
            <a:off x="5486400" y="3505200"/>
            <a:ext cx="0" cy="137160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01" name="Line 9"/>
          <p:cNvSpPr>
            <a:spLocks noChangeShapeType="1"/>
          </p:cNvSpPr>
          <p:nvPr/>
        </p:nvSpPr>
        <p:spPr bwMode="auto">
          <a:xfrm>
            <a:off x="5486400" y="4876800"/>
            <a:ext cx="1371600" cy="0"/>
          </a:xfrm>
          <a:prstGeom prst="line">
            <a:avLst/>
          </a:prstGeom>
          <a:noFill/>
          <a:ln w="2857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02" name="Text Box 10"/>
          <p:cNvSpPr txBox="1">
            <a:spLocks noChangeArrowheads="1"/>
          </p:cNvSpPr>
          <p:nvPr/>
        </p:nvSpPr>
        <p:spPr bwMode="auto">
          <a:xfrm>
            <a:off x="982663" y="3821113"/>
            <a:ext cx="1089025" cy="396875"/>
          </a:xfrm>
          <a:prstGeom prst="rect">
            <a:avLst/>
          </a:prstGeom>
          <a:noFill/>
          <a:ln w="9525">
            <a:noFill/>
            <a:miter lim="800000"/>
            <a:headEnd type="none" w="sm" len="sm"/>
            <a:tailEnd type="none" w="sm" len="sm"/>
          </a:ln>
        </p:spPr>
        <p:txBody>
          <a:bodyPr wrap="none">
            <a:spAutoFit/>
          </a:bodyPr>
          <a:lstStyle/>
          <a:p>
            <a:pPr algn="ctr" fontAlgn="base">
              <a:spcBef>
                <a:spcPct val="50000"/>
              </a:spcBef>
              <a:spcAft>
                <a:spcPct val="0"/>
              </a:spcAft>
            </a:pPr>
            <a:r>
              <a:rPr lang="en-US" sz="2000" smtClean="0">
                <a:solidFill>
                  <a:srgbClr val="000000"/>
                </a:solidFill>
              </a:rPr>
              <a:t>Window</a:t>
            </a:r>
          </a:p>
        </p:txBody>
      </p:sp>
      <p:sp>
        <p:nvSpPr>
          <p:cNvPr id="59403" name="Text Box 11"/>
          <p:cNvSpPr txBox="1">
            <a:spLocks noChangeArrowheads="1"/>
          </p:cNvSpPr>
          <p:nvPr/>
        </p:nvSpPr>
        <p:spPr bwMode="auto">
          <a:xfrm>
            <a:off x="5411788" y="3668713"/>
            <a:ext cx="919162" cy="396875"/>
          </a:xfrm>
          <a:prstGeom prst="rect">
            <a:avLst/>
          </a:prstGeom>
          <a:noFill/>
          <a:ln w="9525">
            <a:noFill/>
            <a:miter lim="800000"/>
            <a:headEnd type="none" w="sm" len="sm"/>
            <a:tailEnd type="none" w="sm" len="sm"/>
          </a:ln>
        </p:spPr>
        <p:txBody>
          <a:bodyPr wrap="none">
            <a:spAutoFit/>
          </a:bodyPr>
          <a:lstStyle/>
          <a:p>
            <a:pPr algn="ctr" fontAlgn="base">
              <a:spcBef>
                <a:spcPct val="50000"/>
              </a:spcBef>
              <a:spcAft>
                <a:spcPct val="0"/>
              </a:spcAft>
            </a:pPr>
            <a:r>
              <a:rPr lang="en-US" sz="2000" smtClean="0">
                <a:solidFill>
                  <a:srgbClr val="000000"/>
                </a:solidFill>
              </a:rPr>
              <a:t>Shape</a:t>
            </a:r>
          </a:p>
        </p:txBody>
      </p:sp>
      <p:sp>
        <p:nvSpPr>
          <p:cNvPr id="59404" name="Line 12"/>
          <p:cNvSpPr>
            <a:spLocks noChangeShapeType="1"/>
          </p:cNvSpPr>
          <p:nvPr/>
        </p:nvSpPr>
        <p:spPr bwMode="auto">
          <a:xfrm flipV="1">
            <a:off x="1371600" y="3200400"/>
            <a:ext cx="0" cy="4572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05" name="Line 13"/>
          <p:cNvSpPr>
            <a:spLocks noChangeShapeType="1"/>
          </p:cNvSpPr>
          <p:nvPr/>
        </p:nvSpPr>
        <p:spPr bwMode="auto">
          <a:xfrm>
            <a:off x="1371600" y="3200400"/>
            <a:ext cx="53340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06" name="Line 14"/>
          <p:cNvSpPr>
            <a:spLocks noChangeShapeType="1"/>
          </p:cNvSpPr>
          <p:nvPr/>
        </p:nvSpPr>
        <p:spPr bwMode="auto">
          <a:xfrm>
            <a:off x="6705600" y="3200400"/>
            <a:ext cx="0" cy="3810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07" name="Line 15"/>
          <p:cNvSpPr>
            <a:spLocks noChangeShapeType="1"/>
          </p:cNvSpPr>
          <p:nvPr/>
        </p:nvSpPr>
        <p:spPr bwMode="auto">
          <a:xfrm>
            <a:off x="1295400" y="5105400"/>
            <a:ext cx="0" cy="5334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08" name="Line 16"/>
          <p:cNvSpPr>
            <a:spLocks noChangeShapeType="1"/>
          </p:cNvSpPr>
          <p:nvPr/>
        </p:nvSpPr>
        <p:spPr bwMode="auto">
          <a:xfrm>
            <a:off x="1295400" y="5638800"/>
            <a:ext cx="55626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09" name="Line 17"/>
          <p:cNvSpPr>
            <a:spLocks noChangeShapeType="1"/>
          </p:cNvSpPr>
          <p:nvPr/>
        </p:nvSpPr>
        <p:spPr bwMode="auto">
          <a:xfrm flipH="1" flipV="1">
            <a:off x="6858000" y="4876800"/>
            <a:ext cx="0" cy="7620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10" name="Line 19"/>
          <p:cNvSpPr>
            <a:spLocks noChangeShapeType="1"/>
          </p:cNvSpPr>
          <p:nvPr/>
        </p:nvSpPr>
        <p:spPr bwMode="auto">
          <a:xfrm>
            <a:off x="3048000" y="4267200"/>
            <a:ext cx="2438400" cy="0"/>
          </a:xfrm>
          <a:prstGeom prst="line">
            <a:avLst/>
          </a:prstGeom>
          <a:noFill/>
          <a:ln w="19050">
            <a:solidFill>
              <a:schemeClr val="tx1"/>
            </a:solidFill>
            <a:round/>
            <a:headEnd/>
            <a:tailEnd type="triangle" w="lg" len="med"/>
          </a:ln>
        </p:spPr>
        <p:txBody>
          <a:bodyPr wrap="none" anchor="ctr"/>
          <a:lstStyle/>
          <a:p>
            <a:pPr algn="ctr" fontAlgn="base">
              <a:spcBef>
                <a:spcPct val="50000"/>
              </a:spcBef>
              <a:spcAft>
                <a:spcPct val="0"/>
              </a:spcAft>
            </a:pPr>
            <a:endParaRPr lang="en-US" sz="2000" smtClean="0">
              <a:solidFill>
                <a:srgbClr val="000000"/>
              </a:solidFill>
            </a:endParaRPr>
          </a:p>
        </p:txBody>
      </p:sp>
      <p:grpSp>
        <p:nvGrpSpPr>
          <p:cNvPr id="2" name="Group 33"/>
          <p:cNvGrpSpPr>
            <a:grpSpLocks/>
          </p:cNvGrpSpPr>
          <p:nvPr/>
        </p:nvGrpSpPr>
        <p:grpSpPr bwMode="auto">
          <a:xfrm>
            <a:off x="2743200" y="4114800"/>
            <a:ext cx="304800" cy="304800"/>
            <a:chOff x="1728" y="2592"/>
            <a:chExt cx="192" cy="192"/>
          </a:xfrm>
        </p:grpSpPr>
        <p:sp>
          <p:nvSpPr>
            <p:cNvPr id="59415" name="Line 21"/>
            <p:cNvSpPr>
              <a:spLocks noChangeShapeType="1"/>
            </p:cNvSpPr>
            <p:nvPr/>
          </p:nvSpPr>
          <p:spPr bwMode="auto">
            <a:xfrm flipH="1">
              <a:off x="1728" y="2592"/>
              <a:ext cx="96" cy="96"/>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grpSp>
          <p:nvGrpSpPr>
            <p:cNvPr id="3" name="Group 28"/>
            <p:cNvGrpSpPr>
              <a:grpSpLocks/>
            </p:cNvGrpSpPr>
            <p:nvPr/>
          </p:nvGrpSpPr>
          <p:grpSpPr bwMode="auto">
            <a:xfrm>
              <a:off x="1728" y="2592"/>
              <a:ext cx="192" cy="192"/>
              <a:chOff x="1728" y="2592"/>
              <a:chExt cx="192" cy="192"/>
            </a:xfrm>
          </p:grpSpPr>
          <p:sp>
            <p:nvSpPr>
              <p:cNvPr id="59417" name="Line 20"/>
              <p:cNvSpPr>
                <a:spLocks noChangeShapeType="1"/>
              </p:cNvSpPr>
              <p:nvPr/>
            </p:nvSpPr>
            <p:spPr bwMode="auto">
              <a:xfrm flipH="1" flipV="1">
                <a:off x="1824" y="2592"/>
                <a:ext cx="96" cy="96"/>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18" name="Line 22"/>
              <p:cNvSpPr>
                <a:spLocks noChangeShapeType="1"/>
              </p:cNvSpPr>
              <p:nvPr/>
            </p:nvSpPr>
            <p:spPr bwMode="auto">
              <a:xfrm>
                <a:off x="1728" y="2688"/>
                <a:ext cx="96" cy="96"/>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59419" name="Line 23"/>
              <p:cNvSpPr>
                <a:spLocks noChangeShapeType="1"/>
              </p:cNvSpPr>
              <p:nvPr/>
            </p:nvSpPr>
            <p:spPr bwMode="auto">
              <a:xfrm flipV="1">
                <a:off x="1824" y="2688"/>
                <a:ext cx="96" cy="96"/>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grpSp>
      </p:grpSp>
      <p:sp>
        <p:nvSpPr>
          <p:cNvPr id="59412" name="Text Box 24"/>
          <p:cNvSpPr txBox="1">
            <a:spLocks noChangeArrowheads="1"/>
          </p:cNvSpPr>
          <p:nvPr/>
        </p:nvSpPr>
        <p:spPr bwMode="auto">
          <a:xfrm>
            <a:off x="3944938" y="4368800"/>
            <a:ext cx="1263650" cy="366713"/>
          </a:xfrm>
          <a:prstGeom prst="rect">
            <a:avLst/>
          </a:prstGeom>
          <a:noFill/>
          <a:ln w="19050" algn="ctr">
            <a:noFill/>
            <a:miter lim="800000"/>
            <a:headEnd type="none" w="lg" len="lg"/>
            <a:tailEnd type="none" w="sm" len="sm"/>
          </a:ln>
        </p:spPr>
        <p:txBody>
          <a:bodyPr wrap="none">
            <a:spAutoFit/>
          </a:bodyPr>
          <a:lstStyle/>
          <a:p>
            <a:pPr algn="ctr" fontAlgn="base">
              <a:spcBef>
                <a:spcPct val="50000"/>
              </a:spcBef>
              <a:spcAft>
                <a:spcPct val="0"/>
              </a:spcAft>
            </a:pPr>
            <a:r>
              <a:rPr lang="en-US" smtClean="0">
                <a:solidFill>
                  <a:srgbClr val="000000"/>
                </a:solidFill>
              </a:rPr>
              <a:t>Its Shapes</a:t>
            </a:r>
          </a:p>
        </p:txBody>
      </p:sp>
      <p:sp>
        <p:nvSpPr>
          <p:cNvPr id="59413" name="Text Box 25"/>
          <p:cNvSpPr txBox="1">
            <a:spLocks noChangeArrowheads="1"/>
          </p:cNvSpPr>
          <p:nvPr/>
        </p:nvSpPr>
        <p:spPr bwMode="auto">
          <a:xfrm>
            <a:off x="4545013" y="3700463"/>
            <a:ext cx="361950" cy="641350"/>
          </a:xfrm>
          <a:prstGeom prst="rect">
            <a:avLst/>
          </a:prstGeom>
          <a:noFill/>
          <a:ln w="19050" algn="ctr">
            <a:noFill/>
            <a:miter lim="800000"/>
            <a:headEnd type="none" w="lg" len="lg"/>
            <a:tailEnd type="none" w="sm" len="sm"/>
          </a:ln>
        </p:spPr>
        <p:txBody>
          <a:bodyPr wrap="none">
            <a:spAutoFit/>
          </a:bodyPr>
          <a:lstStyle/>
          <a:p>
            <a:pPr algn="ctr" fontAlgn="base">
              <a:spcBef>
                <a:spcPct val="50000"/>
              </a:spcBef>
              <a:spcAft>
                <a:spcPct val="0"/>
              </a:spcAft>
            </a:pPr>
            <a:r>
              <a:rPr lang="en-US" sz="3600" smtClean="0">
                <a:solidFill>
                  <a:srgbClr val="008000"/>
                </a:solidFill>
              </a:rPr>
              <a:t>*</a:t>
            </a:r>
          </a:p>
        </p:txBody>
      </p:sp>
      <p:sp>
        <p:nvSpPr>
          <p:cNvPr id="59414" name="Rectangle 27"/>
          <p:cNvSpPr>
            <a:spLocks noGrp="1" noChangeArrowheads="1"/>
          </p:cNvSpPr>
          <p:nvPr>
            <p:ph type="title"/>
          </p:nvPr>
        </p:nvSpPr>
        <p:spPr>
          <a:noFill/>
        </p:spPr>
        <p:txBody>
          <a:bodyPr/>
          <a:lstStyle/>
          <a:p>
            <a:pPr eaLnBrk="1" hangingPunct="1"/>
            <a:r>
              <a:rPr lang="en-US" smtClean="0"/>
              <a:t>Aggregation</a:t>
            </a:r>
          </a:p>
        </p:txBody>
      </p:sp>
      <p:sp>
        <p:nvSpPr>
          <p:cNvPr id="28" name="Date Placeholder 27"/>
          <p:cNvSpPr>
            <a:spLocks noGrp="1"/>
          </p:cNvSpPr>
          <p:nvPr>
            <p:ph type="dt" sz="half" idx="12"/>
          </p:nvPr>
        </p:nvSpPr>
        <p:spPr/>
        <p:txBody>
          <a:bodyPr/>
          <a:lstStyle/>
          <a:p>
            <a:pPr>
              <a:defRPr/>
            </a:pPr>
            <a:fld id="{42724302-7941-478E-9EF0-24CB1C938970}" type="datetime1">
              <a:rPr lang="en-US" smtClean="0"/>
              <a:pPr>
                <a:defRPr/>
              </a:pPr>
              <a:t>4/1/2013</a:t>
            </a:fld>
            <a:endParaRPr lang="en-US"/>
          </a:p>
        </p:txBody>
      </p:sp>
      <p:sp>
        <p:nvSpPr>
          <p:cNvPr id="29" name="Footer Placeholder 28"/>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r>
              <a:rPr lang="en-US"/>
              <a:t>Benefits of Object Oriented Programming</a:t>
            </a:r>
          </a:p>
        </p:txBody>
      </p:sp>
      <p:sp>
        <p:nvSpPr>
          <p:cNvPr id="1134595" name="Rectangle 3"/>
          <p:cNvSpPr>
            <a:spLocks noGrp="1" noChangeArrowheads="1"/>
          </p:cNvSpPr>
          <p:nvPr>
            <p:ph type="body" idx="1"/>
          </p:nvPr>
        </p:nvSpPr>
        <p:spPr/>
        <p:txBody>
          <a:bodyPr/>
          <a:lstStyle/>
          <a:p>
            <a:pPr>
              <a:lnSpc>
                <a:spcPct val="80000"/>
              </a:lnSpc>
            </a:pPr>
            <a:r>
              <a:rPr lang="en-US" sz="1800"/>
              <a:t>A more intuitive transition from business analysis models to software implementation models</a:t>
            </a:r>
          </a:p>
          <a:p>
            <a:pPr>
              <a:lnSpc>
                <a:spcPct val="80000"/>
              </a:lnSpc>
            </a:pPr>
            <a:r>
              <a:rPr lang="en-US" sz="1800"/>
              <a:t>The ability to maintain and implement changes in the programs more efficiently and rapidly</a:t>
            </a:r>
          </a:p>
          <a:p>
            <a:pPr>
              <a:lnSpc>
                <a:spcPct val="80000"/>
              </a:lnSpc>
            </a:pPr>
            <a:r>
              <a:rPr lang="en-US" sz="1800"/>
              <a:t>The ability to more effectively create software systems using a team process, allowing specialists to work on parts of the system</a:t>
            </a:r>
          </a:p>
          <a:p>
            <a:pPr>
              <a:lnSpc>
                <a:spcPct val="80000"/>
              </a:lnSpc>
            </a:pPr>
            <a:r>
              <a:rPr lang="en-US" sz="1800"/>
              <a:t>The ability to reuse code components in other programs and purchase components written by third-party developers to increase the functionality of programs with little effort</a:t>
            </a:r>
          </a:p>
          <a:p>
            <a:pPr>
              <a:lnSpc>
                <a:spcPct val="80000"/>
              </a:lnSpc>
            </a:pPr>
            <a:r>
              <a:rPr lang="en-US" sz="1800"/>
              <a:t>Better integration with loosely coupled distributed computing systems</a:t>
            </a:r>
          </a:p>
          <a:p>
            <a:pPr>
              <a:lnSpc>
                <a:spcPct val="80000"/>
              </a:lnSpc>
            </a:pPr>
            <a:r>
              <a:rPr lang="en-US" sz="1800"/>
              <a:t>Improved integration with modern operating systems</a:t>
            </a:r>
          </a:p>
          <a:p>
            <a:pPr>
              <a:lnSpc>
                <a:spcPct val="80000"/>
              </a:lnSpc>
            </a:pPr>
            <a:r>
              <a:rPr lang="en-US" sz="1800"/>
              <a:t>The ability to create a more intuitive graphical user interface for the users</a:t>
            </a:r>
          </a:p>
        </p:txBody>
      </p:sp>
      <p:sp>
        <p:nvSpPr>
          <p:cNvPr id="5" name="Date Placeholder 4"/>
          <p:cNvSpPr>
            <a:spLocks noGrp="1"/>
          </p:cNvSpPr>
          <p:nvPr>
            <p:ph type="dt" sz="half" idx="12"/>
          </p:nvPr>
        </p:nvSpPr>
        <p:spPr/>
        <p:txBody>
          <a:bodyPr/>
          <a:lstStyle/>
          <a:p>
            <a:fld id="{DF4225A6-3D03-4FD3-A5E4-DB2776331DC4}"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smtClean="0"/>
              <a:t>Aggregation (Contd.)</a:t>
            </a:r>
          </a:p>
        </p:txBody>
      </p:sp>
      <p:sp>
        <p:nvSpPr>
          <p:cNvPr id="60420" name="Rectangle 3"/>
          <p:cNvSpPr>
            <a:spLocks noGrp="1" noChangeArrowheads="1"/>
          </p:cNvSpPr>
          <p:nvPr>
            <p:ph type="body" idx="1"/>
          </p:nvPr>
        </p:nvSpPr>
        <p:spPr/>
        <p:txBody>
          <a:bodyPr/>
          <a:lstStyle/>
          <a:p>
            <a:pPr eaLnBrk="1" hangingPunct="1"/>
            <a:r>
              <a:rPr lang="en-US" smtClean="0"/>
              <a:t>In this case, the Window class contains many Shape instances. </a:t>
            </a:r>
          </a:p>
          <a:p>
            <a:pPr eaLnBrk="1" hangingPunct="1"/>
            <a:r>
              <a:rPr lang="en-US" smtClean="0"/>
              <a:t>In UML the ends of a relationship are referred to as its “roles”. </a:t>
            </a:r>
          </a:p>
          <a:p>
            <a:pPr eaLnBrk="1" hangingPunct="1"/>
            <a:r>
              <a:rPr lang="en-US" smtClean="0"/>
              <a:t>Notice that the role at the Shape end of the aggregation is marked with a </a:t>
            </a:r>
            <a:r>
              <a:rPr lang="en-US" sz="2800" smtClean="0"/>
              <a:t>“</a:t>
            </a:r>
            <a:r>
              <a:rPr lang="en-US" sz="2800" b="1" smtClean="0">
                <a:solidFill>
                  <a:srgbClr val="008000"/>
                </a:solidFill>
              </a:rPr>
              <a:t>*</a:t>
            </a:r>
            <a:r>
              <a:rPr lang="en-US" sz="2800" smtClean="0"/>
              <a:t>“.</a:t>
            </a:r>
          </a:p>
          <a:p>
            <a:pPr eaLnBrk="1" hangingPunct="1"/>
            <a:r>
              <a:rPr lang="en-US" smtClean="0"/>
              <a:t>This indicates that the Window contains many Shape instances. </a:t>
            </a:r>
          </a:p>
          <a:p>
            <a:pPr eaLnBrk="1" hangingPunct="1"/>
            <a:r>
              <a:rPr lang="en-US" smtClean="0"/>
              <a:t>The role has been named. This is the name that Window knows its Shape instances by i.e. it is the name of the instance variable within Window that holds the shapes.</a:t>
            </a:r>
          </a:p>
        </p:txBody>
      </p:sp>
      <p:sp>
        <p:nvSpPr>
          <p:cNvPr id="5" name="Date Placeholder 4"/>
          <p:cNvSpPr>
            <a:spLocks noGrp="1"/>
          </p:cNvSpPr>
          <p:nvPr>
            <p:ph type="dt" sz="half" idx="12"/>
          </p:nvPr>
        </p:nvSpPr>
        <p:spPr/>
        <p:txBody>
          <a:bodyPr/>
          <a:lstStyle/>
          <a:p>
            <a:pPr>
              <a:defRPr/>
            </a:pPr>
            <a:fld id="{ECFD8BD9-DD34-49D9-9794-6D309445B44E}"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smtClean="0"/>
              <a:t>Dependency</a:t>
            </a:r>
          </a:p>
        </p:txBody>
      </p:sp>
      <p:sp>
        <p:nvSpPr>
          <p:cNvPr id="61444" name="Rectangle 3"/>
          <p:cNvSpPr>
            <a:spLocks noGrp="1" noChangeArrowheads="1"/>
          </p:cNvSpPr>
          <p:nvPr>
            <p:ph type="body" idx="1"/>
          </p:nvPr>
        </p:nvSpPr>
        <p:spPr/>
        <p:txBody>
          <a:bodyPr/>
          <a:lstStyle/>
          <a:p>
            <a:pPr eaLnBrk="1" hangingPunct="1"/>
            <a:r>
              <a:rPr lang="en-US" smtClean="0"/>
              <a:t>Sometimes the relationship between a two classes is very weak. They are not implemented with member variables at all. </a:t>
            </a:r>
          </a:p>
          <a:p>
            <a:pPr eaLnBrk="1" hangingPunct="1"/>
            <a:r>
              <a:rPr lang="en-US" smtClean="0"/>
              <a:t>The relationship might be implemented as member function arguments. </a:t>
            </a:r>
          </a:p>
          <a:p>
            <a:pPr eaLnBrk="1" hangingPunct="1"/>
            <a:r>
              <a:rPr lang="en-US" smtClean="0"/>
              <a:t>Consider, for example, the Draw function of the Shape class. </a:t>
            </a:r>
          </a:p>
        </p:txBody>
      </p:sp>
      <p:sp>
        <p:nvSpPr>
          <p:cNvPr id="5" name="Date Placeholder 4"/>
          <p:cNvSpPr>
            <a:spLocks noGrp="1"/>
          </p:cNvSpPr>
          <p:nvPr>
            <p:ph type="dt" sz="half" idx="12"/>
          </p:nvPr>
        </p:nvSpPr>
        <p:spPr/>
        <p:txBody>
          <a:bodyPr/>
          <a:lstStyle/>
          <a:p>
            <a:pPr>
              <a:defRPr/>
            </a:pPr>
            <a:fld id="{43A3EB23-F61E-41C8-B139-59196372370C}"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smtClean="0"/>
              <a:t>Dependency</a:t>
            </a:r>
          </a:p>
        </p:txBody>
      </p:sp>
      <p:sp>
        <p:nvSpPr>
          <p:cNvPr id="62468" name="Rectangle 4"/>
          <p:cNvSpPr>
            <a:spLocks noChangeArrowheads="1"/>
          </p:cNvSpPr>
          <p:nvPr/>
        </p:nvSpPr>
        <p:spPr bwMode="auto">
          <a:xfrm>
            <a:off x="914400" y="1905000"/>
            <a:ext cx="2438400" cy="1600200"/>
          </a:xfrm>
          <a:prstGeom prst="rect">
            <a:avLst/>
          </a:prstGeom>
          <a:solidFill>
            <a:srgbClr val="FFFFFF"/>
          </a:solidFill>
          <a:ln w="19050" algn="ctr">
            <a:solidFill>
              <a:schemeClr val="tx1"/>
            </a:solidFill>
            <a:miter lim="800000"/>
            <a:headEnd type="none" w="lg" len="lg"/>
            <a:tailEnd type="none" w="sm" len="sm"/>
          </a:ln>
        </p:spPr>
        <p:txBody>
          <a:bodyPr wrap="none" anchor="ctr"/>
          <a:lstStyle/>
          <a:p>
            <a:pPr algn="ctr" fontAlgn="base">
              <a:spcBef>
                <a:spcPct val="50000"/>
              </a:spcBef>
              <a:spcAft>
                <a:spcPct val="0"/>
              </a:spcAft>
            </a:pPr>
            <a:r>
              <a:rPr lang="en-US" sz="2000" smtClean="0">
                <a:solidFill>
                  <a:srgbClr val="000000"/>
                </a:solidFill>
              </a:rPr>
              <a:t>Window</a:t>
            </a:r>
          </a:p>
        </p:txBody>
      </p:sp>
      <p:sp>
        <p:nvSpPr>
          <p:cNvPr id="62469" name="Rectangle 5"/>
          <p:cNvSpPr>
            <a:spLocks noChangeArrowheads="1"/>
          </p:cNvSpPr>
          <p:nvPr/>
        </p:nvSpPr>
        <p:spPr bwMode="auto">
          <a:xfrm>
            <a:off x="5257800" y="1981200"/>
            <a:ext cx="3124200" cy="533400"/>
          </a:xfrm>
          <a:prstGeom prst="rect">
            <a:avLst/>
          </a:prstGeom>
          <a:solidFill>
            <a:srgbClr val="FFFFFF"/>
          </a:solidFill>
          <a:ln w="19050" algn="ctr">
            <a:solidFill>
              <a:schemeClr val="tx1"/>
            </a:solidFill>
            <a:miter lim="800000"/>
            <a:headEnd type="none" w="lg" len="lg"/>
            <a:tailEnd type="none" w="sm" len="sm"/>
          </a:ln>
        </p:spPr>
        <p:txBody>
          <a:bodyPr wrap="none" anchor="ctr"/>
          <a:lstStyle/>
          <a:p>
            <a:pPr fontAlgn="base">
              <a:spcBef>
                <a:spcPct val="50000"/>
              </a:spcBef>
              <a:spcAft>
                <a:spcPct val="0"/>
              </a:spcAft>
            </a:pPr>
            <a:r>
              <a:rPr lang="en-US" sz="2000" i="1" smtClean="0">
                <a:solidFill>
                  <a:srgbClr val="000000"/>
                </a:solidFill>
              </a:rPr>
              <a:t>Shape</a:t>
            </a:r>
          </a:p>
        </p:txBody>
      </p:sp>
      <p:sp>
        <p:nvSpPr>
          <p:cNvPr id="62470" name="Rectangle 6"/>
          <p:cNvSpPr>
            <a:spLocks noChangeArrowheads="1"/>
          </p:cNvSpPr>
          <p:nvPr/>
        </p:nvSpPr>
        <p:spPr bwMode="auto">
          <a:xfrm>
            <a:off x="1143000" y="4419600"/>
            <a:ext cx="2438400" cy="1600200"/>
          </a:xfrm>
          <a:prstGeom prst="rect">
            <a:avLst/>
          </a:prstGeom>
          <a:solidFill>
            <a:srgbClr val="FFFFFF"/>
          </a:solidFill>
          <a:ln w="19050" algn="ctr">
            <a:solidFill>
              <a:schemeClr val="tx1"/>
            </a:solidFill>
            <a:miter lim="800000"/>
            <a:headEnd type="none" w="lg" len="lg"/>
            <a:tailEnd type="none" w="sm" len="sm"/>
          </a:ln>
        </p:spPr>
        <p:txBody>
          <a:bodyPr wrap="none" anchor="ctr"/>
          <a:lstStyle/>
          <a:p>
            <a:pPr algn="ctr" fontAlgn="base">
              <a:spcBef>
                <a:spcPct val="50000"/>
              </a:spcBef>
              <a:spcAft>
                <a:spcPct val="0"/>
              </a:spcAft>
            </a:pPr>
            <a:r>
              <a:rPr lang="en-US" sz="2000" smtClean="0">
                <a:solidFill>
                  <a:srgbClr val="000000"/>
                </a:solidFill>
              </a:rPr>
              <a:t>DrawingContext</a:t>
            </a:r>
          </a:p>
        </p:txBody>
      </p:sp>
      <p:sp>
        <p:nvSpPr>
          <p:cNvPr id="62471" name="Line 7"/>
          <p:cNvSpPr>
            <a:spLocks noChangeShapeType="1"/>
          </p:cNvSpPr>
          <p:nvPr/>
        </p:nvSpPr>
        <p:spPr bwMode="auto">
          <a:xfrm>
            <a:off x="3657600" y="2667000"/>
            <a:ext cx="1600200" cy="0"/>
          </a:xfrm>
          <a:prstGeom prst="line">
            <a:avLst/>
          </a:prstGeom>
          <a:noFill/>
          <a:ln w="19050">
            <a:solidFill>
              <a:schemeClr val="tx1"/>
            </a:solidFill>
            <a:round/>
            <a:headEnd type="none" w="lg" len="lg"/>
            <a:tailEnd type="triangle" w="lg" len="lg"/>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2472" name="Line 8"/>
          <p:cNvSpPr>
            <a:spLocks noChangeShapeType="1"/>
          </p:cNvSpPr>
          <p:nvPr/>
        </p:nvSpPr>
        <p:spPr bwMode="auto">
          <a:xfrm>
            <a:off x="2057400" y="3505200"/>
            <a:ext cx="0" cy="914400"/>
          </a:xfrm>
          <a:prstGeom prst="line">
            <a:avLst/>
          </a:prstGeom>
          <a:noFill/>
          <a:ln w="19050">
            <a:solidFill>
              <a:schemeClr val="tx1"/>
            </a:solidFill>
            <a:round/>
            <a:headEnd type="none" w="lg" len="lg"/>
            <a:tailEnd type="triangle" w="lg" len="lg"/>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2473" name="Line 13"/>
          <p:cNvSpPr>
            <a:spLocks noChangeShapeType="1"/>
          </p:cNvSpPr>
          <p:nvPr/>
        </p:nvSpPr>
        <p:spPr bwMode="auto">
          <a:xfrm flipH="1">
            <a:off x="3581400" y="3124200"/>
            <a:ext cx="3200400" cy="2057400"/>
          </a:xfrm>
          <a:prstGeom prst="line">
            <a:avLst/>
          </a:prstGeom>
          <a:noFill/>
          <a:ln w="19050">
            <a:solidFill>
              <a:schemeClr val="tx1"/>
            </a:solidFill>
            <a:prstDash val="dash"/>
            <a:round/>
            <a:headEnd type="none" w="lg" len="lg"/>
            <a:tailEnd type="triangle" w="lg" len="lg"/>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2474" name="Text Box 14"/>
          <p:cNvSpPr txBox="1">
            <a:spLocks noChangeArrowheads="1"/>
          </p:cNvSpPr>
          <p:nvPr/>
        </p:nvSpPr>
        <p:spPr bwMode="auto">
          <a:xfrm>
            <a:off x="582613" y="4049713"/>
            <a:ext cx="973137" cy="304800"/>
          </a:xfrm>
          <a:prstGeom prst="rect">
            <a:avLst/>
          </a:prstGeom>
          <a:noFill/>
          <a:ln w="19050" algn="ctr">
            <a:noFill/>
            <a:miter lim="800000"/>
            <a:headEnd type="none" w="lg" len="lg"/>
            <a:tailEnd type="none" w="sm" len="sm"/>
          </a:ln>
        </p:spPr>
        <p:txBody>
          <a:bodyPr wrap="none">
            <a:spAutoFit/>
          </a:bodyPr>
          <a:lstStyle/>
          <a:p>
            <a:pPr algn="ctr" fontAlgn="base">
              <a:spcBef>
                <a:spcPct val="50000"/>
              </a:spcBef>
              <a:spcAft>
                <a:spcPct val="0"/>
              </a:spcAft>
            </a:pPr>
            <a:r>
              <a:rPr lang="en-US" sz="1400" smtClean="0">
                <a:solidFill>
                  <a:srgbClr val="000000"/>
                </a:solidFill>
              </a:rPr>
              <a:t>itsContext</a:t>
            </a:r>
          </a:p>
        </p:txBody>
      </p:sp>
      <p:sp>
        <p:nvSpPr>
          <p:cNvPr id="62475" name="Text Box 15"/>
          <p:cNvSpPr txBox="1">
            <a:spLocks noChangeArrowheads="1"/>
          </p:cNvSpPr>
          <p:nvPr/>
        </p:nvSpPr>
        <p:spPr bwMode="auto">
          <a:xfrm>
            <a:off x="3859213" y="2754313"/>
            <a:ext cx="973137" cy="304800"/>
          </a:xfrm>
          <a:prstGeom prst="rect">
            <a:avLst/>
          </a:prstGeom>
          <a:noFill/>
          <a:ln w="19050" algn="ctr">
            <a:noFill/>
            <a:miter lim="800000"/>
            <a:headEnd type="none" w="lg" len="lg"/>
            <a:tailEnd type="none" w="sm" len="sm"/>
          </a:ln>
        </p:spPr>
        <p:txBody>
          <a:bodyPr wrap="none">
            <a:spAutoFit/>
          </a:bodyPr>
          <a:lstStyle/>
          <a:p>
            <a:pPr algn="ctr" fontAlgn="base">
              <a:spcBef>
                <a:spcPct val="50000"/>
              </a:spcBef>
              <a:spcAft>
                <a:spcPct val="0"/>
              </a:spcAft>
            </a:pPr>
            <a:r>
              <a:rPr lang="en-US" sz="1400" smtClean="0">
                <a:solidFill>
                  <a:srgbClr val="000000"/>
                </a:solidFill>
              </a:rPr>
              <a:t>ItsShapes</a:t>
            </a:r>
          </a:p>
        </p:txBody>
      </p:sp>
      <p:sp>
        <p:nvSpPr>
          <p:cNvPr id="62476" name="Text Box 16"/>
          <p:cNvSpPr txBox="1">
            <a:spLocks noChangeArrowheads="1"/>
          </p:cNvSpPr>
          <p:nvPr/>
        </p:nvSpPr>
        <p:spPr bwMode="auto">
          <a:xfrm>
            <a:off x="4792663" y="2046288"/>
            <a:ext cx="322262" cy="519112"/>
          </a:xfrm>
          <a:prstGeom prst="rect">
            <a:avLst/>
          </a:prstGeom>
          <a:noFill/>
          <a:ln w="19050" algn="ctr">
            <a:noFill/>
            <a:miter lim="800000"/>
            <a:headEnd type="none" w="lg" len="lg"/>
            <a:tailEnd type="none" w="sm" len="sm"/>
          </a:ln>
        </p:spPr>
        <p:txBody>
          <a:bodyPr wrap="none">
            <a:spAutoFit/>
          </a:bodyPr>
          <a:lstStyle/>
          <a:p>
            <a:pPr algn="ctr" fontAlgn="base">
              <a:spcBef>
                <a:spcPct val="50000"/>
              </a:spcBef>
              <a:spcAft>
                <a:spcPct val="0"/>
              </a:spcAft>
            </a:pPr>
            <a:r>
              <a:rPr lang="en-US" sz="2800" smtClean="0">
                <a:solidFill>
                  <a:srgbClr val="008000"/>
                </a:solidFill>
              </a:rPr>
              <a:t>*</a:t>
            </a:r>
          </a:p>
        </p:txBody>
      </p:sp>
      <p:sp>
        <p:nvSpPr>
          <p:cNvPr id="62477" name="Rectangle 17"/>
          <p:cNvSpPr>
            <a:spLocks noChangeArrowheads="1"/>
          </p:cNvSpPr>
          <p:nvPr/>
        </p:nvSpPr>
        <p:spPr bwMode="auto">
          <a:xfrm>
            <a:off x="5257800" y="2514600"/>
            <a:ext cx="3124200" cy="533400"/>
          </a:xfrm>
          <a:prstGeom prst="rect">
            <a:avLst/>
          </a:prstGeom>
          <a:solidFill>
            <a:srgbClr val="FFFFFF"/>
          </a:solidFill>
          <a:ln w="19050" algn="ctr">
            <a:solidFill>
              <a:schemeClr val="tx1"/>
            </a:solidFill>
            <a:miter lim="800000"/>
            <a:headEnd type="none" w="lg" len="lg"/>
            <a:tailEnd type="none" w="sm" len="sm"/>
          </a:ln>
        </p:spPr>
        <p:txBody>
          <a:bodyPr wrap="none" anchor="ctr"/>
          <a:lstStyle/>
          <a:p>
            <a:pPr fontAlgn="base">
              <a:spcBef>
                <a:spcPct val="50000"/>
              </a:spcBef>
              <a:spcAft>
                <a:spcPct val="0"/>
              </a:spcAft>
            </a:pPr>
            <a:r>
              <a:rPr lang="en-US" sz="2000" i="1" smtClean="0">
                <a:solidFill>
                  <a:srgbClr val="000000"/>
                </a:solidFill>
              </a:rPr>
              <a:t>draw(DrawingContext ctx)</a:t>
            </a:r>
          </a:p>
        </p:txBody>
      </p:sp>
      <p:sp>
        <p:nvSpPr>
          <p:cNvPr id="62478" name="Rectangle 18"/>
          <p:cNvSpPr>
            <a:spLocks noChangeArrowheads="1"/>
          </p:cNvSpPr>
          <p:nvPr/>
        </p:nvSpPr>
        <p:spPr bwMode="auto">
          <a:xfrm>
            <a:off x="4424363" y="6080125"/>
            <a:ext cx="295275" cy="396875"/>
          </a:xfrm>
          <a:prstGeom prst="rect">
            <a:avLst/>
          </a:prstGeom>
          <a:noFill/>
          <a:ln w="19050" algn="ctr">
            <a:noFill/>
            <a:miter lim="800000"/>
            <a:headEnd type="none" w="lg" len="lg"/>
            <a:tailEnd type="none" w="sm" len="sm"/>
          </a:ln>
        </p:spPr>
        <p:txBody>
          <a:bodyPr wrap="none">
            <a:spAutoFit/>
          </a:bodyPr>
          <a:lstStyle/>
          <a:p>
            <a:pPr algn="ctr" fontAlgn="base">
              <a:spcBef>
                <a:spcPct val="35000"/>
              </a:spcBef>
              <a:spcAft>
                <a:spcPct val="15000"/>
              </a:spcAft>
              <a:buClr>
                <a:srgbClr val="7889FB"/>
              </a:buClr>
              <a:buSzPct val="125000"/>
              <a:buFontTx/>
              <a:buChar char="•"/>
            </a:pPr>
            <a:endParaRPr lang="en-US" sz="2000" smtClean="0">
              <a:solidFill>
                <a:srgbClr val="000000"/>
              </a:solidFill>
            </a:endParaRPr>
          </a:p>
        </p:txBody>
      </p:sp>
      <p:grpSp>
        <p:nvGrpSpPr>
          <p:cNvPr id="2" name="Group 23"/>
          <p:cNvGrpSpPr>
            <a:grpSpLocks/>
          </p:cNvGrpSpPr>
          <p:nvPr/>
        </p:nvGrpSpPr>
        <p:grpSpPr bwMode="auto">
          <a:xfrm>
            <a:off x="3352800" y="2514600"/>
            <a:ext cx="304800" cy="304800"/>
            <a:chOff x="1728" y="2592"/>
            <a:chExt cx="192" cy="192"/>
          </a:xfrm>
        </p:grpSpPr>
        <p:sp>
          <p:nvSpPr>
            <p:cNvPr id="62480" name="Line 24"/>
            <p:cNvSpPr>
              <a:spLocks noChangeShapeType="1"/>
            </p:cNvSpPr>
            <p:nvPr/>
          </p:nvSpPr>
          <p:spPr bwMode="auto">
            <a:xfrm flipH="1">
              <a:off x="1728" y="2592"/>
              <a:ext cx="96" cy="96"/>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grpSp>
          <p:nvGrpSpPr>
            <p:cNvPr id="3" name="Group 25"/>
            <p:cNvGrpSpPr>
              <a:grpSpLocks/>
            </p:cNvGrpSpPr>
            <p:nvPr/>
          </p:nvGrpSpPr>
          <p:grpSpPr bwMode="auto">
            <a:xfrm>
              <a:off x="1728" y="2592"/>
              <a:ext cx="192" cy="192"/>
              <a:chOff x="1728" y="2592"/>
              <a:chExt cx="192" cy="192"/>
            </a:xfrm>
          </p:grpSpPr>
          <p:sp>
            <p:nvSpPr>
              <p:cNvPr id="62482" name="Line 26"/>
              <p:cNvSpPr>
                <a:spLocks noChangeShapeType="1"/>
              </p:cNvSpPr>
              <p:nvPr/>
            </p:nvSpPr>
            <p:spPr bwMode="auto">
              <a:xfrm flipH="1" flipV="1">
                <a:off x="1824" y="2592"/>
                <a:ext cx="96" cy="96"/>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2483" name="Line 27"/>
              <p:cNvSpPr>
                <a:spLocks noChangeShapeType="1"/>
              </p:cNvSpPr>
              <p:nvPr/>
            </p:nvSpPr>
            <p:spPr bwMode="auto">
              <a:xfrm>
                <a:off x="1728" y="2688"/>
                <a:ext cx="96" cy="96"/>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2484" name="Line 28"/>
              <p:cNvSpPr>
                <a:spLocks noChangeShapeType="1"/>
              </p:cNvSpPr>
              <p:nvPr/>
            </p:nvSpPr>
            <p:spPr bwMode="auto">
              <a:xfrm flipV="1">
                <a:off x="1824" y="2688"/>
                <a:ext cx="96" cy="96"/>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grpSp>
      </p:grpSp>
      <p:sp>
        <p:nvSpPr>
          <p:cNvPr id="21" name="Date Placeholder 20"/>
          <p:cNvSpPr>
            <a:spLocks noGrp="1"/>
          </p:cNvSpPr>
          <p:nvPr>
            <p:ph type="dt" sz="half" idx="12"/>
          </p:nvPr>
        </p:nvSpPr>
        <p:spPr/>
        <p:txBody>
          <a:bodyPr/>
          <a:lstStyle/>
          <a:p>
            <a:pPr>
              <a:defRPr/>
            </a:pPr>
            <a:fld id="{23C0CD13-7385-45E1-A9D0-DD679FF465E1}" type="datetime1">
              <a:rPr lang="en-US" smtClean="0"/>
              <a:pPr>
                <a:defRPr/>
              </a:pPr>
              <a:t>4/1/2013</a:t>
            </a:fld>
            <a:endParaRPr lang="en-US"/>
          </a:p>
        </p:txBody>
      </p:sp>
      <p:sp>
        <p:nvSpPr>
          <p:cNvPr id="22" name="Footer Placeholder 21"/>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smtClean="0"/>
              <a:t>Interface</a:t>
            </a:r>
          </a:p>
        </p:txBody>
      </p:sp>
      <p:sp>
        <p:nvSpPr>
          <p:cNvPr id="63492" name="Rectangle 3"/>
          <p:cNvSpPr>
            <a:spLocks noGrp="1" noChangeArrowheads="1"/>
          </p:cNvSpPr>
          <p:nvPr>
            <p:ph type="body" idx="1"/>
          </p:nvPr>
        </p:nvSpPr>
        <p:spPr/>
        <p:txBody>
          <a:bodyPr/>
          <a:lstStyle/>
          <a:p>
            <a:pPr eaLnBrk="1" hangingPunct="1"/>
            <a:r>
              <a:rPr lang="en-US" smtClean="0"/>
              <a:t>There are classes that have nothing but pure virtual functions. </a:t>
            </a:r>
          </a:p>
          <a:p>
            <a:pPr eaLnBrk="1" hangingPunct="1"/>
            <a:r>
              <a:rPr lang="en-US" smtClean="0"/>
              <a:t>In Java such entities are not classes at all; </a:t>
            </a:r>
          </a:p>
          <a:p>
            <a:pPr eaLnBrk="1" hangingPunct="1"/>
            <a:r>
              <a:rPr lang="en-US" smtClean="0"/>
              <a:t>They are a special language element called an interface.</a:t>
            </a:r>
          </a:p>
          <a:p>
            <a:pPr eaLnBrk="1" hangingPunct="1"/>
            <a:r>
              <a:rPr lang="en-US" smtClean="0"/>
              <a:t>UML has followed the Java example and has created some special syntactic elements for such entities.</a:t>
            </a:r>
          </a:p>
          <a:p>
            <a:pPr eaLnBrk="1" hangingPunct="1"/>
            <a:r>
              <a:rPr lang="en-US" smtClean="0"/>
              <a:t>The primary icon for an interface is just like a class except that it has a special denotation called a stereotype.</a:t>
            </a:r>
          </a:p>
        </p:txBody>
      </p:sp>
      <p:sp>
        <p:nvSpPr>
          <p:cNvPr id="5" name="Date Placeholder 4"/>
          <p:cNvSpPr>
            <a:spLocks noGrp="1"/>
          </p:cNvSpPr>
          <p:nvPr>
            <p:ph type="dt" sz="half" idx="12"/>
          </p:nvPr>
        </p:nvSpPr>
        <p:spPr/>
        <p:txBody>
          <a:bodyPr/>
          <a:lstStyle/>
          <a:p>
            <a:pPr>
              <a:defRPr/>
            </a:pPr>
            <a:fld id="{A26CE97E-4471-4E86-841D-F1659CF4B697}"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mtClean="0"/>
              <a:t>Interface</a:t>
            </a:r>
          </a:p>
        </p:txBody>
      </p:sp>
      <p:sp>
        <p:nvSpPr>
          <p:cNvPr id="64516" name="Rectangle 4"/>
          <p:cNvSpPr>
            <a:spLocks noChangeArrowheads="1"/>
          </p:cNvSpPr>
          <p:nvPr/>
        </p:nvSpPr>
        <p:spPr bwMode="auto">
          <a:xfrm>
            <a:off x="2438400" y="1371600"/>
            <a:ext cx="2895600" cy="914400"/>
          </a:xfrm>
          <a:prstGeom prst="rect">
            <a:avLst/>
          </a:prstGeom>
          <a:solidFill>
            <a:srgbClr val="FFFFFF"/>
          </a:solidFill>
          <a:ln w="19050" algn="ctr">
            <a:solidFill>
              <a:schemeClr val="tx1"/>
            </a:solidFill>
            <a:miter lim="800000"/>
            <a:headEnd type="none" w="lg" len="lg"/>
            <a:tailEnd type="none" w="sm" len="sm"/>
          </a:ln>
        </p:spPr>
        <p:txBody>
          <a:bodyPr wrap="none" anchor="ctr"/>
          <a:lstStyle/>
          <a:p>
            <a:pPr algn="ctr" fontAlgn="base">
              <a:spcBef>
                <a:spcPct val="50000"/>
              </a:spcBef>
              <a:spcAft>
                <a:spcPct val="0"/>
              </a:spcAft>
            </a:pPr>
            <a:r>
              <a:rPr lang="en-US" sz="2000" smtClean="0">
                <a:solidFill>
                  <a:srgbClr val="000000"/>
                </a:solidFill>
              </a:rPr>
              <a:t>&lt;&lt;type&gt;&gt;</a:t>
            </a:r>
          </a:p>
          <a:p>
            <a:pPr algn="ctr" fontAlgn="base">
              <a:spcBef>
                <a:spcPct val="50000"/>
              </a:spcBef>
              <a:spcAft>
                <a:spcPct val="0"/>
              </a:spcAft>
            </a:pPr>
            <a:r>
              <a:rPr lang="en-US" sz="2000" smtClean="0">
                <a:solidFill>
                  <a:srgbClr val="000000"/>
                </a:solidFill>
              </a:rPr>
              <a:t>DrawingContext</a:t>
            </a:r>
          </a:p>
        </p:txBody>
      </p:sp>
      <p:sp>
        <p:nvSpPr>
          <p:cNvPr id="64517" name="Rectangle 5"/>
          <p:cNvSpPr>
            <a:spLocks noChangeArrowheads="1"/>
          </p:cNvSpPr>
          <p:nvPr/>
        </p:nvSpPr>
        <p:spPr bwMode="auto">
          <a:xfrm>
            <a:off x="2438400" y="2286000"/>
            <a:ext cx="2895600" cy="152400"/>
          </a:xfrm>
          <a:prstGeom prst="rect">
            <a:avLst/>
          </a:prstGeom>
          <a:solidFill>
            <a:srgbClr val="FFFFFF"/>
          </a:solidFill>
          <a:ln w="19050" algn="ctr">
            <a:solidFill>
              <a:schemeClr val="tx1"/>
            </a:solidFill>
            <a:miter lim="800000"/>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4518" name="Rectangle 6"/>
          <p:cNvSpPr>
            <a:spLocks noChangeArrowheads="1"/>
          </p:cNvSpPr>
          <p:nvPr/>
        </p:nvSpPr>
        <p:spPr bwMode="auto">
          <a:xfrm>
            <a:off x="2438400" y="2438400"/>
            <a:ext cx="2895600" cy="1600200"/>
          </a:xfrm>
          <a:prstGeom prst="rect">
            <a:avLst/>
          </a:prstGeom>
          <a:solidFill>
            <a:srgbClr val="FFFFFF"/>
          </a:solidFill>
          <a:ln w="19050" algn="ctr">
            <a:solidFill>
              <a:schemeClr val="tx1"/>
            </a:solidFill>
            <a:miter lim="800000"/>
            <a:headEnd type="none" w="lg" len="lg"/>
            <a:tailEnd type="none" w="sm" len="sm"/>
          </a:ln>
        </p:spPr>
        <p:txBody>
          <a:bodyPr wrap="none" anchor="ctr"/>
          <a:lstStyle/>
          <a:p>
            <a:pPr fontAlgn="base">
              <a:spcBef>
                <a:spcPct val="50000"/>
              </a:spcBef>
              <a:spcAft>
                <a:spcPct val="0"/>
              </a:spcAft>
            </a:pPr>
            <a:endParaRPr lang="en-US" sz="1400" smtClean="0">
              <a:solidFill>
                <a:srgbClr val="000000"/>
              </a:solidFill>
            </a:endParaRPr>
          </a:p>
          <a:p>
            <a:pPr fontAlgn="base">
              <a:spcBef>
                <a:spcPct val="50000"/>
              </a:spcBef>
              <a:spcAft>
                <a:spcPct val="0"/>
              </a:spcAft>
            </a:pPr>
            <a:r>
              <a:rPr lang="en-US" sz="1400" smtClean="0">
                <a:solidFill>
                  <a:srgbClr val="000000"/>
                </a:solidFill>
              </a:rPr>
              <a:t>setPoint(int x, int y)</a:t>
            </a:r>
          </a:p>
          <a:p>
            <a:pPr fontAlgn="base">
              <a:spcBef>
                <a:spcPct val="50000"/>
              </a:spcBef>
              <a:spcAft>
                <a:spcPct val="0"/>
              </a:spcAft>
            </a:pPr>
            <a:r>
              <a:rPr lang="en-US" sz="1400" smtClean="0">
                <a:solidFill>
                  <a:srgbClr val="000000"/>
                </a:solidFill>
              </a:rPr>
              <a:t>clearScreen()</a:t>
            </a:r>
          </a:p>
          <a:p>
            <a:pPr fontAlgn="base">
              <a:spcBef>
                <a:spcPct val="50000"/>
              </a:spcBef>
              <a:spcAft>
                <a:spcPct val="0"/>
              </a:spcAft>
            </a:pPr>
            <a:r>
              <a:rPr lang="en-US" sz="1400" smtClean="0">
                <a:solidFill>
                  <a:srgbClr val="000000"/>
                </a:solidFill>
              </a:rPr>
              <a:t>getVerticalSize():int</a:t>
            </a:r>
          </a:p>
          <a:p>
            <a:pPr fontAlgn="base">
              <a:spcBef>
                <a:spcPct val="50000"/>
              </a:spcBef>
              <a:spcAft>
                <a:spcPct val="0"/>
              </a:spcAft>
            </a:pPr>
            <a:r>
              <a:rPr lang="en-US" sz="1400" smtClean="0">
                <a:solidFill>
                  <a:srgbClr val="000000"/>
                </a:solidFill>
              </a:rPr>
              <a:t>getHorizontalSize():int</a:t>
            </a:r>
          </a:p>
          <a:p>
            <a:pPr fontAlgn="base">
              <a:spcBef>
                <a:spcPct val="50000"/>
              </a:spcBef>
              <a:spcAft>
                <a:spcPct val="0"/>
              </a:spcAft>
            </a:pPr>
            <a:endParaRPr lang="en-US" sz="1400" smtClean="0">
              <a:solidFill>
                <a:srgbClr val="000000"/>
              </a:solidFill>
            </a:endParaRPr>
          </a:p>
          <a:p>
            <a:pPr fontAlgn="base">
              <a:spcBef>
                <a:spcPct val="50000"/>
              </a:spcBef>
              <a:spcAft>
                <a:spcPct val="0"/>
              </a:spcAft>
            </a:pPr>
            <a:endParaRPr lang="en-US" sz="1400" smtClean="0">
              <a:solidFill>
                <a:srgbClr val="000000"/>
              </a:solidFill>
            </a:endParaRPr>
          </a:p>
        </p:txBody>
      </p:sp>
      <p:sp>
        <p:nvSpPr>
          <p:cNvPr id="64519" name="Rectangle 7"/>
          <p:cNvSpPr>
            <a:spLocks noChangeArrowheads="1"/>
          </p:cNvSpPr>
          <p:nvPr/>
        </p:nvSpPr>
        <p:spPr bwMode="auto">
          <a:xfrm>
            <a:off x="457200" y="4495800"/>
            <a:ext cx="1752600" cy="1600200"/>
          </a:xfrm>
          <a:prstGeom prst="rect">
            <a:avLst/>
          </a:prstGeom>
          <a:noFill/>
          <a:ln w="19050" algn="ctr">
            <a:solidFill>
              <a:schemeClr val="tx1"/>
            </a:solidFill>
            <a:miter lim="800000"/>
            <a:headEnd type="none" w="lg" len="lg"/>
            <a:tailEnd type="none" w="sm" len="sm"/>
          </a:ln>
        </p:spPr>
        <p:txBody>
          <a:bodyPr wrap="none" anchor="ctr"/>
          <a:lstStyle/>
          <a:p>
            <a:pPr algn="ctr" fontAlgn="base">
              <a:spcBef>
                <a:spcPct val="50000"/>
              </a:spcBef>
              <a:spcAft>
                <a:spcPct val="0"/>
              </a:spcAft>
            </a:pPr>
            <a:r>
              <a:rPr lang="en-US" sz="2000" smtClean="0">
                <a:solidFill>
                  <a:srgbClr val="000000"/>
                </a:solidFill>
              </a:rPr>
              <a:t>Shape</a:t>
            </a:r>
          </a:p>
        </p:txBody>
      </p:sp>
      <p:sp>
        <p:nvSpPr>
          <p:cNvPr id="64520" name="Rectangle 8"/>
          <p:cNvSpPr>
            <a:spLocks noChangeArrowheads="1"/>
          </p:cNvSpPr>
          <p:nvPr/>
        </p:nvSpPr>
        <p:spPr bwMode="auto">
          <a:xfrm>
            <a:off x="6172200" y="4419600"/>
            <a:ext cx="1752600" cy="1600200"/>
          </a:xfrm>
          <a:prstGeom prst="rect">
            <a:avLst/>
          </a:prstGeom>
          <a:noFill/>
          <a:ln w="19050" algn="ctr">
            <a:solidFill>
              <a:schemeClr val="tx1"/>
            </a:solidFill>
            <a:miter lim="800000"/>
            <a:headEnd type="none" w="lg" len="lg"/>
            <a:tailEnd type="none" w="sm" len="sm"/>
          </a:ln>
        </p:spPr>
        <p:txBody>
          <a:bodyPr wrap="none" anchor="ctr"/>
          <a:lstStyle/>
          <a:p>
            <a:pPr algn="ctr" fontAlgn="base">
              <a:spcBef>
                <a:spcPct val="50000"/>
              </a:spcBef>
              <a:spcAft>
                <a:spcPct val="0"/>
              </a:spcAft>
            </a:pPr>
            <a:r>
              <a:rPr lang="en-US" sz="2000" smtClean="0">
                <a:solidFill>
                  <a:srgbClr val="000000"/>
                </a:solidFill>
              </a:rPr>
              <a:t>Window</a:t>
            </a:r>
          </a:p>
        </p:txBody>
      </p:sp>
      <p:sp>
        <p:nvSpPr>
          <p:cNvPr id="64521" name="Line 9"/>
          <p:cNvSpPr>
            <a:spLocks noChangeShapeType="1"/>
          </p:cNvSpPr>
          <p:nvPr/>
        </p:nvSpPr>
        <p:spPr bwMode="auto">
          <a:xfrm>
            <a:off x="2209800" y="5334000"/>
            <a:ext cx="2590800" cy="0"/>
          </a:xfrm>
          <a:prstGeom prst="line">
            <a:avLst/>
          </a:prstGeom>
          <a:noFill/>
          <a:ln w="19050">
            <a:solidFill>
              <a:schemeClr val="tx1"/>
            </a:solidFill>
            <a:prstDash val="dash"/>
            <a:round/>
            <a:headEnd type="none" w="lg" len="lg"/>
            <a:tailEnd type="triangle" w="lg" len="lg"/>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4522" name="Line 11"/>
          <p:cNvSpPr>
            <a:spLocks noChangeShapeType="1"/>
          </p:cNvSpPr>
          <p:nvPr/>
        </p:nvSpPr>
        <p:spPr bwMode="auto">
          <a:xfrm flipH="1" flipV="1">
            <a:off x="4953000" y="5334000"/>
            <a:ext cx="1219200" cy="0"/>
          </a:xfrm>
          <a:prstGeom prst="line">
            <a:avLst/>
          </a:prstGeom>
          <a:noFill/>
          <a:ln w="19050">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4523" name="Oval 12"/>
          <p:cNvSpPr>
            <a:spLocks noChangeArrowheads="1"/>
          </p:cNvSpPr>
          <p:nvPr/>
        </p:nvSpPr>
        <p:spPr bwMode="auto">
          <a:xfrm>
            <a:off x="4800600" y="5257800"/>
            <a:ext cx="152400" cy="152400"/>
          </a:xfrm>
          <a:prstGeom prst="ellipse">
            <a:avLst/>
          </a:prstGeom>
          <a:noFill/>
          <a:ln w="19050" algn="ctr">
            <a:solidFill>
              <a:schemeClr val="tx1"/>
            </a:solidFill>
            <a:round/>
            <a:headEnd type="none" w="lg" len="lg"/>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4524" name="Text Box 13"/>
          <p:cNvSpPr txBox="1">
            <a:spLocks noChangeArrowheads="1"/>
          </p:cNvSpPr>
          <p:nvPr/>
        </p:nvSpPr>
        <p:spPr bwMode="auto">
          <a:xfrm>
            <a:off x="3733800" y="5334000"/>
            <a:ext cx="1992313" cy="396875"/>
          </a:xfrm>
          <a:prstGeom prst="rect">
            <a:avLst/>
          </a:prstGeom>
          <a:noFill/>
          <a:ln w="19050" algn="ctr">
            <a:noFill/>
            <a:miter lim="800000"/>
            <a:headEnd type="none" w="lg" len="lg"/>
            <a:tailEnd type="none" w="sm" len="sm"/>
          </a:ln>
        </p:spPr>
        <p:txBody>
          <a:bodyPr wrap="none">
            <a:spAutoFit/>
          </a:bodyPr>
          <a:lstStyle/>
          <a:p>
            <a:pPr algn="ctr" fontAlgn="base">
              <a:spcBef>
                <a:spcPct val="50000"/>
              </a:spcBef>
              <a:spcAft>
                <a:spcPct val="0"/>
              </a:spcAft>
            </a:pPr>
            <a:r>
              <a:rPr lang="en-US" sz="2000" smtClean="0">
                <a:solidFill>
                  <a:srgbClr val="000000"/>
                </a:solidFill>
              </a:rPr>
              <a:t>DrawingContext</a:t>
            </a:r>
          </a:p>
        </p:txBody>
      </p:sp>
      <p:sp>
        <p:nvSpPr>
          <p:cNvPr id="13" name="Date Placeholder 12"/>
          <p:cNvSpPr>
            <a:spLocks noGrp="1"/>
          </p:cNvSpPr>
          <p:nvPr>
            <p:ph type="dt" sz="half" idx="12"/>
          </p:nvPr>
        </p:nvSpPr>
        <p:spPr/>
        <p:txBody>
          <a:bodyPr/>
          <a:lstStyle/>
          <a:p>
            <a:pPr>
              <a:defRPr/>
            </a:pPr>
            <a:fld id="{7EB9E22D-FD30-43E3-82E9-11868ABE926F}" type="datetime1">
              <a:rPr lang="en-US" smtClean="0"/>
              <a:pPr>
                <a:defRPr/>
              </a:pPr>
              <a:t>4/1/2013</a:t>
            </a:fld>
            <a:endParaRPr lang="en-US"/>
          </a:p>
        </p:txBody>
      </p:sp>
      <p:sp>
        <p:nvSpPr>
          <p:cNvPr id="14" name="Footer Placeholder 13"/>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smtClean="0"/>
              <a:t>Multiplicity</a:t>
            </a:r>
          </a:p>
        </p:txBody>
      </p:sp>
      <p:sp>
        <p:nvSpPr>
          <p:cNvPr id="65540" name="Rectangle 3"/>
          <p:cNvSpPr>
            <a:spLocks noGrp="1" noChangeArrowheads="1"/>
          </p:cNvSpPr>
          <p:nvPr>
            <p:ph type="body" idx="1"/>
          </p:nvPr>
        </p:nvSpPr>
        <p:spPr/>
        <p:txBody>
          <a:bodyPr/>
          <a:lstStyle/>
          <a:p>
            <a:pPr eaLnBrk="1" hangingPunct="1"/>
            <a:r>
              <a:rPr lang="en-US" smtClean="0"/>
              <a:t>The UML representation of an association is a line with an optional arrowhead indicating the </a:t>
            </a:r>
            <a:r>
              <a:rPr lang="en-US" i="1" smtClean="0"/>
              <a:t>role</a:t>
            </a:r>
            <a:r>
              <a:rPr lang="en-US" smtClean="0"/>
              <a:t> of the object (s) in the relationship, and an optional notation at each end indicating the </a:t>
            </a:r>
            <a:r>
              <a:rPr lang="en-US" i="1" smtClean="0"/>
              <a:t>multiplicity</a:t>
            </a:r>
            <a:r>
              <a:rPr lang="en-US" smtClean="0"/>
              <a:t> of instances of that entity (the number of objects that participate in the association). </a:t>
            </a:r>
          </a:p>
          <a:p>
            <a:pPr eaLnBrk="1" hangingPunct="1"/>
            <a:r>
              <a:rPr lang="en-US" smtClean="0"/>
              <a:t>Common multiplicities are:</a:t>
            </a:r>
            <a:endParaRPr lang="en-US" b="1" smtClean="0"/>
          </a:p>
          <a:p>
            <a:pPr lvl="1" eaLnBrk="1" hangingPunct="1"/>
            <a:r>
              <a:rPr lang="en-US" b="1" smtClean="0"/>
              <a:t>0..1  </a:t>
            </a:r>
            <a:r>
              <a:rPr lang="en-US" smtClean="0"/>
              <a:t>No instances, or one instance (optional, may)</a:t>
            </a:r>
          </a:p>
          <a:p>
            <a:pPr lvl="1" eaLnBrk="1" hangingPunct="1"/>
            <a:r>
              <a:rPr lang="en-US" b="1" smtClean="0"/>
              <a:t>1     </a:t>
            </a:r>
            <a:r>
              <a:rPr lang="en-US" smtClean="0"/>
              <a:t>Exactly one instance</a:t>
            </a:r>
          </a:p>
          <a:p>
            <a:pPr lvl="1" eaLnBrk="1" hangingPunct="1"/>
            <a:r>
              <a:rPr lang="en-US" b="1" smtClean="0"/>
              <a:t>0..* </a:t>
            </a:r>
            <a:r>
              <a:rPr lang="en-US" smtClean="0"/>
              <a:t> or </a:t>
            </a:r>
            <a:r>
              <a:rPr lang="en-US" b="1" smtClean="0"/>
              <a:t>*</a:t>
            </a:r>
            <a:r>
              <a:rPr lang="en-US" smtClean="0"/>
              <a:t>Zero or more instances</a:t>
            </a:r>
          </a:p>
          <a:p>
            <a:pPr lvl="1" eaLnBrk="1" hangingPunct="1"/>
            <a:r>
              <a:rPr lang="en-US" b="1" smtClean="0"/>
              <a:t>1..*  </a:t>
            </a:r>
            <a:r>
              <a:rPr lang="en-US" smtClean="0"/>
              <a:t>One or more instances (at least one)</a:t>
            </a:r>
          </a:p>
        </p:txBody>
      </p:sp>
      <p:sp>
        <p:nvSpPr>
          <p:cNvPr id="5" name="Date Placeholder 4"/>
          <p:cNvSpPr>
            <a:spLocks noGrp="1"/>
          </p:cNvSpPr>
          <p:nvPr>
            <p:ph type="dt" sz="half" idx="12"/>
          </p:nvPr>
        </p:nvSpPr>
        <p:spPr/>
        <p:txBody>
          <a:bodyPr/>
          <a:lstStyle/>
          <a:p>
            <a:pPr>
              <a:defRPr/>
            </a:pPr>
            <a:fld id="{8C284146-EA17-4C8F-844E-ADEC2942DA1C}"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smtClean="0"/>
              <a:t>Object Diagrams</a:t>
            </a:r>
          </a:p>
        </p:txBody>
      </p:sp>
      <p:sp>
        <p:nvSpPr>
          <p:cNvPr id="66564" name="Rectangle 3"/>
          <p:cNvSpPr>
            <a:spLocks noGrp="1" noChangeArrowheads="1"/>
          </p:cNvSpPr>
          <p:nvPr>
            <p:ph type="body" idx="1"/>
          </p:nvPr>
        </p:nvSpPr>
        <p:spPr/>
        <p:txBody>
          <a:bodyPr/>
          <a:lstStyle/>
          <a:p>
            <a:pPr eaLnBrk="1" hangingPunct="1"/>
            <a:r>
              <a:rPr lang="en-US" smtClean="0"/>
              <a:t>Although we design and define classes, in a live application classes are not directly used, but instances or objects of these classes are used for executing the business logic. </a:t>
            </a:r>
          </a:p>
          <a:p>
            <a:pPr eaLnBrk="1" hangingPunct="1"/>
            <a:r>
              <a:rPr lang="en-US" smtClean="0"/>
              <a:t>A pictorial representation of the relationships between these instantiated classes at any point of time (called objects) is called an "</a:t>
            </a:r>
            <a:r>
              <a:rPr lang="en-US" b="1" smtClean="0"/>
              <a:t>Object diagram</a:t>
            </a:r>
            <a:r>
              <a:rPr lang="en-US" smtClean="0"/>
              <a:t>." It looks very similar to a class diagram, and uses the similar notations to denote relationships. </a:t>
            </a:r>
          </a:p>
        </p:txBody>
      </p:sp>
      <p:sp>
        <p:nvSpPr>
          <p:cNvPr id="5" name="Date Placeholder 4"/>
          <p:cNvSpPr>
            <a:spLocks noGrp="1"/>
          </p:cNvSpPr>
          <p:nvPr>
            <p:ph type="dt" sz="half" idx="12"/>
          </p:nvPr>
        </p:nvSpPr>
        <p:spPr/>
        <p:txBody>
          <a:bodyPr/>
          <a:lstStyle/>
          <a:p>
            <a:pPr>
              <a:defRPr/>
            </a:pPr>
            <a:fld id="{D8F1F0FC-CD4F-4A4E-A3F8-655709BD2BEA}"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p:txBody>
          <a:bodyPr/>
          <a:lstStyle/>
          <a:p>
            <a:pPr eaLnBrk="1" hangingPunct="1"/>
            <a:r>
              <a:rPr lang="en-US" smtClean="0"/>
              <a:t>Because an </a:t>
            </a:r>
            <a:r>
              <a:rPr lang="en-US" b="1" smtClean="0"/>
              <a:t>Object Diagram</a:t>
            </a:r>
            <a:r>
              <a:rPr lang="en-US" smtClean="0"/>
              <a:t> shows how specific instances of a class are linked to each other at runtime, at any moment in time it consists of the same elements as a class diagram; in other words, it contains classes and links showing the relationships.</a:t>
            </a:r>
          </a:p>
          <a:p>
            <a:pPr eaLnBrk="1" hangingPunct="1"/>
            <a:r>
              <a:rPr lang="en-US" smtClean="0"/>
              <a:t>However, there is one minor difference. The class diagram shows a class with attributes and methods declared. However, in an object diagram, these attributes and method parameters are allocated values </a:t>
            </a:r>
          </a:p>
        </p:txBody>
      </p:sp>
      <p:sp>
        <p:nvSpPr>
          <p:cNvPr id="67588" name="Rectangle 5"/>
          <p:cNvSpPr>
            <a:spLocks noGrp="1" noChangeArrowheads="1"/>
          </p:cNvSpPr>
          <p:nvPr>
            <p:ph type="title"/>
          </p:nvPr>
        </p:nvSpPr>
        <p:spPr>
          <a:noFill/>
        </p:spPr>
        <p:txBody>
          <a:bodyPr/>
          <a:lstStyle/>
          <a:p>
            <a:pPr eaLnBrk="1" hangingPunct="1"/>
            <a:r>
              <a:rPr lang="en-US" smtClean="0"/>
              <a:t>Elements of an Object Diagram</a:t>
            </a:r>
          </a:p>
        </p:txBody>
      </p:sp>
      <p:sp>
        <p:nvSpPr>
          <p:cNvPr id="5" name="Date Placeholder 4"/>
          <p:cNvSpPr>
            <a:spLocks noGrp="1"/>
          </p:cNvSpPr>
          <p:nvPr>
            <p:ph type="dt" sz="half" idx="12"/>
          </p:nvPr>
        </p:nvSpPr>
        <p:spPr/>
        <p:txBody>
          <a:bodyPr/>
          <a:lstStyle/>
          <a:p>
            <a:pPr>
              <a:defRPr/>
            </a:pPr>
            <a:fld id="{CD932A02-D28E-4258-AEF2-ECA6E6607456}"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8"/>
          <p:cNvSpPr>
            <a:spLocks noGrp="1" noChangeArrowheads="1"/>
          </p:cNvSpPr>
          <p:nvPr>
            <p:ph type="title"/>
          </p:nvPr>
        </p:nvSpPr>
        <p:spPr/>
        <p:txBody>
          <a:bodyPr/>
          <a:lstStyle/>
          <a:p>
            <a:pPr eaLnBrk="1" hangingPunct="1"/>
            <a:r>
              <a:rPr lang="en-US" smtClean="0"/>
              <a:t>Class diagram</a:t>
            </a:r>
          </a:p>
        </p:txBody>
      </p:sp>
      <p:sp>
        <p:nvSpPr>
          <p:cNvPr id="68612" name="Rectangle 9"/>
          <p:cNvSpPr>
            <a:spLocks noChangeArrowheads="1"/>
          </p:cNvSpPr>
          <p:nvPr/>
        </p:nvSpPr>
        <p:spPr bwMode="auto">
          <a:xfrm>
            <a:off x="990600" y="1600200"/>
            <a:ext cx="1905000" cy="2895600"/>
          </a:xfrm>
          <a:prstGeom prst="rect">
            <a:avLst/>
          </a:prstGeom>
          <a:noFill/>
          <a:ln w="9525">
            <a:solidFill>
              <a:schemeClr val="tx1"/>
            </a:solidFill>
            <a:miter lim="800000"/>
            <a:headEnd type="none" w="sm" len="sm"/>
            <a:tailEnd type="none" w="sm" len="sm"/>
          </a:ln>
        </p:spPr>
        <p:txBody>
          <a:bodyPr wrap="none" anchor="ctr"/>
          <a:lstStyle/>
          <a:p>
            <a:pPr fontAlgn="base">
              <a:spcBef>
                <a:spcPct val="50000"/>
              </a:spcBef>
              <a:spcAft>
                <a:spcPct val="0"/>
              </a:spcAft>
            </a:pPr>
            <a:r>
              <a:rPr lang="en-US" sz="2000" smtClean="0">
                <a:solidFill>
                  <a:srgbClr val="000000"/>
                </a:solidFill>
              </a:rPr>
              <a:t>Order</a:t>
            </a:r>
          </a:p>
          <a:p>
            <a:pPr fontAlgn="base">
              <a:spcBef>
                <a:spcPct val="50000"/>
              </a:spcBef>
              <a:spcAft>
                <a:spcPct val="0"/>
              </a:spcAft>
            </a:pPr>
            <a:endParaRPr lang="en-US" sz="1400" smtClean="0">
              <a:solidFill>
                <a:srgbClr val="000000"/>
              </a:solidFill>
            </a:endParaRPr>
          </a:p>
          <a:p>
            <a:pPr fontAlgn="base">
              <a:spcBef>
                <a:spcPct val="50000"/>
              </a:spcBef>
              <a:spcAft>
                <a:spcPct val="0"/>
              </a:spcAft>
            </a:pPr>
            <a:r>
              <a:rPr lang="en-US" sz="1400" smtClean="0">
                <a:solidFill>
                  <a:srgbClr val="000000"/>
                </a:solidFill>
              </a:rPr>
              <a:t>date_received:</a:t>
            </a:r>
          </a:p>
          <a:p>
            <a:pPr fontAlgn="base">
              <a:spcBef>
                <a:spcPct val="50000"/>
              </a:spcBef>
              <a:spcAft>
                <a:spcPct val="0"/>
              </a:spcAft>
            </a:pPr>
            <a:r>
              <a:rPr lang="en-US" sz="1400" smtClean="0">
                <a:solidFill>
                  <a:srgbClr val="000000"/>
                </a:solidFill>
              </a:rPr>
              <a:t>price</a:t>
            </a:r>
          </a:p>
          <a:p>
            <a:pPr fontAlgn="base">
              <a:spcBef>
                <a:spcPct val="50000"/>
              </a:spcBef>
              <a:spcAft>
                <a:spcPct val="0"/>
              </a:spcAft>
            </a:pPr>
            <a:r>
              <a:rPr lang="en-US" sz="1400" smtClean="0">
                <a:solidFill>
                  <a:srgbClr val="000000"/>
                </a:solidFill>
              </a:rPr>
              <a:t>isprepaid</a:t>
            </a:r>
          </a:p>
          <a:p>
            <a:pPr fontAlgn="base">
              <a:spcBef>
                <a:spcPct val="50000"/>
              </a:spcBef>
              <a:spcAft>
                <a:spcPct val="0"/>
              </a:spcAft>
            </a:pPr>
            <a:endParaRPr lang="en-US" sz="1400" smtClean="0">
              <a:solidFill>
                <a:srgbClr val="000000"/>
              </a:solidFill>
            </a:endParaRPr>
          </a:p>
          <a:p>
            <a:pPr fontAlgn="base">
              <a:spcBef>
                <a:spcPct val="50000"/>
              </a:spcBef>
              <a:spcAft>
                <a:spcPct val="0"/>
              </a:spcAft>
            </a:pPr>
            <a:endParaRPr lang="en-US" sz="1400" smtClean="0">
              <a:solidFill>
                <a:srgbClr val="000000"/>
              </a:solidFill>
            </a:endParaRPr>
          </a:p>
          <a:p>
            <a:pPr fontAlgn="base">
              <a:spcBef>
                <a:spcPct val="50000"/>
              </a:spcBef>
              <a:spcAft>
                <a:spcPct val="0"/>
              </a:spcAft>
            </a:pPr>
            <a:r>
              <a:rPr lang="en-US" sz="1400" smtClean="0">
                <a:solidFill>
                  <a:srgbClr val="000000"/>
                </a:solidFill>
              </a:rPr>
              <a:t>dispatch()</a:t>
            </a:r>
          </a:p>
          <a:p>
            <a:pPr fontAlgn="base">
              <a:spcBef>
                <a:spcPct val="50000"/>
              </a:spcBef>
              <a:spcAft>
                <a:spcPct val="0"/>
              </a:spcAft>
            </a:pPr>
            <a:r>
              <a:rPr lang="en-US" sz="1400" smtClean="0">
                <a:solidFill>
                  <a:srgbClr val="000000"/>
                </a:solidFill>
              </a:rPr>
              <a:t>close</a:t>
            </a:r>
          </a:p>
        </p:txBody>
      </p:sp>
      <p:sp>
        <p:nvSpPr>
          <p:cNvPr id="68613" name="Line 10"/>
          <p:cNvSpPr>
            <a:spLocks noChangeShapeType="1"/>
          </p:cNvSpPr>
          <p:nvPr/>
        </p:nvSpPr>
        <p:spPr bwMode="auto">
          <a:xfrm>
            <a:off x="990600" y="2133600"/>
            <a:ext cx="19050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8614" name="Line 11"/>
          <p:cNvSpPr>
            <a:spLocks noChangeShapeType="1"/>
          </p:cNvSpPr>
          <p:nvPr/>
        </p:nvSpPr>
        <p:spPr bwMode="auto">
          <a:xfrm>
            <a:off x="990600" y="3581400"/>
            <a:ext cx="19050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8615" name="Rectangle 12"/>
          <p:cNvSpPr>
            <a:spLocks noChangeArrowheads="1"/>
          </p:cNvSpPr>
          <p:nvPr/>
        </p:nvSpPr>
        <p:spPr bwMode="auto">
          <a:xfrm>
            <a:off x="5334000" y="1752600"/>
            <a:ext cx="1905000" cy="2895600"/>
          </a:xfrm>
          <a:prstGeom prst="rect">
            <a:avLst/>
          </a:prstGeom>
          <a:noFill/>
          <a:ln w="9525">
            <a:solidFill>
              <a:schemeClr val="tx1"/>
            </a:solidFill>
            <a:miter lim="800000"/>
            <a:headEnd type="none" w="sm" len="sm"/>
            <a:tailEnd type="none" w="sm" len="sm"/>
          </a:ln>
        </p:spPr>
        <p:txBody>
          <a:bodyPr wrap="none" anchor="ctr"/>
          <a:lstStyle/>
          <a:p>
            <a:pPr fontAlgn="base">
              <a:spcBef>
                <a:spcPct val="50000"/>
              </a:spcBef>
              <a:spcAft>
                <a:spcPct val="0"/>
              </a:spcAft>
            </a:pPr>
            <a:r>
              <a:rPr lang="en-US" sz="2000" smtClean="0">
                <a:solidFill>
                  <a:srgbClr val="000000"/>
                </a:solidFill>
              </a:rPr>
              <a:t>Customer</a:t>
            </a:r>
          </a:p>
          <a:p>
            <a:pPr fontAlgn="base">
              <a:spcBef>
                <a:spcPct val="50000"/>
              </a:spcBef>
              <a:spcAft>
                <a:spcPct val="0"/>
              </a:spcAft>
            </a:pPr>
            <a:endParaRPr lang="en-US" sz="2000" smtClean="0">
              <a:solidFill>
                <a:srgbClr val="000000"/>
              </a:solidFill>
            </a:endParaRPr>
          </a:p>
          <a:p>
            <a:pPr fontAlgn="base">
              <a:spcBef>
                <a:spcPct val="50000"/>
              </a:spcBef>
              <a:spcAft>
                <a:spcPct val="0"/>
              </a:spcAft>
            </a:pPr>
            <a:r>
              <a:rPr lang="en-US" sz="1400" smtClean="0">
                <a:solidFill>
                  <a:srgbClr val="000000"/>
                </a:solidFill>
              </a:rPr>
              <a:t>name</a:t>
            </a:r>
          </a:p>
          <a:p>
            <a:pPr fontAlgn="base">
              <a:spcBef>
                <a:spcPct val="50000"/>
              </a:spcBef>
              <a:spcAft>
                <a:spcPct val="0"/>
              </a:spcAft>
            </a:pPr>
            <a:r>
              <a:rPr lang="en-US" sz="1400" smtClean="0">
                <a:solidFill>
                  <a:srgbClr val="000000"/>
                </a:solidFill>
              </a:rPr>
              <a:t>address</a:t>
            </a:r>
          </a:p>
          <a:p>
            <a:pPr fontAlgn="base">
              <a:spcBef>
                <a:spcPct val="50000"/>
              </a:spcBef>
              <a:spcAft>
                <a:spcPct val="0"/>
              </a:spcAft>
            </a:pPr>
            <a:endParaRPr lang="en-US" sz="1400" smtClean="0">
              <a:solidFill>
                <a:srgbClr val="000000"/>
              </a:solidFill>
            </a:endParaRPr>
          </a:p>
          <a:p>
            <a:pPr fontAlgn="base">
              <a:spcBef>
                <a:spcPct val="50000"/>
              </a:spcBef>
              <a:spcAft>
                <a:spcPct val="0"/>
              </a:spcAft>
            </a:pPr>
            <a:endParaRPr lang="en-US" sz="1400" smtClean="0">
              <a:solidFill>
                <a:srgbClr val="000000"/>
              </a:solidFill>
            </a:endParaRPr>
          </a:p>
          <a:p>
            <a:pPr fontAlgn="base">
              <a:spcBef>
                <a:spcPct val="50000"/>
              </a:spcBef>
              <a:spcAft>
                <a:spcPct val="0"/>
              </a:spcAft>
            </a:pPr>
            <a:r>
              <a:rPr lang="en-US" sz="1400" smtClean="0">
                <a:solidFill>
                  <a:srgbClr val="000000"/>
                </a:solidFill>
              </a:rPr>
              <a:t>creditRating()</a:t>
            </a:r>
          </a:p>
          <a:p>
            <a:pPr fontAlgn="base">
              <a:spcBef>
                <a:spcPct val="50000"/>
              </a:spcBef>
              <a:spcAft>
                <a:spcPct val="0"/>
              </a:spcAft>
            </a:pPr>
            <a:endParaRPr lang="en-US" sz="1400" smtClean="0">
              <a:solidFill>
                <a:srgbClr val="000000"/>
              </a:solidFill>
            </a:endParaRPr>
          </a:p>
        </p:txBody>
      </p:sp>
      <p:sp>
        <p:nvSpPr>
          <p:cNvPr id="68616" name="Line 13"/>
          <p:cNvSpPr>
            <a:spLocks noChangeShapeType="1"/>
          </p:cNvSpPr>
          <p:nvPr/>
        </p:nvSpPr>
        <p:spPr bwMode="auto">
          <a:xfrm>
            <a:off x="5334000" y="2209800"/>
            <a:ext cx="19050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8617" name="Line 14"/>
          <p:cNvSpPr>
            <a:spLocks noChangeShapeType="1"/>
          </p:cNvSpPr>
          <p:nvPr/>
        </p:nvSpPr>
        <p:spPr bwMode="auto">
          <a:xfrm>
            <a:off x="5334000" y="3505200"/>
            <a:ext cx="19050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8618" name="Line 15"/>
          <p:cNvSpPr>
            <a:spLocks noChangeShapeType="1"/>
          </p:cNvSpPr>
          <p:nvPr/>
        </p:nvSpPr>
        <p:spPr bwMode="auto">
          <a:xfrm>
            <a:off x="2895600" y="2743200"/>
            <a:ext cx="24384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8619" name="Text Box 16"/>
          <p:cNvSpPr txBox="1">
            <a:spLocks noChangeArrowheads="1"/>
          </p:cNvSpPr>
          <p:nvPr/>
        </p:nvSpPr>
        <p:spPr bwMode="auto">
          <a:xfrm>
            <a:off x="2874963" y="2678113"/>
            <a:ext cx="325437" cy="396875"/>
          </a:xfrm>
          <a:prstGeom prst="rect">
            <a:avLst/>
          </a:prstGeom>
          <a:noFill/>
          <a:ln w="9525">
            <a:noFill/>
            <a:miter lim="800000"/>
            <a:headEnd type="none" w="sm" len="sm"/>
            <a:tailEnd type="none" w="sm" len="sm"/>
          </a:ln>
        </p:spPr>
        <p:txBody>
          <a:bodyPr wrap="none">
            <a:spAutoFit/>
          </a:bodyPr>
          <a:lstStyle/>
          <a:p>
            <a:pPr algn="ctr" fontAlgn="base">
              <a:spcBef>
                <a:spcPct val="50000"/>
              </a:spcBef>
              <a:spcAft>
                <a:spcPct val="0"/>
              </a:spcAft>
            </a:pPr>
            <a:r>
              <a:rPr lang="en-US" sz="2000" smtClean="0">
                <a:solidFill>
                  <a:srgbClr val="000000"/>
                </a:solidFill>
              </a:rPr>
              <a:t>n</a:t>
            </a:r>
          </a:p>
        </p:txBody>
      </p:sp>
      <p:sp>
        <p:nvSpPr>
          <p:cNvPr id="68620" name="Text Box 18"/>
          <p:cNvSpPr txBox="1">
            <a:spLocks noChangeArrowheads="1"/>
          </p:cNvSpPr>
          <p:nvPr/>
        </p:nvSpPr>
        <p:spPr bwMode="auto">
          <a:xfrm>
            <a:off x="5019675" y="2754313"/>
            <a:ext cx="325438" cy="396875"/>
          </a:xfrm>
          <a:prstGeom prst="rect">
            <a:avLst/>
          </a:prstGeom>
          <a:noFill/>
          <a:ln w="9525">
            <a:noFill/>
            <a:miter lim="800000"/>
            <a:headEnd type="none" w="sm" len="sm"/>
            <a:tailEnd type="none" w="sm" len="sm"/>
          </a:ln>
        </p:spPr>
        <p:txBody>
          <a:bodyPr wrap="none">
            <a:spAutoFit/>
          </a:bodyPr>
          <a:lstStyle/>
          <a:p>
            <a:pPr algn="ctr" fontAlgn="base">
              <a:spcBef>
                <a:spcPct val="50000"/>
              </a:spcBef>
              <a:spcAft>
                <a:spcPct val="0"/>
              </a:spcAft>
            </a:pPr>
            <a:r>
              <a:rPr lang="en-US" sz="2000" smtClean="0">
                <a:solidFill>
                  <a:srgbClr val="000000"/>
                </a:solidFill>
              </a:rPr>
              <a:t>1</a:t>
            </a:r>
          </a:p>
        </p:txBody>
      </p:sp>
      <p:sp>
        <p:nvSpPr>
          <p:cNvPr id="13" name="Date Placeholder 12"/>
          <p:cNvSpPr>
            <a:spLocks noGrp="1"/>
          </p:cNvSpPr>
          <p:nvPr>
            <p:ph type="dt" sz="half" idx="12"/>
          </p:nvPr>
        </p:nvSpPr>
        <p:spPr/>
        <p:txBody>
          <a:bodyPr/>
          <a:lstStyle/>
          <a:p>
            <a:pPr>
              <a:defRPr/>
            </a:pPr>
            <a:fld id="{A782BB89-2ED9-425D-B1C5-4D716401DA3C}" type="datetime1">
              <a:rPr lang="en-US" smtClean="0"/>
              <a:pPr>
                <a:defRPr/>
              </a:pPr>
              <a:t>4/1/2013</a:t>
            </a:fld>
            <a:endParaRPr lang="en-US"/>
          </a:p>
        </p:txBody>
      </p:sp>
      <p:sp>
        <p:nvSpPr>
          <p:cNvPr id="14" name="Footer Placeholder 13"/>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0" y="457200"/>
            <a:ext cx="8245475" cy="498475"/>
          </a:xfrm>
        </p:spPr>
        <p:txBody>
          <a:bodyPr/>
          <a:lstStyle/>
          <a:p>
            <a:pPr eaLnBrk="1" hangingPunct="1"/>
            <a:r>
              <a:rPr lang="en-US" smtClean="0"/>
              <a:t>Object diagram</a:t>
            </a:r>
          </a:p>
        </p:txBody>
      </p:sp>
      <p:sp>
        <p:nvSpPr>
          <p:cNvPr id="69636" name="Rectangle 3"/>
          <p:cNvSpPr>
            <a:spLocks noChangeArrowheads="1"/>
          </p:cNvSpPr>
          <p:nvPr/>
        </p:nvSpPr>
        <p:spPr bwMode="auto">
          <a:xfrm>
            <a:off x="838200" y="1066800"/>
            <a:ext cx="2209800" cy="2438400"/>
          </a:xfrm>
          <a:prstGeom prst="rect">
            <a:avLst/>
          </a:prstGeom>
          <a:noFill/>
          <a:ln w="9525" algn="ctr">
            <a:solidFill>
              <a:schemeClr val="tx1"/>
            </a:solidFill>
            <a:miter lim="800000"/>
            <a:headEnd type="none" w="sm" len="sm"/>
            <a:tailEnd type="none" w="sm" len="sm"/>
          </a:ln>
        </p:spPr>
        <p:txBody>
          <a:bodyPr wrap="none" anchor="ctr"/>
          <a:lstStyle/>
          <a:p>
            <a:pPr fontAlgn="base">
              <a:spcBef>
                <a:spcPct val="50000"/>
              </a:spcBef>
              <a:spcAft>
                <a:spcPct val="0"/>
              </a:spcAft>
            </a:pPr>
            <a:r>
              <a:rPr lang="en-US" sz="1400" smtClean="0">
                <a:solidFill>
                  <a:srgbClr val="000000"/>
                </a:solidFill>
              </a:rPr>
              <a:t>order1:Order</a:t>
            </a:r>
          </a:p>
          <a:p>
            <a:pPr fontAlgn="base">
              <a:spcBef>
                <a:spcPct val="50000"/>
              </a:spcBef>
              <a:spcAft>
                <a:spcPct val="0"/>
              </a:spcAft>
            </a:pPr>
            <a:endParaRPr lang="en-US" sz="1400" smtClean="0">
              <a:solidFill>
                <a:srgbClr val="000000"/>
              </a:solidFill>
            </a:endParaRPr>
          </a:p>
          <a:p>
            <a:pPr fontAlgn="base">
              <a:spcBef>
                <a:spcPct val="50000"/>
              </a:spcBef>
              <a:spcAft>
                <a:spcPct val="0"/>
              </a:spcAft>
            </a:pPr>
            <a:r>
              <a:rPr lang="en-US" sz="1400" smtClean="0">
                <a:solidFill>
                  <a:srgbClr val="000000"/>
                </a:solidFill>
              </a:rPr>
              <a:t>date_received:12-05-02</a:t>
            </a:r>
          </a:p>
          <a:p>
            <a:pPr fontAlgn="base">
              <a:spcBef>
                <a:spcPct val="50000"/>
              </a:spcBef>
              <a:spcAft>
                <a:spcPct val="0"/>
              </a:spcAft>
            </a:pPr>
            <a:r>
              <a:rPr lang="en-US" sz="1400" smtClean="0">
                <a:solidFill>
                  <a:srgbClr val="000000"/>
                </a:solidFill>
              </a:rPr>
              <a:t>price:200</a:t>
            </a:r>
          </a:p>
          <a:p>
            <a:pPr fontAlgn="base">
              <a:spcBef>
                <a:spcPct val="50000"/>
              </a:spcBef>
              <a:spcAft>
                <a:spcPct val="0"/>
              </a:spcAft>
            </a:pPr>
            <a:r>
              <a:rPr lang="en-US" sz="1400" smtClean="0">
                <a:solidFill>
                  <a:srgbClr val="000000"/>
                </a:solidFill>
              </a:rPr>
              <a:t>isprepaid:true</a:t>
            </a:r>
          </a:p>
          <a:p>
            <a:pPr fontAlgn="base">
              <a:spcBef>
                <a:spcPct val="50000"/>
              </a:spcBef>
              <a:spcAft>
                <a:spcPct val="0"/>
              </a:spcAft>
            </a:pPr>
            <a:endParaRPr lang="en-US" sz="1400" smtClean="0">
              <a:solidFill>
                <a:srgbClr val="000000"/>
              </a:solidFill>
            </a:endParaRPr>
          </a:p>
          <a:p>
            <a:pPr fontAlgn="base">
              <a:spcBef>
                <a:spcPct val="50000"/>
              </a:spcBef>
              <a:spcAft>
                <a:spcPct val="0"/>
              </a:spcAft>
            </a:pPr>
            <a:r>
              <a:rPr lang="en-US" sz="1400" smtClean="0">
                <a:solidFill>
                  <a:srgbClr val="000000"/>
                </a:solidFill>
              </a:rPr>
              <a:t>dispatch()</a:t>
            </a:r>
          </a:p>
        </p:txBody>
      </p:sp>
      <p:sp>
        <p:nvSpPr>
          <p:cNvPr id="69637" name="Rectangle 6"/>
          <p:cNvSpPr>
            <a:spLocks noChangeArrowheads="1"/>
          </p:cNvSpPr>
          <p:nvPr/>
        </p:nvSpPr>
        <p:spPr bwMode="auto">
          <a:xfrm>
            <a:off x="5334000" y="1752600"/>
            <a:ext cx="2590800" cy="2895600"/>
          </a:xfrm>
          <a:prstGeom prst="rect">
            <a:avLst/>
          </a:prstGeom>
          <a:noFill/>
          <a:ln w="9525">
            <a:solidFill>
              <a:schemeClr val="tx1"/>
            </a:solidFill>
            <a:miter lim="800000"/>
            <a:headEnd type="none" w="sm" len="sm"/>
            <a:tailEnd type="none" w="sm" len="sm"/>
          </a:ln>
        </p:spPr>
        <p:txBody>
          <a:bodyPr wrap="none" anchor="ctr"/>
          <a:lstStyle/>
          <a:p>
            <a:pPr fontAlgn="base">
              <a:spcBef>
                <a:spcPct val="50000"/>
              </a:spcBef>
              <a:spcAft>
                <a:spcPct val="0"/>
              </a:spcAft>
            </a:pPr>
            <a:r>
              <a:rPr lang="en-US" sz="2000" smtClean="0">
                <a:solidFill>
                  <a:srgbClr val="000000"/>
                </a:solidFill>
              </a:rPr>
              <a:t>Customer1:Customer</a:t>
            </a:r>
          </a:p>
          <a:p>
            <a:pPr fontAlgn="base">
              <a:spcBef>
                <a:spcPct val="50000"/>
              </a:spcBef>
              <a:spcAft>
                <a:spcPct val="0"/>
              </a:spcAft>
            </a:pPr>
            <a:endParaRPr lang="en-US" sz="2000" smtClean="0">
              <a:solidFill>
                <a:srgbClr val="000000"/>
              </a:solidFill>
            </a:endParaRPr>
          </a:p>
          <a:p>
            <a:pPr fontAlgn="base">
              <a:spcBef>
                <a:spcPct val="50000"/>
              </a:spcBef>
              <a:spcAft>
                <a:spcPct val="0"/>
              </a:spcAft>
            </a:pPr>
            <a:r>
              <a:rPr lang="en-US" sz="1400" smtClean="0">
                <a:solidFill>
                  <a:srgbClr val="000000"/>
                </a:solidFill>
              </a:rPr>
              <a:t>name: Nancy</a:t>
            </a:r>
          </a:p>
          <a:p>
            <a:pPr fontAlgn="base">
              <a:spcBef>
                <a:spcPct val="50000"/>
              </a:spcBef>
              <a:spcAft>
                <a:spcPct val="0"/>
              </a:spcAft>
            </a:pPr>
            <a:r>
              <a:rPr lang="en-US" sz="1400" smtClean="0">
                <a:solidFill>
                  <a:srgbClr val="000000"/>
                </a:solidFill>
              </a:rPr>
              <a:t>address: Mumbai</a:t>
            </a:r>
          </a:p>
          <a:p>
            <a:pPr fontAlgn="base">
              <a:spcBef>
                <a:spcPct val="50000"/>
              </a:spcBef>
              <a:spcAft>
                <a:spcPct val="0"/>
              </a:spcAft>
            </a:pPr>
            <a:endParaRPr lang="en-US" sz="1400" smtClean="0">
              <a:solidFill>
                <a:srgbClr val="000000"/>
              </a:solidFill>
            </a:endParaRPr>
          </a:p>
          <a:p>
            <a:pPr fontAlgn="base">
              <a:spcBef>
                <a:spcPct val="50000"/>
              </a:spcBef>
              <a:spcAft>
                <a:spcPct val="0"/>
              </a:spcAft>
            </a:pPr>
            <a:endParaRPr lang="en-US" sz="1400" smtClean="0">
              <a:solidFill>
                <a:srgbClr val="000000"/>
              </a:solidFill>
            </a:endParaRPr>
          </a:p>
          <a:p>
            <a:pPr fontAlgn="base">
              <a:spcBef>
                <a:spcPct val="50000"/>
              </a:spcBef>
              <a:spcAft>
                <a:spcPct val="0"/>
              </a:spcAft>
            </a:pPr>
            <a:r>
              <a:rPr lang="en-US" sz="1400" smtClean="0">
                <a:solidFill>
                  <a:srgbClr val="000000"/>
                </a:solidFill>
              </a:rPr>
              <a:t>creditRating()</a:t>
            </a:r>
          </a:p>
          <a:p>
            <a:pPr fontAlgn="base">
              <a:spcBef>
                <a:spcPct val="50000"/>
              </a:spcBef>
              <a:spcAft>
                <a:spcPct val="0"/>
              </a:spcAft>
            </a:pPr>
            <a:endParaRPr lang="en-US" sz="1400" smtClean="0">
              <a:solidFill>
                <a:srgbClr val="000000"/>
              </a:solidFill>
            </a:endParaRPr>
          </a:p>
        </p:txBody>
      </p:sp>
      <p:sp>
        <p:nvSpPr>
          <p:cNvPr id="69638" name="Line 7"/>
          <p:cNvSpPr>
            <a:spLocks noChangeShapeType="1"/>
          </p:cNvSpPr>
          <p:nvPr/>
        </p:nvSpPr>
        <p:spPr bwMode="auto">
          <a:xfrm>
            <a:off x="5334000" y="2209800"/>
            <a:ext cx="25908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9639" name="Line 8"/>
          <p:cNvSpPr>
            <a:spLocks noChangeShapeType="1"/>
          </p:cNvSpPr>
          <p:nvPr/>
        </p:nvSpPr>
        <p:spPr bwMode="auto">
          <a:xfrm>
            <a:off x="5334000" y="3505200"/>
            <a:ext cx="25908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9640" name="Line 9"/>
          <p:cNvSpPr>
            <a:spLocks noChangeShapeType="1"/>
          </p:cNvSpPr>
          <p:nvPr/>
        </p:nvSpPr>
        <p:spPr bwMode="auto">
          <a:xfrm>
            <a:off x="3048000" y="2743200"/>
            <a:ext cx="22860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9641" name="Line 13"/>
          <p:cNvSpPr>
            <a:spLocks noChangeShapeType="1"/>
          </p:cNvSpPr>
          <p:nvPr/>
        </p:nvSpPr>
        <p:spPr bwMode="auto">
          <a:xfrm>
            <a:off x="838200" y="1828800"/>
            <a:ext cx="22098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9642" name="Line 14"/>
          <p:cNvSpPr>
            <a:spLocks noChangeShapeType="1"/>
          </p:cNvSpPr>
          <p:nvPr/>
        </p:nvSpPr>
        <p:spPr bwMode="auto">
          <a:xfrm>
            <a:off x="838200" y="2895600"/>
            <a:ext cx="22098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9643" name="Rectangle 15"/>
          <p:cNvSpPr>
            <a:spLocks noChangeArrowheads="1"/>
          </p:cNvSpPr>
          <p:nvPr/>
        </p:nvSpPr>
        <p:spPr bwMode="auto">
          <a:xfrm>
            <a:off x="762000" y="3657600"/>
            <a:ext cx="2209800" cy="2438400"/>
          </a:xfrm>
          <a:prstGeom prst="rect">
            <a:avLst/>
          </a:prstGeom>
          <a:noFill/>
          <a:ln w="9525" algn="ctr">
            <a:solidFill>
              <a:schemeClr val="tx1"/>
            </a:solidFill>
            <a:miter lim="800000"/>
            <a:headEnd type="none" w="sm" len="sm"/>
            <a:tailEnd type="none" w="sm" len="sm"/>
          </a:ln>
        </p:spPr>
        <p:txBody>
          <a:bodyPr wrap="none" anchor="ctr"/>
          <a:lstStyle/>
          <a:p>
            <a:pPr fontAlgn="base">
              <a:spcBef>
                <a:spcPct val="50000"/>
              </a:spcBef>
              <a:spcAft>
                <a:spcPct val="0"/>
              </a:spcAft>
            </a:pPr>
            <a:r>
              <a:rPr lang="en-US" sz="1400" smtClean="0">
                <a:solidFill>
                  <a:srgbClr val="000000"/>
                </a:solidFill>
              </a:rPr>
              <a:t>order2:Order</a:t>
            </a:r>
          </a:p>
          <a:p>
            <a:pPr fontAlgn="base">
              <a:spcBef>
                <a:spcPct val="50000"/>
              </a:spcBef>
              <a:spcAft>
                <a:spcPct val="0"/>
              </a:spcAft>
            </a:pPr>
            <a:r>
              <a:rPr lang="en-US" sz="1400" smtClean="0">
                <a:solidFill>
                  <a:srgbClr val="000000"/>
                </a:solidFill>
              </a:rPr>
              <a:t>date_received:12-05-02</a:t>
            </a:r>
          </a:p>
          <a:p>
            <a:pPr fontAlgn="base">
              <a:spcBef>
                <a:spcPct val="50000"/>
              </a:spcBef>
              <a:spcAft>
                <a:spcPct val="0"/>
              </a:spcAft>
            </a:pPr>
            <a:r>
              <a:rPr lang="en-US" sz="1400" smtClean="0">
                <a:solidFill>
                  <a:srgbClr val="000000"/>
                </a:solidFill>
              </a:rPr>
              <a:t>price:340</a:t>
            </a:r>
          </a:p>
          <a:p>
            <a:pPr fontAlgn="base">
              <a:spcBef>
                <a:spcPct val="50000"/>
              </a:spcBef>
              <a:spcAft>
                <a:spcPct val="0"/>
              </a:spcAft>
            </a:pPr>
            <a:r>
              <a:rPr lang="en-US" sz="1400" smtClean="0">
                <a:solidFill>
                  <a:srgbClr val="000000"/>
                </a:solidFill>
              </a:rPr>
              <a:t>isprepaid:false</a:t>
            </a:r>
          </a:p>
          <a:p>
            <a:pPr fontAlgn="base">
              <a:spcBef>
                <a:spcPct val="50000"/>
              </a:spcBef>
              <a:spcAft>
                <a:spcPct val="0"/>
              </a:spcAft>
            </a:pPr>
            <a:r>
              <a:rPr lang="en-US" sz="1400" smtClean="0">
                <a:solidFill>
                  <a:srgbClr val="000000"/>
                </a:solidFill>
              </a:rPr>
              <a:t>dispatch()</a:t>
            </a:r>
          </a:p>
        </p:txBody>
      </p:sp>
      <p:sp>
        <p:nvSpPr>
          <p:cNvPr id="69644" name="Line 19"/>
          <p:cNvSpPr>
            <a:spLocks noChangeShapeType="1"/>
          </p:cNvSpPr>
          <p:nvPr/>
        </p:nvSpPr>
        <p:spPr bwMode="auto">
          <a:xfrm>
            <a:off x="762000" y="4419600"/>
            <a:ext cx="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9645" name="Line 20"/>
          <p:cNvSpPr>
            <a:spLocks noChangeShapeType="1"/>
          </p:cNvSpPr>
          <p:nvPr/>
        </p:nvSpPr>
        <p:spPr bwMode="auto">
          <a:xfrm>
            <a:off x="762000" y="4419600"/>
            <a:ext cx="22098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9646" name="Line 21"/>
          <p:cNvSpPr>
            <a:spLocks noChangeShapeType="1"/>
          </p:cNvSpPr>
          <p:nvPr/>
        </p:nvSpPr>
        <p:spPr bwMode="auto">
          <a:xfrm>
            <a:off x="762000" y="5410200"/>
            <a:ext cx="2209800" cy="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9647" name="Line 22"/>
          <p:cNvSpPr>
            <a:spLocks noChangeShapeType="1"/>
          </p:cNvSpPr>
          <p:nvPr/>
        </p:nvSpPr>
        <p:spPr bwMode="auto">
          <a:xfrm flipV="1">
            <a:off x="2971800" y="3276600"/>
            <a:ext cx="2362200" cy="1676400"/>
          </a:xfrm>
          <a:prstGeom prst="line">
            <a:avLst/>
          </a:prstGeom>
          <a:noFill/>
          <a:ln w="9525">
            <a:solidFill>
              <a:schemeClr val="tx1"/>
            </a:solidFill>
            <a:round/>
            <a:headEnd type="none" w="sm" len="sm"/>
            <a:tailEnd type="none" w="sm" len="sm"/>
          </a:ln>
        </p:spPr>
        <p:txBody>
          <a:bodyPr wrap="none" anchor="ctr"/>
          <a:lstStyle/>
          <a:p>
            <a:pPr algn="ctr" fontAlgn="base">
              <a:spcBef>
                <a:spcPct val="50000"/>
              </a:spcBef>
              <a:spcAft>
                <a:spcPct val="0"/>
              </a:spcAft>
            </a:pPr>
            <a:endParaRPr lang="en-US" sz="2000" smtClean="0">
              <a:solidFill>
                <a:srgbClr val="000000"/>
              </a:solidFill>
            </a:endParaRPr>
          </a:p>
        </p:txBody>
      </p:sp>
      <p:sp>
        <p:nvSpPr>
          <p:cNvPr id="16" name="Date Placeholder 15"/>
          <p:cNvSpPr>
            <a:spLocks noGrp="1"/>
          </p:cNvSpPr>
          <p:nvPr>
            <p:ph type="dt" sz="half" idx="12"/>
          </p:nvPr>
        </p:nvSpPr>
        <p:spPr/>
        <p:txBody>
          <a:bodyPr/>
          <a:lstStyle/>
          <a:p>
            <a:pPr>
              <a:defRPr/>
            </a:pPr>
            <a:fld id="{2E0BF1EF-9332-4CB2-9EC3-AF4BE5C7B14E}" type="datetime1">
              <a:rPr lang="en-US" smtClean="0"/>
              <a:pPr>
                <a:defRPr/>
              </a:pPr>
              <a:t>4/1/2013</a:t>
            </a:fld>
            <a:endParaRPr lang="en-US"/>
          </a:p>
        </p:txBody>
      </p:sp>
      <p:sp>
        <p:nvSpPr>
          <p:cNvPr id="17" name="Footer Placeholder 16"/>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p:txBody>
          <a:bodyPr/>
          <a:lstStyle/>
          <a:p>
            <a:r>
              <a:rPr lang="en-US"/>
              <a:t>What is an Object?</a:t>
            </a:r>
          </a:p>
        </p:txBody>
      </p:sp>
      <p:sp>
        <p:nvSpPr>
          <p:cNvPr id="1031171" name="Rectangle 3"/>
          <p:cNvSpPr>
            <a:spLocks noGrp="1" noChangeArrowheads="1"/>
          </p:cNvSpPr>
          <p:nvPr>
            <p:ph type="body" idx="1"/>
          </p:nvPr>
        </p:nvSpPr>
        <p:spPr/>
        <p:txBody>
          <a:bodyPr/>
          <a:lstStyle/>
          <a:p>
            <a:r>
              <a:rPr lang="en-US" sz="1800" b="1"/>
              <a:t>An object is a software construct that </a:t>
            </a:r>
            <a:r>
              <a:rPr lang="en-US" sz="1800" b="1" i="1"/>
              <a:t>encapsulates</a:t>
            </a:r>
            <a:r>
              <a:rPr lang="en-US" sz="1800" b="1"/>
              <a:t> data, along with the ability to use or modify that data, into a software entity. </a:t>
            </a:r>
          </a:p>
          <a:p>
            <a:endParaRPr lang="en-US" sz="1800" b="1"/>
          </a:p>
          <a:p>
            <a:r>
              <a:rPr lang="en-US" sz="1800" b="1"/>
              <a:t>An </a:t>
            </a:r>
            <a:r>
              <a:rPr lang="en-US" sz="1800" b="1" i="1"/>
              <a:t>object</a:t>
            </a:r>
            <a:r>
              <a:rPr lang="en-US" sz="1800" b="1"/>
              <a:t> is a self-contained entity which has its own private collection of </a:t>
            </a:r>
            <a:r>
              <a:rPr lang="en-US" sz="1800" b="1" i="1"/>
              <a:t>properties</a:t>
            </a:r>
            <a:r>
              <a:rPr lang="en-US" sz="1800" b="1"/>
              <a:t> (ie. data) and </a:t>
            </a:r>
            <a:r>
              <a:rPr lang="en-US" sz="1800" b="1" i="1"/>
              <a:t>methods</a:t>
            </a:r>
            <a:r>
              <a:rPr lang="en-US" sz="1800" b="1"/>
              <a:t> (ie. operations) that encapsulate functionality into a reusable and dynamically loaded structure.</a:t>
            </a:r>
          </a:p>
          <a:p>
            <a:endParaRPr lang="en-US" sz="1800" b="1"/>
          </a:p>
        </p:txBody>
      </p:sp>
      <p:sp>
        <p:nvSpPr>
          <p:cNvPr id="5" name="Date Placeholder 4"/>
          <p:cNvSpPr>
            <a:spLocks noGrp="1"/>
          </p:cNvSpPr>
          <p:nvPr>
            <p:ph type="dt" sz="half" idx="12"/>
          </p:nvPr>
        </p:nvSpPr>
        <p:spPr/>
        <p:txBody>
          <a:bodyPr/>
          <a:lstStyle/>
          <a:p>
            <a:fld id="{99FD40D1-E51A-422B-A873-B8F08A2B1B1A}"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smtClean="0"/>
              <a:t>Interaction Diagrams</a:t>
            </a:r>
          </a:p>
        </p:txBody>
      </p:sp>
      <p:sp>
        <p:nvSpPr>
          <p:cNvPr id="70660" name="Rectangle 3"/>
          <p:cNvSpPr>
            <a:spLocks noGrp="1" noChangeArrowheads="1"/>
          </p:cNvSpPr>
          <p:nvPr>
            <p:ph type="body" idx="1"/>
          </p:nvPr>
        </p:nvSpPr>
        <p:spPr/>
        <p:txBody>
          <a:bodyPr/>
          <a:lstStyle/>
          <a:p>
            <a:pPr eaLnBrk="1" hangingPunct="1"/>
            <a:r>
              <a:rPr lang="en-US" smtClean="0"/>
              <a:t>Interaction diagrams model the behavior of  use cases by describing the way groups of objects interact to complete the task. The two kinds of interaction diagrams are</a:t>
            </a:r>
          </a:p>
          <a:p>
            <a:pPr lvl="1" eaLnBrk="1" hangingPunct="1"/>
            <a:r>
              <a:rPr lang="en-US" smtClean="0"/>
              <a:t> </a:t>
            </a:r>
            <a:r>
              <a:rPr lang="en-US" b="1" smtClean="0"/>
              <a:t>sequence</a:t>
            </a:r>
            <a:r>
              <a:rPr lang="en-US" smtClean="0"/>
              <a:t> and </a:t>
            </a:r>
            <a:r>
              <a:rPr lang="en-US" b="1" smtClean="0"/>
              <a:t>collaboration</a:t>
            </a:r>
            <a:r>
              <a:rPr lang="en-US" smtClean="0"/>
              <a:t> diagrams. </a:t>
            </a:r>
          </a:p>
          <a:p>
            <a:pPr eaLnBrk="1" hangingPunct="1"/>
            <a:r>
              <a:rPr lang="en-US" smtClean="0"/>
              <a:t>Interaction diagrams are used when you want to model the behavior of several objects in a use case. </a:t>
            </a:r>
          </a:p>
          <a:p>
            <a:pPr eaLnBrk="1" hangingPunct="1"/>
            <a:r>
              <a:rPr lang="en-US" smtClean="0"/>
              <a:t>They demonstrate how the objects collaborate for the behavior.  </a:t>
            </a:r>
          </a:p>
          <a:p>
            <a:pPr eaLnBrk="1" hangingPunct="1"/>
            <a:r>
              <a:rPr lang="en-US" smtClean="0"/>
              <a:t>Interaction diagrams do not give a in depth representation of the behavior.</a:t>
            </a:r>
          </a:p>
        </p:txBody>
      </p:sp>
      <p:sp>
        <p:nvSpPr>
          <p:cNvPr id="5" name="Date Placeholder 4"/>
          <p:cNvSpPr>
            <a:spLocks noGrp="1"/>
          </p:cNvSpPr>
          <p:nvPr>
            <p:ph type="dt" sz="half" idx="12"/>
          </p:nvPr>
        </p:nvSpPr>
        <p:spPr/>
        <p:txBody>
          <a:bodyPr/>
          <a:lstStyle/>
          <a:p>
            <a:pPr>
              <a:defRPr/>
            </a:pPr>
            <a:fld id="{EA46C7E6-EFC8-4607-AF2C-B9140D631681}"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smtClean="0"/>
              <a:t>Sequence Diagrams</a:t>
            </a:r>
          </a:p>
        </p:txBody>
      </p:sp>
      <p:sp>
        <p:nvSpPr>
          <p:cNvPr id="71684" name="Rectangle 3"/>
          <p:cNvSpPr>
            <a:spLocks noGrp="1" noChangeArrowheads="1"/>
          </p:cNvSpPr>
          <p:nvPr>
            <p:ph type="body" idx="1"/>
          </p:nvPr>
        </p:nvSpPr>
        <p:spPr/>
        <p:txBody>
          <a:bodyPr/>
          <a:lstStyle/>
          <a:p>
            <a:pPr eaLnBrk="1" hangingPunct="1"/>
            <a:r>
              <a:rPr lang="en-US" smtClean="0"/>
              <a:t>Sequence diagrams generally show the sequence of events that occur.  </a:t>
            </a:r>
          </a:p>
          <a:p>
            <a:pPr eaLnBrk="1" hangingPunct="1"/>
            <a:r>
              <a:rPr lang="en-US" smtClean="0"/>
              <a:t>Sequence diagrams demonstrate the behavior of objects in a use case by describing the objects and the messages they pass.</a:t>
            </a:r>
          </a:p>
          <a:p>
            <a:pPr eaLnBrk="1" hangingPunct="1"/>
            <a:r>
              <a:rPr lang="en-US" smtClean="0"/>
              <a:t> The diagrams are read left to right and descending</a:t>
            </a:r>
          </a:p>
        </p:txBody>
      </p:sp>
      <p:sp>
        <p:nvSpPr>
          <p:cNvPr id="5" name="Date Placeholder 4"/>
          <p:cNvSpPr>
            <a:spLocks noGrp="1"/>
          </p:cNvSpPr>
          <p:nvPr>
            <p:ph type="dt" sz="half" idx="12"/>
          </p:nvPr>
        </p:nvSpPr>
        <p:spPr/>
        <p:txBody>
          <a:bodyPr/>
          <a:lstStyle/>
          <a:p>
            <a:pPr>
              <a:defRPr/>
            </a:pPr>
            <a:fld id="{DBEE7511-5514-47BE-A2C0-462A60FFF90F}"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en-US" smtClean="0"/>
              <a:t>Sequence Diagram</a:t>
            </a:r>
          </a:p>
        </p:txBody>
      </p:sp>
      <p:pic>
        <p:nvPicPr>
          <p:cNvPr id="72708" name="Picture 5" descr="seq1"/>
          <p:cNvPicPr>
            <a:picLocks noGrp="1" noChangeAspect="1" noChangeArrowheads="1"/>
          </p:cNvPicPr>
          <p:nvPr>
            <p:ph idx="1"/>
          </p:nvPr>
        </p:nvPicPr>
        <p:blipFill>
          <a:blip r:embed="rId2" cstate="print"/>
          <a:srcRect/>
          <a:stretch>
            <a:fillRect/>
          </a:stretch>
        </p:blipFill>
        <p:spPr>
          <a:xfrm>
            <a:off x="1066800" y="2819400"/>
            <a:ext cx="7467600" cy="2895600"/>
          </a:xfrm>
          <a:noFill/>
        </p:spPr>
      </p:pic>
      <p:sp>
        <p:nvSpPr>
          <p:cNvPr id="72709" name="Text Box 7"/>
          <p:cNvSpPr txBox="1">
            <a:spLocks noChangeArrowheads="1"/>
          </p:cNvSpPr>
          <p:nvPr/>
        </p:nvSpPr>
        <p:spPr bwMode="auto">
          <a:xfrm>
            <a:off x="228600" y="1524000"/>
            <a:ext cx="8534400" cy="915988"/>
          </a:xfrm>
          <a:prstGeom prst="rect">
            <a:avLst/>
          </a:prstGeom>
          <a:noFill/>
          <a:ln w="19050" algn="ctr">
            <a:noFill/>
            <a:miter lim="800000"/>
            <a:headEnd type="none" w="lg" len="lg"/>
            <a:tailEnd type="none" w="sm" len="sm"/>
          </a:ln>
        </p:spPr>
        <p:txBody>
          <a:bodyPr>
            <a:spAutoFit/>
          </a:bodyPr>
          <a:lstStyle/>
          <a:p>
            <a:pPr fontAlgn="base">
              <a:spcBef>
                <a:spcPct val="50000"/>
              </a:spcBef>
              <a:spcAft>
                <a:spcPct val="0"/>
              </a:spcAft>
            </a:pPr>
            <a:r>
              <a:rPr lang="en-US" smtClean="0">
                <a:solidFill>
                  <a:srgbClr val="000000"/>
                </a:solidFill>
              </a:rPr>
              <a:t>The example below shows an object of class 1 start the behavior by sending a message to an object of class 2.  Messages pass between the different objects until the object of class 1 receives the final message. </a:t>
            </a:r>
          </a:p>
        </p:txBody>
      </p:sp>
      <p:sp>
        <p:nvSpPr>
          <p:cNvPr id="6" name="Date Placeholder 5"/>
          <p:cNvSpPr>
            <a:spLocks noGrp="1"/>
          </p:cNvSpPr>
          <p:nvPr>
            <p:ph type="dt" sz="half" idx="12"/>
          </p:nvPr>
        </p:nvSpPr>
        <p:spPr/>
        <p:txBody>
          <a:bodyPr/>
          <a:lstStyle/>
          <a:p>
            <a:pPr>
              <a:defRPr/>
            </a:pPr>
            <a:fld id="{183BCFAB-4284-4A3E-A4AD-62FC9ACD2D18}" type="datetime1">
              <a:rPr lang="en-US" smtClean="0"/>
              <a:pPr>
                <a:defRPr/>
              </a:pPr>
              <a:t>4/1/2013</a:t>
            </a:fld>
            <a:endParaRPr lang="en-US"/>
          </a:p>
        </p:txBody>
      </p:sp>
      <p:sp>
        <p:nvSpPr>
          <p:cNvPr id="7" name="Footer Placeholder 6"/>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en-US" smtClean="0"/>
              <a:t>Sequence Diagram (Contd.)</a:t>
            </a:r>
          </a:p>
        </p:txBody>
      </p:sp>
      <p:sp>
        <p:nvSpPr>
          <p:cNvPr id="73732" name="Rectangle 3"/>
          <p:cNvSpPr>
            <a:spLocks noGrp="1" noChangeArrowheads="1"/>
          </p:cNvSpPr>
          <p:nvPr>
            <p:ph type="body" sz="half" idx="1"/>
          </p:nvPr>
        </p:nvSpPr>
        <p:spPr/>
        <p:txBody>
          <a:bodyPr/>
          <a:lstStyle/>
          <a:p>
            <a:pPr eaLnBrk="1" hangingPunct="1">
              <a:buFontTx/>
              <a:buNone/>
            </a:pPr>
            <a:r>
              <a:rPr lang="en-US" sz="1800" smtClean="0"/>
              <a:t> </a:t>
            </a:r>
          </a:p>
        </p:txBody>
      </p:sp>
      <p:pic>
        <p:nvPicPr>
          <p:cNvPr id="73733" name="Picture 4" descr="seq2"/>
          <p:cNvPicPr>
            <a:picLocks noGrp="1" noChangeAspect="1" noChangeArrowheads="1"/>
          </p:cNvPicPr>
          <p:nvPr>
            <p:ph sz="half" idx="2"/>
          </p:nvPr>
        </p:nvPicPr>
        <p:blipFill>
          <a:blip r:embed="rId3" cstate="print"/>
          <a:srcRect/>
          <a:stretch>
            <a:fillRect/>
          </a:stretch>
        </p:blipFill>
        <p:spPr>
          <a:xfrm>
            <a:off x="762000" y="2286000"/>
            <a:ext cx="7696200" cy="3810000"/>
          </a:xfrm>
          <a:noFill/>
        </p:spPr>
      </p:pic>
      <p:sp>
        <p:nvSpPr>
          <p:cNvPr id="73734" name="Text Box 6"/>
          <p:cNvSpPr txBox="1">
            <a:spLocks noChangeArrowheads="1"/>
          </p:cNvSpPr>
          <p:nvPr/>
        </p:nvSpPr>
        <p:spPr bwMode="auto">
          <a:xfrm>
            <a:off x="304800" y="1458913"/>
            <a:ext cx="8305800" cy="366712"/>
          </a:xfrm>
          <a:prstGeom prst="rect">
            <a:avLst/>
          </a:prstGeom>
          <a:noFill/>
          <a:ln w="19050" algn="ctr">
            <a:noFill/>
            <a:miter lim="800000"/>
            <a:headEnd type="none" w="lg" len="lg"/>
            <a:tailEnd type="none" w="sm" len="sm"/>
          </a:ln>
        </p:spPr>
        <p:txBody>
          <a:bodyPr>
            <a:spAutoFit/>
          </a:bodyPr>
          <a:lstStyle/>
          <a:p>
            <a:pPr fontAlgn="base">
              <a:spcBef>
                <a:spcPct val="50000"/>
              </a:spcBef>
              <a:spcAft>
                <a:spcPct val="0"/>
              </a:spcAft>
            </a:pPr>
            <a:r>
              <a:rPr lang="en-US" smtClean="0">
                <a:solidFill>
                  <a:srgbClr val="000000"/>
                </a:solidFill>
              </a:rPr>
              <a:t>The diagram depicts the activation and the life cycle of an object.</a:t>
            </a:r>
          </a:p>
        </p:txBody>
      </p:sp>
      <p:sp>
        <p:nvSpPr>
          <p:cNvPr id="7" name="Date Placeholder 6"/>
          <p:cNvSpPr>
            <a:spLocks noGrp="1"/>
          </p:cNvSpPr>
          <p:nvPr>
            <p:ph type="dt" sz="half" idx="12"/>
          </p:nvPr>
        </p:nvSpPr>
        <p:spPr/>
        <p:txBody>
          <a:bodyPr/>
          <a:lstStyle/>
          <a:p>
            <a:pPr>
              <a:defRPr/>
            </a:pPr>
            <a:fld id="{532880DF-A230-4B3C-B2FB-0F8CF9C4BD42}" type="datetime1">
              <a:rPr lang="en-US" smtClean="0"/>
              <a:pPr>
                <a:defRPr/>
              </a:pPr>
              <a:t>4/1/2013</a:t>
            </a:fld>
            <a:endParaRPr lang="en-US"/>
          </a:p>
        </p:txBody>
      </p:sp>
      <p:sp>
        <p:nvSpPr>
          <p:cNvPr id="8" name="Footer Placeholder 7"/>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6"/>
          <p:cNvSpPr>
            <a:spLocks noGrp="1" noChangeArrowheads="1"/>
          </p:cNvSpPr>
          <p:nvPr>
            <p:ph type="title"/>
          </p:nvPr>
        </p:nvSpPr>
        <p:spPr/>
        <p:txBody>
          <a:bodyPr/>
          <a:lstStyle/>
          <a:p>
            <a:pPr eaLnBrk="1" hangingPunct="1"/>
            <a:r>
              <a:rPr lang="en-US" smtClean="0"/>
              <a:t>Sequence Diagram</a:t>
            </a:r>
          </a:p>
        </p:txBody>
      </p:sp>
      <p:pic>
        <p:nvPicPr>
          <p:cNvPr id="74756" name="Picture 5" descr="seq4"/>
          <p:cNvPicPr>
            <a:picLocks noGrp="1" noChangeAspect="1" noChangeArrowheads="1"/>
          </p:cNvPicPr>
          <p:nvPr>
            <p:ph idx="1"/>
          </p:nvPr>
        </p:nvPicPr>
        <p:blipFill>
          <a:blip r:embed="rId3" cstate="print"/>
          <a:srcRect/>
          <a:stretch>
            <a:fillRect/>
          </a:stretch>
        </p:blipFill>
        <p:spPr>
          <a:xfrm>
            <a:off x="1295400" y="2222500"/>
            <a:ext cx="7086600" cy="3568700"/>
          </a:xfrm>
          <a:noFill/>
        </p:spPr>
      </p:pic>
      <p:sp>
        <p:nvSpPr>
          <p:cNvPr id="5" name="Date Placeholder 4"/>
          <p:cNvSpPr>
            <a:spLocks noGrp="1"/>
          </p:cNvSpPr>
          <p:nvPr>
            <p:ph type="dt" sz="half" idx="12"/>
          </p:nvPr>
        </p:nvSpPr>
        <p:spPr/>
        <p:txBody>
          <a:bodyPr/>
          <a:lstStyle/>
          <a:p>
            <a:pPr>
              <a:defRPr/>
            </a:pPr>
            <a:fld id="{22DAFB26-BFA3-4345-A5A1-7E2E65EEF344}"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smtClean="0"/>
              <a:t>Collaboration Diagram</a:t>
            </a:r>
          </a:p>
        </p:txBody>
      </p:sp>
      <p:sp>
        <p:nvSpPr>
          <p:cNvPr id="75780" name="Rectangle 3"/>
          <p:cNvSpPr>
            <a:spLocks noGrp="1" noChangeArrowheads="1"/>
          </p:cNvSpPr>
          <p:nvPr>
            <p:ph type="body" idx="1"/>
          </p:nvPr>
        </p:nvSpPr>
        <p:spPr/>
        <p:txBody>
          <a:bodyPr/>
          <a:lstStyle/>
          <a:p>
            <a:pPr eaLnBrk="1" hangingPunct="1"/>
            <a:r>
              <a:rPr lang="en-US" sz="1800" smtClean="0"/>
              <a:t>Collaboration diagrams show the relationship between objects and the order of messages passed between them.  </a:t>
            </a:r>
          </a:p>
          <a:p>
            <a:pPr eaLnBrk="1" hangingPunct="1"/>
            <a:r>
              <a:rPr lang="en-US" sz="1800" smtClean="0"/>
              <a:t>The objects are listed as icons and arrows indicate the messages being passed between them. </a:t>
            </a:r>
          </a:p>
          <a:p>
            <a:pPr eaLnBrk="1" hangingPunct="1"/>
            <a:r>
              <a:rPr lang="en-US" sz="1800" smtClean="0"/>
              <a:t>The numbers next to the messages are called sequence numbers.  </a:t>
            </a:r>
          </a:p>
          <a:p>
            <a:pPr eaLnBrk="1" hangingPunct="1"/>
            <a:r>
              <a:rPr lang="en-US" sz="1800" smtClean="0"/>
              <a:t>As the name suggests, they show the sequence of the messages as they are passed between the objects.  </a:t>
            </a:r>
          </a:p>
          <a:p>
            <a:pPr eaLnBrk="1" hangingPunct="1"/>
            <a:r>
              <a:rPr lang="en-US" sz="1800" smtClean="0"/>
              <a:t>There are many acceptable sequence numbering schemes in UML.  A simple 1, 2, 3... format can be used, as the example below shows, or for more detailed and complex diagrams a 1, 1.1 ,1.2, 1.2.1... scheme can be used.   </a:t>
            </a:r>
          </a:p>
        </p:txBody>
      </p:sp>
      <p:sp>
        <p:nvSpPr>
          <p:cNvPr id="5" name="Date Placeholder 4"/>
          <p:cNvSpPr>
            <a:spLocks noGrp="1"/>
          </p:cNvSpPr>
          <p:nvPr>
            <p:ph type="dt" sz="half" idx="12"/>
          </p:nvPr>
        </p:nvSpPr>
        <p:spPr/>
        <p:txBody>
          <a:bodyPr/>
          <a:lstStyle/>
          <a:p>
            <a:pPr>
              <a:defRPr/>
            </a:pPr>
            <a:fld id="{DB22D6CF-73BA-4042-92E8-042AFA15E10C}"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smtClean="0"/>
              <a:t>Collaboration Diagrams (Contd.)</a:t>
            </a:r>
          </a:p>
        </p:txBody>
      </p:sp>
      <p:pic>
        <p:nvPicPr>
          <p:cNvPr id="76804" name="Picture 4" descr="collab1"/>
          <p:cNvPicPr>
            <a:picLocks noGrp="1" noChangeAspect="1" noChangeArrowheads="1"/>
          </p:cNvPicPr>
          <p:nvPr>
            <p:ph idx="1"/>
          </p:nvPr>
        </p:nvPicPr>
        <p:blipFill>
          <a:blip r:embed="rId2" cstate="print"/>
          <a:srcRect/>
          <a:stretch>
            <a:fillRect/>
          </a:stretch>
        </p:blipFill>
        <p:spPr>
          <a:xfrm>
            <a:off x="1219200" y="1828800"/>
            <a:ext cx="6858000" cy="2693988"/>
          </a:xfrm>
          <a:noFill/>
        </p:spPr>
      </p:pic>
      <p:sp>
        <p:nvSpPr>
          <p:cNvPr id="5" name="Date Placeholder 4"/>
          <p:cNvSpPr>
            <a:spLocks noGrp="1"/>
          </p:cNvSpPr>
          <p:nvPr>
            <p:ph type="dt" sz="half" idx="12"/>
          </p:nvPr>
        </p:nvSpPr>
        <p:spPr/>
        <p:txBody>
          <a:bodyPr/>
          <a:lstStyle/>
          <a:p>
            <a:pPr>
              <a:defRPr/>
            </a:pPr>
            <a:fld id="{DB583005-E7FF-4D77-9E89-73E1FC7FD78F}"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en-US" smtClean="0"/>
              <a:t>Collaboration Diagrams (Contd.)</a:t>
            </a:r>
          </a:p>
        </p:txBody>
      </p:sp>
      <p:pic>
        <p:nvPicPr>
          <p:cNvPr id="77828" name="Picture 4" descr="collab2"/>
          <p:cNvPicPr>
            <a:picLocks noGrp="1" noChangeAspect="1" noChangeArrowheads="1"/>
          </p:cNvPicPr>
          <p:nvPr>
            <p:ph idx="1"/>
          </p:nvPr>
        </p:nvPicPr>
        <p:blipFill>
          <a:blip r:embed="rId3" cstate="print"/>
          <a:srcRect/>
          <a:stretch>
            <a:fillRect/>
          </a:stretch>
        </p:blipFill>
        <p:spPr>
          <a:xfrm>
            <a:off x="1066800" y="1752600"/>
            <a:ext cx="6400800" cy="3124200"/>
          </a:xfrm>
          <a:noFill/>
        </p:spPr>
      </p:pic>
      <p:sp>
        <p:nvSpPr>
          <p:cNvPr id="5" name="Date Placeholder 4"/>
          <p:cNvSpPr>
            <a:spLocks noGrp="1"/>
          </p:cNvSpPr>
          <p:nvPr>
            <p:ph type="dt" sz="half" idx="12"/>
          </p:nvPr>
        </p:nvSpPr>
        <p:spPr/>
        <p:txBody>
          <a:bodyPr/>
          <a:lstStyle/>
          <a:p>
            <a:pPr>
              <a:defRPr/>
            </a:pPr>
            <a:fld id="{B6F30C2E-E5D4-4C40-AC3C-4EBC826FB0F2}"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n-US" smtClean="0"/>
              <a:t>State Diagrams</a:t>
            </a:r>
          </a:p>
        </p:txBody>
      </p:sp>
      <p:sp>
        <p:nvSpPr>
          <p:cNvPr id="78852" name="Rectangle 3"/>
          <p:cNvSpPr>
            <a:spLocks noGrp="1" noChangeArrowheads="1"/>
          </p:cNvSpPr>
          <p:nvPr>
            <p:ph type="body" idx="1"/>
          </p:nvPr>
        </p:nvSpPr>
        <p:spPr/>
        <p:txBody>
          <a:bodyPr/>
          <a:lstStyle/>
          <a:p>
            <a:pPr eaLnBrk="1" hangingPunct="1"/>
            <a:r>
              <a:rPr lang="en-US" smtClean="0"/>
              <a:t>State diagrams are used to describe the behavior of a Application. </a:t>
            </a:r>
          </a:p>
          <a:p>
            <a:pPr eaLnBrk="1" hangingPunct="1"/>
            <a:r>
              <a:rPr lang="en-US" smtClean="0"/>
              <a:t>State diagrams describe all of the possible states of an object as events occur.  </a:t>
            </a:r>
          </a:p>
          <a:p>
            <a:pPr eaLnBrk="1" hangingPunct="1"/>
            <a:r>
              <a:rPr lang="en-US" smtClean="0"/>
              <a:t>Each diagram usually represents objects of a single class and track the different states of its objects through the Application.</a:t>
            </a:r>
          </a:p>
        </p:txBody>
      </p:sp>
      <p:sp>
        <p:nvSpPr>
          <p:cNvPr id="5" name="Date Placeholder 4"/>
          <p:cNvSpPr>
            <a:spLocks noGrp="1"/>
          </p:cNvSpPr>
          <p:nvPr>
            <p:ph type="dt" sz="half" idx="12"/>
          </p:nvPr>
        </p:nvSpPr>
        <p:spPr/>
        <p:txBody>
          <a:bodyPr/>
          <a:lstStyle/>
          <a:p>
            <a:pPr>
              <a:defRPr/>
            </a:pPr>
            <a:fld id="{FD36593A-C5D3-4E98-80A0-929FF1F65DB8}"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5"/>
          <p:cNvSpPr>
            <a:spLocks noGrp="1" noChangeArrowheads="1"/>
          </p:cNvSpPr>
          <p:nvPr>
            <p:ph type="title"/>
          </p:nvPr>
        </p:nvSpPr>
        <p:spPr/>
        <p:txBody>
          <a:bodyPr/>
          <a:lstStyle/>
          <a:p>
            <a:pPr eaLnBrk="1" hangingPunct="1"/>
            <a:r>
              <a:rPr lang="en-US" smtClean="0"/>
              <a:t>State Diagrams (contd.)</a:t>
            </a:r>
          </a:p>
        </p:txBody>
      </p:sp>
      <p:sp>
        <p:nvSpPr>
          <p:cNvPr id="79876" name="Rectangle 3"/>
          <p:cNvSpPr>
            <a:spLocks noGrp="1" noChangeArrowheads="1"/>
          </p:cNvSpPr>
          <p:nvPr>
            <p:ph type="body" sz="half" idx="1"/>
          </p:nvPr>
        </p:nvSpPr>
        <p:spPr/>
        <p:txBody>
          <a:bodyPr/>
          <a:lstStyle/>
          <a:p>
            <a:pPr eaLnBrk="1" hangingPunct="1"/>
            <a:r>
              <a:rPr lang="en-US" sz="1800" smtClean="0"/>
              <a:t>State diagrams have very few elements.  The basic elements are rounded boxes representing the state of the object and arrows indicting the transition to the next state.  </a:t>
            </a:r>
          </a:p>
          <a:p>
            <a:pPr eaLnBrk="1" hangingPunct="1"/>
            <a:r>
              <a:rPr lang="en-US" sz="1800" smtClean="0"/>
              <a:t>The activity section of the state symbol depicts what activities the object will be doing while it is in that state.   </a:t>
            </a:r>
          </a:p>
          <a:p>
            <a:pPr eaLnBrk="1" hangingPunct="1">
              <a:buFontTx/>
              <a:buNone/>
            </a:pPr>
            <a:r>
              <a:rPr lang="en-US" sz="1800" smtClean="0"/>
              <a:t> </a:t>
            </a:r>
          </a:p>
        </p:txBody>
      </p:sp>
      <p:pic>
        <p:nvPicPr>
          <p:cNvPr id="79877" name="Picture 4" descr="state0"/>
          <p:cNvPicPr>
            <a:picLocks noGrp="1" noChangeAspect="1" noChangeArrowheads="1"/>
          </p:cNvPicPr>
          <p:nvPr>
            <p:ph sz="half" idx="2"/>
          </p:nvPr>
        </p:nvPicPr>
        <p:blipFill>
          <a:blip r:embed="rId2" cstate="print"/>
          <a:srcRect/>
          <a:stretch>
            <a:fillRect/>
          </a:stretch>
        </p:blipFill>
        <p:spPr>
          <a:xfrm>
            <a:off x="5334000" y="2057400"/>
            <a:ext cx="3352800" cy="2971800"/>
          </a:xfrm>
          <a:noFill/>
        </p:spPr>
      </p:pic>
      <p:sp>
        <p:nvSpPr>
          <p:cNvPr id="6" name="Date Placeholder 5"/>
          <p:cNvSpPr>
            <a:spLocks noGrp="1"/>
          </p:cNvSpPr>
          <p:nvPr>
            <p:ph type="dt" sz="half" idx="12"/>
          </p:nvPr>
        </p:nvSpPr>
        <p:spPr/>
        <p:txBody>
          <a:bodyPr/>
          <a:lstStyle/>
          <a:p>
            <a:pPr>
              <a:defRPr/>
            </a:pPr>
            <a:fld id="{2009A296-8EEE-4466-8DE0-E508D7079684}" type="datetime1">
              <a:rPr lang="en-US" smtClean="0"/>
              <a:pPr>
                <a:defRPr/>
              </a:pPr>
              <a:t>4/1/2013</a:t>
            </a:fld>
            <a:endParaRPr lang="en-US"/>
          </a:p>
        </p:txBody>
      </p:sp>
      <p:sp>
        <p:nvSpPr>
          <p:cNvPr id="7" name="Footer Placeholder 6"/>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ChangeArrowheads="1"/>
          </p:cNvSpPr>
          <p:nvPr/>
        </p:nvSpPr>
        <p:spPr bwMode="auto">
          <a:xfrm>
            <a:off x="609600" y="1600200"/>
            <a:ext cx="8077200" cy="4495800"/>
          </a:xfrm>
          <a:prstGeom prst="rect">
            <a:avLst/>
          </a:prstGeom>
          <a:noFill/>
          <a:ln w="9525">
            <a:noFill/>
            <a:miter lim="800000"/>
            <a:headEnd/>
            <a:tailEnd/>
          </a:ln>
          <a:effectLst/>
        </p:spPr>
        <p:txBody>
          <a:bodyPr/>
          <a:lstStyle/>
          <a:p>
            <a:pPr fontAlgn="base">
              <a:spcBef>
                <a:spcPct val="20000"/>
              </a:spcBef>
              <a:spcAft>
                <a:spcPct val="0"/>
              </a:spcAft>
            </a:pPr>
            <a:r>
              <a:rPr lang="en-US" sz="2000">
                <a:solidFill>
                  <a:srgbClr val="000000"/>
                </a:solidFill>
                <a:cs typeface="Times New Roman" pitchFamily="18" charset="0"/>
              </a:rPr>
              <a:t>  </a:t>
            </a:r>
            <a:endParaRPr lang="en-US" sz="2000">
              <a:solidFill>
                <a:srgbClr val="006666"/>
              </a:solidFill>
              <a:cs typeface="Times New Roman" pitchFamily="18" charset="0"/>
            </a:endParaRPr>
          </a:p>
          <a:p>
            <a:pPr marL="1143000" lvl="2" indent="-228600" fontAlgn="base">
              <a:spcBef>
                <a:spcPct val="20000"/>
              </a:spcBef>
              <a:spcAft>
                <a:spcPct val="0"/>
              </a:spcAft>
              <a:buSzPct val="140000"/>
            </a:pPr>
            <a:endParaRPr lang="en-US" sz="2000">
              <a:solidFill>
                <a:srgbClr val="006666"/>
              </a:solidFill>
              <a:cs typeface="Times New Roman" pitchFamily="18" charset="0"/>
            </a:endParaRPr>
          </a:p>
          <a:p>
            <a:pPr marL="742950" lvl="1" indent="-285750" fontAlgn="base">
              <a:spcBef>
                <a:spcPct val="20000"/>
              </a:spcBef>
              <a:spcAft>
                <a:spcPct val="0"/>
              </a:spcAft>
              <a:buClr>
                <a:srgbClr val="7889FB"/>
              </a:buClr>
              <a:buSzPct val="125000"/>
              <a:buFontTx/>
              <a:buChar char="•"/>
            </a:pPr>
            <a:r>
              <a:rPr lang="en-US" sz="2000">
                <a:solidFill>
                  <a:srgbClr val="000000"/>
                </a:solidFill>
                <a:cs typeface="Times New Roman" pitchFamily="18" charset="0"/>
              </a:rPr>
              <a:t>Object-Oriented Programming :</a:t>
            </a:r>
          </a:p>
          <a:p>
            <a:pPr marL="742950" lvl="1" indent="-285750" fontAlgn="base">
              <a:spcBef>
                <a:spcPct val="20000"/>
              </a:spcBef>
              <a:spcAft>
                <a:spcPct val="0"/>
              </a:spcAft>
              <a:buSzPct val="140000"/>
            </a:pPr>
            <a:endParaRPr lang="en-US" sz="2000">
              <a:solidFill>
                <a:srgbClr val="000000"/>
              </a:solidFill>
              <a:cs typeface="Times New Roman" pitchFamily="18" charset="0"/>
            </a:endParaRPr>
          </a:p>
          <a:p>
            <a:pPr marL="1143000" lvl="2" indent="-228600" fontAlgn="base">
              <a:spcBef>
                <a:spcPct val="20000"/>
              </a:spcBef>
              <a:spcAft>
                <a:spcPct val="0"/>
              </a:spcAft>
              <a:buClr>
                <a:srgbClr val="7889FB"/>
              </a:buClr>
              <a:buSzPct val="125000"/>
              <a:buFont typeface="Wingdings" pitchFamily="2" charset="2"/>
              <a:buChar char="ü"/>
            </a:pPr>
            <a:r>
              <a:rPr lang="en-US" sz="2000">
                <a:solidFill>
                  <a:srgbClr val="000000"/>
                </a:solidFill>
                <a:cs typeface="Times New Roman" pitchFamily="18" charset="0"/>
              </a:rPr>
              <a:t>A large application consists of component objects, which interact with each other.</a:t>
            </a:r>
          </a:p>
          <a:p>
            <a:pPr marL="1143000" lvl="2" indent="-228600" fontAlgn="base">
              <a:spcBef>
                <a:spcPct val="20000"/>
              </a:spcBef>
              <a:spcAft>
                <a:spcPct val="0"/>
              </a:spcAft>
              <a:buClr>
                <a:srgbClr val="7889FB"/>
              </a:buClr>
              <a:buSzPct val="125000"/>
              <a:buFont typeface="Wingdings" pitchFamily="2" charset="2"/>
              <a:buNone/>
            </a:pPr>
            <a:r>
              <a:rPr lang="en-US" sz="2000">
                <a:solidFill>
                  <a:srgbClr val="000000"/>
                </a:solidFill>
                <a:cs typeface="Times New Roman" pitchFamily="18" charset="0"/>
              </a:rPr>
              <a:t>  </a:t>
            </a:r>
          </a:p>
          <a:p>
            <a:pPr marL="1143000" lvl="2" indent="-228600" fontAlgn="base">
              <a:spcBef>
                <a:spcPct val="20000"/>
              </a:spcBef>
              <a:spcAft>
                <a:spcPct val="0"/>
              </a:spcAft>
              <a:buClr>
                <a:srgbClr val="7889FB"/>
              </a:buClr>
              <a:buSzPct val="125000"/>
              <a:buFont typeface="Wingdings" pitchFamily="2" charset="2"/>
              <a:buChar char="ü"/>
            </a:pPr>
            <a:r>
              <a:rPr lang="en-US" sz="2000">
                <a:solidFill>
                  <a:srgbClr val="000000"/>
                </a:solidFill>
                <a:cs typeface="Times New Roman" pitchFamily="18" charset="0"/>
              </a:rPr>
              <a:t>Can be used to develop various applications.	</a:t>
            </a:r>
          </a:p>
          <a:p>
            <a:pPr marL="1600200" lvl="3" indent="-228600" fontAlgn="base">
              <a:spcBef>
                <a:spcPct val="20000"/>
              </a:spcBef>
              <a:spcAft>
                <a:spcPct val="0"/>
              </a:spcAft>
              <a:buClr>
                <a:srgbClr val="7889FB"/>
              </a:buClr>
              <a:buSzPct val="125000"/>
            </a:pPr>
            <a:endParaRPr lang="en-US" sz="2000">
              <a:solidFill>
                <a:srgbClr val="000000"/>
              </a:solidFill>
              <a:cs typeface="Times New Roman" pitchFamily="18" charset="0"/>
            </a:endParaRPr>
          </a:p>
          <a:p>
            <a:pPr marL="1600200" lvl="3" indent="-228600" fontAlgn="base">
              <a:spcBef>
                <a:spcPct val="20000"/>
              </a:spcBef>
              <a:spcAft>
                <a:spcPct val="0"/>
              </a:spcAft>
              <a:buSzPct val="140000"/>
            </a:pPr>
            <a:endParaRPr lang="en-US" sz="2000">
              <a:solidFill>
                <a:srgbClr val="000000"/>
              </a:solidFill>
              <a:cs typeface="Times New Roman" pitchFamily="18" charset="0"/>
            </a:endParaRPr>
          </a:p>
        </p:txBody>
      </p:sp>
      <p:sp>
        <p:nvSpPr>
          <p:cNvPr id="1033219" name="Rectangle 3"/>
          <p:cNvSpPr>
            <a:spLocks noGrp="1" noChangeArrowheads="1"/>
          </p:cNvSpPr>
          <p:nvPr>
            <p:ph type="title"/>
          </p:nvPr>
        </p:nvSpPr>
        <p:spPr>
          <a:noFill/>
          <a:ln/>
        </p:spPr>
        <p:txBody>
          <a:bodyPr/>
          <a:lstStyle/>
          <a:p>
            <a:r>
              <a:rPr lang="en-US"/>
              <a:t>About Object Oriented Programming</a:t>
            </a:r>
          </a:p>
        </p:txBody>
      </p:sp>
      <p:sp>
        <p:nvSpPr>
          <p:cNvPr id="5" name="Date Placeholder 4"/>
          <p:cNvSpPr>
            <a:spLocks noGrp="1"/>
          </p:cNvSpPr>
          <p:nvPr>
            <p:ph type="dt" sz="half" idx="12"/>
          </p:nvPr>
        </p:nvSpPr>
        <p:spPr/>
        <p:txBody>
          <a:bodyPr/>
          <a:lstStyle/>
          <a:p>
            <a:fld id="{13EE8DDF-672A-4250-91BC-B984A96FBAA5}"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5"/>
          <p:cNvSpPr>
            <a:spLocks noGrp="1" noChangeArrowheads="1"/>
          </p:cNvSpPr>
          <p:nvPr>
            <p:ph type="title"/>
          </p:nvPr>
        </p:nvSpPr>
        <p:spPr/>
        <p:txBody>
          <a:bodyPr/>
          <a:lstStyle/>
          <a:p>
            <a:pPr eaLnBrk="1" hangingPunct="1"/>
            <a:r>
              <a:rPr lang="en-US" smtClean="0"/>
              <a:t>State Diagrams (contd.)</a:t>
            </a:r>
          </a:p>
        </p:txBody>
      </p:sp>
      <p:sp>
        <p:nvSpPr>
          <p:cNvPr id="80900" name="Rectangle 3"/>
          <p:cNvSpPr>
            <a:spLocks noGrp="1" noChangeArrowheads="1"/>
          </p:cNvSpPr>
          <p:nvPr>
            <p:ph type="body" sz="half" idx="1"/>
          </p:nvPr>
        </p:nvSpPr>
        <p:spPr/>
        <p:txBody>
          <a:bodyPr/>
          <a:lstStyle/>
          <a:p>
            <a:pPr eaLnBrk="1" hangingPunct="1"/>
            <a:r>
              <a:rPr lang="en-US" sz="1800" smtClean="0"/>
              <a:t>All state diagrams being with an initial state of the object.  This is the state of the object when it is created.  </a:t>
            </a:r>
          </a:p>
          <a:p>
            <a:pPr eaLnBrk="1" hangingPunct="1"/>
            <a:r>
              <a:rPr lang="en-US" sz="1800" smtClean="0"/>
              <a:t>After the initial state the object begins changing states.  </a:t>
            </a:r>
          </a:p>
          <a:p>
            <a:pPr eaLnBrk="1" hangingPunct="1"/>
            <a:r>
              <a:rPr lang="en-US" sz="1800" smtClean="0"/>
              <a:t>Conditions based on the activities can determine what the next state the object transitions to.</a:t>
            </a:r>
          </a:p>
        </p:txBody>
      </p:sp>
      <p:pic>
        <p:nvPicPr>
          <p:cNvPr id="80901" name="Picture 4" descr="state1"/>
          <p:cNvPicPr>
            <a:picLocks noGrp="1" noChangeAspect="1" noChangeArrowheads="1"/>
          </p:cNvPicPr>
          <p:nvPr>
            <p:ph sz="half" idx="2"/>
          </p:nvPr>
        </p:nvPicPr>
        <p:blipFill>
          <a:blip r:embed="rId2" cstate="print"/>
          <a:srcRect/>
          <a:stretch>
            <a:fillRect/>
          </a:stretch>
        </p:blipFill>
        <p:spPr>
          <a:xfrm>
            <a:off x="5354638" y="1828800"/>
            <a:ext cx="2951162" cy="3270250"/>
          </a:xfrm>
          <a:noFill/>
        </p:spPr>
      </p:pic>
      <p:sp>
        <p:nvSpPr>
          <p:cNvPr id="6" name="Date Placeholder 5"/>
          <p:cNvSpPr>
            <a:spLocks noGrp="1"/>
          </p:cNvSpPr>
          <p:nvPr>
            <p:ph type="dt" sz="half" idx="12"/>
          </p:nvPr>
        </p:nvSpPr>
        <p:spPr/>
        <p:txBody>
          <a:bodyPr/>
          <a:lstStyle/>
          <a:p>
            <a:pPr>
              <a:defRPr/>
            </a:pPr>
            <a:fld id="{FE92F61C-9FC7-45B6-86BF-AAEFF139D42B}" type="datetime1">
              <a:rPr lang="en-US" smtClean="0"/>
              <a:pPr>
                <a:defRPr/>
              </a:pPr>
              <a:t>4/1/2013</a:t>
            </a:fld>
            <a:endParaRPr lang="en-US"/>
          </a:p>
        </p:txBody>
      </p:sp>
      <p:sp>
        <p:nvSpPr>
          <p:cNvPr id="7" name="Footer Placeholder 6"/>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US" smtClean="0"/>
              <a:t>Example of a State Diagram</a:t>
            </a:r>
          </a:p>
        </p:txBody>
      </p:sp>
      <p:sp>
        <p:nvSpPr>
          <p:cNvPr id="81924" name="Rectangle 3"/>
          <p:cNvSpPr>
            <a:spLocks noGrp="1" noChangeArrowheads="1"/>
          </p:cNvSpPr>
          <p:nvPr>
            <p:ph type="body" idx="1"/>
          </p:nvPr>
        </p:nvSpPr>
        <p:spPr>
          <a:xfrm>
            <a:off x="685800" y="1776413"/>
            <a:ext cx="7775575" cy="4548187"/>
          </a:xfrm>
        </p:spPr>
        <p:txBody>
          <a:bodyPr/>
          <a:lstStyle/>
          <a:p>
            <a:pPr eaLnBrk="1" hangingPunct="1"/>
            <a:r>
              <a:rPr lang="en-US" smtClean="0"/>
              <a:t>Let us consider an example of a state diagram might look like for an Order object. </a:t>
            </a:r>
          </a:p>
          <a:p>
            <a:pPr lvl="1" eaLnBrk="1" hangingPunct="1"/>
            <a:r>
              <a:rPr lang="en-US" smtClean="0"/>
              <a:t>When the object enters the Checking state it performs the  activity "check items."  After the activity is completed the object transitions to the next state based on the conditions [all items available] or [an item is not available]. </a:t>
            </a:r>
          </a:p>
          <a:p>
            <a:pPr lvl="1" eaLnBrk="1" hangingPunct="1"/>
            <a:r>
              <a:rPr lang="en-US" smtClean="0"/>
              <a:t> If an item is not available the order is canceled.  If all items are available then the order is dispatched.</a:t>
            </a:r>
          </a:p>
          <a:p>
            <a:pPr lvl="1" eaLnBrk="1" hangingPunct="1"/>
            <a:r>
              <a:rPr lang="en-US" smtClean="0"/>
              <a:t> When the object transitions to the Dispatching state the activity "initiate delivery" is performed.  </a:t>
            </a:r>
          </a:p>
          <a:p>
            <a:pPr lvl="1" eaLnBrk="1" hangingPunct="1"/>
            <a:r>
              <a:rPr lang="en-US" smtClean="0"/>
              <a:t>After this activity is complete the object transitions again to the Delivered state.</a:t>
            </a:r>
          </a:p>
        </p:txBody>
      </p:sp>
      <p:sp>
        <p:nvSpPr>
          <p:cNvPr id="5" name="Date Placeholder 4"/>
          <p:cNvSpPr>
            <a:spLocks noGrp="1"/>
          </p:cNvSpPr>
          <p:nvPr>
            <p:ph type="dt" sz="half" idx="12"/>
          </p:nvPr>
        </p:nvSpPr>
        <p:spPr/>
        <p:txBody>
          <a:bodyPr/>
          <a:lstStyle/>
          <a:p>
            <a:pPr>
              <a:defRPr/>
            </a:pPr>
            <a:fld id="{20F95A7D-BC0E-4EEF-A44B-41541A94C3DE}"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en-US" smtClean="0"/>
              <a:t>Example of a State Diagram (Contd.)</a:t>
            </a:r>
          </a:p>
        </p:txBody>
      </p:sp>
      <p:pic>
        <p:nvPicPr>
          <p:cNvPr id="82948" name="Picture 4" descr="state2"/>
          <p:cNvPicPr>
            <a:picLocks noGrp="1" noChangeAspect="1" noChangeArrowheads="1"/>
          </p:cNvPicPr>
          <p:nvPr>
            <p:ph idx="1"/>
          </p:nvPr>
        </p:nvPicPr>
        <p:blipFill>
          <a:blip r:embed="rId2" cstate="print"/>
          <a:srcRect/>
          <a:stretch>
            <a:fillRect/>
          </a:stretch>
        </p:blipFill>
        <p:spPr>
          <a:xfrm>
            <a:off x="1752600" y="1676400"/>
            <a:ext cx="5181600" cy="4267200"/>
          </a:xfrm>
          <a:noFill/>
        </p:spPr>
      </p:pic>
      <p:sp>
        <p:nvSpPr>
          <p:cNvPr id="5" name="Date Placeholder 4"/>
          <p:cNvSpPr>
            <a:spLocks noGrp="1"/>
          </p:cNvSpPr>
          <p:nvPr>
            <p:ph type="dt" sz="half" idx="12"/>
          </p:nvPr>
        </p:nvSpPr>
        <p:spPr/>
        <p:txBody>
          <a:bodyPr/>
          <a:lstStyle/>
          <a:p>
            <a:pPr>
              <a:defRPr/>
            </a:pPr>
            <a:fld id="{9A9147B0-26B7-4032-AEA8-A817D35F445A}"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smtClean="0"/>
              <a:t>Example of a State Diagram (Contd.) </a:t>
            </a:r>
          </a:p>
        </p:txBody>
      </p:sp>
      <p:pic>
        <p:nvPicPr>
          <p:cNvPr id="83972" name="Picture 4" descr="state3"/>
          <p:cNvPicPr>
            <a:picLocks noGrp="1" noChangeAspect="1" noChangeArrowheads="1"/>
          </p:cNvPicPr>
          <p:nvPr>
            <p:ph idx="1"/>
          </p:nvPr>
        </p:nvPicPr>
        <p:blipFill>
          <a:blip r:embed="rId3" cstate="print"/>
          <a:srcRect/>
          <a:stretch>
            <a:fillRect/>
          </a:stretch>
        </p:blipFill>
        <p:spPr>
          <a:xfrm>
            <a:off x="1981200" y="1905000"/>
            <a:ext cx="5486400" cy="3194050"/>
          </a:xfrm>
          <a:noFill/>
        </p:spPr>
      </p:pic>
      <p:sp>
        <p:nvSpPr>
          <p:cNvPr id="5" name="Date Placeholder 4"/>
          <p:cNvSpPr>
            <a:spLocks noGrp="1"/>
          </p:cNvSpPr>
          <p:nvPr>
            <p:ph type="dt" sz="half" idx="12"/>
          </p:nvPr>
        </p:nvSpPr>
        <p:spPr/>
        <p:txBody>
          <a:bodyPr/>
          <a:lstStyle/>
          <a:p>
            <a:pPr>
              <a:defRPr/>
            </a:pPr>
            <a:fld id="{0D7F9871-5B22-4B2B-A7D8-3653B43F9926}"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endParaRPr lang="en-US" smtClean="0"/>
          </a:p>
        </p:txBody>
      </p:sp>
      <p:sp>
        <p:nvSpPr>
          <p:cNvPr id="84996" name="Rectangle 3"/>
          <p:cNvSpPr>
            <a:spLocks noGrp="1" noChangeArrowheads="1"/>
          </p:cNvSpPr>
          <p:nvPr>
            <p:ph type="body" idx="1"/>
          </p:nvPr>
        </p:nvSpPr>
        <p:spPr/>
        <p:txBody>
          <a:bodyPr/>
          <a:lstStyle/>
          <a:p>
            <a:pPr eaLnBrk="1" hangingPunct="1"/>
            <a:endParaRPr lang="en-US" smtClean="0"/>
          </a:p>
        </p:txBody>
      </p:sp>
      <p:sp>
        <p:nvSpPr>
          <p:cNvPr id="84997" name="Rectangle 4"/>
          <p:cNvSpPr>
            <a:spLocks noChangeArrowheads="1"/>
          </p:cNvSpPr>
          <p:nvPr/>
        </p:nvSpPr>
        <p:spPr bwMode="auto">
          <a:xfrm>
            <a:off x="457200" y="1447800"/>
            <a:ext cx="8229600" cy="4648200"/>
          </a:xfrm>
          <a:prstGeom prst="rect">
            <a:avLst/>
          </a:prstGeom>
          <a:solidFill>
            <a:srgbClr val="008080"/>
          </a:solidFill>
          <a:ln w="9525">
            <a:miter lim="800000"/>
            <a:headEnd/>
            <a:tailEnd/>
          </a:ln>
          <a:scene3d>
            <a:camera prst="legacyPerspectiveBottom"/>
            <a:lightRig rig="legacyFlat3" dir="t"/>
          </a:scene3d>
          <a:sp3d extrusionH="887400" prstMaterial="legacyMatte">
            <a:bevelT w="13500" h="13500" prst="angle"/>
            <a:bevelB w="13500" h="13500" prst="angle"/>
            <a:extrusionClr>
              <a:srgbClr val="008080"/>
            </a:extrusionClr>
          </a:sp3d>
        </p:spPr>
        <p:txBody>
          <a:bodyPr>
            <a:flatTx/>
          </a:bodyPr>
          <a:lstStyle/>
          <a:p>
            <a:pPr fontAlgn="base">
              <a:spcBef>
                <a:spcPct val="20000"/>
              </a:spcBef>
              <a:spcAft>
                <a:spcPct val="0"/>
              </a:spcAft>
              <a:buFontTx/>
              <a:buChar char="•"/>
            </a:pPr>
            <a:r>
              <a:rPr lang="en-US" sz="2000" smtClean="0">
                <a:solidFill>
                  <a:srgbClr val="FFFFFF"/>
                </a:solidFill>
              </a:rPr>
              <a:t>Class diagrams are widely used to describe the types of objects in a system and their relationships.  </a:t>
            </a:r>
          </a:p>
          <a:p>
            <a:pPr fontAlgn="base">
              <a:spcBef>
                <a:spcPct val="20000"/>
              </a:spcBef>
              <a:spcAft>
                <a:spcPct val="0"/>
              </a:spcAft>
              <a:buFontTx/>
              <a:buChar char="•"/>
            </a:pPr>
            <a:r>
              <a:rPr lang="en-US" sz="2000" smtClean="0">
                <a:solidFill>
                  <a:srgbClr val="FFFFFF"/>
                </a:solidFill>
              </a:rPr>
              <a:t>Class diagrams model class structure and contents using design elements such as classes, packages and objects. </a:t>
            </a:r>
          </a:p>
          <a:p>
            <a:pPr fontAlgn="base">
              <a:spcBef>
                <a:spcPct val="20000"/>
              </a:spcBef>
              <a:spcAft>
                <a:spcPct val="0"/>
              </a:spcAft>
              <a:buFontTx/>
              <a:buChar char="•"/>
            </a:pPr>
            <a:r>
              <a:rPr lang="en-US" sz="2000" smtClean="0">
                <a:solidFill>
                  <a:srgbClr val="FFFFFF"/>
                </a:solidFill>
              </a:rPr>
              <a:t>Class diagrams also display relationships such as containment, inheritance, associations and others </a:t>
            </a:r>
          </a:p>
          <a:p>
            <a:pPr fontAlgn="base">
              <a:spcBef>
                <a:spcPct val="20000"/>
              </a:spcBef>
              <a:spcAft>
                <a:spcPct val="0"/>
              </a:spcAft>
              <a:buFontTx/>
              <a:buChar char="•"/>
            </a:pPr>
            <a:r>
              <a:rPr lang="en-US" sz="2000" smtClean="0">
                <a:solidFill>
                  <a:srgbClr val="FFFFFF"/>
                </a:solidFill>
              </a:rPr>
              <a:t>The association relationship is the most common relationship in a class diagram.</a:t>
            </a:r>
          </a:p>
          <a:p>
            <a:pPr fontAlgn="base">
              <a:spcBef>
                <a:spcPct val="20000"/>
              </a:spcBef>
              <a:spcAft>
                <a:spcPct val="0"/>
              </a:spcAft>
              <a:buFontTx/>
              <a:buChar char="•"/>
            </a:pPr>
            <a:r>
              <a:rPr lang="en-US" sz="2000" smtClean="0">
                <a:solidFill>
                  <a:srgbClr val="FFFFFF"/>
                </a:solidFill>
              </a:rPr>
              <a:t> The association shows the relationship between instances of classes.</a:t>
            </a:r>
          </a:p>
          <a:p>
            <a:pPr fontAlgn="base">
              <a:spcBef>
                <a:spcPct val="20000"/>
              </a:spcBef>
              <a:spcAft>
                <a:spcPct val="0"/>
              </a:spcAft>
              <a:buFontTx/>
              <a:buChar char="•"/>
            </a:pPr>
            <a:r>
              <a:rPr lang="en-US" sz="2000" smtClean="0">
                <a:solidFill>
                  <a:srgbClr val="FFFFFF"/>
                </a:solidFill>
              </a:rPr>
              <a:t> Interaction diagrams model the behavior of  use cases by describing the way groups of objects interact to complete the task.  The two kinds of interaction diagrams are </a:t>
            </a:r>
            <a:r>
              <a:rPr lang="en-US" sz="2000" b="1" smtClean="0">
                <a:solidFill>
                  <a:srgbClr val="FFFFFF"/>
                </a:solidFill>
              </a:rPr>
              <a:t>sequence</a:t>
            </a:r>
            <a:r>
              <a:rPr lang="en-US" sz="2000" smtClean="0">
                <a:solidFill>
                  <a:srgbClr val="FFFFFF"/>
                </a:solidFill>
              </a:rPr>
              <a:t> and </a:t>
            </a:r>
            <a:r>
              <a:rPr lang="en-US" sz="2000" b="1" smtClean="0">
                <a:solidFill>
                  <a:srgbClr val="FFFFFF"/>
                </a:solidFill>
              </a:rPr>
              <a:t>collaboration</a:t>
            </a:r>
            <a:r>
              <a:rPr lang="en-US" sz="2000" smtClean="0">
                <a:solidFill>
                  <a:srgbClr val="FFFFFF"/>
                </a:solidFill>
              </a:rPr>
              <a:t> diagrams. </a:t>
            </a:r>
          </a:p>
          <a:p>
            <a:pPr fontAlgn="base">
              <a:spcBef>
                <a:spcPct val="20000"/>
              </a:spcBef>
              <a:spcAft>
                <a:spcPct val="0"/>
              </a:spcAft>
            </a:pPr>
            <a:r>
              <a:rPr lang="en-US" sz="2000" smtClean="0">
                <a:solidFill>
                  <a:srgbClr val="FFFFFF"/>
                </a:solidFill>
              </a:rPr>
              <a:t> </a:t>
            </a:r>
          </a:p>
        </p:txBody>
      </p:sp>
      <p:sp>
        <p:nvSpPr>
          <p:cNvPr id="84998" name="Rectangle 5"/>
          <p:cNvSpPr>
            <a:spLocks noChangeArrowheads="1"/>
          </p:cNvSpPr>
          <p:nvPr/>
        </p:nvSpPr>
        <p:spPr bwMode="auto">
          <a:xfrm>
            <a:off x="0" y="871538"/>
            <a:ext cx="9144000" cy="498475"/>
          </a:xfrm>
          <a:prstGeom prst="rect">
            <a:avLst/>
          </a:prstGeom>
          <a:solidFill>
            <a:srgbClr val="008080"/>
          </a:solidFill>
          <a:ln w="9525">
            <a:miter lim="800000"/>
            <a:headEnd/>
            <a:tailEnd/>
          </a:ln>
          <a:scene3d>
            <a:camera prst="legacyPerspectiveBottom"/>
            <a:lightRig rig="legacyFlat3" dir="t"/>
          </a:scene3d>
          <a:sp3d extrusionH="887400" prstMaterial="legacyMatte">
            <a:bevelT w="13500" h="13500" prst="angle"/>
            <a:bevelB w="13500" h="13500" prst="angle"/>
            <a:extrusionClr>
              <a:srgbClr val="008080"/>
            </a:extrusionClr>
          </a:sp3d>
        </p:spPr>
        <p:txBody>
          <a:bodyPr lIns="92075" tIns="46038" rIns="92075" bIns="46038" anchor="b">
            <a:flatTx/>
          </a:bodyPr>
          <a:lstStyle/>
          <a:p>
            <a:pPr algn="ctr" fontAlgn="base">
              <a:lnSpc>
                <a:spcPct val="90000"/>
              </a:lnSpc>
              <a:spcBef>
                <a:spcPct val="0"/>
              </a:spcBef>
              <a:spcAft>
                <a:spcPct val="0"/>
              </a:spcAft>
            </a:pPr>
            <a:r>
              <a:rPr lang="en-US" sz="2800" smtClean="0">
                <a:solidFill>
                  <a:srgbClr val="FFFFFF"/>
                </a:solidFill>
              </a:rPr>
              <a:t>Summary</a:t>
            </a:r>
          </a:p>
        </p:txBody>
      </p:sp>
      <p:sp>
        <p:nvSpPr>
          <p:cNvPr id="7" name="Date Placeholder 6"/>
          <p:cNvSpPr>
            <a:spLocks noGrp="1"/>
          </p:cNvSpPr>
          <p:nvPr>
            <p:ph type="dt" sz="half" idx="12"/>
          </p:nvPr>
        </p:nvSpPr>
        <p:spPr/>
        <p:txBody>
          <a:bodyPr/>
          <a:lstStyle/>
          <a:p>
            <a:pPr>
              <a:defRPr/>
            </a:pPr>
            <a:fld id="{B7717D58-8D73-44F1-B00F-AB31374A375E}" type="datetime1">
              <a:rPr lang="en-US" smtClean="0"/>
              <a:pPr>
                <a:defRPr/>
              </a:pPr>
              <a:t>4/1/2013</a:t>
            </a:fld>
            <a:endParaRPr lang="en-US"/>
          </a:p>
        </p:txBody>
      </p:sp>
      <p:sp>
        <p:nvSpPr>
          <p:cNvPr id="8" name="Footer Placeholder 7"/>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ChangeArrowheads="1"/>
          </p:cNvSpPr>
          <p:nvPr/>
        </p:nvSpPr>
        <p:spPr bwMode="auto">
          <a:xfrm>
            <a:off x="152400" y="1600200"/>
            <a:ext cx="8077200" cy="4495800"/>
          </a:xfrm>
          <a:prstGeom prst="rect">
            <a:avLst/>
          </a:prstGeom>
          <a:noFill/>
          <a:ln w="9525">
            <a:noFill/>
            <a:miter lim="800000"/>
            <a:headEnd/>
            <a:tailEnd/>
          </a:ln>
        </p:spPr>
        <p:txBody>
          <a:bodyPr/>
          <a:lstStyle/>
          <a:p>
            <a:pPr marL="457200" indent="-457200" fontAlgn="base">
              <a:spcBef>
                <a:spcPct val="20000"/>
              </a:spcBef>
              <a:spcAft>
                <a:spcPct val="0"/>
              </a:spcAft>
            </a:pPr>
            <a:r>
              <a:rPr lang="en-US" smtClean="0">
                <a:solidFill>
                  <a:srgbClr val="000000"/>
                </a:solidFill>
                <a:latin typeface="Verdana" pitchFamily="34" charset="0"/>
                <a:cs typeface="Times New Roman" pitchFamily="18" charset="0"/>
              </a:rPr>
              <a:t>		</a:t>
            </a:r>
          </a:p>
          <a:p>
            <a:pPr marL="914400" lvl="1" indent="-457200" fontAlgn="base">
              <a:spcBef>
                <a:spcPct val="20000"/>
              </a:spcBef>
              <a:spcAft>
                <a:spcPct val="0"/>
              </a:spcAft>
              <a:buFontTx/>
              <a:buAutoNum type="arabicPeriod"/>
            </a:pPr>
            <a:r>
              <a:rPr lang="en-US" smtClean="0">
                <a:solidFill>
                  <a:srgbClr val="000000"/>
                </a:solidFill>
                <a:latin typeface="Verdana" pitchFamily="34" charset="0"/>
              </a:rPr>
              <a:t>Class diagrams are widely used to describe the types of _______ in a system and their ___________________</a:t>
            </a:r>
          </a:p>
          <a:p>
            <a:pPr marL="914400" lvl="1" indent="-457200" fontAlgn="base">
              <a:spcBef>
                <a:spcPct val="20000"/>
              </a:spcBef>
              <a:spcAft>
                <a:spcPct val="0"/>
              </a:spcAft>
            </a:pPr>
            <a:endParaRPr lang="en-US" smtClean="0">
              <a:solidFill>
                <a:srgbClr val="000000"/>
              </a:solidFill>
            </a:endParaRPr>
          </a:p>
          <a:p>
            <a:pPr marL="1371600" lvl="2" indent="-457200" fontAlgn="base">
              <a:spcBef>
                <a:spcPct val="20000"/>
              </a:spcBef>
              <a:spcAft>
                <a:spcPct val="0"/>
              </a:spcAft>
              <a:buFontTx/>
              <a:buChar char="•"/>
            </a:pPr>
            <a:r>
              <a:rPr lang="en-US" smtClean="0">
                <a:solidFill>
                  <a:srgbClr val="000000"/>
                </a:solidFill>
                <a:latin typeface="Verdana" pitchFamily="34" charset="0"/>
                <a:cs typeface="Times New Roman" pitchFamily="18" charset="0"/>
              </a:rPr>
              <a:t>Objects  and relationships</a:t>
            </a:r>
          </a:p>
          <a:p>
            <a:pPr marL="1371600" lvl="2" indent="-457200" fontAlgn="base">
              <a:spcBef>
                <a:spcPct val="20000"/>
              </a:spcBef>
              <a:spcAft>
                <a:spcPct val="0"/>
              </a:spcAft>
              <a:buFontTx/>
              <a:buChar char="•"/>
            </a:pPr>
            <a:r>
              <a:rPr lang="en-US" smtClean="0">
                <a:solidFill>
                  <a:srgbClr val="000000"/>
                </a:solidFill>
                <a:latin typeface="Verdana" pitchFamily="34" charset="0"/>
                <a:cs typeface="Times New Roman" pitchFamily="18" charset="0"/>
              </a:rPr>
              <a:t>Objects and Classes</a:t>
            </a:r>
          </a:p>
          <a:p>
            <a:pPr marL="1371600" lvl="2" indent="-457200" fontAlgn="base">
              <a:spcBef>
                <a:spcPct val="20000"/>
              </a:spcBef>
              <a:spcAft>
                <a:spcPct val="0"/>
              </a:spcAft>
              <a:buFontTx/>
              <a:buChar char="•"/>
            </a:pPr>
            <a:r>
              <a:rPr lang="en-US" smtClean="0">
                <a:solidFill>
                  <a:srgbClr val="000000"/>
                </a:solidFill>
                <a:latin typeface="Verdana" pitchFamily="34" charset="0"/>
                <a:cs typeface="Times New Roman" pitchFamily="18" charset="0"/>
              </a:rPr>
              <a:t>Objects and messages</a:t>
            </a:r>
          </a:p>
          <a:p>
            <a:pPr marL="1371600" lvl="2" indent="-457200" fontAlgn="base">
              <a:spcBef>
                <a:spcPct val="20000"/>
              </a:spcBef>
              <a:spcAft>
                <a:spcPct val="0"/>
              </a:spcAft>
              <a:buFontTx/>
              <a:buChar char="•"/>
            </a:pPr>
            <a:r>
              <a:rPr lang="en-US" smtClean="0">
                <a:solidFill>
                  <a:srgbClr val="000000"/>
                </a:solidFill>
                <a:latin typeface="Verdana" pitchFamily="34" charset="0"/>
                <a:cs typeface="Times New Roman" pitchFamily="18" charset="0"/>
              </a:rPr>
              <a:t>Encapsulation and Classes</a:t>
            </a:r>
            <a:endParaRPr lang="en-GB" smtClean="0">
              <a:solidFill>
                <a:srgbClr val="000000"/>
              </a:solidFill>
              <a:latin typeface="Verdana" pitchFamily="34" charset="0"/>
            </a:endParaRPr>
          </a:p>
          <a:p>
            <a:pPr marL="914400" lvl="1" indent="-457200" fontAlgn="base">
              <a:spcBef>
                <a:spcPct val="20000"/>
              </a:spcBef>
              <a:spcAft>
                <a:spcPct val="0"/>
              </a:spcAft>
            </a:pPr>
            <a:endParaRPr lang="en-GB" smtClean="0">
              <a:solidFill>
                <a:srgbClr val="000000"/>
              </a:solidFill>
              <a:latin typeface="Verdana" pitchFamily="34" charset="0"/>
            </a:endParaRPr>
          </a:p>
          <a:p>
            <a:pPr marL="914400" lvl="1" indent="-457200" fontAlgn="base">
              <a:spcBef>
                <a:spcPct val="20000"/>
              </a:spcBef>
              <a:spcAft>
                <a:spcPct val="0"/>
              </a:spcAft>
              <a:buFontTx/>
              <a:buAutoNum type="arabicPeriod" startAt="2"/>
            </a:pPr>
            <a:r>
              <a:rPr lang="en-US" smtClean="0">
                <a:solidFill>
                  <a:srgbClr val="000000"/>
                </a:solidFill>
                <a:latin typeface="Verdana" pitchFamily="34" charset="0"/>
              </a:rPr>
              <a:t>A generalization is used when two classes are similar</a:t>
            </a:r>
            <a:r>
              <a:rPr lang="en-US" smtClean="0">
                <a:solidFill>
                  <a:srgbClr val="000000"/>
                </a:solidFill>
              </a:rPr>
              <a:t> </a:t>
            </a:r>
          </a:p>
          <a:p>
            <a:pPr marL="1371600" lvl="2" indent="-457200" fontAlgn="base">
              <a:spcBef>
                <a:spcPct val="20000"/>
              </a:spcBef>
              <a:spcAft>
                <a:spcPct val="0"/>
              </a:spcAft>
              <a:buFontTx/>
              <a:buChar char="•"/>
            </a:pPr>
            <a:r>
              <a:rPr lang="en-US" smtClean="0">
                <a:solidFill>
                  <a:srgbClr val="000000"/>
                </a:solidFill>
                <a:latin typeface="Verdana" pitchFamily="34" charset="0"/>
                <a:cs typeface="Times New Roman" pitchFamily="18" charset="0"/>
              </a:rPr>
              <a:t>True</a:t>
            </a:r>
          </a:p>
          <a:p>
            <a:pPr marL="1371600" lvl="2" indent="-457200" fontAlgn="base">
              <a:spcBef>
                <a:spcPct val="20000"/>
              </a:spcBef>
              <a:spcAft>
                <a:spcPct val="0"/>
              </a:spcAft>
              <a:buFontTx/>
              <a:buChar char="•"/>
            </a:pPr>
            <a:r>
              <a:rPr lang="en-US" smtClean="0">
                <a:solidFill>
                  <a:srgbClr val="000000"/>
                </a:solidFill>
                <a:latin typeface="Verdana" pitchFamily="34" charset="0"/>
                <a:cs typeface="Times New Roman" pitchFamily="18" charset="0"/>
              </a:rPr>
              <a:t>false</a:t>
            </a:r>
          </a:p>
        </p:txBody>
      </p:sp>
      <p:sp>
        <p:nvSpPr>
          <p:cNvPr id="86020" name="Rectangle 3"/>
          <p:cNvSpPr>
            <a:spLocks noGrp="1" noChangeArrowheads="1"/>
          </p:cNvSpPr>
          <p:nvPr>
            <p:ph type="title"/>
          </p:nvPr>
        </p:nvSpPr>
        <p:spPr>
          <a:noFill/>
        </p:spPr>
        <p:txBody>
          <a:bodyPr/>
          <a:lstStyle/>
          <a:p>
            <a:pPr eaLnBrk="1" hangingPunct="1"/>
            <a:r>
              <a:rPr lang="en-US" smtClean="0"/>
              <a:t>Test Your Understanding </a:t>
            </a:r>
          </a:p>
        </p:txBody>
      </p:sp>
      <p:sp>
        <p:nvSpPr>
          <p:cNvPr id="1187846" name="Rectangle 6"/>
          <p:cNvSpPr>
            <a:spLocks noChangeArrowheads="1"/>
          </p:cNvSpPr>
          <p:nvPr/>
        </p:nvSpPr>
        <p:spPr bwMode="auto">
          <a:xfrm>
            <a:off x="990600" y="2819400"/>
            <a:ext cx="3810000" cy="457200"/>
          </a:xfrm>
          <a:prstGeom prst="rect">
            <a:avLst/>
          </a:prstGeom>
          <a:noFill/>
          <a:ln w="28575">
            <a:solidFill>
              <a:srgbClr val="008080"/>
            </a:solidFill>
            <a:miter lim="800000"/>
            <a:headEnd/>
            <a:tailEnd/>
          </a:ln>
        </p:spPr>
        <p:txBody>
          <a:bodyPr wrap="none" anchor="ctr"/>
          <a:lstStyle/>
          <a:p>
            <a:pPr algn="ctr" fontAlgn="base">
              <a:spcBef>
                <a:spcPct val="50000"/>
              </a:spcBef>
              <a:spcAft>
                <a:spcPct val="0"/>
              </a:spcAft>
            </a:pPr>
            <a:endParaRPr lang="en-US" sz="2000" smtClean="0">
              <a:solidFill>
                <a:srgbClr val="000000"/>
              </a:solidFill>
            </a:endParaRPr>
          </a:p>
        </p:txBody>
      </p:sp>
      <p:sp>
        <p:nvSpPr>
          <p:cNvPr id="1187847" name="Rectangle 7"/>
          <p:cNvSpPr>
            <a:spLocks noChangeArrowheads="1"/>
          </p:cNvSpPr>
          <p:nvPr/>
        </p:nvSpPr>
        <p:spPr bwMode="auto">
          <a:xfrm>
            <a:off x="1066800" y="4876800"/>
            <a:ext cx="2057400" cy="304800"/>
          </a:xfrm>
          <a:prstGeom prst="rect">
            <a:avLst/>
          </a:prstGeom>
          <a:noFill/>
          <a:ln w="28575">
            <a:solidFill>
              <a:srgbClr val="008080"/>
            </a:solidFill>
            <a:miter lim="800000"/>
            <a:headEnd/>
            <a:tailEnd/>
          </a:ln>
        </p:spPr>
        <p:txBody>
          <a:bodyPr wrap="none" anchor="ctr"/>
          <a:lstStyle/>
          <a:p>
            <a:pPr algn="ctr" fontAlgn="base">
              <a:spcBef>
                <a:spcPct val="50000"/>
              </a:spcBef>
              <a:spcAft>
                <a:spcPct val="0"/>
              </a:spcAft>
            </a:pPr>
            <a:endParaRPr lang="en-US" sz="2000" smtClean="0">
              <a:solidFill>
                <a:srgbClr val="000000"/>
              </a:solidFill>
            </a:endParaRPr>
          </a:p>
        </p:txBody>
      </p:sp>
      <p:sp>
        <p:nvSpPr>
          <p:cNvPr id="7" name="Date Placeholder 6"/>
          <p:cNvSpPr>
            <a:spLocks noGrp="1"/>
          </p:cNvSpPr>
          <p:nvPr>
            <p:ph type="dt" sz="half" idx="12"/>
          </p:nvPr>
        </p:nvSpPr>
        <p:spPr/>
        <p:txBody>
          <a:bodyPr/>
          <a:lstStyle/>
          <a:p>
            <a:pPr>
              <a:defRPr/>
            </a:pPr>
            <a:fld id="{38771005-BC6F-429E-BBE2-31AAF1BCC1E0}" type="datetime1">
              <a:rPr lang="en-US" smtClean="0"/>
              <a:pPr>
                <a:defRPr/>
              </a:pPr>
              <a:t>4/1/2013</a:t>
            </a:fld>
            <a:endParaRPr lang="en-US"/>
          </a:p>
        </p:txBody>
      </p:sp>
      <p:sp>
        <p:nvSpPr>
          <p:cNvPr id="8" name="Footer Placeholder 7"/>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87846"/>
                                        </p:tgtEl>
                                        <p:attrNameLst>
                                          <p:attrName>style.visibility</p:attrName>
                                        </p:attrNameLst>
                                      </p:cBhvr>
                                      <p:to>
                                        <p:strVal val="visible"/>
                                      </p:to>
                                    </p:set>
                                    <p:animEffect transition="in" filter="wheel(4)">
                                      <p:cBhvr>
                                        <p:cTn id="7" dur="2000"/>
                                        <p:tgtEl>
                                          <p:spTgt spid="118784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187847"/>
                                        </p:tgtEl>
                                        <p:attrNameLst>
                                          <p:attrName>style.visibility</p:attrName>
                                        </p:attrNameLst>
                                      </p:cBhvr>
                                      <p:to>
                                        <p:strVal val="visible"/>
                                      </p:to>
                                    </p:set>
                                    <p:animEffect transition="in" filter="wheel(4)">
                                      <p:cBhvr>
                                        <p:cTn id="12" dur="2000"/>
                                        <p:tgtEl>
                                          <p:spTgt spid="1187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46" grpId="0" animBg="1"/>
      <p:bldP spid="118784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en-US" smtClean="0"/>
              <a:t>Test your understanding</a:t>
            </a:r>
          </a:p>
        </p:txBody>
      </p:sp>
      <p:sp>
        <p:nvSpPr>
          <p:cNvPr id="87044" name="Rectangle 3"/>
          <p:cNvSpPr>
            <a:spLocks noGrp="1" noChangeArrowheads="1"/>
          </p:cNvSpPr>
          <p:nvPr>
            <p:ph type="body" sz="half" idx="1"/>
          </p:nvPr>
        </p:nvSpPr>
        <p:spPr>
          <a:xfrm>
            <a:off x="685800" y="1776413"/>
            <a:ext cx="4724400" cy="3902075"/>
          </a:xfrm>
        </p:spPr>
        <p:txBody>
          <a:bodyPr/>
          <a:lstStyle/>
          <a:p>
            <a:pPr marL="381000" indent="-381000" eaLnBrk="1" hangingPunct="1">
              <a:buFontTx/>
              <a:buNone/>
            </a:pPr>
            <a:r>
              <a:rPr lang="en-US" sz="1800" smtClean="0"/>
              <a:t>3. </a:t>
            </a:r>
            <a:r>
              <a:rPr lang="en-US" sz="1800" smtClean="0">
                <a:latin typeface="Verdana" pitchFamily="34" charset="0"/>
              </a:rPr>
              <a:t>Example of a Dynamic diagram is:</a:t>
            </a:r>
          </a:p>
          <a:p>
            <a:pPr marL="723900" lvl="1" indent="-381000" eaLnBrk="1" hangingPunct="1">
              <a:spcBef>
                <a:spcPct val="20000"/>
              </a:spcBef>
              <a:spcAft>
                <a:spcPct val="0"/>
              </a:spcAft>
              <a:buClrTx/>
              <a:buSzTx/>
              <a:buFontTx/>
              <a:buChar char="•"/>
            </a:pPr>
            <a:r>
              <a:rPr lang="en-US" sz="1800" smtClean="0">
                <a:latin typeface="Verdana" pitchFamily="34" charset="0"/>
              </a:rPr>
              <a:t>Class diagram</a:t>
            </a:r>
          </a:p>
          <a:p>
            <a:pPr marL="723900" lvl="1" indent="-381000" eaLnBrk="1" hangingPunct="1">
              <a:spcBef>
                <a:spcPct val="20000"/>
              </a:spcBef>
              <a:spcAft>
                <a:spcPct val="0"/>
              </a:spcAft>
              <a:buClrTx/>
              <a:buSzTx/>
              <a:buFontTx/>
              <a:buChar char="•"/>
            </a:pPr>
            <a:r>
              <a:rPr lang="en-US" sz="1800" smtClean="0">
                <a:latin typeface="Verdana" pitchFamily="34" charset="0"/>
              </a:rPr>
              <a:t>State Diagram</a:t>
            </a:r>
          </a:p>
          <a:p>
            <a:pPr marL="723900" lvl="1" indent="-381000" eaLnBrk="1" hangingPunct="1">
              <a:spcBef>
                <a:spcPct val="20000"/>
              </a:spcBef>
              <a:spcAft>
                <a:spcPct val="0"/>
              </a:spcAft>
              <a:buClrTx/>
              <a:buSzTx/>
              <a:buFontTx/>
              <a:buChar char="•"/>
            </a:pPr>
            <a:r>
              <a:rPr lang="en-US" sz="1800" smtClean="0">
                <a:latin typeface="Verdana" pitchFamily="34" charset="0"/>
              </a:rPr>
              <a:t>Object Diagram</a:t>
            </a:r>
          </a:p>
          <a:p>
            <a:pPr marL="723900" lvl="1" indent="-381000" eaLnBrk="1" hangingPunct="1">
              <a:spcBef>
                <a:spcPct val="20000"/>
              </a:spcBef>
              <a:spcAft>
                <a:spcPct val="0"/>
              </a:spcAft>
              <a:buClrTx/>
              <a:buSzTx/>
              <a:buFontTx/>
              <a:buChar char="•"/>
            </a:pPr>
            <a:r>
              <a:rPr lang="en-US" sz="1800" smtClean="0">
                <a:latin typeface="Verdana" pitchFamily="34" charset="0"/>
              </a:rPr>
              <a:t>Component Diagram</a:t>
            </a:r>
          </a:p>
          <a:p>
            <a:pPr marL="723900" lvl="1" indent="-381000" eaLnBrk="1" hangingPunct="1">
              <a:spcBef>
                <a:spcPct val="20000"/>
              </a:spcBef>
              <a:spcAft>
                <a:spcPct val="0"/>
              </a:spcAft>
              <a:buClrTx/>
              <a:buSzTx/>
              <a:buFontTx/>
              <a:buChar char="•"/>
            </a:pPr>
            <a:endParaRPr lang="en-US" sz="1800" smtClean="0">
              <a:latin typeface="Verdana" pitchFamily="34" charset="0"/>
            </a:endParaRPr>
          </a:p>
        </p:txBody>
      </p:sp>
      <p:sp>
        <p:nvSpPr>
          <p:cNvPr id="1189892" name="Rectangle 4"/>
          <p:cNvSpPr>
            <a:spLocks noChangeArrowheads="1"/>
          </p:cNvSpPr>
          <p:nvPr/>
        </p:nvSpPr>
        <p:spPr bwMode="auto">
          <a:xfrm>
            <a:off x="990600" y="2819400"/>
            <a:ext cx="2971800" cy="381000"/>
          </a:xfrm>
          <a:prstGeom prst="rect">
            <a:avLst/>
          </a:prstGeom>
          <a:noFill/>
          <a:ln w="28575">
            <a:solidFill>
              <a:srgbClr val="008080"/>
            </a:solidFill>
            <a:miter lim="800000"/>
            <a:headEnd/>
            <a:tailEnd/>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 name="Date Placeholder 5"/>
          <p:cNvSpPr>
            <a:spLocks noGrp="1"/>
          </p:cNvSpPr>
          <p:nvPr>
            <p:ph type="dt" sz="half" idx="12"/>
          </p:nvPr>
        </p:nvSpPr>
        <p:spPr/>
        <p:txBody>
          <a:bodyPr/>
          <a:lstStyle/>
          <a:p>
            <a:pPr>
              <a:defRPr/>
            </a:pPr>
            <a:fld id="{42310DA2-D069-4A28-9B3D-E26967EACEC5}" type="datetime1">
              <a:rPr lang="en-US" smtClean="0"/>
              <a:pPr>
                <a:defRPr/>
              </a:pPr>
              <a:t>4/1/2013</a:t>
            </a:fld>
            <a:endParaRPr lang="en-US"/>
          </a:p>
        </p:txBody>
      </p:sp>
      <p:sp>
        <p:nvSpPr>
          <p:cNvPr id="7" name="Footer Placeholder 6"/>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89892"/>
                                        </p:tgtEl>
                                        <p:attrNameLst>
                                          <p:attrName>style.visibility</p:attrName>
                                        </p:attrNameLst>
                                      </p:cBhvr>
                                      <p:to>
                                        <p:strVal val="visible"/>
                                      </p:to>
                                    </p:set>
                                    <p:animEffect transition="in" filter="wheel(4)">
                                      <p:cBhvr>
                                        <p:cTn id="7" dur="2000"/>
                                        <p:tgtEl>
                                          <p:spTgt spid="1189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en-US" smtClean="0"/>
              <a:t>Test your understanding</a:t>
            </a:r>
          </a:p>
        </p:txBody>
      </p:sp>
      <p:pic>
        <p:nvPicPr>
          <p:cNvPr id="88068" name="Picture 5" descr="XDD3718imagelistfilename1"/>
          <p:cNvPicPr>
            <a:picLocks noGrp="1" noChangeAspect="1" noChangeArrowheads="1"/>
          </p:cNvPicPr>
          <p:nvPr>
            <p:ph sz="half" idx="2"/>
          </p:nvPr>
        </p:nvPicPr>
        <p:blipFill>
          <a:blip r:embed="rId2" cstate="print"/>
          <a:srcRect/>
          <a:stretch>
            <a:fillRect/>
          </a:stretch>
        </p:blipFill>
        <p:spPr>
          <a:xfrm>
            <a:off x="304800" y="1676400"/>
            <a:ext cx="8383588" cy="4648200"/>
          </a:xfrm>
          <a:noFill/>
        </p:spPr>
      </p:pic>
      <p:sp>
        <p:nvSpPr>
          <p:cNvPr id="5" name="Date Placeholder 4"/>
          <p:cNvSpPr>
            <a:spLocks noGrp="1"/>
          </p:cNvSpPr>
          <p:nvPr>
            <p:ph type="dt" sz="half" idx="12"/>
          </p:nvPr>
        </p:nvSpPr>
        <p:spPr/>
        <p:txBody>
          <a:bodyPr/>
          <a:lstStyle/>
          <a:p>
            <a:pPr>
              <a:defRPr/>
            </a:pPr>
            <a:fld id="{C477A01A-4249-48F8-8BE9-B093891C0670}" type="datetime1">
              <a:rPr lang="en-US" smtClean="0"/>
              <a:pPr>
                <a:defRPr/>
              </a:pPr>
              <a:t>4/1/2013</a:t>
            </a:fld>
            <a:endParaRPr lang="en-US"/>
          </a:p>
        </p:txBody>
      </p:sp>
      <p:sp>
        <p:nvSpPr>
          <p:cNvPr id="6" name="Footer Placeholder 5"/>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n-US" smtClean="0"/>
              <a:t>Test your understanding</a:t>
            </a:r>
          </a:p>
        </p:txBody>
      </p:sp>
      <p:sp>
        <p:nvSpPr>
          <p:cNvPr id="89092" name="Rectangle 3"/>
          <p:cNvSpPr>
            <a:spLocks noGrp="1" noChangeArrowheads="1"/>
          </p:cNvSpPr>
          <p:nvPr>
            <p:ph type="body" sz="half" idx="1"/>
          </p:nvPr>
        </p:nvSpPr>
        <p:spPr>
          <a:xfrm>
            <a:off x="685800" y="1776413"/>
            <a:ext cx="7086600" cy="3902075"/>
          </a:xfrm>
        </p:spPr>
        <p:txBody>
          <a:bodyPr/>
          <a:lstStyle/>
          <a:p>
            <a:pPr marL="381000" indent="-381000" eaLnBrk="1" hangingPunct="1">
              <a:buFontTx/>
              <a:buNone/>
            </a:pPr>
            <a:endParaRPr lang="en-US" sz="1800" smtClean="0">
              <a:latin typeface="Verdana" pitchFamily="34" charset="0"/>
            </a:endParaRPr>
          </a:p>
          <a:p>
            <a:pPr marL="381000" indent="-381000" eaLnBrk="1" hangingPunct="1">
              <a:buClr>
                <a:schemeClr val="tx1"/>
              </a:buClr>
              <a:buSzTx/>
              <a:buFontTx/>
              <a:buAutoNum type="arabicPeriod" startAt="4"/>
            </a:pPr>
            <a:r>
              <a:rPr lang="en-US" sz="1800" smtClean="0">
                <a:latin typeface="Verdana" pitchFamily="34" charset="0"/>
              </a:rPr>
              <a:t>The diagram represents a</a:t>
            </a:r>
          </a:p>
          <a:p>
            <a:pPr marL="723900" lvl="1" indent="-381000" eaLnBrk="1" hangingPunct="1">
              <a:buClr>
                <a:schemeClr val="tx1"/>
              </a:buClr>
              <a:buSzTx/>
              <a:buFontTx/>
              <a:buChar char="•"/>
            </a:pPr>
            <a:r>
              <a:rPr lang="en-US" sz="1800" smtClean="0">
                <a:latin typeface="Verdana" pitchFamily="34" charset="0"/>
              </a:rPr>
              <a:t>Class Diagram</a:t>
            </a:r>
          </a:p>
          <a:p>
            <a:pPr marL="723900" lvl="1" indent="-381000" eaLnBrk="1" hangingPunct="1">
              <a:buClr>
                <a:schemeClr val="tx1"/>
              </a:buClr>
              <a:buSzTx/>
              <a:buFontTx/>
              <a:buChar char="•"/>
            </a:pPr>
            <a:r>
              <a:rPr lang="en-US" sz="1800" smtClean="0">
                <a:latin typeface="Verdana" pitchFamily="34" charset="0"/>
              </a:rPr>
              <a:t>Object Diagram</a:t>
            </a:r>
          </a:p>
          <a:p>
            <a:pPr marL="723900" lvl="1" indent="-381000" eaLnBrk="1" hangingPunct="1">
              <a:buClr>
                <a:schemeClr val="tx1"/>
              </a:buClr>
              <a:buSzTx/>
              <a:buFontTx/>
              <a:buChar char="•"/>
            </a:pPr>
            <a:r>
              <a:rPr lang="en-US" sz="1800" smtClean="0">
                <a:latin typeface="Verdana" pitchFamily="34" charset="0"/>
              </a:rPr>
              <a:t>Sequence Diagram</a:t>
            </a:r>
          </a:p>
          <a:p>
            <a:pPr marL="723900" lvl="1" indent="-381000" eaLnBrk="1" hangingPunct="1">
              <a:buClr>
                <a:schemeClr val="tx1"/>
              </a:buClr>
              <a:buSzTx/>
              <a:buFontTx/>
              <a:buChar char="•"/>
            </a:pPr>
            <a:r>
              <a:rPr lang="en-US" sz="1800" smtClean="0">
                <a:latin typeface="Verdana" pitchFamily="34" charset="0"/>
              </a:rPr>
              <a:t>Use Case diagram</a:t>
            </a:r>
          </a:p>
        </p:txBody>
      </p:sp>
      <p:sp>
        <p:nvSpPr>
          <p:cNvPr id="1195012" name="Rectangle 4"/>
          <p:cNvSpPr>
            <a:spLocks noChangeArrowheads="1"/>
          </p:cNvSpPr>
          <p:nvPr/>
        </p:nvSpPr>
        <p:spPr bwMode="auto">
          <a:xfrm>
            <a:off x="990600" y="3352800"/>
            <a:ext cx="2971800" cy="381000"/>
          </a:xfrm>
          <a:prstGeom prst="rect">
            <a:avLst/>
          </a:prstGeom>
          <a:noFill/>
          <a:ln w="28575">
            <a:solidFill>
              <a:srgbClr val="008080"/>
            </a:solidFill>
            <a:miter lim="800000"/>
            <a:headEnd/>
            <a:tailEnd/>
          </a:ln>
        </p:spPr>
        <p:txBody>
          <a:bodyPr wrap="none" anchor="ctr"/>
          <a:lstStyle/>
          <a:p>
            <a:pPr algn="ctr" fontAlgn="base">
              <a:spcBef>
                <a:spcPct val="50000"/>
              </a:spcBef>
              <a:spcAft>
                <a:spcPct val="0"/>
              </a:spcAft>
            </a:pPr>
            <a:endParaRPr lang="en-US" sz="2000" smtClean="0">
              <a:solidFill>
                <a:srgbClr val="000000"/>
              </a:solidFill>
            </a:endParaRPr>
          </a:p>
        </p:txBody>
      </p:sp>
      <p:sp>
        <p:nvSpPr>
          <p:cNvPr id="6" name="Date Placeholder 5"/>
          <p:cNvSpPr>
            <a:spLocks noGrp="1"/>
          </p:cNvSpPr>
          <p:nvPr>
            <p:ph type="dt" sz="half" idx="12"/>
          </p:nvPr>
        </p:nvSpPr>
        <p:spPr/>
        <p:txBody>
          <a:bodyPr/>
          <a:lstStyle/>
          <a:p>
            <a:pPr>
              <a:defRPr/>
            </a:pPr>
            <a:fld id="{143B05A8-152C-4F52-A1D3-B42D5EA41E5A}" type="datetime1">
              <a:rPr lang="en-US" smtClean="0"/>
              <a:pPr>
                <a:defRPr/>
              </a:pPr>
              <a:t>4/1/2013</a:t>
            </a:fld>
            <a:endParaRPr lang="en-US"/>
          </a:p>
        </p:txBody>
      </p:sp>
      <p:sp>
        <p:nvSpPr>
          <p:cNvPr id="7" name="Footer Placeholder 6"/>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95012"/>
                                        </p:tgtEl>
                                        <p:attrNameLst>
                                          <p:attrName>style.visibility</p:attrName>
                                        </p:attrNameLst>
                                      </p:cBhvr>
                                      <p:to>
                                        <p:strVal val="visible"/>
                                      </p:to>
                                    </p:set>
                                    <p:animEffect transition="in" filter="wheel(4)">
                                      <p:cBhvr>
                                        <p:cTn id="7" dur="2000"/>
                                        <p:tgtEl>
                                          <p:spTgt spid="1195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1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body" idx="1"/>
          </p:nvPr>
        </p:nvSpPr>
        <p:spPr>
          <a:xfrm>
            <a:off x="685800" y="1219200"/>
            <a:ext cx="7775575" cy="3902075"/>
          </a:xfrm>
          <a:noFill/>
        </p:spPr>
        <p:txBody>
          <a:bodyPr anchor="ctr" anchorCtr="1"/>
          <a:lstStyle/>
          <a:p>
            <a:pPr eaLnBrk="1" hangingPunct="1">
              <a:buFontTx/>
              <a:buNone/>
            </a:pPr>
            <a:r>
              <a:rPr lang="en-US" sz="15800" smtClean="0">
                <a:solidFill>
                  <a:schemeClr val="accent1"/>
                </a:solidFill>
              </a:rPr>
              <a:t>End</a:t>
            </a:r>
          </a:p>
        </p:txBody>
      </p:sp>
      <p:sp>
        <p:nvSpPr>
          <p:cNvPr id="4" name="Date Placeholder 3"/>
          <p:cNvSpPr>
            <a:spLocks noGrp="1"/>
          </p:cNvSpPr>
          <p:nvPr>
            <p:ph type="dt" sz="half" idx="12"/>
          </p:nvPr>
        </p:nvSpPr>
        <p:spPr/>
        <p:txBody>
          <a:bodyPr/>
          <a:lstStyle/>
          <a:p>
            <a:pPr>
              <a:defRPr/>
            </a:pPr>
            <a:fld id="{DB23D4E6-4B20-4E17-A6E8-2AEC0B82D6DA}" type="datetime1">
              <a:rPr lang="en-US" smtClean="0"/>
              <a:pPr>
                <a:defRPr/>
              </a:pPr>
              <a:t>4/1/2013</a:t>
            </a:fld>
            <a:endParaRPr lang="en-US"/>
          </a:p>
        </p:txBody>
      </p:sp>
      <p:sp>
        <p:nvSpPr>
          <p:cNvPr id="5" name="Footer Placeholder 4"/>
          <p:cNvSpPr>
            <a:spLocks noGrp="1"/>
          </p:cNvSpPr>
          <p:nvPr>
            <p:ph type="ftr" sz="quarter" idx="11"/>
          </p:nvPr>
        </p:nvSpPr>
        <p:spPr/>
        <p:txBody>
          <a:bodyPr/>
          <a:lstStyle/>
          <a:p>
            <a:pPr>
              <a:defRPr/>
            </a:pPr>
            <a:r>
              <a:rPr lang="en-US" smtClean="0"/>
              <a:t>IBM | Day 1 | 16-Oct-2012</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title"/>
          </p:nvPr>
        </p:nvSpPr>
        <p:spPr/>
        <p:txBody>
          <a:bodyPr/>
          <a:lstStyle/>
          <a:p>
            <a:r>
              <a:rPr lang="en-US"/>
              <a:t>What is an Object (Continued)</a:t>
            </a:r>
          </a:p>
        </p:txBody>
      </p:sp>
      <p:sp>
        <p:nvSpPr>
          <p:cNvPr id="1035267" name="Rectangle 3"/>
          <p:cNvSpPr>
            <a:spLocks noGrp="1" noChangeArrowheads="1"/>
          </p:cNvSpPr>
          <p:nvPr>
            <p:ph type="body" idx="1"/>
          </p:nvPr>
        </p:nvSpPr>
        <p:spPr/>
        <p:txBody>
          <a:bodyPr/>
          <a:lstStyle/>
          <a:p>
            <a:r>
              <a:rPr lang="en-US"/>
              <a:t>An object has: </a:t>
            </a:r>
          </a:p>
          <a:p>
            <a:pPr lvl="1"/>
            <a:r>
              <a:rPr lang="en-US"/>
              <a:t> state</a:t>
            </a:r>
          </a:p>
          <a:p>
            <a:pPr lvl="1"/>
            <a:r>
              <a:rPr lang="en-US"/>
              <a:t> behavior</a:t>
            </a:r>
          </a:p>
          <a:p>
            <a:pPr lvl="1">
              <a:buFont typeface="Wingdings" pitchFamily="2" charset="2"/>
              <a:buNone/>
            </a:pPr>
            <a:r>
              <a:rPr lang="en-US"/>
              <a:t>	 the structure and behavior of similar objects are defined in their common class.”</a:t>
            </a:r>
          </a:p>
          <a:p>
            <a:endParaRPr lang="en-US"/>
          </a:p>
        </p:txBody>
      </p:sp>
      <p:sp>
        <p:nvSpPr>
          <p:cNvPr id="5" name="Date Placeholder 4"/>
          <p:cNvSpPr>
            <a:spLocks noGrp="1"/>
          </p:cNvSpPr>
          <p:nvPr>
            <p:ph type="dt" sz="half" idx="12"/>
          </p:nvPr>
        </p:nvSpPr>
        <p:spPr/>
        <p:txBody>
          <a:bodyPr/>
          <a:lstStyle/>
          <a:p>
            <a:fld id="{F966EDA6-6658-4BB6-871C-C8BCA65D8F77}"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IBM | Day 1 | 16-Oct-2012</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earlDeluxe">
  <a:themeElements>
    <a:clrScheme name="BluePearl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PearlDelux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triangle" w="lg" len="lg"/>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triangle" w="lg" len="lg"/>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uePearl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Pearl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uePearlDeluxe">
  <a:themeElements>
    <a:clrScheme name="BluePearl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PearlDelux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triangle" w="lg" len="lg"/>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triangle" w="lg" len="lg"/>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uePearl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Pearl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uePearlDeluxe">
  <a:themeElements>
    <a:clrScheme name="BluePearl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PearlDelux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triangle" w="lg" len="lg"/>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triangle" w="lg" len="lg"/>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uePearl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Pearl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4874</Words>
  <Application>Microsoft Office PowerPoint</Application>
  <PresentationFormat>On-screen Show (4:3)</PresentationFormat>
  <Paragraphs>942</Paragraphs>
  <Slides>89</Slides>
  <Notes>32</Notes>
  <HiddenSlides>0</HiddenSlides>
  <MMClips>0</MMClips>
  <ScaleCrop>false</ScaleCrop>
  <HeadingPairs>
    <vt:vector size="4" baseType="variant">
      <vt:variant>
        <vt:lpstr>Theme</vt:lpstr>
      </vt:variant>
      <vt:variant>
        <vt:i4>3</vt:i4>
      </vt:variant>
      <vt:variant>
        <vt:lpstr>Slide Titles</vt:lpstr>
      </vt:variant>
      <vt:variant>
        <vt:i4>89</vt:i4>
      </vt:variant>
    </vt:vector>
  </HeadingPairs>
  <TitlesOfParts>
    <vt:vector size="92" baseType="lpstr">
      <vt:lpstr>BluePearlDeluxe</vt:lpstr>
      <vt:lpstr>1_BluePearlDeluxe</vt:lpstr>
      <vt:lpstr>2_BluePearlDeluxe</vt:lpstr>
      <vt:lpstr>Object Oriented Programming</vt:lpstr>
      <vt:lpstr>Object  Oriented (OO)</vt:lpstr>
      <vt:lpstr>History of Object Oriented Programming.</vt:lpstr>
      <vt:lpstr>Procedural Programming </vt:lpstr>
      <vt:lpstr>Structured Programming</vt:lpstr>
      <vt:lpstr>Benefits of Object Oriented Programming</vt:lpstr>
      <vt:lpstr>What is an Object?</vt:lpstr>
      <vt:lpstr>About Object Oriented Programming</vt:lpstr>
      <vt:lpstr>What is an Object (Continued)</vt:lpstr>
      <vt:lpstr>Example</vt:lpstr>
      <vt:lpstr>What is an Object Oriented Program</vt:lpstr>
      <vt:lpstr>What is a Class?</vt:lpstr>
      <vt:lpstr>Example</vt:lpstr>
      <vt:lpstr>Methods</vt:lpstr>
      <vt:lpstr>Example</vt:lpstr>
      <vt:lpstr>Question</vt:lpstr>
      <vt:lpstr>Answer</vt:lpstr>
      <vt:lpstr>Advantages of OOP</vt:lpstr>
      <vt:lpstr>Features of OOPS</vt:lpstr>
      <vt:lpstr>Encapsulation</vt:lpstr>
      <vt:lpstr>Encapsulation (Example)</vt:lpstr>
      <vt:lpstr>Abstraction</vt:lpstr>
      <vt:lpstr>Inheritance</vt:lpstr>
      <vt:lpstr>Inheritance (Continued)</vt:lpstr>
      <vt:lpstr>PowerPoint Presentation</vt:lpstr>
      <vt:lpstr>Types of Inheritance </vt:lpstr>
      <vt:lpstr>Types of Inheritance (Continued)</vt:lpstr>
      <vt:lpstr>    Dynamic Method Binding</vt:lpstr>
      <vt:lpstr>    final Methods and Classes</vt:lpstr>
      <vt:lpstr>Abstract Super classes and Concrete Classes</vt:lpstr>
      <vt:lpstr> Continued…</vt:lpstr>
      <vt:lpstr> Composition vs. Inheritance</vt:lpstr>
      <vt:lpstr>Composition</vt:lpstr>
      <vt:lpstr>Inheritance and “is a”</vt:lpstr>
      <vt:lpstr>Inheritance and “is a”</vt:lpstr>
      <vt:lpstr>Polymorphism</vt:lpstr>
      <vt:lpstr>Method Polymorphism</vt:lpstr>
      <vt:lpstr>Shapes</vt:lpstr>
      <vt:lpstr>Kinds of Shapes</vt:lpstr>
      <vt:lpstr>Test Your Understanding</vt:lpstr>
      <vt:lpstr>Test Your Understanding (Contd.)</vt:lpstr>
      <vt:lpstr>Test Your Understanding (Contd.)</vt:lpstr>
      <vt:lpstr>                                 UML</vt:lpstr>
      <vt:lpstr>Design related questions before building an application</vt:lpstr>
      <vt:lpstr>The following diagrams are used to answer the previous questions.</vt:lpstr>
      <vt:lpstr>UML</vt:lpstr>
      <vt:lpstr>Primary goals of UML</vt:lpstr>
      <vt:lpstr>Class Diagram</vt:lpstr>
      <vt:lpstr>Class Diagram</vt:lpstr>
      <vt:lpstr>Class Diagram</vt:lpstr>
      <vt:lpstr>Class Diagram</vt:lpstr>
      <vt:lpstr>Association</vt:lpstr>
      <vt:lpstr>Composition</vt:lpstr>
      <vt:lpstr>Composition (Contd.)</vt:lpstr>
      <vt:lpstr>Composition (Contd.)</vt:lpstr>
      <vt:lpstr>Inheritance</vt:lpstr>
      <vt:lpstr>Inheritance</vt:lpstr>
      <vt:lpstr>A taxonomy of people within the university</vt:lpstr>
      <vt:lpstr>Aggregation</vt:lpstr>
      <vt:lpstr>Aggregation (Contd.)</vt:lpstr>
      <vt:lpstr>Dependency</vt:lpstr>
      <vt:lpstr>Dependency</vt:lpstr>
      <vt:lpstr>Interface</vt:lpstr>
      <vt:lpstr>Interface</vt:lpstr>
      <vt:lpstr>Multiplicity</vt:lpstr>
      <vt:lpstr>Object Diagrams</vt:lpstr>
      <vt:lpstr>Elements of an Object Diagram</vt:lpstr>
      <vt:lpstr>Class diagram</vt:lpstr>
      <vt:lpstr>Object diagram</vt:lpstr>
      <vt:lpstr>Interaction Diagrams</vt:lpstr>
      <vt:lpstr>Sequence Diagrams</vt:lpstr>
      <vt:lpstr>Sequence Diagram</vt:lpstr>
      <vt:lpstr>Sequence Diagram (Contd.)</vt:lpstr>
      <vt:lpstr>Sequence Diagram</vt:lpstr>
      <vt:lpstr>Collaboration Diagram</vt:lpstr>
      <vt:lpstr>Collaboration Diagrams (Contd.)</vt:lpstr>
      <vt:lpstr>Collaboration Diagrams (Contd.)</vt:lpstr>
      <vt:lpstr>State Diagrams</vt:lpstr>
      <vt:lpstr>State Diagrams (contd.)</vt:lpstr>
      <vt:lpstr>State Diagrams (contd.)</vt:lpstr>
      <vt:lpstr>Example of a State Diagram</vt:lpstr>
      <vt:lpstr>Example of a State Diagram (Contd.)</vt:lpstr>
      <vt:lpstr>Example of a State Diagram (Contd.) </vt:lpstr>
      <vt:lpstr>PowerPoint Presentation</vt:lpstr>
      <vt:lpstr>Test Your Understanding </vt:lpstr>
      <vt:lpstr>Test your understanding</vt:lpstr>
      <vt:lpstr>Test your understanding</vt:lpstr>
      <vt:lpstr>Test your understanding</vt:lpstr>
      <vt:lpstr>PowerPoint Presentation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IBM_USER</dc:creator>
  <cp:lastModifiedBy>IBM_ADMIN</cp:lastModifiedBy>
  <cp:revision>11</cp:revision>
  <dcterms:created xsi:type="dcterms:W3CDTF">2012-10-15T10:46:41Z</dcterms:created>
  <dcterms:modified xsi:type="dcterms:W3CDTF">2013-04-01T16:08:25Z</dcterms:modified>
</cp:coreProperties>
</file>