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2" r:id="rId4"/>
    <p:sldId id="271" r:id="rId5"/>
    <p:sldId id="263" r:id="rId6"/>
    <p:sldId id="265" r:id="rId7"/>
    <p:sldId id="264" r:id="rId8"/>
    <p:sldId id="272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6" autoAdjust="0"/>
    <p:restoredTop sz="93897" autoAdjust="0"/>
  </p:normalViewPr>
  <p:slideViewPr>
    <p:cSldViewPr snapToGrid="0" snapToObjects="1">
      <p:cViewPr varScale="1">
        <p:scale>
          <a:sx n="77" d="100"/>
          <a:sy n="77" d="100"/>
        </p:scale>
        <p:origin x="108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Myriad Pro"/>
                <a:cs typeface="Myriad Pro"/>
              </a:rPr>
              <a:t>Headlines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lvl="1"/>
            <a:r>
              <a:rPr lang="en-US" dirty="0"/>
              <a:t>No more then 5 bullets on a page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F34D29D8-FFB6-F340-895A-2A1396DD2763}" type="datetimeFigureOut">
              <a:rPr lang="en-US" smtClean="0"/>
              <a:pPr/>
              <a:t>7/31/2025</a:t>
            </a:fld>
            <a:endParaRPr lang="en-US"/>
          </a:p>
        </p:txBody>
      </p:sp>
      <p:pic>
        <p:nvPicPr>
          <p:cNvPr id="4" name="Picture 3" descr="MichiganTech_Horizontal_TwoColor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75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365760"/>
            <a:ext cx="10267950" cy="3144203"/>
          </a:xfrm>
        </p:spPr>
        <p:txBody>
          <a:bodyPr>
            <a:normAutofit/>
          </a:bodyPr>
          <a:lstStyle/>
          <a:p>
            <a:r>
              <a:rPr lang="en-US" sz="4800" i="0" u="none" strike="noStrike" dirty="0">
                <a:solidFill>
                  <a:srgbClr val="000000"/>
                </a:solidFill>
                <a:effectLst/>
              </a:rPr>
              <a:t>Multi-Ingredient Food Image Classification and Context-Aware Recipe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2821" y="3602038"/>
            <a:ext cx="11479127" cy="165576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400" dirty="0">
              <a:latin typeface="Myriad Pro"/>
              <a:cs typeface="Myriad Pro"/>
            </a:endParaRPr>
          </a:p>
          <a:p>
            <a:pPr marL="0" indent="0">
              <a:buNone/>
            </a:pPr>
            <a:r>
              <a:rPr lang="en-US" sz="2400" b="1" dirty="0">
                <a:latin typeface="Myriad Pro"/>
                <a:cs typeface="Myriad Pro"/>
              </a:rPr>
              <a:t>Topic</a:t>
            </a:r>
            <a:r>
              <a:rPr lang="en-US" sz="2400" dirty="0">
                <a:latin typeface="Myriad Pro"/>
                <a:cs typeface="Myriad Pro"/>
              </a:rPr>
              <a:t> : CS5841 Project Presentation</a:t>
            </a:r>
          </a:p>
          <a:p>
            <a:pPr marL="0" indent="0">
              <a:buNone/>
            </a:pPr>
            <a:r>
              <a:rPr lang="en-US" sz="2400" b="1" dirty="0">
                <a:latin typeface="Myriad Pro"/>
                <a:cs typeface="Myriad Pro"/>
              </a:rPr>
              <a:t>Team </a:t>
            </a:r>
            <a:r>
              <a:rPr lang="en-US" sz="2400" dirty="0">
                <a:latin typeface="Myriad Pro"/>
                <a:cs typeface="Myriad Pro"/>
              </a:rPr>
              <a:t>: K-Nearest Party</a:t>
            </a:r>
          </a:p>
          <a:p>
            <a:pPr marL="0" indent="0">
              <a:buNone/>
            </a:pPr>
            <a:r>
              <a:rPr lang="en-US" sz="2400" b="1" dirty="0">
                <a:latin typeface="Myriad Pro"/>
                <a:cs typeface="Myriad Pro"/>
              </a:rPr>
              <a:t>Team Members : </a:t>
            </a:r>
            <a:r>
              <a:rPr lang="en-US" sz="2400" dirty="0">
                <a:latin typeface="Myriad Pro"/>
                <a:cs typeface="Myriad Pro"/>
              </a:rPr>
              <a:t>Dhanush Biligiri N H, Fnu Sowrabh, Ram </a:t>
            </a:r>
            <a:r>
              <a:rPr lang="en-US" sz="2400" dirty="0" err="1">
                <a:latin typeface="Myriad Pro"/>
                <a:cs typeface="Myriad Pro"/>
              </a:rPr>
              <a:t>Bagaria</a:t>
            </a:r>
            <a:r>
              <a:rPr lang="en-US" sz="2400" dirty="0">
                <a:latin typeface="Myriad Pro"/>
                <a:cs typeface="Myriad Pro"/>
              </a:rPr>
              <a:t>, Akhilesh </a:t>
            </a:r>
            <a:r>
              <a:rPr lang="en-US" sz="2400" dirty="0" err="1">
                <a:latin typeface="Myriad Pro"/>
                <a:cs typeface="Myriad Pro"/>
              </a:rPr>
              <a:t>Dandavati</a:t>
            </a:r>
            <a:endParaRPr lang="en-US" sz="2400" dirty="0">
              <a:latin typeface="Myriad Pro"/>
              <a:cs typeface="Myriad Pro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616368" y="624437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04/07/2025</a:t>
            </a: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ADAA4-9D70-CC31-5F87-0806DEEE3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8FDE-41B5-049C-E80C-8F3442757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CONCLUSION</a:t>
            </a:r>
            <a:endParaRPr lang="en-US" sz="4000" dirty="0">
              <a:latin typeface="Myriad Pro"/>
              <a:cs typeface="Myriad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2B0D-E643-8471-DE1D-08093208B45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28700" y="1750088"/>
            <a:ext cx="10071420" cy="373631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mAP@50 of 0.829</a:t>
            </a:r>
            <a:r>
              <a:rPr lang="en-US" dirty="0"/>
              <a:t> using </a:t>
            </a:r>
            <a:r>
              <a:rPr lang="en-US" b="1" dirty="0"/>
              <a:t>YOLOv8n</a:t>
            </a:r>
            <a:r>
              <a:rPr lang="en-US" dirty="0"/>
              <a:t> for multi-ingredient food detection.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Accurately detected </a:t>
            </a:r>
            <a:r>
              <a:rPr lang="en-US" b="1" dirty="0"/>
              <a:t>diverse and overlapping ingredients</a:t>
            </a:r>
            <a:r>
              <a:rPr lang="en-US" dirty="0"/>
              <a:t> in real-time.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Provided </a:t>
            </a:r>
            <a:r>
              <a:rPr lang="en-US" b="1" dirty="0"/>
              <a:t>context-aware recipe suggestions</a:t>
            </a:r>
            <a:r>
              <a:rPr lang="en-US" dirty="0"/>
              <a:t> via </a:t>
            </a:r>
            <a:r>
              <a:rPr lang="en-US" b="1" dirty="0"/>
              <a:t>TF-IDF retrieval + T5 generation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Enabled </a:t>
            </a:r>
            <a:r>
              <a:rPr lang="en-US" b="1" dirty="0"/>
              <a:t>interactive predictions and visualization</a:t>
            </a:r>
            <a:r>
              <a:rPr lang="en-US" dirty="0"/>
              <a:t> through a </a:t>
            </a:r>
            <a:r>
              <a:rPr lang="en-US" b="1" dirty="0" err="1"/>
              <a:t>Gradio</a:t>
            </a:r>
            <a:r>
              <a:rPr lang="en-US" b="1" dirty="0"/>
              <a:t> interface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95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69CC-CBC1-8907-30B8-6CBD5987C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FUTURE 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D27A-039D-A16E-26B5-819597EDD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to more cuisines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deployment on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feedback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14727" y="1434496"/>
            <a:ext cx="9562545" cy="4704453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>
                <a:latin typeface="Myriad Pro"/>
                <a:cs typeface="Myriad Pro"/>
              </a:rPr>
              <a:t>Problem Statement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>
                <a:latin typeface="Myriad Pro"/>
                <a:cs typeface="Myriad Pro"/>
              </a:rPr>
              <a:t>Methodology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/>
              <a:t>YOLO V8n Model</a:t>
            </a:r>
            <a:endParaRPr lang="en-US" sz="1800" dirty="0">
              <a:latin typeface="Myriad Pro"/>
              <a:cs typeface="Myriad Pro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/>
              <a:t>Hyperparameter optimization</a:t>
            </a:r>
            <a:endParaRPr lang="en-US" sz="1800" dirty="0">
              <a:latin typeface="Myriad Pro"/>
              <a:cs typeface="Myriad Pro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>
                <a:latin typeface="Myriad Pro"/>
                <a:cs typeface="Myriad Pro"/>
              </a:rPr>
              <a:t>Recipe Recommendation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>
                <a:latin typeface="Myriad Pro"/>
                <a:cs typeface="Myriad Pro"/>
              </a:rPr>
              <a:t>Demo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>
                <a:latin typeface="Myriad Pro"/>
                <a:cs typeface="Myriad Pro"/>
              </a:rPr>
              <a:t>Conclusion 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1800" dirty="0"/>
              <a:t>F</a:t>
            </a:r>
            <a:r>
              <a:rPr lang="en-US" sz="1800" dirty="0">
                <a:latin typeface="Myriad Pro"/>
                <a:cs typeface="Myriad Pro"/>
              </a:rPr>
              <a:t>uture </a:t>
            </a:r>
            <a:r>
              <a:rPr lang="en-US" sz="1800" dirty="0"/>
              <a:t>W</a:t>
            </a:r>
            <a:r>
              <a:rPr lang="en-US" sz="1800" dirty="0">
                <a:latin typeface="Myriad Pro"/>
                <a:cs typeface="Myriad Pro"/>
              </a:rPr>
              <a:t>ork</a:t>
            </a:r>
          </a:p>
        </p:txBody>
      </p:sp>
    </p:spTree>
    <p:extLst>
      <p:ext uri="{BB962C8B-B14F-4D97-AF65-F5344CB8AC3E}">
        <p14:creationId xmlns:p14="http://schemas.microsoft.com/office/powerpoint/2010/main" val="14409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66CFB-5BDE-5549-628B-12BC25453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71F2-E495-9AB4-7B07-18E501AF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A6AA-376B-D1FA-34D4-7315BC890F8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7200" y="1600200"/>
            <a:ext cx="9855843" cy="365470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Growing demand for personalized, healthy, and accessible, food recommendations.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Key challenge: detecting multiple ingredients in complex food images.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Goal: Build a complete pipeline from image to personalized recipe.</a:t>
            </a:r>
          </a:p>
        </p:txBody>
      </p:sp>
    </p:spTree>
    <p:extLst>
      <p:ext uri="{BB962C8B-B14F-4D97-AF65-F5344CB8AC3E}">
        <p14:creationId xmlns:p14="http://schemas.microsoft.com/office/powerpoint/2010/main" val="221902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F8BE-415A-5DC1-D44E-FA4160A28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02" y="300256"/>
            <a:ext cx="10224305" cy="72958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5B034-FFCF-4B9C-CCB7-F9902D96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8" y="1029842"/>
            <a:ext cx="8646289" cy="350481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Dataset:</a:t>
            </a:r>
            <a:r>
              <a:rPr lang="en-US" dirty="0"/>
              <a:t> FOOD INGREDIENTS DETECTION dataset</a:t>
            </a:r>
          </a:p>
          <a:p>
            <a:r>
              <a:rPr lang="en-US" dirty="0"/>
              <a:t>Size: 1425 training images, 286 validation images, and 190 test images.</a:t>
            </a:r>
          </a:p>
          <a:p>
            <a:r>
              <a:rPr lang="en-US" dirty="0"/>
              <a:t>Type: All data is image-based, with labels in YOLO format, where each label represents a bounding box with class ID and normalized coordinates.</a:t>
            </a:r>
          </a:p>
          <a:p>
            <a:r>
              <a:rPr lang="en-US" dirty="0"/>
              <a:t>Distribution: The dataset is slightly imbalanced. </a:t>
            </a:r>
          </a:p>
          <a:p>
            <a:r>
              <a:rPr lang="en-US" dirty="0"/>
              <a:t>The top five most common ingredients are:</a:t>
            </a:r>
          </a:p>
          <a:p>
            <a:pPr lvl="1"/>
            <a:r>
              <a:rPr lang="en-US" dirty="0"/>
              <a:t>Egg (203 instances)</a:t>
            </a:r>
          </a:p>
          <a:p>
            <a:pPr lvl="1"/>
            <a:r>
              <a:rPr lang="en-US" dirty="0"/>
              <a:t>Lemon (178)</a:t>
            </a:r>
          </a:p>
          <a:p>
            <a:pPr lvl="1"/>
            <a:r>
              <a:rPr lang="en-US" dirty="0"/>
              <a:t>Cucumber (164)</a:t>
            </a:r>
          </a:p>
          <a:p>
            <a:pPr lvl="1"/>
            <a:r>
              <a:rPr lang="en-US" dirty="0"/>
              <a:t>Onion (160)</a:t>
            </a:r>
          </a:p>
          <a:p>
            <a:pPr lvl="1"/>
            <a:r>
              <a:rPr lang="en-US" dirty="0"/>
              <a:t>Tomato (150)</a:t>
            </a:r>
          </a:p>
        </p:txBody>
      </p:sp>
      <p:pic>
        <p:nvPicPr>
          <p:cNvPr id="5" name="Picture 4" descr="A collage of different foods&#10;&#10;AI-generated content may be incorrect.">
            <a:extLst>
              <a:ext uri="{FF2B5EF4-FFF2-40B4-BE49-F238E27FC236}">
                <a16:creationId xmlns:a16="http://schemas.microsoft.com/office/drawing/2014/main" id="{6E232B77-46B2-EBA8-96CA-08A85EFC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74" y="2180334"/>
            <a:ext cx="4623605" cy="3727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6E173-3C18-EA78-CE6C-F3A0E99FBF12}"/>
              </a:ext>
            </a:extLst>
          </p:cNvPr>
          <p:cNvSpPr txBox="1"/>
          <p:nvPr/>
        </p:nvSpPr>
        <p:spPr>
          <a:xfrm>
            <a:off x="7461554" y="5908037"/>
            <a:ext cx="245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Classes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24058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307E-97E5-8457-7F92-A90C22EB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7C81-6339-4DD4-8F21-344DA1ED9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774" y="408540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Methodolo</a:t>
            </a:r>
            <a:r>
              <a:rPr lang="en-US" sz="4000" dirty="0"/>
              <a:t>gy</a:t>
            </a:r>
            <a:endParaRPr lang="en-US" sz="4000" dirty="0">
              <a:latin typeface="Myriad Pro"/>
              <a:cs typeface="Myriad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E731C-7A2E-877C-5319-06901CFF31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92985" y="1246410"/>
            <a:ext cx="8646289" cy="350481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2-stage pipeline: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YOLOv8s for ingredient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TF-IDF + T5 for recipe recommendation</a:t>
            </a:r>
          </a:p>
          <a:p>
            <a:pPr>
              <a:buClr>
                <a:schemeClr val="tx1"/>
              </a:buClr>
            </a:pPr>
            <a:endParaRPr lang="en-US" sz="2800" dirty="0">
              <a:latin typeface="Myriad Pro"/>
              <a:cs typeface="Myriad Pro"/>
            </a:endParaRP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0279AD1D-9EB1-880C-18A8-A97F2963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82" y="1873703"/>
            <a:ext cx="6863636" cy="4575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F4695-4117-9EC7-1B22-8E565B45A79E}"/>
              </a:ext>
            </a:extLst>
          </p:cNvPr>
          <p:cNvSpPr txBox="1"/>
          <p:nvPr/>
        </p:nvSpPr>
        <p:spPr>
          <a:xfrm>
            <a:off x="4868778" y="5207928"/>
            <a:ext cx="245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Object detection flowchart</a:t>
            </a:r>
          </a:p>
        </p:txBody>
      </p:sp>
    </p:spTree>
    <p:extLst>
      <p:ext uri="{BB962C8B-B14F-4D97-AF65-F5344CB8AC3E}">
        <p14:creationId xmlns:p14="http://schemas.microsoft.com/office/powerpoint/2010/main" val="390299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81D3C-B380-C4B9-8DBC-3334E05F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BD76-D922-B799-88A8-6D437AEA0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63" y="252129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Hyperparameter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BFE2F-4E57-AE21-C4A8-3068F43975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7185" y="1232730"/>
            <a:ext cx="8646289" cy="3504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 </a:t>
            </a:r>
            <a:r>
              <a:rPr lang="en-US" b="1" dirty="0" err="1"/>
              <a:t>Optuna</a:t>
            </a:r>
            <a:r>
              <a:rPr lang="en-US" dirty="0"/>
              <a:t> for Bayesian Optimization</a:t>
            </a:r>
          </a:p>
          <a:p>
            <a:pPr>
              <a:buNone/>
            </a:pPr>
            <a:r>
              <a:rPr lang="en-US" dirty="0"/>
              <a:t>Tuned: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Epochs: 5–50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rate: 1e-05 to 1e-02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Optimizers: </a:t>
            </a:r>
            <a:r>
              <a:rPr lang="en-US" b="1" dirty="0"/>
              <a:t>Adam, </a:t>
            </a:r>
            <a:r>
              <a:rPr lang="en-US" b="1" dirty="0" err="1"/>
              <a:t>AdamW</a:t>
            </a:r>
            <a:r>
              <a:rPr lang="en-US" b="1" dirty="0"/>
              <a:t>, SGD</a:t>
            </a:r>
          </a:p>
          <a:p>
            <a:r>
              <a:rPr lang="en-US" dirty="0"/>
              <a:t>Best Config: </a:t>
            </a:r>
            <a:r>
              <a:rPr lang="en-US" b="1" dirty="0" err="1"/>
              <a:t>AdamW</a:t>
            </a:r>
            <a:r>
              <a:rPr lang="en-US" b="1" dirty="0"/>
              <a:t>, 50 epochs, LR = 0.00049</a:t>
            </a:r>
          </a:p>
          <a:p>
            <a:r>
              <a:rPr lang="en-US" dirty="0"/>
              <a:t>Achieved </a:t>
            </a:r>
            <a:r>
              <a:rPr lang="en-US" b="1" dirty="0"/>
              <a:t>mAP@50 = 0.829</a:t>
            </a:r>
            <a:endParaRPr lang="en-US" dirty="0"/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88CA1BCB-2CED-2429-62AF-36892D8F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540" y="981715"/>
            <a:ext cx="3249097" cy="4433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7502F-E8B3-3C01-B584-0D8AE37BBEAB}"/>
              </a:ext>
            </a:extLst>
          </p:cNvPr>
          <p:cNvSpPr txBox="1"/>
          <p:nvPr/>
        </p:nvSpPr>
        <p:spPr>
          <a:xfrm>
            <a:off x="9017866" y="5432285"/>
            <a:ext cx="245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9027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9809D-6A8B-4F5D-71DC-118E1F05E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6773-FA57-101B-83E3-99743B0D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679" y="408540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YOLO V8n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ABA1-B759-BF68-1EA8-3E0F18AB1D3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4681" y="1012556"/>
            <a:ext cx="10039972" cy="3030055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Lightweight: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129 layers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~3M params, 8.2 GFLOPs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Real-time inference &amp; optimized for low-resource systems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 training using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Ultralytics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API</a:t>
            </a:r>
          </a:p>
        </p:txBody>
      </p:sp>
      <p:pic>
        <p:nvPicPr>
          <p:cNvPr id="5" name="Picture 4" descr="A diagram of a plane&#10;&#10;AI-generated content may be incorrect.">
            <a:extLst>
              <a:ext uri="{FF2B5EF4-FFF2-40B4-BE49-F238E27FC236}">
                <a16:creationId xmlns:a16="http://schemas.microsoft.com/office/drawing/2014/main" id="{FD401804-379D-8F55-D4D2-FAFDA205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13" y="1983376"/>
            <a:ext cx="4889300" cy="3958324"/>
          </a:xfrm>
          <a:prstGeom prst="rect">
            <a:avLst/>
          </a:prstGeom>
        </p:spPr>
      </p:pic>
      <p:pic>
        <p:nvPicPr>
          <p:cNvPr id="7" name="Picture 6" descr="A logo on a purple and pink background&#10;&#10;AI-generated content may be incorrect.">
            <a:extLst>
              <a:ext uri="{FF2B5EF4-FFF2-40B4-BE49-F238E27FC236}">
                <a16:creationId xmlns:a16="http://schemas.microsoft.com/office/drawing/2014/main" id="{71F1032F-7FCD-D7E2-67AC-397218FA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842" y="3005639"/>
            <a:ext cx="3687010" cy="2073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8E25D-593B-CC59-475D-361F89299BD0}"/>
              </a:ext>
            </a:extLst>
          </p:cNvPr>
          <p:cNvSpPr txBox="1"/>
          <p:nvPr/>
        </p:nvSpPr>
        <p:spPr>
          <a:xfrm>
            <a:off x="7825941" y="5941700"/>
            <a:ext cx="245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Yolov8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692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eggs in a package&#10;&#10;AI-generated content may be incorrect.">
            <a:extLst>
              <a:ext uri="{FF2B5EF4-FFF2-40B4-BE49-F238E27FC236}">
                <a16:creationId xmlns:a16="http://schemas.microsoft.com/office/drawing/2014/main" id="{BBB5ECF1-19F5-1B0E-E26D-E3705B10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47" y="785512"/>
            <a:ext cx="5203321" cy="2643488"/>
          </a:xfrm>
          <a:prstGeom prst="rect">
            <a:avLst/>
          </a:prstGeom>
        </p:spPr>
      </p:pic>
      <p:pic>
        <p:nvPicPr>
          <p:cNvPr id="7" name="Picture 6" descr="A food on a cutting board&#10;&#10;AI-generated content may be incorrect.">
            <a:extLst>
              <a:ext uri="{FF2B5EF4-FFF2-40B4-BE49-F238E27FC236}">
                <a16:creationId xmlns:a16="http://schemas.microsoft.com/office/drawing/2014/main" id="{DD769489-701B-2BC0-EF58-A25895A3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8" y="3588419"/>
            <a:ext cx="4771107" cy="2417361"/>
          </a:xfrm>
          <a:prstGeom prst="rect">
            <a:avLst/>
          </a:prstGeom>
        </p:spPr>
      </p:pic>
      <p:pic>
        <p:nvPicPr>
          <p:cNvPr id="9" name="Picture 8" descr="A collage of cabbages&#10;&#10;AI-generated content may be incorrect.">
            <a:extLst>
              <a:ext uri="{FF2B5EF4-FFF2-40B4-BE49-F238E27FC236}">
                <a16:creationId xmlns:a16="http://schemas.microsoft.com/office/drawing/2014/main" id="{FC88D0A2-14DA-00E8-4A3F-68CBD176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437" y="3588418"/>
            <a:ext cx="4724124" cy="241736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FE1CD14-5D6C-0D3B-09BE-2EE748CC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58" y="288224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95210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3CA8-56D0-25E3-A9E4-A6082D25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0296-F138-C3BF-0333-78A02100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58" y="288224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Recipe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3C94C-8361-C861-D36E-AAEB897328D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438" y="1017810"/>
            <a:ext cx="10096984" cy="4071042"/>
          </a:xfrm>
        </p:spPr>
        <p:txBody>
          <a:bodyPr>
            <a:normAutofit fontScale="92500"/>
          </a:bodyPr>
          <a:lstStyle/>
          <a:p>
            <a:pPr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TF-IDF Retrieval: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Handcrafted dataset: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Title, Ingredients, Calories, Tags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Cosine similarity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used to match detected ingredients to recipes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Top-3 relevant recipes retrieved</a:t>
            </a:r>
          </a:p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T5 Generation: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Fine-tuned T5 model</a:t>
            </a:r>
            <a:r>
              <a:rPr lang="en-US" dirty="0"/>
              <a:t> generates complete and coherent </a:t>
            </a:r>
            <a:r>
              <a:rPr lang="en-US" b="1" dirty="0"/>
              <a:t>recipe instructions</a:t>
            </a:r>
            <a:r>
              <a:rPr lang="en-US" dirty="0"/>
              <a:t> from detected ingredients.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Delivers </a:t>
            </a:r>
            <a:r>
              <a:rPr lang="en-US" b="1" dirty="0"/>
              <a:t>human-readable, context-aware recipes</a:t>
            </a:r>
            <a:r>
              <a:rPr lang="en-US" dirty="0"/>
              <a:t>, enhancing personalization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185351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380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</vt:lpstr>
      <vt:lpstr>Avenir Next Regular</vt:lpstr>
      <vt:lpstr>Calibri</vt:lpstr>
      <vt:lpstr>Myriad Pro</vt:lpstr>
      <vt:lpstr>Office Theme</vt:lpstr>
      <vt:lpstr>Multi-Ingredient Food Image Classification and Context-Aware Recipe Recommendation System</vt:lpstr>
      <vt:lpstr>Overview</vt:lpstr>
      <vt:lpstr>Problem Statement</vt:lpstr>
      <vt:lpstr>Dataset</vt:lpstr>
      <vt:lpstr>Methodology</vt:lpstr>
      <vt:lpstr>Hyperparameter Optimization</vt:lpstr>
      <vt:lpstr>YOLO V8n model</vt:lpstr>
      <vt:lpstr>Predictions</vt:lpstr>
      <vt:lpstr>Recipe Recommendation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Ram Bagaria</cp:lastModifiedBy>
  <cp:revision>42</cp:revision>
  <cp:lastPrinted>2016-04-14T19:29:19Z</cp:lastPrinted>
  <dcterms:created xsi:type="dcterms:W3CDTF">2016-04-13T13:43:46Z</dcterms:created>
  <dcterms:modified xsi:type="dcterms:W3CDTF">2025-07-31T05:12:37Z</dcterms:modified>
</cp:coreProperties>
</file>