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8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03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6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17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8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8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95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37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08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16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65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38A3-0E8E-40D7-A8B8-E085EDCB1CEB}" type="datetimeFigureOut">
              <a:rPr lang="it-IT" smtClean="0"/>
              <a:t>30/10/2018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B3CD-38C8-4E94-8BC4-1006798E1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6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8442" y="397042"/>
            <a:ext cx="424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Basic </a:t>
            </a:r>
            <a:r>
              <a:rPr lang="it-IT" dirty="0" err="1"/>
              <a:t>Enzyme</a:t>
            </a:r>
            <a:r>
              <a:rPr lang="it-IT" dirty="0"/>
              <a:t> </a:t>
            </a:r>
            <a:r>
              <a:rPr lang="it-IT" dirty="0" err="1"/>
              <a:t>Kinetics</a:t>
            </a:r>
            <a:r>
              <a:rPr lang="it-IT" dirty="0"/>
              <a:t>(</a:t>
            </a:r>
            <a:r>
              <a:rPr lang="it-IT" dirty="0" err="1"/>
              <a:t>hyperbolic</a:t>
            </a:r>
            <a:r>
              <a:rPr lang="it-IT" dirty="0"/>
              <a:t> </a:t>
            </a:r>
            <a:r>
              <a:rPr lang="it-IT" dirty="0" err="1"/>
              <a:t>enzyme</a:t>
            </a:r>
            <a:r>
              <a:rPr lang="it-IT" dirty="0"/>
              <a:t>) :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51075" t="10117" r="34386" b="81462"/>
          <a:stretch/>
        </p:blipFill>
        <p:spPr>
          <a:xfrm>
            <a:off x="336885" y="1479886"/>
            <a:ext cx="2658979" cy="86627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36884" y="2731168"/>
            <a:ext cx="30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Km</a:t>
            </a:r>
            <a:r>
              <a:rPr lang="it-IT" baseline="30000" dirty="0" err="1"/>
              <a:t>eff</a:t>
            </a:r>
            <a:r>
              <a:rPr lang="it-IT" dirty="0"/>
              <a:t> = K[S]</a:t>
            </a:r>
            <a:r>
              <a:rPr lang="it-IT" baseline="30000" dirty="0"/>
              <a:t>n</a:t>
            </a:r>
            <a:r>
              <a:rPr lang="it-IT" dirty="0"/>
              <a:t> , </a:t>
            </a:r>
            <a:r>
              <a:rPr lang="it-IT" dirty="0" err="1"/>
              <a:t>then</a:t>
            </a:r>
            <a:r>
              <a:rPr lang="it-IT" dirty="0"/>
              <a:t>(</a:t>
            </a:r>
            <a:r>
              <a:rPr lang="it-IT" dirty="0" err="1"/>
              <a:t>sygmoid</a:t>
            </a:r>
            <a:r>
              <a:rPr lang="it-IT" dirty="0"/>
              <a:t>):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50482" t="56784" r="33070" b="32924"/>
          <a:stretch/>
        </p:blipFill>
        <p:spPr>
          <a:xfrm>
            <a:off x="336884" y="3504564"/>
            <a:ext cx="3007895" cy="105877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537284" y="16606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Eq</a:t>
            </a:r>
            <a:r>
              <a:rPr lang="it-IT" dirty="0"/>
              <a:t>. </a:t>
            </a:r>
            <a:r>
              <a:rPr lang="it-IT" dirty="0" err="1"/>
              <a:t>Michaelis</a:t>
            </a:r>
            <a:r>
              <a:rPr lang="it-IT" dirty="0"/>
              <a:t> </a:t>
            </a:r>
            <a:r>
              <a:rPr lang="it-IT" dirty="0" err="1"/>
              <a:t>Menten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838074" y="3849287"/>
            <a:ext cx="82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Eq</a:t>
            </a:r>
            <a:r>
              <a:rPr lang="it-IT" dirty="0"/>
              <a:t>. Hill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761748" y="1291297"/>
            <a:ext cx="4896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 is the reaction rate, [S] is the initial concentration of the substrate, </a:t>
            </a:r>
            <a:r>
              <a:rPr lang="en-US" sz="1400" dirty="0" err="1"/>
              <a:t>Vmax</a:t>
            </a:r>
            <a:r>
              <a:rPr lang="en-US" sz="1400" dirty="0"/>
              <a:t> is the limiting value of v at saturating concentrations </a:t>
            </a:r>
            <a:r>
              <a:rPr lang="en-US" sz="1400"/>
              <a:t>of the substrate </a:t>
            </a:r>
            <a:r>
              <a:rPr lang="en-US" sz="1400" dirty="0"/>
              <a:t>(i.e., at [S] →∞), and Km is the </a:t>
            </a:r>
            <a:r>
              <a:rPr lang="en-US" sz="1400" dirty="0" err="1"/>
              <a:t>Michaelis</a:t>
            </a:r>
            <a:r>
              <a:rPr lang="en-US" sz="1400" dirty="0"/>
              <a:t> constant.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160250" y="3115906"/>
            <a:ext cx="70317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 [S]</a:t>
            </a:r>
            <a:r>
              <a:rPr lang="en-US" sz="1400" baseline="-25000" dirty="0"/>
              <a:t>0.5</a:t>
            </a:r>
            <a:r>
              <a:rPr lang="en-US" sz="1400" dirty="0"/>
              <a:t> is the “</a:t>
            </a:r>
            <a:r>
              <a:rPr lang="en-US" sz="1400" dirty="0" err="1"/>
              <a:t>semisaturation</a:t>
            </a:r>
            <a:r>
              <a:rPr lang="en-US" sz="1400" dirty="0"/>
              <a:t>” concentration, i.e., the substrate concentration at which v = </a:t>
            </a:r>
            <a:r>
              <a:rPr lang="en-US" sz="1400" dirty="0" err="1"/>
              <a:t>Vmax</a:t>
            </a:r>
            <a:r>
              <a:rPr lang="en-US" sz="1400" dirty="0"/>
              <a:t>/2, and h is the Hill coefficient. At h = 1 this equation is transformed into the classic </a:t>
            </a:r>
            <a:r>
              <a:rPr lang="en-US" sz="1400"/>
              <a:t>Michaelis-Menten</a:t>
            </a:r>
            <a:r>
              <a:rPr lang="en-US" sz="1400" dirty="0"/>
              <a:t> equation, [S]</a:t>
            </a:r>
            <a:r>
              <a:rPr lang="en-US" sz="1400" baseline="-25000" dirty="0"/>
              <a:t>0.5</a:t>
            </a:r>
            <a:r>
              <a:rPr lang="en-US" sz="1400" dirty="0"/>
              <a:t> corresponding to </a:t>
            </a:r>
            <a:r>
              <a:rPr lang="it-IT" sz="1400" dirty="0"/>
              <a:t>the </a:t>
            </a:r>
            <a:r>
              <a:rPr lang="it-IT" sz="1400" dirty="0" err="1"/>
              <a:t>Michaelis</a:t>
            </a:r>
            <a:r>
              <a:rPr lang="it-IT" sz="1400" dirty="0"/>
              <a:t> </a:t>
            </a:r>
            <a:r>
              <a:rPr lang="it-IT" sz="1400" dirty="0" err="1"/>
              <a:t>constant</a:t>
            </a:r>
            <a:r>
              <a:rPr lang="it-IT" sz="1400" dirty="0"/>
              <a:t> Km.</a:t>
            </a:r>
          </a:p>
          <a:p>
            <a:pPr algn="just"/>
            <a:endParaRPr lang="it-IT" sz="1400" dirty="0"/>
          </a:p>
          <a:p>
            <a:pPr algn="just"/>
            <a:r>
              <a:rPr lang="en-US" sz="1400" dirty="0"/>
              <a:t>The case when h &gt; 1 corresponds to the S-shaped dependences of v on [S], whereas the case when h &lt; 1 corresponds to the dependence of v on [S] with delayed approaching the limiting value of the enzymatic reaction rate (</a:t>
            </a:r>
            <a:r>
              <a:rPr lang="en-US" sz="1400" dirty="0" err="1"/>
              <a:t>Vmax</a:t>
            </a:r>
            <a:r>
              <a:rPr lang="en-US" sz="1400" dirty="0"/>
              <a:t>) with increasing substrate concentration.</a:t>
            </a:r>
          </a:p>
          <a:p>
            <a:pPr algn="just"/>
            <a:r>
              <a:rPr lang="en-US" sz="1400" dirty="0"/>
              <a:t>Among three parameters of the Hill equation (</a:t>
            </a:r>
            <a:r>
              <a:rPr lang="en-US" sz="1400" dirty="0" err="1"/>
              <a:t>Vmax</a:t>
            </a:r>
            <a:r>
              <a:rPr lang="en-US" sz="1400" dirty="0"/>
              <a:t>, [S]0.5, and h), only parameter </a:t>
            </a:r>
            <a:r>
              <a:rPr lang="en-US" sz="1400" dirty="0" err="1"/>
              <a:t>Vmax</a:t>
            </a:r>
            <a:r>
              <a:rPr lang="en-US" sz="1400" dirty="0"/>
              <a:t> has clear physical meaning. The other two parameters are used for characterization of the shape of the v versus [S] curve: parameter [S]0.5 characterizes the position of the point at which v = </a:t>
            </a:r>
            <a:r>
              <a:rPr lang="en-US" sz="1400" dirty="0" err="1"/>
              <a:t>Vmax</a:t>
            </a:r>
            <a:r>
              <a:rPr lang="en-US" sz="1400" dirty="0"/>
              <a:t>/2 on the </a:t>
            </a:r>
            <a:r>
              <a:rPr lang="it-IT" sz="1400" dirty="0" err="1"/>
              <a:t>abscissa</a:t>
            </a:r>
            <a:r>
              <a:rPr lang="it-IT" sz="1400" dirty="0"/>
              <a:t> </a:t>
            </a:r>
            <a:r>
              <a:rPr lang="it-IT" sz="1400" dirty="0" err="1"/>
              <a:t>axis</a:t>
            </a:r>
            <a:r>
              <a:rPr lang="it-IT" sz="1400" dirty="0"/>
              <a:t>, </a:t>
            </a:r>
            <a:r>
              <a:rPr lang="it-IT" sz="1400" dirty="0" err="1"/>
              <a:t>whereas</a:t>
            </a:r>
            <a:r>
              <a:rPr lang="it-IT" sz="1400" dirty="0"/>
              <a:t> </a:t>
            </a:r>
            <a:r>
              <a:rPr lang="it-IT" sz="1400" dirty="0" err="1"/>
              <a:t>parameter</a:t>
            </a:r>
            <a:r>
              <a:rPr lang="it-IT" sz="1400" dirty="0"/>
              <a:t> h </a:t>
            </a:r>
            <a:r>
              <a:rPr lang="it-IT" sz="1400" dirty="0" err="1"/>
              <a:t>characterizes</a:t>
            </a:r>
            <a:r>
              <a:rPr lang="it-IT" sz="1400" dirty="0"/>
              <a:t> the </a:t>
            </a:r>
            <a:r>
              <a:rPr lang="it-IT" sz="1400" dirty="0" err="1"/>
              <a:t>slope</a:t>
            </a:r>
            <a:r>
              <a:rPr lang="it-IT" sz="1400" dirty="0"/>
              <a:t> </a:t>
            </a:r>
            <a:r>
              <a:rPr lang="en-US" sz="1400" dirty="0"/>
              <a:t>of the straight line in coordinates {log[v/(</a:t>
            </a:r>
            <a:r>
              <a:rPr lang="en-US" sz="1400" dirty="0" err="1"/>
              <a:t>Vmax</a:t>
            </a:r>
            <a:r>
              <a:rPr lang="en-US" sz="1400" dirty="0"/>
              <a:t> . v)]; log[S]}.</a:t>
            </a:r>
          </a:p>
          <a:p>
            <a:pPr algn="just"/>
            <a:r>
              <a:rPr lang="en-US" sz="1400" dirty="0"/>
              <a:t>Then:</a:t>
            </a:r>
          </a:p>
          <a:p>
            <a:pPr algn="just"/>
            <a:endParaRPr lang="en-US" sz="1400" dirty="0"/>
          </a:p>
          <a:p>
            <a:pPr algn="just"/>
            <a:endParaRPr lang="it-IT" sz="1400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4"/>
          <a:srcRect l="10286" t="77485" r="58399" b="14561"/>
          <a:stretch/>
        </p:blipFill>
        <p:spPr>
          <a:xfrm>
            <a:off x="4666955" y="5895474"/>
            <a:ext cx="5727031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1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guglielmo.rambaldelli@gmail.com</cp:lastModifiedBy>
  <cp:revision>10</cp:revision>
  <dcterms:created xsi:type="dcterms:W3CDTF">2014-01-10T10:22:18Z</dcterms:created>
  <dcterms:modified xsi:type="dcterms:W3CDTF">2018-10-30T15:43:11Z</dcterms:modified>
</cp:coreProperties>
</file>