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74" r:id="rId11"/>
    <p:sldId id="275" r:id="rId12"/>
    <p:sldId id="268" r:id="rId13"/>
    <p:sldId id="267" r:id="rId14"/>
    <p:sldId id="266" r:id="rId15"/>
    <p:sldId id="265" r:id="rId16"/>
    <p:sldId id="276" r:id="rId17"/>
    <p:sldId id="277" r:id="rId18"/>
    <p:sldId id="278" r:id="rId19"/>
    <p:sldId id="279" r:id="rId20"/>
    <p:sldId id="280" r:id="rId21"/>
    <p:sldId id="281" r:id="rId22"/>
    <p:sldId id="27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3FC08-641E-4A1D-9D1A-D2835008614E}" v="570" dt="2023-04-22T11:30:41.570"/>
    <p1510:client id="{82DC1BA5-A93D-4A2E-BBBD-B49120CC236C}" v="314" dt="2023-04-22T10:46:37.656"/>
    <p1510:client id="{8CE3ECA1-5B3F-4F2F-9C56-6DD372FFF6E0}" v="22" dt="2023-04-22T10:11:57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CDEAA2-4295-406C-B015-F935C27AB37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D9EC592-13CC-4722-BC8B-C2D79155C995}">
      <dgm:prSet/>
      <dgm:spPr/>
      <dgm:t>
        <a:bodyPr/>
        <a:lstStyle/>
        <a:p>
          <a:r>
            <a:rPr lang="en-US"/>
            <a:t>The four classification models are: </a:t>
          </a:r>
        </a:p>
      </dgm:t>
    </dgm:pt>
    <dgm:pt modelId="{78597CF0-8EF9-47ED-9560-456CC7D7B390}" type="parTrans" cxnId="{6FA2E288-B8E1-4EBA-86B6-2DC82B81EBA6}">
      <dgm:prSet/>
      <dgm:spPr/>
      <dgm:t>
        <a:bodyPr/>
        <a:lstStyle/>
        <a:p>
          <a:endParaRPr lang="en-US"/>
        </a:p>
      </dgm:t>
    </dgm:pt>
    <dgm:pt modelId="{1EAB5C1A-ECFE-421A-AC5F-FF75DE980CE8}" type="sibTrans" cxnId="{6FA2E288-B8E1-4EBA-86B6-2DC82B81EBA6}">
      <dgm:prSet/>
      <dgm:spPr/>
      <dgm:t>
        <a:bodyPr/>
        <a:lstStyle/>
        <a:p>
          <a:endParaRPr lang="en-US"/>
        </a:p>
      </dgm:t>
    </dgm:pt>
    <dgm:pt modelId="{CDD1C9D5-171F-4B06-87D4-0EC7AEE03B20}">
      <dgm:prSet/>
      <dgm:spPr/>
      <dgm:t>
        <a:bodyPr/>
        <a:lstStyle/>
        <a:p>
          <a:r>
            <a:rPr lang="en-US"/>
            <a:t>1. Logisitic Regression </a:t>
          </a:r>
        </a:p>
      </dgm:t>
    </dgm:pt>
    <dgm:pt modelId="{6A4EA2B9-1B5D-4C70-B0AE-7B3AEA22D76F}" type="parTrans" cxnId="{28B5B191-54D9-45EC-9A11-9CD6C99F9597}">
      <dgm:prSet/>
      <dgm:spPr/>
      <dgm:t>
        <a:bodyPr/>
        <a:lstStyle/>
        <a:p>
          <a:endParaRPr lang="en-US"/>
        </a:p>
      </dgm:t>
    </dgm:pt>
    <dgm:pt modelId="{9CA830AA-3862-4DA8-8007-3961AE3DA2BC}" type="sibTrans" cxnId="{28B5B191-54D9-45EC-9A11-9CD6C99F9597}">
      <dgm:prSet/>
      <dgm:spPr/>
      <dgm:t>
        <a:bodyPr/>
        <a:lstStyle/>
        <a:p>
          <a:endParaRPr lang="en-US"/>
        </a:p>
      </dgm:t>
    </dgm:pt>
    <dgm:pt modelId="{4F03709A-AC0A-46AC-A481-8BDD81CB6DE3}">
      <dgm:prSet/>
      <dgm:spPr/>
      <dgm:t>
        <a:bodyPr/>
        <a:lstStyle/>
        <a:p>
          <a:r>
            <a:rPr lang="en-US"/>
            <a:t>2. Support Vector Machines </a:t>
          </a:r>
        </a:p>
      </dgm:t>
    </dgm:pt>
    <dgm:pt modelId="{DBDB295F-03AF-46D8-98F8-EEA6CEF69C69}" type="parTrans" cxnId="{345B9EB0-8514-4E83-858A-16318EB34F55}">
      <dgm:prSet/>
      <dgm:spPr/>
      <dgm:t>
        <a:bodyPr/>
        <a:lstStyle/>
        <a:p>
          <a:endParaRPr lang="en-US"/>
        </a:p>
      </dgm:t>
    </dgm:pt>
    <dgm:pt modelId="{5B7A3B4C-5DEB-47B2-AB8D-A55A92BD80F2}" type="sibTrans" cxnId="{345B9EB0-8514-4E83-858A-16318EB34F55}">
      <dgm:prSet/>
      <dgm:spPr/>
      <dgm:t>
        <a:bodyPr/>
        <a:lstStyle/>
        <a:p>
          <a:endParaRPr lang="en-US"/>
        </a:p>
      </dgm:t>
    </dgm:pt>
    <dgm:pt modelId="{42008964-4EAB-423A-8387-FEC8BBA970BF}">
      <dgm:prSet/>
      <dgm:spPr/>
      <dgm:t>
        <a:bodyPr/>
        <a:lstStyle/>
        <a:p>
          <a:r>
            <a:rPr lang="en-US"/>
            <a:t>3. Decision Tree </a:t>
          </a:r>
        </a:p>
      </dgm:t>
    </dgm:pt>
    <dgm:pt modelId="{19C96E92-1E10-4BE0-8F51-2B97234040CB}" type="parTrans" cxnId="{3BDE2DCD-E7FA-4789-999F-949727D3AFE0}">
      <dgm:prSet/>
      <dgm:spPr/>
      <dgm:t>
        <a:bodyPr/>
        <a:lstStyle/>
        <a:p>
          <a:endParaRPr lang="en-US"/>
        </a:p>
      </dgm:t>
    </dgm:pt>
    <dgm:pt modelId="{57F5F3A2-C3A6-4C97-A229-393854261666}" type="sibTrans" cxnId="{3BDE2DCD-E7FA-4789-999F-949727D3AFE0}">
      <dgm:prSet/>
      <dgm:spPr/>
      <dgm:t>
        <a:bodyPr/>
        <a:lstStyle/>
        <a:p>
          <a:endParaRPr lang="en-US"/>
        </a:p>
      </dgm:t>
    </dgm:pt>
    <dgm:pt modelId="{27368E23-A244-497B-9CAA-4B94DB2237BB}">
      <dgm:prSet/>
      <dgm:spPr/>
      <dgm:t>
        <a:bodyPr/>
        <a:lstStyle/>
        <a:p>
          <a:r>
            <a:rPr lang="en-US"/>
            <a:t>4. K nearest Neighbours</a:t>
          </a:r>
        </a:p>
      </dgm:t>
    </dgm:pt>
    <dgm:pt modelId="{2AFF3F3F-58E7-48E8-80E7-C94C3DB8F6ED}" type="parTrans" cxnId="{5832ED64-5D9D-4340-928D-90A99922C133}">
      <dgm:prSet/>
      <dgm:spPr/>
      <dgm:t>
        <a:bodyPr/>
        <a:lstStyle/>
        <a:p>
          <a:endParaRPr lang="en-US"/>
        </a:p>
      </dgm:t>
    </dgm:pt>
    <dgm:pt modelId="{10D55C20-D410-4307-8855-46A4C0E10693}" type="sibTrans" cxnId="{5832ED64-5D9D-4340-928D-90A99922C133}">
      <dgm:prSet/>
      <dgm:spPr/>
      <dgm:t>
        <a:bodyPr/>
        <a:lstStyle/>
        <a:p>
          <a:endParaRPr lang="en-US"/>
        </a:p>
      </dgm:t>
    </dgm:pt>
    <dgm:pt modelId="{526DC5B2-514C-4DFE-A288-0A00544A7C86}" type="pres">
      <dgm:prSet presAssocID="{9FCDEAA2-4295-406C-B015-F935C27AB37A}" presName="vert0" presStyleCnt="0">
        <dgm:presLayoutVars>
          <dgm:dir/>
          <dgm:animOne val="branch"/>
          <dgm:animLvl val="lvl"/>
        </dgm:presLayoutVars>
      </dgm:prSet>
      <dgm:spPr/>
    </dgm:pt>
    <dgm:pt modelId="{67142B23-B77C-48C8-8981-4EDDD3FE6B27}" type="pres">
      <dgm:prSet presAssocID="{9D9EC592-13CC-4722-BC8B-C2D79155C995}" presName="thickLine" presStyleLbl="alignNode1" presStyleIdx="0" presStyleCnt="5"/>
      <dgm:spPr/>
    </dgm:pt>
    <dgm:pt modelId="{07C0CAAF-8F78-4E3E-BD6E-B347DE1DDDE7}" type="pres">
      <dgm:prSet presAssocID="{9D9EC592-13CC-4722-BC8B-C2D79155C995}" presName="horz1" presStyleCnt="0"/>
      <dgm:spPr/>
    </dgm:pt>
    <dgm:pt modelId="{BE429B93-F60D-471F-B559-37C9568AA3BB}" type="pres">
      <dgm:prSet presAssocID="{9D9EC592-13CC-4722-BC8B-C2D79155C995}" presName="tx1" presStyleLbl="revTx" presStyleIdx="0" presStyleCnt="5"/>
      <dgm:spPr/>
    </dgm:pt>
    <dgm:pt modelId="{E01C1AD7-7422-4352-B3C5-9943A10FCB35}" type="pres">
      <dgm:prSet presAssocID="{9D9EC592-13CC-4722-BC8B-C2D79155C995}" presName="vert1" presStyleCnt="0"/>
      <dgm:spPr/>
    </dgm:pt>
    <dgm:pt modelId="{7CEF3B86-4165-4B21-9C95-C255BFB1DA27}" type="pres">
      <dgm:prSet presAssocID="{CDD1C9D5-171F-4B06-87D4-0EC7AEE03B20}" presName="thickLine" presStyleLbl="alignNode1" presStyleIdx="1" presStyleCnt="5"/>
      <dgm:spPr/>
    </dgm:pt>
    <dgm:pt modelId="{F1EE7646-53EC-4A0A-9461-05B4C24E4BB2}" type="pres">
      <dgm:prSet presAssocID="{CDD1C9D5-171F-4B06-87D4-0EC7AEE03B20}" presName="horz1" presStyleCnt="0"/>
      <dgm:spPr/>
    </dgm:pt>
    <dgm:pt modelId="{D17C2CDE-31B8-4CBF-BA24-C17D1910B0A3}" type="pres">
      <dgm:prSet presAssocID="{CDD1C9D5-171F-4B06-87D4-0EC7AEE03B20}" presName="tx1" presStyleLbl="revTx" presStyleIdx="1" presStyleCnt="5"/>
      <dgm:spPr/>
    </dgm:pt>
    <dgm:pt modelId="{EFF8297D-8C71-4874-A265-34F1CBC7A415}" type="pres">
      <dgm:prSet presAssocID="{CDD1C9D5-171F-4B06-87D4-0EC7AEE03B20}" presName="vert1" presStyleCnt="0"/>
      <dgm:spPr/>
    </dgm:pt>
    <dgm:pt modelId="{AD041010-4B9C-4216-B0E2-9544F76A0B6B}" type="pres">
      <dgm:prSet presAssocID="{4F03709A-AC0A-46AC-A481-8BDD81CB6DE3}" presName="thickLine" presStyleLbl="alignNode1" presStyleIdx="2" presStyleCnt="5"/>
      <dgm:spPr/>
    </dgm:pt>
    <dgm:pt modelId="{937542F5-56A6-4841-AF19-E3DB2413F7B6}" type="pres">
      <dgm:prSet presAssocID="{4F03709A-AC0A-46AC-A481-8BDD81CB6DE3}" presName="horz1" presStyleCnt="0"/>
      <dgm:spPr/>
    </dgm:pt>
    <dgm:pt modelId="{DF412E52-B9C8-4143-BC5F-0ED6117DFDFD}" type="pres">
      <dgm:prSet presAssocID="{4F03709A-AC0A-46AC-A481-8BDD81CB6DE3}" presName="tx1" presStyleLbl="revTx" presStyleIdx="2" presStyleCnt="5"/>
      <dgm:spPr/>
    </dgm:pt>
    <dgm:pt modelId="{2A024A0B-BB63-4B8E-BAFD-C1CC804C0D23}" type="pres">
      <dgm:prSet presAssocID="{4F03709A-AC0A-46AC-A481-8BDD81CB6DE3}" presName="vert1" presStyleCnt="0"/>
      <dgm:spPr/>
    </dgm:pt>
    <dgm:pt modelId="{AD7E4CA3-1B1A-4B74-8864-60F5963C8F83}" type="pres">
      <dgm:prSet presAssocID="{42008964-4EAB-423A-8387-FEC8BBA970BF}" presName="thickLine" presStyleLbl="alignNode1" presStyleIdx="3" presStyleCnt="5"/>
      <dgm:spPr/>
    </dgm:pt>
    <dgm:pt modelId="{F2319EC9-051A-424F-8FEF-A5B298A69BBC}" type="pres">
      <dgm:prSet presAssocID="{42008964-4EAB-423A-8387-FEC8BBA970BF}" presName="horz1" presStyleCnt="0"/>
      <dgm:spPr/>
    </dgm:pt>
    <dgm:pt modelId="{FC9B6332-1BA6-4AD5-8B41-352BB365FFAB}" type="pres">
      <dgm:prSet presAssocID="{42008964-4EAB-423A-8387-FEC8BBA970BF}" presName="tx1" presStyleLbl="revTx" presStyleIdx="3" presStyleCnt="5"/>
      <dgm:spPr/>
    </dgm:pt>
    <dgm:pt modelId="{564AF66B-1D79-402A-BE83-5C39C9DEB9B8}" type="pres">
      <dgm:prSet presAssocID="{42008964-4EAB-423A-8387-FEC8BBA970BF}" presName="vert1" presStyleCnt="0"/>
      <dgm:spPr/>
    </dgm:pt>
    <dgm:pt modelId="{DA2FF158-582A-45C8-B2A6-62445B0B41E7}" type="pres">
      <dgm:prSet presAssocID="{27368E23-A244-497B-9CAA-4B94DB2237BB}" presName="thickLine" presStyleLbl="alignNode1" presStyleIdx="4" presStyleCnt="5"/>
      <dgm:spPr/>
    </dgm:pt>
    <dgm:pt modelId="{A4279446-4C87-4A64-932C-A25690F478DA}" type="pres">
      <dgm:prSet presAssocID="{27368E23-A244-497B-9CAA-4B94DB2237BB}" presName="horz1" presStyleCnt="0"/>
      <dgm:spPr/>
    </dgm:pt>
    <dgm:pt modelId="{CB49C9C7-3F5B-4FAD-A948-9385994F3085}" type="pres">
      <dgm:prSet presAssocID="{27368E23-A244-497B-9CAA-4B94DB2237BB}" presName="tx1" presStyleLbl="revTx" presStyleIdx="4" presStyleCnt="5"/>
      <dgm:spPr/>
    </dgm:pt>
    <dgm:pt modelId="{DA36ED16-00E2-4ABA-A8CC-753BEA5204DE}" type="pres">
      <dgm:prSet presAssocID="{27368E23-A244-497B-9CAA-4B94DB2237BB}" presName="vert1" presStyleCnt="0"/>
      <dgm:spPr/>
    </dgm:pt>
  </dgm:ptLst>
  <dgm:cxnLst>
    <dgm:cxn modelId="{13E25C05-79BA-478F-B703-3E6B5AC662A8}" type="presOf" srcId="{CDD1C9D5-171F-4B06-87D4-0EC7AEE03B20}" destId="{D17C2CDE-31B8-4CBF-BA24-C17D1910B0A3}" srcOrd="0" destOrd="0" presId="urn:microsoft.com/office/officeart/2008/layout/LinedList"/>
    <dgm:cxn modelId="{5832ED64-5D9D-4340-928D-90A99922C133}" srcId="{9FCDEAA2-4295-406C-B015-F935C27AB37A}" destId="{27368E23-A244-497B-9CAA-4B94DB2237BB}" srcOrd="4" destOrd="0" parTransId="{2AFF3F3F-58E7-48E8-80E7-C94C3DB8F6ED}" sibTransId="{10D55C20-D410-4307-8855-46A4C0E10693}"/>
    <dgm:cxn modelId="{130B6879-3587-429B-AB9E-CD10B765588A}" type="presOf" srcId="{27368E23-A244-497B-9CAA-4B94DB2237BB}" destId="{CB49C9C7-3F5B-4FAD-A948-9385994F3085}" srcOrd="0" destOrd="0" presId="urn:microsoft.com/office/officeart/2008/layout/LinedList"/>
    <dgm:cxn modelId="{6FA2E288-B8E1-4EBA-86B6-2DC82B81EBA6}" srcId="{9FCDEAA2-4295-406C-B015-F935C27AB37A}" destId="{9D9EC592-13CC-4722-BC8B-C2D79155C995}" srcOrd="0" destOrd="0" parTransId="{78597CF0-8EF9-47ED-9560-456CC7D7B390}" sibTransId="{1EAB5C1A-ECFE-421A-AC5F-FF75DE980CE8}"/>
    <dgm:cxn modelId="{28B5B191-54D9-45EC-9A11-9CD6C99F9597}" srcId="{9FCDEAA2-4295-406C-B015-F935C27AB37A}" destId="{CDD1C9D5-171F-4B06-87D4-0EC7AEE03B20}" srcOrd="1" destOrd="0" parTransId="{6A4EA2B9-1B5D-4C70-B0AE-7B3AEA22D76F}" sibTransId="{9CA830AA-3862-4DA8-8007-3961AE3DA2BC}"/>
    <dgm:cxn modelId="{8D91A8A6-99B2-4B46-95BB-E9B8478FDCE6}" type="presOf" srcId="{9FCDEAA2-4295-406C-B015-F935C27AB37A}" destId="{526DC5B2-514C-4DFE-A288-0A00544A7C86}" srcOrd="0" destOrd="0" presId="urn:microsoft.com/office/officeart/2008/layout/LinedList"/>
    <dgm:cxn modelId="{345B9EB0-8514-4E83-858A-16318EB34F55}" srcId="{9FCDEAA2-4295-406C-B015-F935C27AB37A}" destId="{4F03709A-AC0A-46AC-A481-8BDD81CB6DE3}" srcOrd="2" destOrd="0" parTransId="{DBDB295F-03AF-46D8-98F8-EEA6CEF69C69}" sibTransId="{5B7A3B4C-5DEB-47B2-AB8D-A55A92BD80F2}"/>
    <dgm:cxn modelId="{3BDE2DCD-E7FA-4789-999F-949727D3AFE0}" srcId="{9FCDEAA2-4295-406C-B015-F935C27AB37A}" destId="{42008964-4EAB-423A-8387-FEC8BBA970BF}" srcOrd="3" destOrd="0" parTransId="{19C96E92-1E10-4BE0-8F51-2B97234040CB}" sibTransId="{57F5F3A2-C3A6-4C97-A229-393854261666}"/>
    <dgm:cxn modelId="{B92017CE-BF37-46B4-A3D0-737B1513502C}" type="presOf" srcId="{42008964-4EAB-423A-8387-FEC8BBA970BF}" destId="{FC9B6332-1BA6-4AD5-8B41-352BB365FFAB}" srcOrd="0" destOrd="0" presId="urn:microsoft.com/office/officeart/2008/layout/LinedList"/>
    <dgm:cxn modelId="{4E60F3FB-2BBC-4F14-8032-2E991D070355}" type="presOf" srcId="{9D9EC592-13CC-4722-BC8B-C2D79155C995}" destId="{BE429B93-F60D-471F-B559-37C9568AA3BB}" srcOrd="0" destOrd="0" presId="urn:microsoft.com/office/officeart/2008/layout/LinedList"/>
    <dgm:cxn modelId="{6A160BFC-FBC7-402F-8CB8-35FFCEEEAB65}" type="presOf" srcId="{4F03709A-AC0A-46AC-A481-8BDD81CB6DE3}" destId="{DF412E52-B9C8-4143-BC5F-0ED6117DFDFD}" srcOrd="0" destOrd="0" presId="urn:microsoft.com/office/officeart/2008/layout/LinedList"/>
    <dgm:cxn modelId="{5258EB21-B36F-4181-9973-4D952F630AD9}" type="presParOf" srcId="{526DC5B2-514C-4DFE-A288-0A00544A7C86}" destId="{67142B23-B77C-48C8-8981-4EDDD3FE6B27}" srcOrd="0" destOrd="0" presId="urn:microsoft.com/office/officeart/2008/layout/LinedList"/>
    <dgm:cxn modelId="{6B007EF9-F22B-4AD6-8ED5-99E4CD9F8C6C}" type="presParOf" srcId="{526DC5B2-514C-4DFE-A288-0A00544A7C86}" destId="{07C0CAAF-8F78-4E3E-BD6E-B347DE1DDDE7}" srcOrd="1" destOrd="0" presId="urn:microsoft.com/office/officeart/2008/layout/LinedList"/>
    <dgm:cxn modelId="{E1627664-0E15-4906-A7FF-F79FF96A83B3}" type="presParOf" srcId="{07C0CAAF-8F78-4E3E-BD6E-B347DE1DDDE7}" destId="{BE429B93-F60D-471F-B559-37C9568AA3BB}" srcOrd="0" destOrd="0" presId="urn:microsoft.com/office/officeart/2008/layout/LinedList"/>
    <dgm:cxn modelId="{E9411998-1525-4B45-BAB8-2AF6CA5F241E}" type="presParOf" srcId="{07C0CAAF-8F78-4E3E-BD6E-B347DE1DDDE7}" destId="{E01C1AD7-7422-4352-B3C5-9943A10FCB35}" srcOrd="1" destOrd="0" presId="urn:microsoft.com/office/officeart/2008/layout/LinedList"/>
    <dgm:cxn modelId="{A650BF37-DBD7-4096-AF64-1206573DE205}" type="presParOf" srcId="{526DC5B2-514C-4DFE-A288-0A00544A7C86}" destId="{7CEF3B86-4165-4B21-9C95-C255BFB1DA27}" srcOrd="2" destOrd="0" presId="urn:microsoft.com/office/officeart/2008/layout/LinedList"/>
    <dgm:cxn modelId="{96A53FB0-0026-47BB-9F83-66E6AAF12639}" type="presParOf" srcId="{526DC5B2-514C-4DFE-A288-0A00544A7C86}" destId="{F1EE7646-53EC-4A0A-9461-05B4C24E4BB2}" srcOrd="3" destOrd="0" presId="urn:microsoft.com/office/officeart/2008/layout/LinedList"/>
    <dgm:cxn modelId="{F3ECE5AF-97C4-486A-AD7D-6E920CB7EA64}" type="presParOf" srcId="{F1EE7646-53EC-4A0A-9461-05B4C24E4BB2}" destId="{D17C2CDE-31B8-4CBF-BA24-C17D1910B0A3}" srcOrd="0" destOrd="0" presId="urn:microsoft.com/office/officeart/2008/layout/LinedList"/>
    <dgm:cxn modelId="{5C5D69C1-2CB8-4058-9576-4E106D0A1A91}" type="presParOf" srcId="{F1EE7646-53EC-4A0A-9461-05B4C24E4BB2}" destId="{EFF8297D-8C71-4874-A265-34F1CBC7A415}" srcOrd="1" destOrd="0" presId="urn:microsoft.com/office/officeart/2008/layout/LinedList"/>
    <dgm:cxn modelId="{E2440E81-6F0F-4C54-9961-24FE457A2D85}" type="presParOf" srcId="{526DC5B2-514C-4DFE-A288-0A00544A7C86}" destId="{AD041010-4B9C-4216-B0E2-9544F76A0B6B}" srcOrd="4" destOrd="0" presId="urn:microsoft.com/office/officeart/2008/layout/LinedList"/>
    <dgm:cxn modelId="{D5A65870-3439-46AD-8B2B-3D44B77D6F0C}" type="presParOf" srcId="{526DC5B2-514C-4DFE-A288-0A00544A7C86}" destId="{937542F5-56A6-4841-AF19-E3DB2413F7B6}" srcOrd="5" destOrd="0" presId="urn:microsoft.com/office/officeart/2008/layout/LinedList"/>
    <dgm:cxn modelId="{9BD166FB-1C24-473C-B5B3-CBD89B7C03EE}" type="presParOf" srcId="{937542F5-56A6-4841-AF19-E3DB2413F7B6}" destId="{DF412E52-B9C8-4143-BC5F-0ED6117DFDFD}" srcOrd="0" destOrd="0" presId="urn:microsoft.com/office/officeart/2008/layout/LinedList"/>
    <dgm:cxn modelId="{DA39D1BF-2176-48E5-9529-95B28BA633FB}" type="presParOf" srcId="{937542F5-56A6-4841-AF19-E3DB2413F7B6}" destId="{2A024A0B-BB63-4B8E-BAFD-C1CC804C0D23}" srcOrd="1" destOrd="0" presId="urn:microsoft.com/office/officeart/2008/layout/LinedList"/>
    <dgm:cxn modelId="{8FDC6D82-4A2D-48B6-B431-7F5E4EEA6C0B}" type="presParOf" srcId="{526DC5B2-514C-4DFE-A288-0A00544A7C86}" destId="{AD7E4CA3-1B1A-4B74-8864-60F5963C8F83}" srcOrd="6" destOrd="0" presId="urn:microsoft.com/office/officeart/2008/layout/LinedList"/>
    <dgm:cxn modelId="{318983C0-EC28-4289-BB4E-20D1696DF7CD}" type="presParOf" srcId="{526DC5B2-514C-4DFE-A288-0A00544A7C86}" destId="{F2319EC9-051A-424F-8FEF-A5B298A69BBC}" srcOrd="7" destOrd="0" presId="urn:microsoft.com/office/officeart/2008/layout/LinedList"/>
    <dgm:cxn modelId="{42EB088C-865C-4462-BDFD-08BB84DE1B74}" type="presParOf" srcId="{F2319EC9-051A-424F-8FEF-A5B298A69BBC}" destId="{FC9B6332-1BA6-4AD5-8B41-352BB365FFAB}" srcOrd="0" destOrd="0" presId="urn:microsoft.com/office/officeart/2008/layout/LinedList"/>
    <dgm:cxn modelId="{06202B94-6EBD-492A-A274-510D44D89EDF}" type="presParOf" srcId="{F2319EC9-051A-424F-8FEF-A5B298A69BBC}" destId="{564AF66B-1D79-402A-BE83-5C39C9DEB9B8}" srcOrd="1" destOrd="0" presId="urn:microsoft.com/office/officeart/2008/layout/LinedList"/>
    <dgm:cxn modelId="{F90C6036-5737-46D5-A974-56CE7E72D32C}" type="presParOf" srcId="{526DC5B2-514C-4DFE-A288-0A00544A7C86}" destId="{DA2FF158-582A-45C8-B2A6-62445B0B41E7}" srcOrd="8" destOrd="0" presId="urn:microsoft.com/office/officeart/2008/layout/LinedList"/>
    <dgm:cxn modelId="{D024A90B-E082-4ECF-A863-9827E7A0BEEA}" type="presParOf" srcId="{526DC5B2-514C-4DFE-A288-0A00544A7C86}" destId="{A4279446-4C87-4A64-932C-A25690F478DA}" srcOrd="9" destOrd="0" presId="urn:microsoft.com/office/officeart/2008/layout/LinedList"/>
    <dgm:cxn modelId="{74E31B2F-1600-4A3E-B049-AA45E795D80B}" type="presParOf" srcId="{A4279446-4C87-4A64-932C-A25690F478DA}" destId="{CB49C9C7-3F5B-4FAD-A948-9385994F3085}" srcOrd="0" destOrd="0" presId="urn:microsoft.com/office/officeart/2008/layout/LinedList"/>
    <dgm:cxn modelId="{4876FC5F-09BC-4C86-A048-F4F5ED0A7978}" type="presParOf" srcId="{A4279446-4C87-4A64-932C-A25690F478DA}" destId="{DA36ED16-00E2-4ABA-A8CC-753BEA5204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8A6F83-18C4-45B8-8A8A-2CD5CAC61E7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4A6460-0223-4A2D-9C6D-72DDDEEB77E1}">
      <dgm:prSet/>
      <dgm:spPr/>
      <dgm:t>
        <a:bodyPr/>
        <a:lstStyle/>
        <a:p>
          <a:r>
            <a:rPr lang="en-US"/>
            <a:t>Orbit Type "ES-L1", "GEO", "HEO" , "SSO", "VLEO" all have a success rate of 100% of landing the first stage rocket.</a:t>
          </a:r>
        </a:p>
      </dgm:t>
    </dgm:pt>
    <dgm:pt modelId="{E9D6BE6B-F28B-44B5-B3F8-59EA90CBDA10}" type="parTrans" cxnId="{17B72D6B-98BC-4E11-B938-3B30BC6BCB3C}">
      <dgm:prSet/>
      <dgm:spPr/>
      <dgm:t>
        <a:bodyPr/>
        <a:lstStyle/>
        <a:p>
          <a:endParaRPr lang="en-US"/>
        </a:p>
      </dgm:t>
    </dgm:pt>
    <dgm:pt modelId="{B73EC839-1674-4F52-8E17-D1E04BF36ADF}" type="sibTrans" cxnId="{17B72D6B-98BC-4E11-B938-3B30BC6BCB3C}">
      <dgm:prSet/>
      <dgm:spPr/>
      <dgm:t>
        <a:bodyPr/>
        <a:lstStyle/>
        <a:p>
          <a:endParaRPr lang="en-US"/>
        </a:p>
      </dgm:t>
    </dgm:pt>
    <dgm:pt modelId="{444DE652-4E1E-421D-9D23-2F36342FD77B}">
      <dgm:prSet/>
      <dgm:spPr/>
      <dgm:t>
        <a:bodyPr/>
        <a:lstStyle/>
        <a:p>
          <a:r>
            <a:rPr lang="en-US"/>
            <a:t>• The success rates have increased over the years with 2019 having the highest success rate of 98%. </a:t>
          </a:r>
        </a:p>
      </dgm:t>
    </dgm:pt>
    <dgm:pt modelId="{9FC3AD39-A0A6-45C5-A5C0-9A1686B634BD}" type="parTrans" cxnId="{9194D853-7565-4AF4-A1C9-7C8D1FA7ADBB}">
      <dgm:prSet/>
      <dgm:spPr/>
      <dgm:t>
        <a:bodyPr/>
        <a:lstStyle/>
        <a:p>
          <a:endParaRPr lang="en-US"/>
        </a:p>
      </dgm:t>
    </dgm:pt>
    <dgm:pt modelId="{A123531D-8B4E-4329-88D9-FED18FC17E38}" type="sibTrans" cxnId="{9194D853-7565-4AF4-A1C9-7C8D1FA7ADBB}">
      <dgm:prSet/>
      <dgm:spPr/>
      <dgm:t>
        <a:bodyPr/>
        <a:lstStyle/>
        <a:p>
          <a:endParaRPr lang="en-US"/>
        </a:p>
      </dgm:t>
    </dgm:pt>
    <dgm:pt modelId="{1479CA41-623E-4AC4-A0B8-0D828704A423}">
      <dgm:prSet/>
      <dgm:spPr/>
      <dgm:t>
        <a:bodyPr/>
        <a:lstStyle/>
        <a:p>
          <a:r>
            <a:rPr lang="en-US"/>
            <a:t>• The launch site with most success is "KSC LC-39A" </a:t>
          </a:r>
        </a:p>
      </dgm:t>
    </dgm:pt>
    <dgm:pt modelId="{56A85ED4-9F0D-4D4C-AE17-26F8651CFE46}" type="parTrans" cxnId="{392598AA-52F2-4CF5-97FE-6575796F1B00}">
      <dgm:prSet/>
      <dgm:spPr/>
      <dgm:t>
        <a:bodyPr/>
        <a:lstStyle/>
        <a:p>
          <a:endParaRPr lang="en-US"/>
        </a:p>
      </dgm:t>
    </dgm:pt>
    <dgm:pt modelId="{965BEC85-32CF-426E-9630-3E4415854F1F}" type="sibTrans" cxnId="{392598AA-52F2-4CF5-97FE-6575796F1B00}">
      <dgm:prSet/>
      <dgm:spPr/>
      <dgm:t>
        <a:bodyPr/>
        <a:lstStyle/>
        <a:p>
          <a:endParaRPr lang="en-US"/>
        </a:p>
      </dgm:t>
    </dgm:pt>
    <dgm:pt modelId="{7D709031-830C-4266-8093-21DDE6DAEB4C}">
      <dgm:prSet/>
      <dgm:spPr/>
      <dgm:t>
        <a:bodyPr/>
        <a:lstStyle/>
        <a:p>
          <a:r>
            <a:rPr lang="en-US"/>
            <a:t>• All the launch sites are situated closed to coastlines, to avoid rockets landing on land. </a:t>
          </a:r>
        </a:p>
      </dgm:t>
    </dgm:pt>
    <dgm:pt modelId="{3FCD35C6-3E54-405D-880F-0161B14036DE}" type="parTrans" cxnId="{012C105F-92E6-4FFA-8281-114CABDA03EE}">
      <dgm:prSet/>
      <dgm:spPr/>
      <dgm:t>
        <a:bodyPr/>
        <a:lstStyle/>
        <a:p>
          <a:endParaRPr lang="en-US"/>
        </a:p>
      </dgm:t>
    </dgm:pt>
    <dgm:pt modelId="{621DE5F8-4414-4C36-8C6D-159A9EAC3501}" type="sibTrans" cxnId="{012C105F-92E6-4FFA-8281-114CABDA03EE}">
      <dgm:prSet/>
      <dgm:spPr/>
      <dgm:t>
        <a:bodyPr/>
        <a:lstStyle/>
        <a:p>
          <a:endParaRPr lang="en-US"/>
        </a:p>
      </dgm:t>
    </dgm:pt>
    <dgm:pt modelId="{95B7CD49-F75A-4F46-96E9-A04D50302E33}">
      <dgm:prSet/>
      <dgm:spPr/>
      <dgm:t>
        <a:bodyPr/>
        <a:lstStyle/>
        <a:p>
          <a:r>
            <a:rPr lang="en-US"/>
            <a:t>• The ML prediction models provides high accuracy to the datasets with Decision Trees methodology providing highest accuracy. </a:t>
          </a:r>
        </a:p>
      </dgm:t>
    </dgm:pt>
    <dgm:pt modelId="{F4F6043E-903D-48D5-B630-986A03FD4045}" type="parTrans" cxnId="{0BBD769D-BECB-41BA-B1CB-1BE9F1FEDCD6}">
      <dgm:prSet/>
      <dgm:spPr/>
      <dgm:t>
        <a:bodyPr/>
        <a:lstStyle/>
        <a:p>
          <a:endParaRPr lang="en-US"/>
        </a:p>
      </dgm:t>
    </dgm:pt>
    <dgm:pt modelId="{536D4D0A-89B3-4A4D-8929-94689907EE73}" type="sibTrans" cxnId="{0BBD769D-BECB-41BA-B1CB-1BE9F1FEDCD6}">
      <dgm:prSet/>
      <dgm:spPr/>
      <dgm:t>
        <a:bodyPr/>
        <a:lstStyle/>
        <a:p>
          <a:endParaRPr lang="en-US"/>
        </a:p>
      </dgm:t>
    </dgm:pt>
    <dgm:pt modelId="{BA659237-E72C-4BB6-9654-E5B537B49E27}">
      <dgm:prSet/>
      <dgm:spPr/>
      <dgm:t>
        <a:bodyPr/>
        <a:lstStyle/>
        <a:p>
          <a:r>
            <a:rPr lang="en-US"/>
            <a:t>• The highest success rates come from payload mass range from 2000-5000 Kgs</a:t>
          </a:r>
        </a:p>
      </dgm:t>
    </dgm:pt>
    <dgm:pt modelId="{7CE7EBE3-B42A-4087-9772-6114298AEEDB}" type="parTrans" cxnId="{97DEDA00-20C7-4D89-9ED7-B1BA20282B9E}">
      <dgm:prSet/>
      <dgm:spPr/>
      <dgm:t>
        <a:bodyPr/>
        <a:lstStyle/>
        <a:p>
          <a:endParaRPr lang="en-US"/>
        </a:p>
      </dgm:t>
    </dgm:pt>
    <dgm:pt modelId="{7FA91E7A-C4DE-4CD5-BD14-F101D7DCE9E2}" type="sibTrans" cxnId="{97DEDA00-20C7-4D89-9ED7-B1BA20282B9E}">
      <dgm:prSet/>
      <dgm:spPr/>
      <dgm:t>
        <a:bodyPr/>
        <a:lstStyle/>
        <a:p>
          <a:endParaRPr lang="en-US"/>
        </a:p>
      </dgm:t>
    </dgm:pt>
    <dgm:pt modelId="{5225901C-AAB5-4698-A260-BC08CAC18586}" type="pres">
      <dgm:prSet presAssocID="{6D8A6F83-18C4-45B8-8A8A-2CD5CAC61E71}" presName="diagram" presStyleCnt="0">
        <dgm:presLayoutVars>
          <dgm:dir/>
          <dgm:resizeHandles val="exact"/>
        </dgm:presLayoutVars>
      </dgm:prSet>
      <dgm:spPr/>
    </dgm:pt>
    <dgm:pt modelId="{D26B2F23-D5F1-451C-8698-22AC3F409043}" type="pres">
      <dgm:prSet presAssocID="{784A6460-0223-4A2D-9C6D-72DDDEEB77E1}" presName="node" presStyleLbl="node1" presStyleIdx="0" presStyleCnt="6">
        <dgm:presLayoutVars>
          <dgm:bulletEnabled val="1"/>
        </dgm:presLayoutVars>
      </dgm:prSet>
      <dgm:spPr/>
    </dgm:pt>
    <dgm:pt modelId="{94D9B5B0-8609-447D-93E4-FAA5B24D318F}" type="pres">
      <dgm:prSet presAssocID="{B73EC839-1674-4F52-8E17-D1E04BF36ADF}" presName="sibTrans" presStyleCnt="0"/>
      <dgm:spPr/>
    </dgm:pt>
    <dgm:pt modelId="{8B36F0A0-C758-4892-AAC6-F3FC008F4191}" type="pres">
      <dgm:prSet presAssocID="{444DE652-4E1E-421D-9D23-2F36342FD77B}" presName="node" presStyleLbl="node1" presStyleIdx="1" presStyleCnt="6">
        <dgm:presLayoutVars>
          <dgm:bulletEnabled val="1"/>
        </dgm:presLayoutVars>
      </dgm:prSet>
      <dgm:spPr/>
    </dgm:pt>
    <dgm:pt modelId="{5C62ADB6-D8B5-4B0E-90DF-92E9C4B1614C}" type="pres">
      <dgm:prSet presAssocID="{A123531D-8B4E-4329-88D9-FED18FC17E38}" presName="sibTrans" presStyleCnt="0"/>
      <dgm:spPr/>
    </dgm:pt>
    <dgm:pt modelId="{30AD9D18-1A0F-426F-AA0D-20AD22176B2F}" type="pres">
      <dgm:prSet presAssocID="{1479CA41-623E-4AC4-A0B8-0D828704A423}" presName="node" presStyleLbl="node1" presStyleIdx="2" presStyleCnt="6">
        <dgm:presLayoutVars>
          <dgm:bulletEnabled val="1"/>
        </dgm:presLayoutVars>
      </dgm:prSet>
      <dgm:spPr/>
    </dgm:pt>
    <dgm:pt modelId="{D990A3A1-9D49-4D08-8424-FAB8CF47243A}" type="pres">
      <dgm:prSet presAssocID="{965BEC85-32CF-426E-9630-3E4415854F1F}" presName="sibTrans" presStyleCnt="0"/>
      <dgm:spPr/>
    </dgm:pt>
    <dgm:pt modelId="{80A83E1A-BC4B-4767-BE0D-31C1E3FA35D8}" type="pres">
      <dgm:prSet presAssocID="{7D709031-830C-4266-8093-21DDE6DAEB4C}" presName="node" presStyleLbl="node1" presStyleIdx="3" presStyleCnt="6">
        <dgm:presLayoutVars>
          <dgm:bulletEnabled val="1"/>
        </dgm:presLayoutVars>
      </dgm:prSet>
      <dgm:spPr/>
    </dgm:pt>
    <dgm:pt modelId="{1FB70C80-DCD1-4851-BD22-E914E75E9D93}" type="pres">
      <dgm:prSet presAssocID="{621DE5F8-4414-4C36-8C6D-159A9EAC3501}" presName="sibTrans" presStyleCnt="0"/>
      <dgm:spPr/>
    </dgm:pt>
    <dgm:pt modelId="{B44740B3-114C-4257-944F-9498C8D33149}" type="pres">
      <dgm:prSet presAssocID="{95B7CD49-F75A-4F46-96E9-A04D50302E33}" presName="node" presStyleLbl="node1" presStyleIdx="4" presStyleCnt="6">
        <dgm:presLayoutVars>
          <dgm:bulletEnabled val="1"/>
        </dgm:presLayoutVars>
      </dgm:prSet>
      <dgm:spPr/>
    </dgm:pt>
    <dgm:pt modelId="{090E752B-119F-4376-A4EB-8A4DAC86B264}" type="pres">
      <dgm:prSet presAssocID="{536D4D0A-89B3-4A4D-8929-94689907EE73}" presName="sibTrans" presStyleCnt="0"/>
      <dgm:spPr/>
    </dgm:pt>
    <dgm:pt modelId="{A0B8596F-0F36-44F4-BFBE-BABF1071F959}" type="pres">
      <dgm:prSet presAssocID="{BA659237-E72C-4BB6-9654-E5B537B49E27}" presName="node" presStyleLbl="node1" presStyleIdx="5" presStyleCnt="6">
        <dgm:presLayoutVars>
          <dgm:bulletEnabled val="1"/>
        </dgm:presLayoutVars>
      </dgm:prSet>
      <dgm:spPr/>
    </dgm:pt>
  </dgm:ptLst>
  <dgm:cxnLst>
    <dgm:cxn modelId="{97DEDA00-20C7-4D89-9ED7-B1BA20282B9E}" srcId="{6D8A6F83-18C4-45B8-8A8A-2CD5CAC61E71}" destId="{BA659237-E72C-4BB6-9654-E5B537B49E27}" srcOrd="5" destOrd="0" parTransId="{7CE7EBE3-B42A-4087-9772-6114298AEEDB}" sibTransId="{7FA91E7A-C4DE-4CD5-BD14-F101D7DCE9E2}"/>
    <dgm:cxn modelId="{2569D119-296E-418D-BCA9-19B26272A0A0}" type="presOf" srcId="{6D8A6F83-18C4-45B8-8A8A-2CD5CAC61E71}" destId="{5225901C-AAB5-4698-A260-BC08CAC18586}" srcOrd="0" destOrd="0" presId="urn:microsoft.com/office/officeart/2005/8/layout/default"/>
    <dgm:cxn modelId="{28D1D629-20ED-4AE2-B79C-6487B0A9CB76}" type="presOf" srcId="{1479CA41-623E-4AC4-A0B8-0D828704A423}" destId="{30AD9D18-1A0F-426F-AA0D-20AD22176B2F}" srcOrd="0" destOrd="0" presId="urn:microsoft.com/office/officeart/2005/8/layout/default"/>
    <dgm:cxn modelId="{012C105F-92E6-4FFA-8281-114CABDA03EE}" srcId="{6D8A6F83-18C4-45B8-8A8A-2CD5CAC61E71}" destId="{7D709031-830C-4266-8093-21DDE6DAEB4C}" srcOrd="3" destOrd="0" parTransId="{3FCD35C6-3E54-405D-880F-0161B14036DE}" sibTransId="{621DE5F8-4414-4C36-8C6D-159A9EAC3501}"/>
    <dgm:cxn modelId="{17B72D6B-98BC-4E11-B938-3B30BC6BCB3C}" srcId="{6D8A6F83-18C4-45B8-8A8A-2CD5CAC61E71}" destId="{784A6460-0223-4A2D-9C6D-72DDDEEB77E1}" srcOrd="0" destOrd="0" parTransId="{E9D6BE6B-F28B-44B5-B3F8-59EA90CBDA10}" sibTransId="{B73EC839-1674-4F52-8E17-D1E04BF36ADF}"/>
    <dgm:cxn modelId="{9194D853-7565-4AF4-A1C9-7C8D1FA7ADBB}" srcId="{6D8A6F83-18C4-45B8-8A8A-2CD5CAC61E71}" destId="{444DE652-4E1E-421D-9D23-2F36342FD77B}" srcOrd="1" destOrd="0" parTransId="{9FC3AD39-A0A6-45C5-A5C0-9A1686B634BD}" sibTransId="{A123531D-8B4E-4329-88D9-FED18FC17E38}"/>
    <dgm:cxn modelId="{2C87285A-F5F4-4018-8288-4FF2B5FEF428}" type="presOf" srcId="{BA659237-E72C-4BB6-9654-E5B537B49E27}" destId="{A0B8596F-0F36-44F4-BFBE-BABF1071F959}" srcOrd="0" destOrd="0" presId="urn:microsoft.com/office/officeart/2005/8/layout/default"/>
    <dgm:cxn modelId="{704FD389-87C2-477D-9B5B-4E5489A3E366}" type="presOf" srcId="{7D709031-830C-4266-8093-21DDE6DAEB4C}" destId="{80A83E1A-BC4B-4767-BE0D-31C1E3FA35D8}" srcOrd="0" destOrd="0" presId="urn:microsoft.com/office/officeart/2005/8/layout/default"/>
    <dgm:cxn modelId="{0BBD769D-BECB-41BA-B1CB-1BE9F1FEDCD6}" srcId="{6D8A6F83-18C4-45B8-8A8A-2CD5CAC61E71}" destId="{95B7CD49-F75A-4F46-96E9-A04D50302E33}" srcOrd="4" destOrd="0" parTransId="{F4F6043E-903D-48D5-B630-986A03FD4045}" sibTransId="{536D4D0A-89B3-4A4D-8929-94689907EE73}"/>
    <dgm:cxn modelId="{392598AA-52F2-4CF5-97FE-6575796F1B00}" srcId="{6D8A6F83-18C4-45B8-8A8A-2CD5CAC61E71}" destId="{1479CA41-623E-4AC4-A0B8-0D828704A423}" srcOrd="2" destOrd="0" parTransId="{56A85ED4-9F0D-4D4C-AE17-26F8651CFE46}" sibTransId="{965BEC85-32CF-426E-9630-3E4415854F1F}"/>
    <dgm:cxn modelId="{F1379DCD-79A5-4985-886E-49E43F1C28EC}" type="presOf" srcId="{444DE652-4E1E-421D-9D23-2F36342FD77B}" destId="{8B36F0A0-C758-4892-AAC6-F3FC008F4191}" srcOrd="0" destOrd="0" presId="urn:microsoft.com/office/officeart/2005/8/layout/default"/>
    <dgm:cxn modelId="{5AD040D1-9015-48FE-8AE9-EC68AAA9EB83}" type="presOf" srcId="{95B7CD49-F75A-4F46-96E9-A04D50302E33}" destId="{B44740B3-114C-4257-944F-9498C8D33149}" srcOrd="0" destOrd="0" presId="urn:microsoft.com/office/officeart/2005/8/layout/default"/>
    <dgm:cxn modelId="{2EEEBFFD-933C-4D52-B0B5-2D2C655C5C06}" type="presOf" srcId="{784A6460-0223-4A2D-9C6D-72DDDEEB77E1}" destId="{D26B2F23-D5F1-451C-8698-22AC3F409043}" srcOrd="0" destOrd="0" presId="urn:microsoft.com/office/officeart/2005/8/layout/default"/>
    <dgm:cxn modelId="{4B18E6A4-8770-4648-AA81-A6C7E2F6EFEA}" type="presParOf" srcId="{5225901C-AAB5-4698-A260-BC08CAC18586}" destId="{D26B2F23-D5F1-451C-8698-22AC3F409043}" srcOrd="0" destOrd="0" presId="urn:microsoft.com/office/officeart/2005/8/layout/default"/>
    <dgm:cxn modelId="{810358D7-C237-4940-9F9C-1079B3C0570C}" type="presParOf" srcId="{5225901C-AAB5-4698-A260-BC08CAC18586}" destId="{94D9B5B0-8609-447D-93E4-FAA5B24D318F}" srcOrd="1" destOrd="0" presId="urn:microsoft.com/office/officeart/2005/8/layout/default"/>
    <dgm:cxn modelId="{67887E93-ABF2-452E-8BE8-F25EC66BA353}" type="presParOf" srcId="{5225901C-AAB5-4698-A260-BC08CAC18586}" destId="{8B36F0A0-C758-4892-AAC6-F3FC008F4191}" srcOrd="2" destOrd="0" presId="urn:microsoft.com/office/officeart/2005/8/layout/default"/>
    <dgm:cxn modelId="{82B9B3C7-E14C-4507-8C95-A2978532F30F}" type="presParOf" srcId="{5225901C-AAB5-4698-A260-BC08CAC18586}" destId="{5C62ADB6-D8B5-4B0E-90DF-92E9C4B1614C}" srcOrd="3" destOrd="0" presId="urn:microsoft.com/office/officeart/2005/8/layout/default"/>
    <dgm:cxn modelId="{DE14E91A-949C-4A4A-B076-6B5263A32EA3}" type="presParOf" srcId="{5225901C-AAB5-4698-A260-BC08CAC18586}" destId="{30AD9D18-1A0F-426F-AA0D-20AD22176B2F}" srcOrd="4" destOrd="0" presId="urn:microsoft.com/office/officeart/2005/8/layout/default"/>
    <dgm:cxn modelId="{8E61DC01-08BA-4E6F-ACAC-7577410D09C8}" type="presParOf" srcId="{5225901C-AAB5-4698-A260-BC08CAC18586}" destId="{D990A3A1-9D49-4D08-8424-FAB8CF47243A}" srcOrd="5" destOrd="0" presId="urn:microsoft.com/office/officeart/2005/8/layout/default"/>
    <dgm:cxn modelId="{C7FD6BBA-D4B6-4AE6-8A74-91F91689E8BE}" type="presParOf" srcId="{5225901C-AAB5-4698-A260-BC08CAC18586}" destId="{80A83E1A-BC4B-4767-BE0D-31C1E3FA35D8}" srcOrd="6" destOrd="0" presId="urn:microsoft.com/office/officeart/2005/8/layout/default"/>
    <dgm:cxn modelId="{285FF94B-6AFF-46C3-9AB8-1FEA25D0CECA}" type="presParOf" srcId="{5225901C-AAB5-4698-A260-BC08CAC18586}" destId="{1FB70C80-DCD1-4851-BD22-E914E75E9D93}" srcOrd="7" destOrd="0" presId="urn:microsoft.com/office/officeart/2005/8/layout/default"/>
    <dgm:cxn modelId="{73824698-B053-4559-A358-AD39E052EEAE}" type="presParOf" srcId="{5225901C-AAB5-4698-A260-BC08CAC18586}" destId="{B44740B3-114C-4257-944F-9498C8D33149}" srcOrd="8" destOrd="0" presId="urn:microsoft.com/office/officeart/2005/8/layout/default"/>
    <dgm:cxn modelId="{427FDB83-40CA-4BA8-BB12-A2504F04F8C4}" type="presParOf" srcId="{5225901C-AAB5-4698-A260-BC08CAC18586}" destId="{090E752B-119F-4376-A4EB-8A4DAC86B264}" srcOrd="9" destOrd="0" presId="urn:microsoft.com/office/officeart/2005/8/layout/default"/>
    <dgm:cxn modelId="{0C4F5DEF-C00C-40B4-8FC1-4EFB3732C310}" type="presParOf" srcId="{5225901C-AAB5-4698-A260-BC08CAC18586}" destId="{A0B8596F-0F36-44F4-BFBE-BABF1071F95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42B23-B77C-48C8-8981-4EDDD3FE6B27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29B93-F60D-471F-B559-37C9568AA3BB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four classification models are: </a:t>
          </a:r>
        </a:p>
      </dsp:txBody>
      <dsp:txXfrm>
        <a:off x="0" y="675"/>
        <a:ext cx="6291714" cy="1105876"/>
      </dsp:txXfrm>
    </dsp:sp>
    <dsp:sp modelId="{7CEF3B86-4165-4B21-9C95-C255BFB1DA27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C2CDE-31B8-4CBF-BA24-C17D1910B0A3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1. Logisitic Regression </a:t>
          </a:r>
        </a:p>
      </dsp:txBody>
      <dsp:txXfrm>
        <a:off x="0" y="1106552"/>
        <a:ext cx="6291714" cy="1105876"/>
      </dsp:txXfrm>
    </dsp:sp>
    <dsp:sp modelId="{AD041010-4B9C-4216-B0E2-9544F76A0B6B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12E52-B9C8-4143-BC5F-0ED6117DFDFD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2. Support Vector Machines </a:t>
          </a:r>
        </a:p>
      </dsp:txBody>
      <dsp:txXfrm>
        <a:off x="0" y="2212429"/>
        <a:ext cx="6291714" cy="1105876"/>
      </dsp:txXfrm>
    </dsp:sp>
    <dsp:sp modelId="{AD7E4CA3-1B1A-4B74-8864-60F5963C8F83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B6332-1BA6-4AD5-8B41-352BB365FFAB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3. Decision Tree </a:t>
          </a:r>
        </a:p>
      </dsp:txBody>
      <dsp:txXfrm>
        <a:off x="0" y="3318305"/>
        <a:ext cx="6291714" cy="1105876"/>
      </dsp:txXfrm>
    </dsp:sp>
    <dsp:sp modelId="{DA2FF158-582A-45C8-B2A6-62445B0B41E7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9C9C7-3F5B-4FAD-A948-9385994F3085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4. K nearest Neighbours</a:t>
          </a:r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B2F23-D5F1-451C-8698-22AC3F409043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Orbit Type "ES-L1", "GEO", "HEO" , "SSO", "VLEO" all have a success rate of 100% of landing the first stage rocket.</a:t>
          </a:r>
        </a:p>
      </dsp:txBody>
      <dsp:txXfrm>
        <a:off x="930572" y="3032"/>
        <a:ext cx="2833338" cy="1700003"/>
      </dsp:txXfrm>
    </dsp:sp>
    <dsp:sp modelId="{8B36F0A0-C758-4892-AAC6-F3FC008F4191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The success rates have increased over the years with 2019 having the highest success rate of 98%. </a:t>
          </a:r>
        </a:p>
      </dsp:txBody>
      <dsp:txXfrm>
        <a:off x="4047245" y="3032"/>
        <a:ext cx="2833338" cy="1700003"/>
      </dsp:txXfrm>
    </dsp:sp>
    <dsp:sp modelId="{30AD9D18-1A0F-426F-AA0D-20AD22176B2F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The launch site with most success is "KSC LC-39A" </a:t>
          </a:r>
        </a:p>
      </dsp:txBody>
      <dsp:txXfrm>
        <a:off x="7163917" y="3032"/>
        <a:ext cx="2833338" cy="1700003"/>
      </dsp:txXfrm>
    </dsp:sp>
    <dsp:sp modelId="{80A83E1A-BC4B-4767-BE0D-31C1E3FA35D8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All the launch sites are situated closed to coastlines, to avoid rockets landing on land. </a:t>
          </a:r>
        </a:p>
      </dsp:txBody>
      <dsp:txXfrm>
        <a:off x="930572" y="1986369"/>
        <a:ext cx="2833338" cy="1700003"/>
      </dsp:txXfrm>
    </dsp:sp>
    <dsp:sp modelId="{B44740B3-114C-4257-944F-9498C8D33149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The ML prediction models provides high accuracy to the datasets with Decision Trees methodology providing highest accuracy. </a:t>
          </a:r>
        </a:p>
      </dsp:txBody>
      <dsp:txXfrm>
        <a:off x="4047245" y="1986369"/>
        <a:ext cx="2833338" cy="1700003"/>
      </dsp:txXfrm>
    </dsp:sp>
    <dsp:sp modelId="{A0B8596F-0F36-44F4-BFBE-BABF1071F959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The highest success rates come from payload mass range from 2000-5000 Kgs</a:t>
          </a:r>
        </a:p>
      </dsp:txBody>
      <dsp:txXfrm>
        <a:off x="7163917" y="1986369"/>
        <a:ext cx="2833338" cy="170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6FB1-91D7-43BE-9AB1-6EFA2F2BF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9393-5ACF-4DBD-BB91-9DADB2FB2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E46C4-DD24-4B4A-A053-DFA5B219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D6B3-FD4B-47C0-BB5D-2FF1E08C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B64C-62E0-478D-9440-2856CE58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7BBD-FA8D-4BA8-888B-94EA2162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CAC9-2577-4B93-8C65-56878E136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3380-32D3-4BCA-9C9F-A89FCDA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D015-7C0E-43D3-B3F7-6FA4119C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55A5-0A67-49B5-A0C4-83AA581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DF6C6-F8DB-43E3-B023-06851A6D5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B2C42-F91F-4ECF-B8CA-F267E40E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A5CE-22E3-4C86-AAD8-B61755BF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D527-675D-4ED6-B365-BC7E3603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C2BD-DE7D-42C2-BE95-40EAD329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42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3671-DA5B-4CB7-B0E8-8C71F692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C881-E521-4162-8B2A-1DD8F2C4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A207-F73F-429D-B090-2D9943A3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BE14-C0D9-4C69-AE84-2F00519C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6377-D51D-46B8-BAF1-2B71F4C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C046-E7C8-45A8-AA08-ACA0E410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65E7-8345-4C76-B273-6AF6E2F1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CA3B-E17D-46A3-BC66-20072080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BF06D-7BA8-4803-A495-E0DCA3ED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75D1-13F4-4BB7-A57F-314C572A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1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2DAC-9C30-483C-861E-963A8409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EC619-5789-40C1-BB06-3B22F87F3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229AD-A971-4DD1-AD12-EC52411B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EE74-8439-4454-8EFC-2E43ECDF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ACE8-6C29-4B63-9E3F-A3DAF12E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26CB7-D31E-424B-B317-CCB26A1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2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709A-1FA4-4209-8DE6-EDEFEBFB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3535A-E9FB-46BD-9E67-604444BB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1CC21-DE2F-4C2F-B4BE-D0D085799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1A532-CBA7-4C1C-AADD-9EF0DD625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D6A58-53D4-4DA4-8BC0-AADC2C8C7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CBA91-80D4-4E4C-BE10-3C0ABB1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2C7EF-D953-4D01-9561-F41B497D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B2EF7-27F0-444B-8B09-D819BED8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1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F81-4D2C-4EFB-8843-4D52D3DC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3A3FE-21D9-49DD-8DAE-CA87000A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E07FD-AF93-4343-A4B0-9C70F4A0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AC26F-94D2-4BAE-BD3A-34667A77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41550-3636-4868-B5B9-FE60152D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95317-8166-4BF7-BB23-447F9853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888A-92F6-40B0-A1A5-26804E82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8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D3E2-633E-4C9F-8006-DD0C1170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BB76-6121-49B7-A35C-866D44EC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4946A-DE8C-4F4A-B21F-F8805055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80697-941A-4095-938B-492E4C5A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3EA43-5F96-41C2-A553-84EACDAF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18999-6453-46ED-BE16-86F6E0B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0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D6AE-7CBC-4EBF-9522-4726471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03B58-9D98-4F5A-A3A9-F7B43F2EF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ABAD5-299D-4888-A25D-9E426B8B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426D3-37F1-4CDF-9A36-BC2F9144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6687-A8F7-40A7-A48E-E2EABD01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0046-2ACB-40AA-A454-1021D4BC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7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D5D2F-2279-4BF0-A2E3-143D8DAB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8D28-7358-43C2-BBED-2629A8CC9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8ADC-A918-42C6-B2C7-FB9D10AD2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A5D4-888A-4203-81D7-3827390C5E9D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96B3-B22E-4E4D-A3D6-33D4C1A4B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E5924-DF1B-4B28-81A4-BA553EBE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6A47-A013-48E6-81C8-F6EDE4C82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ambo1806/IBM-Data-Science-Capstone/blob/main/EDA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Rambo1806/IBM-Data-Science-Capstone/blob/main/SQL%20EDA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Rambo1806/IBM-Data-Science-Capstone/blob/main/EDA%20Visualization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Rambo1806/IBM-Data-Science-Capstone/blob/main/Folium%20Lab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Rambo1806/IBM-Data-Science-Capstone/blob/main/Plotly%20Application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Rambo1806/IBM-Data-Science-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bo1806/IBM-Data-Science-Capsto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/index.php?title=List_of_Falcon_9_and_Falcon_Heavy_launches&amp;oldid=10276869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B2BD8-0A80-4DB6-AE9F-8B8E0D56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05" y="640080"/>
            <a:ext cx="4571139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>
                <a:latin typeface="Algerian"/>
              </a:rPr>
              <a:t>Applied Data Science Capstone Project</a:t>
            </a:r>
            <a:endParaRPr lang="en-IN" sz="5000" dirty="0">
              <a:latin typeface="Algeri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13DB3-0AEF-492F-A9BE-41BF48FC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IN">
                <a:latin typeface="Algerian" panose="04020705040A02060702" pitchFamily="82" charset="0"/>
              </a:rPr>
              <a:t>- Manoj V</a:t>
            </a:r>
          </a:p>
          <a:p>
            <a:pPr algn="l"/>
            <a:r>
              <a:rPr lang="en-IN">
                <a:latin typeface="Algerian" panose="04020705040A02060702" pitchFamily="82" charset="0"/>
              </a:rPr>
              <a:t>22.04.2023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4D6FA-77B5-4774-85E7-5ED4F46D1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370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EDA with Data Visualization</a:t>
            </a:r>
            <a:endParaRPr lang="en-US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1A88-FBE9-A659-46BE-9CE7F3EC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2. Scatter Plot: Launch Site vs Flight Number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A4B07AB-C84C-1428-F9F6-5CF9F899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0" y="2976814"/>
            <a:ext cx="11522297" cy="30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EDA with Data Visualization</a:t>
            </a:r>
            <a:endParaRPr lang="en-US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1A88-FBE9-A659-46BE-9CE7F3EC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23" y="2316695"/>
            <a:ext cx="5048605" cy="36202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  <a:cs typeface="Times New Roman"/>
                <a:hlinkClick r:id="rId2"/>
              </a:rPr>
              <a:t>https://github.com/Rambo1806/IBM-Data-Science-Capstone/blob/main/EDA%20Visualization.ipynb</a:t>
            </a:r>
            <a:endParaRPr lang="en-US"/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Visit Link for more clear Pictures and Details</a:t>
            </a:r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A26C788-6077-4FF0-56E0-715E856C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17" y="682769"/>
            <a:ext cx="6070241" cy="57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22E97-6C97-596A-749C-60042ABB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Interactive Mapping with Folium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3953-9249-2F61-E225-CAF91A93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Folium enables interactive analysis enables the use of multiple leaflet maps and used in dashboarding. 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The following functions of folium were used along with Folium Library: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1. Markers: Used to mark coordinates of the data in a real-world map (e.g. launch sites )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2. Circles: Provides a circular highlight to the markers' specific location (SpaceX launch site)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3. Marker Clusters provide the option to mark as a group of occurrences in each coordinate. (e.g., multiple launches at a launch site).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4. Plotting line between two points provides distance between those coordinates.</a:t>
            </a:r>
            <a:endParaRPr lang="en-US" sz="2000">
              <a:latin typeface="Times New Roman"/>
              <a:cs typeface="Calibri"/>
            </a:endParaRPr>
          </a:p>
        </p:txBody>
      </p:sp>
      <p:pic>
        <p:nvPicPr>
          <p:cNvPr id="22" name="Picture 21" descr="World map with flight paths">
            <a:extLst>
              <a:ext uri="{FF2B5EF4-FFF2-40B4-BE49-F238E27FC236}">
                <a16:creationId xmlns:a16="http://schemas.microsoft.com/office/drawing/2014/main" id="{1BD7F406-1488-5E56-39D0-EC262B275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3" r="18838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41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8203EA-F79C-39C4-BD15-D679CC1E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46" y="841248"/>
            <a:ext cx="5505233" cy="534009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/>
                <a:cs typeface="Calibri"/>
              </a:rPr>
              <a:t>Dashboarding with </a:t>
            </a:r>
            <a:br>
              <a:rPr lang="en-US" sz="4800" dirty="0">
                <a:solidFill>
                  <a:schemeClr val="bg1"/>
                </a:solidFill>
                <a:latin typeface="Times New Roman"/>
                <a:cs typeface="Calibri"/>
              </a:rPr>
            </a:br>
            <a:r>
              <a:rPr lang="en-US" sz="4800" dirty="0">
                <a:solidFill>
                  <a:schemeClr val="bg1"/>
                </a:solidFill>
                <a:latin typeface="Times New Roman"/>
                <a:cs typeface="Calibri"/>
              </a:rPr>
              <a:t>Plotly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5357-E13F-F85E-282D-D8447FB7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5450451" cy="56406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The following 2 plots were used to encapsulate and visualize data using an interactive dashboard: </a:t>
            </a:r>
          </a:p>
          <a:p>
            <a:r>
              <a:rPr lang="en-US" sz="22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1. Pie chart of Percentages of Launches by sites based on the choice of the dropdown menu. </a:t>
            </a:r>
          </a:p>
          <a:p>
            <a:r>
              <a:rPr lang="en-US" sz="22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2. A scatter plot to show relation between payload and Launch success. The payload range (Kg) is inputted using an interactive slider as shown in the source code. </a:t>
            </a:r>
          </a:p>
          <a:p>
            <a:r>
              <a:rPr lang="en-US" sz="22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The key idea is to understand the relation between payload and launch success to pick the best launch site to have a first stage success.</a:t>
            </a:r>
            <a:endParaRPr lang="en-US" sz="2200">
              <a:solidFill>
                <a:schemeClr val="tx2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91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F789F-67E8-9B3A-7881-B7C3CBB9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endParaRPr lang="en-US" sz="3700">
              <a:solidFill>
                <a:srgbClr val="FFFFFF"/>
              </a:solidFill>
            </a:endParaRPr>
          </a:p>
          <a:p>
            <a:r>
              <a:rPr lang="en-US" sz="3700">
                <a:solidFill>
                  <a:srgbClr val="FFFFFF"/>
                </a:solidFill>
                <a:ea typeface="+mj-lt"/>
                <a:cs typeface="+mj-lt"/>
              </a:rPr>
              <a:t>Predictive Analysis (Classification)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FC7F76-BA17-4DDD-031B-EC9E5541E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27338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96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– Data Collection API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02340-88A9-51D5-37BC-385ECFA1455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Data collected from the SpaceX API that only contains information pertaining to Falcon 9 Booster Version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C6A39CD-5799-1452-62BC-CC30FE3A8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496447"/>
            <a:ext cx="10917936" cy="35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 – Data Collection </a:t>
            </a:r>
            <a:r>
              <a:rPr lang="en-US" dirty="0"/>
              <a:t>Web scrapping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02340-88A9-51D5-37BC-385ECFA1455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 collected from Wikipedia in reference to SpaceX and entered as a data frame using Pandas</a:t>
            </a:r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B2FEA87-D697-6E46-F1FE-80AE03138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79" y="2429333"/>
            <a:ext cx="8624284" cy="4066906"/>
          </a:xfrm>
        </p:spPr>
      </p:pic>
    </p:spTree>
    <p:extLst>
      <p:ext uri="{BB962C8B-B14F-4D97-AF65-F5344CB8AC3E}">
        <p14:creationId xmlns:p14="http://schemas.microsoft.com/office/powerpoint/2010/main" val="125328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 –</a:t>
            </a:r>
            <a:r>
              <a:rPr lang="en-US" dirty="0"/>
              <a:t> EDA with SQL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02340-88A9-51D5-37BC-385ECFA1455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  <a:hlinkClick r:id="rId2"/>
              </a:rPr>
              <a:t>https://github.com/Rambo1806/IBM-Data-Science-Capstone/blob/main/SQL%20EDA.ipynb</a:t>
            </a:r>
            <a:endParaRPr lang="en-US" sz="22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cs typeface="Calibri"/>
              </a:rPr>
              <a:t>Visit Link for further Details and Results</a:t>
            </a:r>
          </a:p>
        </p:txBody>
      </p:sp>
      <p:pic>
        <p:nvPicPr>
          <p:cNvPr id="6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79D54C-D55C-2E1D-A611-CCE15B79E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7095" y="2470452"/>
            <a:ext cx="4998881" cy="3448050"/>
          </a:xfr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AA014E-9645-3DD7-EB44-0E32B68AD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695" y="2585170"/>
            <a:ext cx="6660524" cy="32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 –</a:t>
            </a:r>
            <a:r>
              <a:rPr lang="en-US" dirty="0"/>
              <a:t> EDA with Visualization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02340-88A9-51D5-37BC-385ECFA1455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  <a:hlinkClick r:id="rId2"/>
              </a:rPr>
              <a:t>https://github.com/Rambo1806/IBM-Data-Science-Capstone/blob/main/EDA%20Visualization.ipynb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cs typeface="Calibri"/>
              </a:rPr>
              <a:t>Visit Link for further Details and Results</a:t>
            </a:r>
          </a:p>
        </p:txBody>
      </p:sp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A2DFFA0-4C90-9A58-1FCC-650C57D8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0409" y="2351512"/>
            <a:ext cx="4331408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08C4C-A0DA-A786-7008-AD1CAD72CA3A}"/>
              </a:ext>
            </a:extLst>
          </p:cNvPr>
          <p:cNvSpPr txBox="1"/>
          <p:nvPr/>
        </p:nvSpPr>
        <p:spPr>
          <a:xfrm>
            <a:off x="7088746" y="3619499"/>
            <a:ext cx="3608767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latin typeface="Times New Roman"/>
                <a:cs typeface="Calibri"/>
              </a:rPr>
              <a:t>Success rate graph over the years</a:t>
            </a:r>
            <a:endParaRPr lang="en-US" sz="2500" dirty="0">
              <a:latin typeface="Times New Roman"/>
              <a:cs typeface="Times New Roman"/>
            </a:endParaRPr>
          </a:p>
          <a:p>
            <a:endParaRPr lang="en-US" sz="25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67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 –</a:t>
            </a:r>
            <a:r>
              <a:rPr lang="en-US" dirty="0"/>
              <a:t> Folium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02340-88A9-51D5-37BC-385ECFA1455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  <a:hlinkClick r:id="rId2"/>
              </a:rPr>
              <a:t>https://github.com/Rambo1806/IBM-Data-Science-Capstone/blob/main/Folium%20Lab.ipynb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cs typeface="Calibri"/>
              </a:rPr>
              <a:t>Visit Link for further Details and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08C4C-A0DA-A786-7008-AD1CAD72CA3A}"/>
              </a:ext>
            </a:extLst>
          </p:cNvPr>
          <p:cNvSpPr txBox="1"/>
          <p:nvPr/>
        </p:nvSpPr>
        <p:spPr>
          <a:xfrm>
            <a:off x="209281" y="3662427"/>
            <a:ext cx="150521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latin typeface="Times New Roman"/>
                <a:cs typeface="Calibri"/>
              </a:rPr>
              <a:t>Launch Sites on Map</a:t>
            </a:r>
          </a:p>
          <a:p>
            <a:endParaRPr lang="en-US" sz="2500" dirty="0">
              <a:latin typeface="Times New Roman"/>
              <a:cs typeface="Calibri"/>
            </a:endParaRPr>
          </a:p>
        </p:txBody>
      </p:sp>
      <p:pic>
        <p:nvPicPr>
          <p:cNvPr id="6" name="Picture 7" descr="Map&#10;&#10;Description automatically generated">
            <a:extLst>
              <a:ext uri="{FF2B5EF4-FFF2-40B4-BE49-F238E27FC236}">
                <a16:creationId xmlns:a16="http://schemas.microsoft.com/office/drawing/2014/main" id="{ED7A7809-83BE-E7FA-99A6-C1321BFF6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8257" y="2175574"/>
            <a:ext cx="8862810" cy="4520759"/>
          </a:xfrm>
        </p:spPr>
      </p:pic>
    </p:spTree>
    <p:extLst>
      <p:ext uri="{BB962C8B-B14F-4D97-AF65-F5344CB8AC3E}">
        <p14:creationId xmlns:p14="http://schemas.microsoft.com/office/powerpoint/2010/main" val="5877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0" descr="Graph on document with pen">
            <a:extLst>
              <a:ext uri="{FF2B5EF4-FFF2-40B4-BE49-F238E27FC236}">
                <a16:creationId xmlns:a16="http://schemas.microsoft.com/office/drawing/2014/main" id="{C4FD4450-A56F-47E4-D85C-C52420028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62" name="Rectangle 4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02243-06BE-4302-830B-D236E5A5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/>
                <a:cs typeface="Calibri"/>
              </a:rPr>
              <a:t>Outline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42C4-D081-474B-B670-C5080B7D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/>
                <a:ea typeface="+mn-lt"/>
                <a:cs typeface="+mn-lt"/>
              </a:rPr>
              <a:t>• Executive Summary </a:t>
            </a: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IN" dirty="0">
                <a:latin typeface="Times New Roman"/>
                <a:ea typeface="+mn-lt"/>
                <a:cs typeface="+mn-lt"/>
              </a:rPr>
              <a:t>• Introduction </a:t>
            </a:r>
          </a:p>
          <a:p>
            <a:pPr marL="0" indent="0">
              <a:buNone/>
            </a:pPr>
            <a:r>
              <a:rPr lang="en-IN" dirty="0">
                <a:latin typeface="Times New Roman"/>
                <a:ea typeface="+mn-lt"/>
                <a:cs typeface="+mn-lt"/>
              </a:rPr>
              <a:t>• Methodology</a:t>
            </a:r>
          </a:p>
          <a:p>
            <a:pPr marL="0" indent="0">
              <a:buNone/>
            </a:pPr>
            <a:r>
              <a:rPr lang="en-IN" dirty="0">
                <a:latin typeface="Times New Roman"/>
                <a:ea typeface="+mn-lt"/>
                <a:cs typeface="+mn-lt"/>
              </a:rPr>
              <a:t>• Results </a:t>
            </a:r>
          </a:p>
          <a:p>
            <a:pPr marL="0" indent="0">
              <a:buNone/>
            </a:pPr>
            <a:r>
              <a:rPr lang="en-IN" dirty="0">
                <a:latin typeface="Times New Roman"/>
                <a:ea typeface="+mn-lt"/>
                <a:cs typeface="+mn-lt"/>
              </a:rPr>
              <a:t>• Conclusion</a:t>
            </a:r>
            <a:endParaRPr lang="en-IN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83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 –</a:t>
            </a:r>
            <a:r>
              <a:rPr lang="en-US" dirty="0"/>
              <a:t> Plotly Dashboard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02340-88A9-51D5-37BC-385ECFA1455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  <a:hlinkClick r:id="rId2"/>
              </a:rPr>
              <a:t>https://github.com/Rambo1806/IBM-Data-Science-Capstone/blob/main/Plotly%20Application.pdf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cs typeface="Calibri"/>
              </a:rPr>
              <a:t>Visit Link for further Details and Results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08C4C-A0DA-A786-7008-AD1CAD72CA3A}"/>
              </a:ext>
            </a:extLst>
          </p:cNvPr>
          <p:cNvSpPr txBox="1"/>
          <p:nvPr/>
        </p:nvSpPr>
        <p:spPr>
          <a:xfrm>
            <a:off x="209281" y="3662427"/>
            <a:ext cx="150521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500" dirty="0">
              <a:latin typeface="Times New Roman"/>
              <a:cs typeface="Calibri"/>
            </a:endParaRPr>
          </a:p>
        </p:txBody>
      </p:sp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A798ADF4-A963-0E43-3E25-B016E651F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216" y="2233456"/>
            <a:ext cx="9490780" cy="4351338"/>
          </a:xfrm>
        </p:spPr>
      </p:pic>
    </p:spTree>
    <p:extLst>
      <p:ext uri="{BB962C8B-B14F-4D97-AF65-F5344CB8AC3E}">
        <p14:creationId xmlns:p14="http://schemas.microsoft.com/office/powerpoint/2010/main" val="103984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Results –</a:t>
            </a:r>
            <a:r>
              <a:rPr lang="en-US" dirty="0"/>
              <a:t> </a:t>
            </a:r>
            <a:r>
              <a:rPr lang="en-US" dirty="0">
                <a:ea typeface="+mj-lt"/>
                <a:cs typeface="+mj-lt"/>
              </a:rPr>
              <a:t>ML Predictive Analysis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02340-88A9-51D5-37BC-385ECFA1455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  <a:hlinkClick r:id="rId2"/>
              </a:rPr>
              <a:t>https://github.com/Rambo1806/IBM-Data-Science-Capstone/blob/main/Machine%20Learning%20Prediction.ipynb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cs typeface="Calibri"/>
              </a:rPr>
              <a:t>Visit Link for further Details and Results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08C4C-A0DA-A786-7008-AD1CAD72CA3A}"/>
              </a:ext>
            </a:extLst>
          </p:cNvPr>
          <p:cNvSpPr txBox="1"/>
          <p:nvPr/>
        </p:nvSpPr>
        <p:spPr>
          <a:xfrm>
            <a:off x="209281" y="3662427"/>
            <a:ext cx="150521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500" dirty="0">
              <a:latin typeface="Times New Roman"/>
              <a:cs typeface="Calibri"/>
            </a:endParaRPr>
          </a:p>
        </p:txBody>
      </p:sp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26547AD-4FFD-BE42-E059-92706999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8466" y="2287118"/>
            <a:ext cx="5675068" cy="4351338"/>
          </a:xfrm>
        </p:spPr>
      </p:pic>
    </p:spTree>
    <p:extLst>
      <p:ext uri="{BB962C8B-B14F-4D97-AF65-F5344CB8AC3E}">
        <p14:creationId xmlns:p14="http://schemas.microsoft.com/office/powerpoint/2010/main" val="44817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Key Conclusions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86E989C-8F0A-331C-47A2-03BFF8C91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26190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79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9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9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9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9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9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9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22E97-6C97-596A-749C-60042ABB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Times New Roman"/>
                <a:cs typeface="Calibri Light"/>
              </a:rPr>
              <a:t>Thank You</a:t>
            </a:r>
            <a:endParaRPr lang="en-US" sz="4800">
              <a:latin typeface="Times New Roman"/>
              <a:cs typeface="Times New Roman"/>
            </a:endParaRPr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5ED23953-9249-2F61-E225-CAF91A93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GitHub Repository:</a:t>
            </a:r>
            <a:endParaRPr lang="en-US" sz="2400"/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  <a:hlinkClick r:id="rId2"/>
              </a:rPr>
              <a:t>https://github.com/Rambo1806/IBM-Data-Science-Capstone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  <p:cxnSp>
        <p:nvCxnSpPr>
          <p:cNvPr id="140" name="Straight Connector 9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8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8D55D-4D70-E9AD-1877-25B3D985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/>
                <a:ea typeface="+mj-lt"/>
                <a:cs typeface="+mj-lt"/>
              </a:rPr>
              <a:t>Executive Summary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677B-823E-D7E3-B705-2498FC21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/>
                <a:cs typeface="Calibri Light"/>
              </a:rPr>
              <a:t>Following methodologies were used for data analysis: 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cs typeface="Calibri Light"/>
              </a:rPr>
              <a:t>Data Collection using web scrapping and Data Wrangling. </a:t>
            </a:r>
            <a:endParaRPr lang="en-US" sz="2200" dirty="0">
              <a:latin typeface="Times New Roman"/>
              <a:cs typeface="Calibri" panose="020F0502020204030204"/>
            </a:endParaRPr>
          </a:p>
          <a:p>
            <a:r>
              <a:rPr lang="en-US" sz="2200" dirty="0">
                <a:latin typeface="Times New Roman"/>
                <a:cs typeface="Calibri Light"/>
              </a:rPr>
              <a:t>Exploratory Data Analysis (EDA) with SQL, Data Visualization and interactive dashboard analytics. </a:t>
            </a:r>
            <a:endParaRPr lang="en-US" sz="2200" dirty="0">
              <a:latin typeface="Times New Roman"/>
              <a:cs typeface="Calibri"/>
            </a:endParaRPr>
          </a:p>
          <a:p>
            <a:r>
              <a:rPr lang="en-US" sz="2200" dirty="0">
                <a:latin typeface="Times New Roman"/>
                <a:cs typeface="Calibri Light"/>
              </a:rPr>
              <a:t>Interactive dashboard results </a:t>
            </a:r>
            <a:endParaRPr lang="en-US" sz="2200" dirty="0">
              <a:latin typeface="Times New Roman"/>
              <a:cs typeface="Calibri"/>
            </a:endParaRPr>
          </a:p>
          <a:p>
            <a:r>
              <a:rPr lang="en-US" sz="2200" dirty="0">
                <a:latin typeface="Times New Roman"/>
                <a:cs typeface="Calibri Light"/>
              </a:rPr>
              <a:t>Machine Learning Predictions based on standardized data.</a:t>
            </a:r>
            <a:endParaRPr lang="en-US" sz="2200" dirty="0">
              <a:latin typeface="Times New Roman"/>
              <a:cs typeface="Calibri"/>
            </a:endParaRPr>
          </a:p>
          <a:p>
            <a:endParaRPr lang="en-US" sz="2000">
              <a:latin typeface="Times New Roman"/>
              <a:cs typeface="Calibri"/>
            </a:endParaRPr>
          </a:p>
        </p:txBody>
      </p:sp>
      <p:pic>
        <p:nvPicPr>
          <p:cNvPr id="19" name="Picture 4" descr="Digital financial graph">
            <a:extLst>
              <a:ext uri="{FF2B5EF4-FFF2-40B4-BE49-F238E27FC236}">
                <a16:creationId xmlns:a16="http://schemas.microsoft.com/office/drawing/2014/main" id="{50163768-BE37-E39F-94B3-00DC76105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78" r="2477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188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08AC7-EDBB-32A7-56EA-757E12B6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Introduction </a:t>
            </a:r>
            <a:endParaRPr lang="en-US" dirty="0"/>
          </a:p>
        </p:txBody>
      </p:sp>
      <p:pic>
        <p:nvPicPr>
          <p:cNvPr id="15" name="Picture 4" descr="Orbiting balls art">
            <a:extLst>
              <a:ext uri="{FF2B5EF4-FFF2-40B4-BE49-F238E27FC236}">
                <a16:creationId xmlns:a16="http://schemas.microsoft.com/office/drawing/2014/main" id="{219CA555-D20C-6A92-A979-D5C441294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7" r="1009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0767-3CC1-2C8D-35EE-E6CE1634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5" y="1946931"/>
            <a:ext cx="5784460" cy="44768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/>
                <a:cs typeface="Calibri Light"/>
              </a:rPr>
              <a:t>Objective:</a:t>
            </a:r>
            <a:r>
              <a:rPr lang="en-US" sz="2200" dirty="0">
                <a:latin typeface="Times New Roman"/>
                <a:cs typeface="Calibri Light"/>
              </a:rPr>
              <a:t> To conduct a comprehensive analysis and assess the success rate of first stage landing of a novel company SpaceY in comparison to SpaceX.</a:t>
            </a:r>
            <a:endParaRPr lang="en-US" sz="22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/>
                <a:cs typeface="Calibri Light"/>
              </a:rPr>
              <a:t>Desirable Outcomes:</a:t>
            </a:r>
            <a:r>
              <a:rPr lang="en-US" sz="2200" dirty="0">
                <a:latin typeface="Times New Roman"/>
                <a:cs typeface="Calibri Light"/>
              </a:rPr>
              <a:t> </a:t>
            </a:r>
            <a:endParaRPr lang="en-US" sz="2200">
              <a:latin typeface="Times New Roman"/>
              <a:cs typeface="Calibri" panose="020F0502020204030204"/>
            </a:endParaRPr>
          </a:p>
          <a:p>
            <a:r>
              <a:rPr lang="en-US" sz="2200" dirty="0">
                <a:latin typeface="Times New Roman"/>
                <a:cs typeface="Calibri Light"/>
              </a:rPr>
              <a:t>The effects of features such as Payload Mass, Launch Site, Orbit on the success of first stage landing </a:t>
            </a:r>
            <a:endParaRPr lang="en-US" sz="2200" dirty="0">
              <a:latin typeface="Times New Roman"/>
              <a:cs typeface="Calibri"/>
            </a:endParaRPr>
          </a:p>
          <a:p>
            <a:r>
              <a:rPr lang="en-US" sz="2200" dirty="0">
                <a:latin typeface="Times New Roman"/>
                <a:cs typeface="Calibri Light"/>
              </a:rPr>
              <a:t>Presentation of success rate results over the years. </a:t>
            </a:r>
            <a:endParaRPr lang="en-US" sz="2200" dirty="0">
              <a:latin typeface="Times New Roman"/>
              <a:cs typeface="Calibri"/>
            </a:endParaRPr>
          </a:p>
          <a:p>
            <a:r>
              <a:rPr lang="en-US" sz="2200" dirty="0">
                <a:latin typeface="Times New Roman"/>
                <a:cs typeface="Calibri Light"/>
              </a:rPr>
              <a:t>A highly accurate prediction model for the success rate based on Machine Learning</a:t>
            </a:r>
            <a:endParaRPr lang="en-US" sz="2200" dirty="0">
              <a:latin typeface="Times New Roman"/>
              <a:cs typeface="Calibri"/>
            </a:endParaRPr>
          </a:p>
          <a:p>
            <a:endParaRPr lang="en-US" sz="22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7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762F9-A708-24C4-F39F-23BA68BB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499206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Calibri"/>
              </a:rPr>
              <a:t>Methodology </a:t>
            </a: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5F59-D2CE-2934-D47E-B6DC6751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170605"/>
            <a:ext cx="6002110" cy="37290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• Data Collection: Data was primarily collected from sources below </a:t>
            </a:r>
          </a:p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    Sources: </a:t>
            </a:r>
          </a:p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         SpaceX API (https://api.spacexdata.com/v4/launches/past) </a:t>
            </a:r>
            <a:endParaRPr lang="en-US" sz="220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         Web scrapping (</a:t>
            </a:r>
            <a:r>
              <a:rPr lang="en-US" sz="2200" dirty="0">
                <a:latin typeface="Times New Roman"/>
                <a:ea typeface="+mn-lt"/>
                <a:cs typeface="+mn-lt"/>
                <a:hlinkClick r:id="rId2"/>
              </a:rPr>
              <a:t>Wiki Link</a:t>
            </a:r>
            <a:r>
              <a:rPr lang="en-US" sz="2200" dirty="0">
                <a:latin typeface="Times New Roman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• Data Wrangling</a:t>
            </a:r>
          </a:p>
          <a:p>
            <a:pPr marL="34290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Data was labelled based on the outcome of the launch, making it easier to work on in EDA</a:t>
            </a:r>
            <a:endParaRPr lang="en-US" sz="2200">
              <a:latin typeface="Times New Roman"/>
              <a:cs typeface="Calibri" panose="020F0502020204030204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5F6654F-C6DF-40C1-7D44-4D0C5C7EF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09" r="23769" b="-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924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3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36">
            <a:extLst>
              <a:ext uri="{FF2B5EF4-FFF2-40B4-BE49-F238E27FC236}">
                <a16:creationId xmlns:a16="http://schemas.microsoft.com/office/drawing/2014/main" id="{F778EC6E-B783-44A8-9FF7-FEF1EE6DC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94178" cy="6857999"/>
          </a:xfrm>
          <a:custGeom>
            <a:avLst/>
            <a:gdLst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415178 w 8733721"/>
              <a:gd name="connsiteY23" fmla="*/ 1818229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57285 w 8733721"/>
              <a:gd name="connsiteY50" fmla="*/ 4526395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236175 w 8733721"/>
              <a:gd name="connsiteY4" fmla="*/ 2 h 6857999"/>
              <a:gd name="connsiteX5" fmla="*/ 8231178 w 8733721"/>
              <a:gd name="connsiteY5" fmla="*/ 14562 h 6857999"/>
              <a:gd name="connsiteX6" fmla="*/ 8234773 w 8733721"/>
              <a:gd name="connsiteY6" fmla="*/ 59077 h 6857999"/>
              <a:gd name="connsiteX7" fmla="*/ 8227623 w 8733721"/>
              <a:gd name="connsiteY7" fmla="*/ 107668 h 6857999"/>
              <a:gd name="connsiteX8" fmla="*/ 8246150 w 8733721"/>
              <a:gd name="connsiteY8" fmla="*/ 246136 h 6857999"/>
              <a:gd name="connsiteX9" fmla="*/ 8224308 w 8733721"/>
              <a:gd name="connsiteY9" fmla="*/ 372908 h 6857999"/>
              <a:gd name="connsiteX10" fmla="*/ 8221687 w 8733721"/>
              <a:gd name="connsiteY10" fmla="*/ 450607 h 6857999"/>
              <a:gd name="connsiteX11" fmla="*/ 8232987 w 8733721"/>
              <a:gd name="connsiteY11" fmla="*/ 812800 h 6857999"/>
              <a:gd name="connsiteX12" fmla="*/ 8241364 w 8733721"/>
              <a:gd name="connsiteY12" fmla="*/ 912727 h 6857999"/>
              <a:gd name="connsiteX13" fmla="*/ 8240165 w 8733721"/>
              <a:gd name="connsiteY13" fmla="*/ 989950 h 6857999"/>
              <a:gd name="connsiteX14" fmla="*/ 8243561 w 8733721"/>
              <a:gd name="connsiteY14" fmla="*/ 1141745 h 6857999"/>
              <a:gd name="connsiteX15" fmla="*/ 8256144 w 8733721"/>
              <a:gd name="connsiteY15" fmla="*/ 1265454 h 6857999"/>
              <a:gd name="connsiteX16" fmla="*/ 8281494 w 8733721"/>
              <a:gd name="connsiteY16" fmla="*/ 1385480 h 6857999"/>
              <a:gd name="connsiteX17" fmla="*/ 8297877 w 8733721"/>
              <a:gd name="connsiteY17" fmla="*/ 1458060 h 6857999"/>
              <a:gd name="connsiteX18" fmla="*/ 8315502 w 8733721"/>
              <a:gd name="connsiteY18" fmla="*/ 1513175 h 6857999"/>
              <a:gd name="connsiteX19" fmla="*/ 8342335 w 8733721"/>
              <a:gd name="connsiteY19" fmla="*/ 1570809 h 6857999"/>
              <a:gd name="connsiteX20" fmla="*/ 8324762 w 8733721"/>
              <a:gd name="connsiteY20" fmla="*/ 1632434 h 6857999"/>
              <a:gd name="connsiteX21" fmla="*/ 8319231 w 8733721"/>
              <a:gd name="connsiteY21" fmla="*/ 1742490 h 6857999"/>
              <a:gd name="connsiteX22" fmla="*/ 8343694 w 8733721"/>
              <a:gd name="connsiteY22" fmla="*/ 1812272 h 6857999"/>
              <a:gd name="connsiteX23" fmla="*/ 8379488 w 8733721"/>
              <a:gd name="connsiteY23" fmla="*/ 1856766 h 6857999"/>
              <a:gd name="connsiteX24" fmla="*/ 8385055 w 8733721"/>
              <a:gd name="connsiteY24" fmla="*/ 1923433 h 6857999"/>
              <a:gd name="connsiteX25" fmla="*/ 8386906 w 8733721"/>
              <a:gd name="connsiteY25" fmla="*/ 1972204 h 6857999"/>
              <a:gd name="connsiteX26" fmla="*/ 8386681 w 8733721"/>
              <a:gd name="connsiteY26" fmla="*/ 2066205 h 6857999"/>
              <a:gd name="connsiteX27" fmla="*/ 8380052 w 8733721"/>
              <a:gd name="connsiteY27" fmla="*/ 2227417 h 6857999"/>
              <a:gd name="connsiteX28" fmla="*/ 8374483 w 8733721"/>
              <a:gd name="connsiteY28" fmla="*/ 2510933 h 6857999"/>
              <a:gd name="connsiteX29" fmla="*/ 8375191 w 8733721"/>
              <a:gd name="connsiteY29" fmla="*/ 2741866 h 6857999"/>
              <a:gd name="connsiteX30" fmla="*/ 8384389 w 8733721"/>
              <a:gd name="connsiteY30" fmla="*/ 2864935 h 6857999"/>
              <a:gd name="connsiteX31" fmla="*/ 8391822 w 8733721"/>
              <a:gd name="connsiteY31" fmla="*/ 2950807 h 6857999"/>
              <a:gd name="connsiteX32" fmla="*/ 8378111 w 8733721"/>
              <a:gd name="connsiteY32" fmla="*/ 2978246 h 6857999"/>
              <a:gd name="connsiteX33" fmla="*/ 8375025 w 8733721"/>
              <a:gd name="connsiteY33" fmla="*/ 2995916 h 6857999"/>
              <a:gd name="connsiteX34" fmla="*/ 8366764 w 8733721"/>
              <a:gd name="connsiteY34" fmla="*/ 2998648 h 6857999"/>
              <a:gd name="connsiteX35" fmla="*/ 8356827 w 8733721"/>
              <a:gd name="connsiteY35" fmla="*/ 3023630 h 6857999"/>
              <a:gd name="connsiteX36" fmla="*/ 8348883 w 8733721"/>
              <a:gd name="connsiteY36" fmla="*/ 3096975 h 6857999"/>
              <a:gd name="connsiteX37" fmla="*/ 8331320 w 8733721"/>
              <a:gd name="connsiteY37" fmla="*/ 3216657 h 6857999"/>
              <a:gd name="connsiteX38" fmla="*/ 8334250 w 8733721"/>
              <a:gd name="connsiteY38" fmla="*/ 3310980 h 6857999"/>
              <a:gd name="connsiteX39" fmla="*/ 8323018 w 8733721"/>
              <a:gd name="connsiteY39" fmla="*/ 3344725 h 6857999"/>
              <a:gd name="connsiteX40" fmla="*/ 8312317 w 8733721"/>
              <a:gd name="connsiteY40" fmla="*/ 3393250 h 6857999"/>
              <a:gd name="connsiteX41" fmla="*/ 8299110 w 8733721"/>
              <a:gd name="connsiteY41" fmla="*/ 3514536 h 6857999"/>
              <a:gd name="connsiteX42" fmla="*/ 8279421 w 8733721"/>
              <a:gd name="connsiteY42" fmla="*/ 3686149 h 6857999"/>
              <a:gd name="connsiteX43" fmla="*/ 8273021 w 8733721"/>
              <a:gd name="connsiteY43" fmla="*/ 3692208 h 6857999"/>
              <a:gd name="connsiteX44" fmla="*/ 8260968 w 8733721"/>
              <a:gd name="connsiteY44" fmla="*/ 3776022 h 6857999"/>
              <a:gd name="connsiteX45" fmla="*/ 8209415 w 8733721"/>
              <a:gd name="connsiteY45" fmla="*/ 4060536 h 6857999"/>
              <a:gd name="connsiteX46" fmla="*/ 8203359 w 8733721"/>
              <a:gd name="connsiteY46" fmla="*/ 4222149 h 6857999"/>
              <a:gd name="connsiteX47" fmla="*/ 8197502 w 8733721"/>
              <a:gd name="connsiteY47" fmla="*/ 4364683 h 6857999"/>
              <a:gd name="connsiteX48" fmla="*/ 8189960 w 8733721"/>
              <a:gd name="connsiteY48" fmla="*/ 4462471 h 6857999"/>
              <a:gd name="connsiteX49" fmla="*/ 8157285 w 8733721"/>
              <a:gd name="connsiteY49" fmla="*/ 4526395 h 6857999"/>
              <a:gd name="connsiteX50" fmla="*/ 8127583 w 8733721"/>
              <a:gd name="connsiteY50" fmla="*/ 4649885 h 6857999"/>
              <a:gd name="connsiteX51" fmla="*/ 8086875 w 8733721"/>
              <a:gd name="connsiteY51" fmla="*/ 4799019 h 6857999"/>
              <a:gd name="connsiteX52" fmla="*/ 8071779 w 8733721"/>
              <a:gd name="connsiteY52" fmla="*/ 4849614 h 6857999"/>
              <a:gd name="connsiteX53" fmla="*/ 8046521 w 8733721"/>
              <a:gd name="connsiteY53" fmla="*/ 4919971 h 6857999"/>
              <a:gd name="connsiteX54" fmla="*/ 7999171 w 8733721"/>
              <a:gd name="connsiteY54" fmla="*/ 5010766 h 6857999"/>
              <a:gd name="connsiteX55" fmla="*/ 7974494 w 8733721"/>
              <a:gd name="connsiteY55" fmla="*/ 5088190 h 6857999"/>
              <a:gd name="connsiteX56" fmla="*/ 7960017 w 8733721"/>
              <a:gd name="connsiteY56" fmla="*/ 5143922 h 6857999"/>
              <a:gd name="connsiteX57" fmla="*/ 7940570 w 8733721"/>
              <a:gd name="connsiteY57" fmla="*/ 5284346 h 6857999"/>
              <a:gd name="connsiteX58" fmla="*/ 7923844 w 8733721"/>
              <a:gd name="connsiteY58" fmla="*/ 5390948 h 6857999"/>
              <a:gd name="connsiteX59" fmla="*/ 7905061 w 8733721"/>
              <a:gd name="connsiteY59" fmla="*/ 5470854 h 6857999"/>
              <a:gd name="connsiteX60" fmla="*/ 7900574 w 8733721"/>
              <a:gd name="connsiteY60" fmla="*/ 5529643 h 6857999"/>
              <a:gd name="connsiteX61" fmla="*/ 7889879 w 8733721"/>
              <a:gd name="connsiteY61" fmla="*/ 5597292 h 6857999"/>
              <a:gd name="connsiteX62" fmla="*/ 7881533 w 8733721"/>
              <a:gd name="connsiteY62" fmla="*/ 5608899 h 6857999"/>
              <a:gd name="connsiteX63" fmla="*/ 7866845 w 8733721"/>
              <a:gd name="connsiteY63" fmla="*/ 5684911 h 6857999"/>
              <a:gd name="connsiteX64" fmla="*/ 7866707 w 8733721"/>
              <a:gd name="connsiteY64" fmla="*/ 5755776 h 6857999"/>
              <a:gd name="connsiteX65" fmla="*/ 7858630 w 8733721"/>
              <a:gd name="connsiteY65" fmla="*/ 5889599 h 6857999"/>
              <a:gd name="connsiteX66" fmla="*/ 7862852 w 8733721"/>
              <a:gd name="connsiteY66" fmla="*/ 5989744 h 6857999"/>
              <a:gd name="connsiteX67" fmla="*/ 7834617 w 8733721"/>
              <a:gd name="connsiteY67" fmla="*/ 6084926 h 6857999"/>
              <a:gd name="connsiteX68" fmla="*/ 7830440 w 8733721"/>
              <a:gd name="connsiteY68" fmla="*/ 6346549 h 6857999"/>
              <a:gd name="connsiteX69" fmla="*/ 7828988 w 8733721"/>
              <a:gd name="connsiteY69" fmla="*/ 6527527 h 6857999"/>
              <a:gd name="connsiteX70" fmla="*/ 7833220 w 8733721"/>
              <a:gd name="connsiteY70" fmla="*/ 6627129 h 6857999"/>
              <a:gd name="connsiteX71" fmla="*/ 7833451 w 8733721"/>
              <a:gd name="connsiteY71" fmla="*/ 6694819 h 6857999"/>
              <a:gd name="connsiteX72" fmla="*/ 7859394 w 8733721"/>
              <a:gd name="connsiteY72" fmla="*/ 6765445 h 6857999"/>
              <a:gd name="connsiteX73" fmla="*/ 7866873 w 8733721"/>
              <a:gd name="connsiteY73" fmla="*/ 6844697 h 6857999"/>
              <a:gd name="connsiteX74" fmla="*/ 7868076 w 8733721"/>
              <a:gd name="connsiteY74" fmla="*/ 6857999 h 6857999"/>
              <a:gd name="connsiteX75" fmla="*/ 2920621 w 8733721"/>
              <a:gd name="connsiteY75" fmla="*/ 6857999 h 6857999"/>
              <a:gd name="connsiteX76" fmla="*/ 961321 w 8733721"/>
              <a:gd name="connsiteY76" fmla="*/ 6857999 h 6857999"/>
              <a:gd name="connsiteX77" fmla="*/ 0 w 8733721"/>
              <a:gd name="connsiteY77" fmla="*/ 6857999 h 6857999"/>
              <a:gd name="connsiteX78" fmla="*/ 0 w 8733721"/>
              <a:gd name="connsiteY78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2920621 w 8394178"/>
              <a:gd name="connsiteY2" fmla="*/ 0 h 6857999"/>
              <a:gd name="connsiteX3" fmla="*/ 8236175 w 8394178"/>
              <a:gd name="connsiteY3" fmla="*/ 2 h 6857999"/>
              <a:gd name="connsiteX4" fmla="*/ 8231178 w 8394178"/>
              <a:gd name="connsiteY4" fmla="*/ 14562 h 6857999"/>
              <a:gd name="connsiteX5" fmla="*/ 8234773 w 8394178"/>
              <a:gd name="connsiteY5" fmla="*/ 59077 h 6857999"/>
              <a:gd name="connsiteX6" fmla="*/ 8227623 w 8394178"/>
              <a:gd name="connsiteY6" fmla="*/ 107668 h 6857999"/>
              <a:gd name="connsiteX7" fmla="*/ 8246150 w 8394178"/>
              <a:gd name="connsiteY7" fmla="*/ 246136 h 6857999"/>
              <a:gd name="connsiteX8" fmla="*/ 8224308 w 8394178"/>
              <a:gd name="connsiteY8" fmla="*/ 372908 h 6857999"/>
              <a:gd name="connsiteX9" fmla="*/ 8221687 w 8394178"/>
              <a:gd name="connsiteY9" fmla="*/ 450607 h 6857999"/>
              <a:gd name="connsiteX10" fmla="*/ 8232987 w 8394178"/>
              <a:gd name="connsiteY10" fmla="*/ 812800 h 6857999"/>
              <a:gd name="connsiteX11" fmla="*/ 8241364 w 8394178"/>
              <a:gd name="connsiteY11" fmla="*/ 912727 h 6857999"/>
              <a:gd name="connsiteX12" fmla="*/ 8240165 w 8394178"/>
              <a:gd name="connsiteY12" fmla="*/ 989950 h 6857999"/>
              <a:gd name="connsiteX13" fmla="*/ 8243561 w 8394178"/>
              <a:gd name="connsiteY13" fmla="*/ 1141745 h 6857999"/>
              <a:gd name="connsiteX14" fmla="*/ 8256144 w 8394178"/>
              <a:gd name="connsiteY14" fmla="*/ 1265454 h 6857999"/>
              <a:gd name="connsiteX15" fmla="*/ 8281494 w 8394178"/>
              <a:gd name="connsiteY15" fmla="*/ 1385480 h 6857999"/>
              <a:gd name="connsiteX16" fmla="*/ 8297877 w 8394178"/>
              <a:gd name="connsiteY16" fmla="*/ 1458060 h 6857999"/>
              <a:gd name="connsiteX17" fmla="*/ 8315502 w 8394178"/>
              <a:gd name="connsiteY17" fmla="*/ 1513175 h 6857999"/>
              <a:gd name="connsiteX18" fmla="*/ 8342335 w 8394178"/>
              <a:gd name="connsiteY18" fmla="*/ 1570809 h 6857999"/>
              <a:gd name="connsiteX19" fmla="*/ 8324762 w 8394178"/>
              <a:gd name="connsiteY19" fmla="*/ 1632434 h 6857999"/>
              <a:gd name="connsiteX20" fmla="*/ 8319231 w 8394178"/>
              <a:gd name="connsiteY20" fmla="*/ 1742490 h 6857999"/>
              <a:gd name="connsiteX21" fmla="*/ 8343694 w 8394178"/>
              <a:gd name="connsiteY21" fmla="*/ 1812272 h 6857999"/>
              <a:gd name="connsiteX22" fmla="*/ 8379488 w 8394178"/>
              <a:gd name="connsiteY22" fmla="*/ 1856766 h 6857999"/>
              <a:gd name="connsiteX23" fmla="*/ 8385055 w 8394178"/>
              <a:gd name="connsiteY23" fmla="*/ 1923433 h 6857999"/>
              <a:gd name="connsiteX24" fmla="*/ 8386906 w 8394178"/>
              <a:gd name="connsiteY24" fmla="*/ 1972204 h 6857999"/>
              <a:gd name="connsiteX25" fmla="*/ 8386681 w 8394178"/>
              <a:gd name="connsiteY25" fmla="*/ 2066205 h 6857999"/>
              <a:gd name="connsiteX26" fmla="*/ 8380052 w 8394178"/>
              <a:gd name="connsiteY26" fmla="*/ 2227417 h 6857999"/>
              <a:gd name="connsiteX27" fmla="*/ 8374483 w 8394178"/>
              <a:gd name="connsiteY27" fmla="*/ 2510933 h 6857999"/>
              <a:gd name="connsiteX28" fmla="*/ 8375191 w 8394178"/>
              <a:gd name="connsiteY28" fmla="*/ 2741866 h 6857999"/>
              <a:gd name="connsiteX29" fmla="*/ 8384389 w 8394178"/>
              <a:gd name="connsiteY29" fmla="*/ 2864935 h 6857999"/>
              <a:gd name="connsiteX30" fmla="*/ 8391822 w 8394178"/>
              <a:gd name="connsiteY30" fmla="*/ 2950807 h 6857999"/>
              <a:gd name="connsiteX31" fmla="*/ 8378111 w 8394178"/>
              <a:gd name="connsiteY31" fmla="*/ 2978246 h 6857999"/>
              <a:gd name="connsiteX32" fmla="*/ 8375025 w 8394178"/>
              <a:gd name="connsiteY32" fmla="*/ 2995916 h 6857999"/>
              <a:gd name="connsiteX33" fmla="*/ 8366764 w 8394178"/>
              <a:gd name="connsiteY33" fmla="*/ 2998648 h 6857999"/>
              <a:gd name="connsiteX34" fmla="*/ 8356827 w 8394178"/>
              <a:gd name="connsiteY34" fmla="*/ 3023630 h 6857999"/>
              <a:gd name="connsiteX35" fmla="*/ 8348883 w 8394178"/>
              <a:gd name="connsiteY35" fmla="*/ 3096975 h 6857999"/>
              <a:gd name="connsiteX36" fmla="*/ 8331320 w 8394178"/>
              <a:gd name="connsiteY36" fmla="*/ 3216657 h 6857999"/>
              <a:gd name="connsiteX37" fmla="*/ 8334250 w 8394178"/>
              <a:gd name="connsiteY37" fmla="*/ 3310980 h 6857999"/>
              <a:gd name="connsiteX38" fmla="*/ 8323018 w 8394178"/>
              <a:gd name="connsiteY38" fmla="*/ 3344725 h 6857999"/>
              <a:gd name="connsiteX39" fmla="*/ 8312317 w 8394178"/>
              <a:gd name="connsiteY39" fmla="*/ 3393250 h 6857999"/>
              <a:gd name="connsiteX40" fmla="*/ 8299110 w 8394178"/>
              <a:gd name="connsiteY40" fmla="*/ 3514536 h 6857999"/>
              <a:gd name="connsiteX41" fmla="*/ 8279421 w 8394178"/>
              <a:gd name="connsiteY41" fmla="*/ 3686149 h 6857999"/>
              <a:gd name="connsiteX42" fmla="*/ 8273021 w 8394178"/>
              <a:gd name="connsiteY42" fmla="*/ 3692208 h 6857999"/>
              <a:gd name="connsiteX43" fmla="*/ 8260968 w 8394178"/>
              <a:gd name="connsiteY43" fmla="*/ 3776022 h 6857999"/>
              <a:gd name="connsiteX44" fmla="*/ 8209415 w 8394178"/>
              <a:gd name="connsiteY44" fmla="*/ 4060536 h 6857999"/>
              <a:gd name="connsiteX45" fmla="*/ 8203359 w 8394178"/>
              <a:gd name="connsiteY45" fmla="*/ 4222149 h 6857999"/>
              <a:gd name="connsiteX46" fmla="*/ 8197502 w 8394178"/>
              <a:gd name="connsiteY46" fmla="*/ 4364683 h 6857999"/>
              <a:gd name="connsiteX47" fmla="*/ 8189960 w 8394178"/>
              <a:gd name="connsiteY47" fmla="*/ 4462471 h 6857999"/>
              <a:gd name="connsiteX48" fmla="*/ 8157285 w 8394178"/>
              <a:gd name="connsiteY48" fmla="*/ 4526395 h 6857999"/>
              <a:gd name="connsiteX49" fmla="*/ 8127583 w 8394178"/>
              <a:gd name="connsiteY49" fmla="*/ 4649885 h 6857999"/>
              <a:gd name="connsiteX50" fmla="*/ 8086875 w 8394178"/>
              <a:gd name="connsiteY50" fmla="*/ 4799019 h 6857999"/>
              <a:gd name="connsiteX51" fmla="*/ 8071779 w 8394178"/>
              <a:gd name="connsiteY51" fmla="*/ 4849614 h 6857999"/>
              <a:gd name="connsiteX52" fmla="*/ 8046521 w 8394178"/>
              <a:gd name="connsiteY52" fmla="*/ 4919971 h 6857999"/>
              <a:gd name="connsiteX53" fmla="*/ 7999171 w 8394178"/>
              <a:gd name="connsiteY53" fmla="*/ 5010766 h 6857999"/>
              <a:gd name="connsiteX54" fmla="*/ 7974494 w 8394178"/>
              <a:gd name="connsiteY54" fmla="*/ 5088190 h 6857999"/>
              <a:gd name="connsiteX55" fmla="*/ 7960017 w 8394178"/>
              <a:gd name="connsiteY55" fmla="*/ 5143922 h 6857999"/>
              <a:gd name="connsiteX56" fmla="*/ 7940570 w 8394178"/>
              <a:gd name="connsiteY56" fmla="*/ 5284346 h 6857999"/>
              <a:gd name="connsiteX57" fmla="*/ 7923844 w 8394178"/>
              <a:gd name="connsiteY57" fmla="*/ 5390948 h 6857999"/>
              <a:gd name="connsiteX58" fmla="*/ 7905061 w 8394178"/>
              <a:gd name="connsiteY58" fmla="*/ 5470854 h 6857999"/>
              <a:gd name="connsiteX59" fmla="*/ 7900574 w 8394178"/>
              <a:gd name="connsiteY59" fmla="*/ 5529643 h 6857999"/>
              <a:gd name="connsiteX60" fmla="*/ 7889879 w 8394178"/>
              <a:gd name="connsiteY60" fmla="*/ 5597292 h 6857999"/>
              <a:gd name="connsiteX61" fmla="*/ 7881533 w 8394178"/>
              <a:gd name="connsiteY61" fmla="*/ 5608899 h 6857999"/>
              <a:gd name="connsiteX62" fmla="*/ 7866845 w 8394178"/>
              <a:gd name="connsiteY62" fmla="*/ 5684911 h 6857999"/>
              <a:gd name="connsiteX63" fmla="*/ 7866707 w 8394178"/>
              <a:gd name="connsiteY63" fmla="*/ 5755776 h 6857999"/>
              <a:gd name="connsiteX64" fmla="*/ 7858630 w 8394178"/>
              <a:gd name="connsiteY64" fmla="*/ 5889599 h 6857999"/>
              <a:gd name="connsiteX65" fmla="*/ 7862852 w 8394178"/>
              <a:gd name="connsiteY65" fmla="*/ 5989744 h 6857999"/>
              <a:gd name="connsiteX66" fmla="*/ 7834617 w 8394178"/>
              <a:gd name="connsiteY66" fmla="*/ 6084926 h 6857999"/>
              <a:gd name="connsiteX67" fmla="*/ 7830440 w 8394178"/>
              <a:gd name="connsiteY67" fmla="*/ 6346549 h 6857999"/>
              <a:gd name="connsiteX68" fmla="*/ 7828988 w 8394178"/>
              <a:gd name="connsiteY68" fmla="*/ 6527527 h 6857999"/>
              <a:gd name="connsiteX69" fmla="*/ 7833220 w 8394178"/>
              <a:gd name="connsiteY69" fmla="*/ 6627129 h 6857999"/>
              <a:gd name="connsiteX70" fmla="*/ 7833451 w 8394178"/>
              <a:gd name="connsiteY70" fmla="*/ 6694819 h 6857999"/>
              <a:gd name="connsiteX71" fmla="*/ 7859394 w 8394178"/>
              <a:gd name="connsiteY71" fmla="*/ 6765445 h 6857999"/>
              <a:gd name="connsiteX72" fmla="*/ 7866873 w 8394178"/>
              <a:gd name="connsiteY72" fmla="*/ 6844697 h 6857999"/>
              <a:gd name="connsiteX73" fmla="*/ 7868076 w 8394178"/>
              <a:gd name="connsiteY73" fmla="*/ 6857999 h 6857999"/>
              <a:gd name="connsiteX74" fmla="*/ 2920621 w 8394178"/>
              <a:gd name="connsiteY74" fmla="*/ 6857999 h 6857999"/>
              <a:gd name="connsiteX75" fmla="*/ 961321 w 8394178"/>
              <a:gd name="connsiteY75" fmla="*/ 6857999 h 6857999"/>
              <a:gd name="connsiteX76" fmla="*/ 0 w 8394178"/>
              <a:gd name="connsiteY76" fmla="*/ 6857999 h 6857999"/>
              <a:gd name="connsiteX77" fmla="*/ 0 w 8394178"/>
              <a:gd name="connsiteY77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8236175 w 8394178"/>
              <a:gd name="connsiteY2" fmla="*/ 2 h 6857999"/>
              <a:gd name="connsiteX3" fmla="*/ 8231178 w 8394178"/>
              <a:gd name="connsiteY3" fmla="*/ 14562 h 6857999"/>
              <a:gd name="connsiteX4" fmla="*/ 8234773 w 8394178"/>
              <a:gd name="connsiteY4" fmla="*/ 59077 h 6857999"/>
              <a:gd name="connsiteX5" fmla="*/ 8227623 w 8394178"/>
              <a:gd name="connsiteY5" fmla="*/ 107668 h 6857999"/>
              <a:gd name="connsiteX6" fmla="*/ 8246150 w 8394178"/>
              <a:gd name="connsiteY6" fmla="*/ 246136 h 6857999"/>
              <a:gd name="connsiteX7" fmla="*/ 8224308 w 8394178"/>
              <a:gd name="connsiteY7" fmla="*/ 372908 h 6857999"/>
              <a:gd name="connsiteX8" fmla="*/ 8221687 w 8394178"/>
              <a:gd name="connsiteY8" fmla="*/ 450607 h 6857999"/>
              <a:gd name="connsiteX9" fmla="*/ 8232987 w 8394178"/>
              <a:gd name="connsiteY9" fmla="*/ 812800 h 6857999"/>
              <a:gd name="connsiteX10" fmla="*/ 8241364 w 8394178"/>
              <a:gd name="connsiteY10" fmla="*/ 912727 h 6857999"/>
              <a:gd name="connsiteX11" fmla="*/ 8240165 w 8394178"/>
              <a:gd name="connsiteY11" fmla="*/ 989950 h 6857999"/>
              <a:gd name="connsiteX12" fmla="*/ 8243561 w 8394178"/>
              <a:gd name="connsiteY12" fmla="*/ 1141745 h 6857999"/>
              <a:gd name="connsiteX13" fmla="*/ 8256144 w 8394178"/>
              <a:gd name="connsiteY13" fmla="*/ 1265454 h 6857999"/>
              <a:gd name="connsiteX14" fmla="*/ 8281494 w 8394178"/>
              <a:gd name="connsiteY14" fmla="*/ 1385480 h 6857999"/>
              <a:gd name="connsiteX15" fmla="*/ 8297877 w 8394178"/>
              <a:gd name="connsiteY15" fmla="*/ 1458060 h 6857999"/>
              <a:gd name="connsiteX16" fmla="*/ 8315502 w 8394178"/>
              <a:gd name="connsiteY16" fmla="*/ 1513175 h 6857999"/>
              <a:gd name="connsiteX17" fmla="*/ 8342335 w 8394178"/>
              <a:gd name="connsiteY17" fmla="*/ 1570809 h 6857999"/>
              <a:gd name="connsiteX18" fmla="*/ 8324762 w 8394178"/>
              <a:gd name="connsiteY18" fmla="*/ 1632434 h 6857999"/>
              <a:gd name="connsiteX19" fmla="*/ 8319231 w 8394178"/>
              <a:gd name="connsiteY19" fmla="*/ 1742490 h 6857999"/>
              <a:gd name="connsiteX20" fmla="*/ 8343694 w 8394178"/>
              <a:gd name="connsiteY20" fmla="*/ 1812272 h 6857999"/>
              <a:gd name="connsiteX21" fmla="*/ 8379488 w 8394178"/>
              <a:gd name="connsiteY21" fmla="*/ 1856766 h 6857999"/>
              <a:gd name="connsiteX22" fmla="*/ 8385055 w 8394178"/>
              <a:gd name="connsiteY22" fmla="*/ 1923433 h 6857999"/>
              <a:gd name="connsiteX23" fmla="*/ 8386906 w 8394178"/>
              <a:gd name="connsiteY23" fmla="*/ 1972204 h 6857999"/>
              <a:gd name="connsiteX24" fmla="*/ 8386681 w 8394178"/>
              <a:gd name="connsiteY24" fmla="*/ 2066205 h 6857999"/>
              <a:gd name="connsiteX25" fmla="*/ 8380052 w 8394178"/>
              <a:gd name="connsiteY25" fmla="*/ 2227417 h 6857999"/>
              <a:gd name="connsiteX26" fmla="*/ 8374483 w 8394178"/>
              <a:gd name="connsiteY26" fmla="*/ 2510933 h 6857999"/>
              <a:gd name="connsiteX27" fmla="*/ 8375191 w 8394178"/>
              <a:gd name="connsiteY27" fmla="*/ 2741866 h 6857999"/>
              <a:gd name="connsiteX28" fmla="*/ 8384389 w 8394178"/>
              <a:gd name="connsiteY28" fmla="*/ 2864935 h 6857999"/>
              <a:gd name="connsiteX29" fmla="*/ 8391822 w 8394178"/>
              <a:gd name="connsiteY29" fmla="*/ 2950807 h 6857999"/>
              <a:gd name="connsiteX30" fmla="*/ 8378111 w 8394178"/>
              <a:gd name="connsiteY30" fmla="*/ 2978246 h 6857999"/>
              <a:gd name="connsiteX31" fmla="*/ 8375025 w 8394178"/>
              <a:gd name="connsiteY31" fmla="*/ 2995916 h 6857999"/>
              <a:gd name="connsiteX32" fmla="*/ 8366764 w 8394178"/>
              <a:gd name="connsiteY32" fmla="*/ 2998648 h 6857999"/>
              <a:gd name="connsiteX33" fmla="*/ 8356827 w 8394178"/>
              <a:gd name="connsiteY33" fmla="*/ 3023630 h 6857999"/>
              <a:gd name="connsiteX34" fmla="*/ 8348883 w 8394178"/>
              <a:gd name="connsiteY34" fmla="*/ 3096975 h 6857999"/>
              <a:gd name="connsiteX35" fmla="*/ 8331320 w 8394178"/>
              <a:gd name="connsiteY35" fmla="*/ 3216657 h 6857999"/>
              <a:gd name="connsiteX36" fmla="*/ 8334250 w 8394178"/>
              <a:gd name="connsiteY36" fmla="*/ 3310980 h 6857999"/>
              <a:gd name="connsiteX37" fmla="*/ 8323018 w 8394178"/>
              <a:gd name="connsiteY37" fmla="*/ 3344725 h 6857999"/>
              <a:gd name="connsiteX38" fmla="*/ 8312317 w 8394178"/>
              <a:gd name="connsiteY38" fmla="*/ 3393250 h 6857999"/>
              <a:gd name="connsiteX39" fmla="*/ 8299110 w 8394178"/>
              <a:gd name="connsiteY39" fmla="*/ 3514536 h 6857999"/>
              <a:gd name="connsiteX40" fmla="*/ 8279421 w 8394178"/>
              <a:gd name="connsiteY40" fmla="*/ 3686149 h 6857999"/>
              <a:gd name="connsiteX41" fmla="*/ 8273021 w 8394178"/>
              <a:gd name="connsiteY41" fmla="*/ 3692208 h 6857999"/>
              <a:gd name="connsiteX42" fmla="*/ 8260968 w 8394178"/>
              <a:gd name="connsiteY42" fmla="*/ 3776022 h 6857999"/>
              <a:gd name="connsiteX43" fmla="*/ 8209415 w 8394178"/>
              <a:gd name="connsiteY43" fmla="*/ 4060536 h 6857999"/>
              <a:gd name="connsiteX44" fmla="*/ 8203359 w 8394178"/>
              <a:gd name="connsiteY44" fmla="*/ 4222149 h 6857999"/>
              <a:gd name="connsiteX45" fmla="*/ 8197502 w 8394178"/>
              <a:gd name="connsiteY45" fmla="*/ 4364683 h 6857999"/>
              <a:gd name="connsiteX46" fmla="*/ 8189960 w 8394178"/>
              <a:gd name="connsiteY46" fmla="*/ 4462471 h 6857999"/>
              <a:gd name="connsiteX47" fmla="*/ 8157285 w 8394178"/>
              <a:gd name="connsiteY47" fmla="*/ 4526395 h 6857999"/>
              <a:gd name="connsiteX48" fmla="*/ 8127583 w 8394178"/>
              <a:gd name="connsiteY48" fmla="*/ 4649885 h 6857999"/>
              <a:gd name="connsiteX49" fmla="*/ 8086875 w 8394178"/>
              <a:gd name="connsiteY49" fmla="*/ 4799019 h 6857999"/>
              <a:gd name="connsiteX50" fmla="*/ 8071779 w 8394178"/>
              <a:gd name="connsiteY50" fmla="*/ 4849614 h 6857999"/>
              <a:gd name="connsiteX51" fmla="*/ 8046521 w 8394178"/>
              <a:gd name="connsiteY51" fmla="*/ 4919971 h 6857999"/>
              <a:gd name="connsiteX52" fmla="*/ 7999171 w 8394178"/>
              <a:gd name="connsiteY52" fmla="*/ 5010766 h 6857999"/>
              <a:gd name="connsiteX53" fmla="*/ 7974494 w 8394178"/>
              <a:gd name="connsiteY53" fmla="*/ 5088190 h 6857999"/>
              <a:gd name="connsiteX54" fmla="*/ 7960017 w 8394178"/>
              <a:gd name="connsiteY54" fmla="*/ 5143922 h 6857999"/>
              <a:gd name="connsiteX55" fmla="*/ 7940570 w 8394178"/>
              <a:gd name="connsiteY55" fmla="*/ 5284346 h 6857999"/>
              <a:gd name="connsiteX56" fmla="*/ 7923844 w 8394178"/>
              <a:gd name="connsiteY56" fmla="*/ 5390948 h 6857999"/>
              <a:gd name="connsiteX57" fmla="*/ 7905061 w 8394178"/>
              <a:gd name="connsiteY57" fmla="*/ 5470854 h 6857999"/>
              <a:gd name="connsiteX58" fmla="*/ 7900574 w 8394178"/>
              <a:gd name="connsiteY58" fmla="*/ 5529643 h 6857999"/>
              <a:gd name="connsiteX59" fmla="*/ 7889879 w 8394178"/>
              <a:gd name="connsiteY59" fmla="*/ 5597292 h 6857999"/>
              <a:gd name="connsiteX60" fmla="*/ 7881533 w 8394178"/>
              <a:gd name="connsiteY60" fmla="*/ 5608899 h 6857999"/>
              <a:gd name="connsiteX61" fmla="*/ 7866845 w 8394178"/>
              <a:gd name="connsiteY61" fmla="*/ 5684911 h 6857999"/>
              <a:gd name="connsiteX62" fmla="*/ 7866707 w 8394178"/>
              <a:gd name="connsiteY62" fmla="*/ 5755776 h 6857999"/>
              <a:gd name="connsiteX63" fmla="*/ 7858630 w 8394178"/>
              <a:gd name="connsiteY63" fmla="*/ 5889599 h 6857999"/>
              <a:gd name="connsiteX64" fmla="*/ 7862852 w 8394178"/>
              <a:gd name="connsiteY64" fmla="*/ 5989744 h 6857999"/>
              <a:gd name="connsiteX65" fmla="*/ 7834617 w 8394178"/>
              <a:gd name="connsiteY65" fmla="*/ 6084926 h 6857999"/>
              <a:gd name="connsiteX66" fmla="*/ 7830440 w 8394178"/>
              <a:gd name="connsiteY66" fmla="*/ 6346549 h 6857999"/>
              <a:gd name="connsiteX67" fmla="*/ 7828988 w 8394178"/>
              <a:gd name="connsiteY67" fmla="*/ 6527527 h 6857999"/>
              <a:gd name="connsiteX68" fmla="*/ 7833220 w 8394178"/>
              <a:gd name="connsiteY68" fmla="*/ 6627129 h 6857999"/>
              <a:gd name="connsiteX69" fmla="*/ 7833451 w 8394178"/>
              <a:gd name="connsiteY69" fmla="*/ 6694819 h 6857999"/>
              <a:gd name="connsiteX70" fmla="*/ 7859394 w 8394178"/>
              <a:gd name="connsiteY70" fmla="*/ 6765445 h 6857999"/>
              <a:gd name="connsiteX71" fmla="*/ 7866873 w 8394178"/>
              <a:gd name="connsiteY71" fmla="*/ 6844697 h 6857999"/>
              <a:gd name="connsiteX72" fmla="*/ 7868076 w 8394178"/>
              <a:gd name="connsiteY72" fmla="*/ 6857999 h 6857999"/>
              <a:gd name="connsiteX73" fmla="*/ 2920621 w 8394178"/>
              <a:gd name="connsiteY73" fmla="*/ 6857999 h 6857999"/>
              <a:gd name="connsiteX74" fmla="*/ 961321 w 8394178"/>
              <a:gd name="connsiteY74" fmla="*/ 6857999 h 6857999"/>
              <a:gd name="connsiteX75" fmla="*/ 0 w 8394178"/>
              <a:gd name="connsiteY75" fmla="*/ 6857999 h 6857999"/>
              <a:gd name="connsiteX76" fmla="*/ 0 w 8394178"/>
              <a:gd name="connsiteY76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961321 w 8394178"/>
              <a:gd name="connsiteY73" fmla="*/ 6857999 h 6857999"/>
              <a:gd name="connsiteX74" fmla="*/ 0 w 8394178"/>
              <a:gd name="connsiteY74" fmla="*/ 6857999 h 6857999"/>
              <a:gd name="connsiteX75" fmla="*/ 0 w 8394178"/>
              <a:gd name="connsiteY75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0 w 8394178"/>
              <a:gd name="connsiteY73" fmla="*/ 6857999 h 6857999"/>
              <a:gd name="connsiteX74" fmla="*/ 0 w 8394178"/>
              <a:gd name="connsiteY74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0 w 8394178"/>
              <a:gd name="connsiteY72" fmla="*/ 6857999 h 6857999"/>
              <a:gd name="connsiteX73" fmla="*/ 0 w 8394178"/>
              <a:gd name="connsiteY7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394178" h="6857999">
                <a:moveTo>
                  <a:pt x="0" y="0"/>
                </a:moveTo>
                <a:lnTo>
                  <a:pt x="8236175" y="2"/>
                </a:lnTo>
                <a:lnTo>
                  <a:pt x="8231178" y="14562"/>
                </a:lnTo>
                <a:lnTo>
                  <a:pt x="8234773" y="59077"/>
                </a:lnTo>
                <a:cubicBezTo>
                  <a:pt x="8235275" y="76949"/>
                  <a:pt x="8227121" y="89796"/>
                  <a:pt x="8227623" y="107668"/>
                </a:cubicBezTo>
                <a:cubicBezTo>
                  <a:pt x="8211139" y="138162"/>
                  <a:pt x="8246703" y="201929"/>
                  <a:pt x="8246150" y="246136"/>
                </a:cubicBezTo>
                <a:cubicBezTo>
                  <a:pt x="8245598" y="290343"/>
                  <a:pt x="8257389" y="364179"/>
                  <a:pt x="8224308" y="372908"/>
                </a:cubicBezTo>
                <a:cubicBezTo>
                  <a:pt x="8218864" y="431308"/>
                  <a:pt x="8228745" y="357606"/>
                  <a:pt x="8221687" y="450607"/>
                </a:cubicBezTo>
                <a:cubicBezTo>
                  <a:pt x="8253150" y="551950"/>
                  <a:pt x="8221677" y="787036"/>
                  <a:pt x="8232987" y="812800"/>
                </a:cubicBezTo>
                <a:cubicBezTo>
                  <a:pt x="8263719" y="860799"/>
                  <a:pt x="8226505" y="854953"/>
                  <a:pt x="8241364" y="912727"/>
                </a:cubicBezTo>
                <a:cubicBezTo>
                  <a:pt x="8249854" y="945986"/>
                  <a:pt x="8239798" y="951781"/>
                  <a:pt x="8240165" y="989950"/>
                </a:cubicBezTo>
                <a:cubicBezTo>
                  <a:pt x="8240531" y="1028120"/>
                  <a:pt x="8240898" y="1095828"/>
                  <a:pt x="8243561" y="1141745"/>
                </a:cubicBezTo>
                <a:cubicBezTo>
                  <a:pt x="8246223" y="1187662"/>
                  <a:pt x="8256010" y="1234783"/>
                  <a:pt x="8256144" y="1265454"/>
                </a:cubicBezTo>
                <a:cubicBezTo>
                  <a:pt x="8246450" y="1304052"/>
                  <a:pt x="8278372" y="1370755"/>
                  <a:pt x="8281494" y="1385480"/>
                </a:cubicBezTo>
                <a:cubicBezTo>
                  <a:pt x="8294281" y="1422714"/>
                  <a:pt x="8303397" y="1428103"/>
                  <a:pt x="8297877" y="1458060"/>
                </a:cubicBezTo>
                <a:cubicBezTo>
                  <a:pt x="8297983" y="1468057"/>
                  <a:pt x="8315397" y="1503177"/>
                  <a:pt x="8315502" y="1513175"/>
                </a:cubicBezTo>
                <a:lnTo>
                  <a:pt x="8342335" y="1570809"/>
                </a:lnTo>
                <a:cubicBezTo>
                  <a:pt x="8365894" y="1617136"/>
                  <a:pt x="8315600" y="1595486"/>
                  <a:pt x="8324762" y="1632434"/>
                </a:cubicBezTo>
                <a:cubicBezTo>
                  <a:pt x="8345804" y="1713683"/>
                  <a:pt x="8308403" y="1715203"/>
                  <a:pt x="8319231" y="1742490"/>
                </a:cubicBezTo>
                <a:cubicBezTo>
                  <a:pt x="8327385" y="1767736"/>
                  <a:pt x="8335540" y="1787026"/>
                  <a:pt x="8343694" y="1812272"/>
                </a:cubicBezTo>
                <a:cubicBezTo>
                  <a:pt x="8345710" y="1818102"/>
                  <a:pt x="8382841" y="1845254"/>
                  <a:pt x="8379488" y="1856766"/>
                </a:cubicBezTo>
                <a:lnTo>
                  <a:pt x="8385055" y="1923433"/>
                </a:lnTo>
                <a:lnTo>
                  <a:pt x="8386906" y="1972204"/>
                </a:lnTo>
                <a:cubicBezTo>
                  <a:pt x="8389102" y="1979569"/>
                  <a:pt x="8382464" y="2060117"/>
                  <a:pt x="8386681" y="2066205"/>
                </a:cubicBezTo>
                <a:cubicBezTo>
                  <a:pt x="8400709" y="2153571"/>
                  <a:pt x="8366045" y="2189849"/>
                  <a:pt x="8380052" y="2227417"/>
                </a:cubicBezTo>
                <a:cubicBezTo>
                  <a:pt x="8372543" y="2317591"/>
                  <a:pt x="8379811" y="2407644"/>
                  <a:pt x="8374483" y="2510933"/>
                </a:cubicBezTo>
                <a:cubicBezTo>
                  <a:pt x="8396772" y="2597916"/>
                  <a:pt x="8370232" y="2649734"/>
                  <a:pt x="8375191" y="2741866"/>
                </a:cubicBezTo>
                <a:cubicBezTo>
                  <a:pt x="8394024" y="2779815"/>
                  <a:pt x="8395428" y="2817058"/>
                  <a:pt x="8384389" y="2864935"/>
                </a:cubicBezTo>
                <a:cubicBezTo>
                  <a:pt x="8416004" y="2860552"/>
                  <a:pt x="8357917" y="2937673"/>
                  <a:pt x="8391822" y="2950807"/>
                </a:cubicBezTo>
                <a:lnTo>
                  <a:pt x="8378111" y="2978246"/>
                </a:lnTo>
                <a:lnTo>
                  <a:pt x="8375025" y="2995916"/>
                </a:lnTo>
                <a:lnTo>
                  <a:pt x="8366764" y="2998648"/>
                </a:lnTo>
                <a:lnTo>
                  <a:pt x="8356827" y="3023630"/>
                </a:lnTo>
                <a:cubicBezTo>
                  <a:pt x="8354245" y="3033333"/>
                  <a:pt x="8348477" y="3084375"/>
                  <a:pt x="8348883" y="3096975"/>
                </a:cubicBezTo>
                <a:cubicBezTo>
                  <a:pt x="8363039" y="3142205"/>
                  <a:pt x="8312062" y="3160433"/>
                  <a:pt x="8331320" y="3216657"/>
                </a:cubicBezTo>
                <a:cubicBezTo>
                  <a:pt x="8335649" y="3237178"/>
                  <a:pt x="8345170" y="3299737"/>
                  <a:pt x="8334250" y="3310980"/>
                </a:cubicBezTo>
                <a:cubicBezTo>
                  <a:pt x="8331414" y="3323902"/>
                  <a:pt x="8334413" y="3339340"/>
                  <a:pt x="8323018" y="3344725"/>
                </a:cubicBezTo>
                <a:cubicBezTo>
                  <a:pt x="8309183" y="3353908"/>
                  <a:pt x="8327822" y="3400659"/>
                  <a:pt x="8312317" y="3393250"/>
                </a:cubicBezTo>
                <a:cubicBezTo>
                  <a:pt x="8325036" y="3426421"/>
                  <a:pt x="8307258" y="3487753"/>
                  <a:pt x="8299110" y="3514536"/>
                </a:cubicBezTo>
                <a:cubicBezTo>
                  <a:pt x="8293627" y="3563353"/>
                  <a:pt x="8281866" y="3650327"/>
                  <a:pt x="8279421" y="3686149"/>
                </a:cubicBezTo>
                <a:cubicBezTo>
                  <a:pt x="8277133" y="3687657"/>
                  <a:pt x="8276096" y="3677229"/>
                  <a:pt x="8273021" y="3692208"/>
                </a:cubicBezTo>
                <a:cubicBezTo>
                  <a:pt x="8269945" y="3707187"/>
                  <a:pt x="8252471" y="3757479"/>
                  <a:pt x="8260968" y="3776022"/>
                </a:cubicBezTo>
                <a:cubicBezTo>
                  <a:pt x="8231046" y="3875691"/>
                  <a:pt x="8223343" y="4023237"/>
                  <a:pt x="8209415" y="4060536"/>
                </a:cubicBezTo>
                <a:cubicBezTo>
                  <a:pt x="8204523" y="4150698"/>
                  <a:pt x="8212636" y="4164564"/>
                  <a:pt x="8203359" y="4222149"/>
                </a:cubicBezTo>
                <a:cubicBezTo>
                  <a:pt x="8198769" y="4287917"/>
                  <a:pt x="8194167" y="4339232"/>
                  <a:pt x="8197502" y="4364683"/>
                </a:cubicBezTo>
                <a:lnTo>
                  <a:pt x="8189960" y="4462471"/>
                </a:lnTo>
                <a:cubicBezTo>
                  <a:pt x="8192241" y="4503329"/>
                  <a:pt x="8157418" y="4500454"/>
                  <a:pt x="8157285" y="4526395"/>
                </a:cubicBezTo>
                <a:cubicBezTo>
                  <a:pt x="8151441" y="4623008"/>
                  <a:pt x="8136733" y="4632050"/>
                  <a:pt x="8127583" y="4649885"/>
                </a:cubicBezTo>
                <a:cubicBezTo>
                  <a:pt x="8109657" y="4687979"/>
                  <a:pt x="8101631" y="4758928"/>
                  <a:pt x="8086875" y="4799019"/>
                </a:cubicBezTo>
                <a:cubicBezTo>
                  <a:pt x="8070221" y="4834076"/>
                  <a:pt x="8077158" y="4811645"/>
                  <a:pt x="8071779" y="4849614"/>
                </a:cubicBezTo>
                <a:cubicBezTo>
                  <a:pt x="8057300" y="4853334"/>
                  <a:pt x="8029516" y="4883089"/>
                  <a:pt x="8046521" y="4919971"/>
                </a:cubicBezTo>
                <a:lnTo>
                  <a:pt x="7999171" y="5010766"/>
                </a:lnTo>
                <a:cubicBezTo>
                  <a:pt x="7980458" y="4983259"/>
                  <a:pt x="7994018" y="5107656"/>
                  <a:pt x="7974494" y="5088190"/>
                </a:cubicBezTo>
                <a:cubicBezTo>
                  <a:pt x="7961479" y="5102008"/>
                  <a:pt x="7970341" y="5118851"/>
                  <a:pt x="7960017" y="5143922"/>
                </a:cubicBezTo>
                <a:cubicBezTo>
                  <a:pt x="7951381" y="5192745"/>
                  <a:pt x="7947519" y="5226225"/>
                  <a:pt x="7940570" y="5284346"/>
                </a:cubicBezTo>
                <a:cubicBezTo>
                  <a:pt x="7938188" y="5338386"/>
                  <a:pt x="7933705" y="5337325"/>
                  <a:pt x="7923844" y="5390948"/>
                </a:cubicBezTo>
                <a:cubicBezTo>
                  <a:pt x="7922596" y="5429655"/>
                  <a:pt x="7906054" y="5449508"/>
                  <a:pt x="7905061" y="5470854"/>
                </a:cubicBezTo>
                <a:cubicBezTo>
                  <a:pt x="7925924" y="5526328"/>
                  <a:pt x="7883497" y="5496377"/>
                  <a:pt x="7900574" y="5529643"/>
                </a:cubicBezTo>
                <a:cubicBezTo>
                  <a:pt x="7894813" y="5550879"/>
                  <a:pt x="7899366" y="5587444"/>
                  <a:pt x="7889879" y="5597292"/>
                </a:cubicBezTo>
                <a:lnTo>
                  <a:pt x="7881533" y="5608899"/>
                </a:lnTo>
                <a:cubicBezTo>
                  <a:pt x="7877694" y="5623501"/>
                  <a:pt x="7869316" y="5660431"/>
                  <a:pt x="7866845" y="5684911"/>
                </a:cubicBezTo>
                <a:cubicBezTo>
                  <a:pt x="7856004" y="5692608"/>
                  <a:pt x="7861304" y="5734344"/>
                  <a:pt x="7866707" y="5755776"/>
                </a:cubicBezTo>
                <a:cubicBezTo>
                  <a:pt x="7867905" y="5792777"/>
                  <a:pt x="7841786" y="5848613"/>
                  <a:pt x="7858630" y="5889599"/>
                </a:cubicBezTo>
                <a:cubicBezTo>
                  <a:pt x="7861076" y="5932097"/>
                  <a:pt x="7859359" y="5940901"/>
                  <a:pt x="7862852" y="5989744"/>
                </a:cubicBezTo>
                <a:cubicBezTo>
                  <a:pt x="7870213" y="6020787"/>
                  <a:pt x="7836478" y="6024963"/>
                  <a:pt x="7834617" y="6084926"/>
                </a:cubicBezTo>
                <a:cubicBezTo>
                  <a:pt x="7828898" y="6134231"/>
                  <a:pt x="7850648" y="6240432"/>
                  <a:pt x="7830440" y="6346549"/>
                </a:cubicBezTo>
                <a:cubicBezTo>
                  <a:pt x="7840187" y="6409741"/>
                  <a:pt x="7834403" y="6468689"/>
                  <a:pt x="7828988" y="6527527"/>
                </a:cubicBezTo>
                <a:cubicBezTo>
                  <a:pt x="7812745" y="6585667"/>
                  <a:pt x="7840670" y="6579284"/>
                  <a:pt x="7833220" y="6627129"/>
                </a:cubicBezTo>
                <a:cubicBezTo>
                  <a:pt x="7836598" y="6635153"/>
                  <a:pt x="7838259" y="6697665"/>
                  <a:pt x="7833451" y="6694819"/>
                </a:cubicBezTo>
                <a:cubicBezTo>
                  <a:pt x="7835476" y="6716947"/>
                  <a:pt x="7854551" y="6732844"/>
                  <a:pt x="7859394" y="6765445"/>
                </a:cubicBezTo>
                <a:cubicBezTo>
                  <a:pt x="7860760" y="6776325"/>
                  <a:pt x="7863817" y="6810511"/>
                  <a:pt x="7866873" y="6844697"/>
                </a:cubicBezTo>
                <a:lnTo>
                  <a:pt x="786807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22E97-6C97-596A-749C-60042ABB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573" y="626611"/>
            <a:ext cx="5103517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kern="1200" dirty="0">
              <a:latin typeface="Times New Roman"/>
              <a:cs typeface="Times New Roman"/>
            </a:endParaRPr>
          </a:p>
          <a:p>
            <a:pPr algn="ctr"/>
            <a:r>
              <a:rPr lang="en-US" kern="1200" dirty="0">
                <a:latin typeface="Times New Roman"/>
                <a:cs typeface="Times New Roman"/>
              </a:rPr>
              <a:t>Data Collection - API</a:t>
            </a:r>
          </a:p>
        </p:txBody>
      </p:sp>
      <p:pic>
        <p:nvPicPr>
          <p:cNvPr id="15" name="Picture 15" descr="Diagram, application&#10;&#10;Description automatically generated">
            <a:extLst>
              <a:ext uri="{FF2B5EF4-FFF2-40B4-BE49-F238E27FC236}">
                <a16:creationId xmlns:a16="http://schemas.microsoft.com/office/drawing/2014/main" id="{52890B2A-0CF4-5C87-CC4E-B8D7AB1A8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735" y="713856"/>
            <a:ext cx="3203383" cy="55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5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6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6F8203EA-F79C-39C4-BD15-D679CC1E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6" y="2766811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Data Collection – Web Scrapping</a:t>
            </a:r>
          </a:p>
        </p:txBody>
      </p:sp>
      <p:pic>
        <p:nvPicPr>
          <p:cNvPr id="4" name="Picture 4" descr="Graphical user interface, diagram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6382BDF-8557-0228-EE72-86A98C1C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924" y="717012"/>
            <a:ext cx="3009021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F789F-67E8-9B3A-7881-B7C3CBB9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Calibri"/>
                <a:cs typeface="Calibri"/>
              </a:rPr>
              <a:t>Exploratory Data Analysis (EDA) with SQL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E099D7-1FDD-AB13-6842-3A256F69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700" dirty="0">
                <a:latin typeface="Times New Roman"/>
                <a:ea typeface="+mn-lt"/>
                <a:cs typeface="+mn-lt"/>
              </a:rPr>
              <a:t>The following SQL queries were performed to extract valuable data: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1. Display the names of the unique launch sites in the space mission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2. Display 5 records where launch sites begin with the string 'CCA'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3. Display the total payload mass carried by boosters launched by NASA (CRS)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4. Display average payload mass carried by booster version F9 v1.1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5. List the date when the first successful landing outcome in ground pad was achieved.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6. List of names of boosters that succeeded and have payload mass between 4000-6000.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7. List the total number of successful and failure mission outcomes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8. List the names of booster versions that carried a max payload mass using Subquery.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9. List the records which will display the month names, failure landing outcomes in drone ship ,booster versions, launch site for the months in year 2015. 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10. Rank the count of successful landing outcomes between the date 04-06-2010 and 20-03-2017 in descending order</a:t>
            </a:r>
            <a:endParaRPr lang="en-US" sz="17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9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98FEC-9583-F1B7-D79C-2D61FC4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EDA with Data Visualization</a:t>
            </a:r>
            <a:endParaRPr lang="en-US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1A88-FBE9-A659-46BE-9CE7F3EC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1. Scatter Plot: Payload Mass vs Flight Number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0A4CECC-5E67-B101-CD94-C5EAEB032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4" y="3028566"/>
            <a:ext cx="11054706" cy="32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7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Applied Data Science Capstone Project</vt:lpstr>
      <vt:lpstr>Outline</vt:lpstr>
      <vt:lpstr>Executive Summary </vt:lpstr>
      <vt:lpstr>Introduction </vt:lpstr>
      <vt:lpstr>Methodology </vt:lpstr>
      <vt:lpstr> Data Collection - API</vt:lpstr>
      <vt:lpstr>Data Collection – Web Scrapping</vt:lpstr>
      <vt:lpstr>Exploratory Data Analysis (EDA) with SQL</vt:lpstr>
      <vt:lpstr>EDA with Data Visualization</vt:lpstr>
      <vt:lpstr>EDA with Data Visualization</vt:lpstr>
      <vt:lpstr>EDA with Data Visualization</vt:lpstr>
      <vt:lpstr>Interactive Mapping with Folium</vt:lpstr>
      <vt:lpstr>Dashboarding with  Plotly</vt:lpstr>
      <vt:lpstr> Predictive Analysis (Classification)</vt:lpstr>
      <vt:lpstr>Results – Data Collection API</vt:lpstr>
      <vt:lpstr>Results – Data Collection Web scrapping</vt:lpstr>
      <vt:lpstr>Results – EDA with SQL</vt:lpstr>
      <vt:lpstr>Results – EDA with Visualization</vt:lpstr>
      <vt:lpstr>Results – Folium</vt:lpstr>
      <vt:lpstr>Results – Plotly Dashboard</vt:lpstr>
      <vt:lpstr>Results – ML Predictive Analysis</vt:lpstr>
      <vt:lpstr>Key 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V</dc:creator>
  <cp:lastModifiedBy>Manoj V</cp:lastModifiedBy>
  <cp:revision>366</cp:revision>
  <dcterms:created xsi:type="dcterms:W3CDTF">2023-04-22T10:04:23Z</dcterms:created>
  <dcterms:modified xsi:type="dcterms:W3CDTF">2023-04-22T11:32:06Z</dcterms:modified>
</cp:coreProperties>
</file>