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11" r:id="rId7"/>
    <p:sldId id="315" r:id="rId8"/>
    <p:sldId id="312" r:id="rId9"/>
    <p:sldId id="314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313" r:id="rId18"/>
    <p:sldId id="323" r:id="rId19"/>
    <p:sldId id="324" r:id="rId20"/>
    <p:sldId id="325" r:id="rId21"/>
    <p:sldId id="326" r:id="rId22"/>
    <p:sldId id="327" r:id="rId23"/>
    <p:sldId id="328" r:id="rId24"/>
    <p:sldId id="274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8345" autoAdjust="0"/>
  </p:normalViewPr>
  <p:slideViewPr>
    <p:cSldViewPr snapToGrid="0" showGuides="1">
      <p:cViewPr varScale="1">
        <p:scale>
          <a:sx n="99" d="100"/>
          <a:sy n="99" d="100"/>
        </p:scale>
        <p:origin x="96" y="138"/>
      </p:cViewPr>
      <p:guideLst>
        <p:guide orient="horz" pos="1162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5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../media/image8.pn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7.png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9" Type="http://schemas.openxmlformats.org/officeDocument/2006/relationships/notesSlide" Target="../notesSlides/notesSlide1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2.xml"/><Relationship Id="rId16" Type="http://schemas.openxmlformats.org/officeDocument/2006/relationships/image" Target="../media/image11.png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image" Target="../media/image10.png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image" Target="../media/image9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14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image" Target="../media/image13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12.png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0.xml"/><Relationship Id="rId11" Type="http://schemas.openxmlformats.org/officeDocument/2006/relationships/image" Target="../media/image15.png"/><Relationship Id="rId10" Type="http://schemas.openxmlformats.org/officeDocument/2006/relationships/tags" Target="../tags/tag29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png"/><Relationship Id="rId7" Type="http://schemas.openxmlformats.org/officeDocument/2006/relationships/tags" Target="../tags/tag34.xml"/><Relationship Id="rId6" Type="http://schemas.openxmlformats.org/officeDocument/2006/relationships/image" Target="../media/image18.png"/><Relationship Id="rId5" Type="http://schemas.openxmlformats.org/officeDocument/2006/relationships/tags" Target="../tags/tag33.xml"/><Relationship Id="rId4" Type="http://schemas.openxmlformats.org/officeDocument/2006/relationships/image" Target="../media/image17.png"/><Relationship Id="rId3" Type="http://schemas.openxmlformats.org/officeDocument/2006/relationships/tags" Target="../tags/tag32.xml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16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tags" Target="../tags/tag38.xml"/><Relationship Id="rId6" Type="http://schemas.openxmlformats.org/officeDocument/2006/relationships/image" Target="../media/image22.png"/><Relationship Id="rId5" Type="http://schemas.openxmlformats.org/officeDocument/2006/relationships/tags" Target="../tags/tag37.xml"/><Relationship Id="rId4" Type="http://schemas.openxmlformats.org/officeDocument/2006/relationships/image" Target="../media/image21.png"/><Relationship Id="rId3" Type="http://schemas.openxmlformats.org/officeDocument/2006/relationships/tags" Target="../tags/tag36.xml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18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.png"/><Relationship Id="rId7" Type="http://schemas.openxmlformats.org/officeDocument/2006/relationships/tags" Target="../tags/tag42.xml"/><Relationship Id="rId6" Type="http://schemas.openxmlformats.org/officeDocument/2006/relationships/image" Target="../media/image26.png"/><Relationship Id="rId5" Type="http://schemas.openxmlformats.org/officeDocument/2006/relationships/tags" Target="../tags/tag41.xml"/><Relationship Id="rId4" Type="http://schemas.openxmlformats.org/officeDocument/2006/relationships/image" Target="../media/image25.png"/><Relationship Id="rId3" Type="http://schemas.openxmlformats.org/officeDocument/2006/relationships/tags" Target="../tags/tag40.xml"/><Relationship Id="rId2" Type="http://schemas.openxmlformats.org/officeDocument/2006/relationships/image" Target="../media/image24.png"/><Relationship Id="rId10" Type="http://schemas.openxmlformats.org/officeDocument/2006/relationships/notesSlide" Target="../notesSlides/notesSlide19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../media/image31.png"/><Relationship Id="rId7" Type="http://schemas.openxmlformats.org/officeDocument/2006/relationships/tags" Target="../tags/tag46.xml"/><Relationship Id="rId6" Type="http://schemas.openxmlformats.org/officeDocument/2006/relationships/image" Target="../media/image30.png"/><Relationship Id="rId5" Type="http://schemas.openxmlformats.org/officeDocument/2006/relationships/tags" Target="../tags/tag45.xml"/><Relationship Id="rId4" Type="http://schemas.openxmlformats.org/officeDocument/2006/relationships/image" Target="../media/image29.png"/><Relationship Id="rId3" Type="http://schemas.openxmlformats.org/officeDocument/2006/relationships/tags" Target="../tags/tag44.xml"/><Relationship Id="rId2" Type="http://schemas.openxmlformats.org/officeDocument/2006/relationships/image" Target="../media/image28.png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tags" Target="../tags/tag50.xml"/><Relationship Id="rId4" Type="http://schemas.openxmlformats.org/officeDocument/2006/relationships/image" Target="../media/image34.png"/><Relationship Id="rId3" Type="http://schemas.openxmlformats.org/officeDocument/2006/relationships/tags" Target="../tags/tag49.xml"/><Relationship Id="rId2" Type="http://schemas.openxmlformats.org/officeDocument/2006/relationships/image" Target="../media/image33.png"/><Relationship Id="rId1" Type="http://schemas.openxmlformats.org/officeDocument/2006/relationships/tags" Target="../tags/tag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99735" y="2080651"/>
            <a:ext cx="7832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BikeHub</a:t>
            </a:r>
            <a:endParaRPr lang="en-US" sz="4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en-US" altLang="zh-CN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22680" y="1365250"/>
            <a:ext cx="102927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Filter the trip data to keep only the trips in Boston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(The weather data is only in Boston):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 the station IDs in Boston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Filter the trip data which start station and end station are in Boston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birth_date: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Replace the old station IDs with new station IDs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Get the map of New station IDs for changed station IDs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Replace the old station IDs for station and trip table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6595" y="3956685"/>
            <a:ext cx="7486650" cy="36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Aggregation</a:t>
            </a:r>
            <a:endParaRPr lang="en-US" altLang="zh-CN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22680" y="1365250"/>
            <a:ext cx="102927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Join the weather data to every trip: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Join the weather data according to the end date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Add the HPCP and Mesurement_Flag for every trip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Join the station data to every trip: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Only consider the start station because the end station is unknown when a trip is doing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Visualization</a:t>
            </a:r>
            <a:endParaRPr lang="en-US" altLang="zh-CN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211"/>
          <a:stretch>
            <a:fillRect/>
          </a:stretch>
        </p:blipFill>
        <p:spPr>
          <a:xfrm>
            <a:off x="677545" y="1595755"/>
            <a:ext cx="2797810" cy="1762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74820" y="1612265"/>
            <a:ext cx="2753995" cy="1746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2355" y="3477260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Week day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610100" y="3505835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Season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594" t="2328"/>
          <a:stretch>
            <a:fillRect/>
          </a:stretch>
        </p:blipFill>
        <p:spPr>
          <a:xfrm>
            <a:off x="8124190" y="1583055"/>
            <a:ext cx="2618740" cy="170243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8562340" y="3477260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Hour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67080" y="4136390"/>
            <a:ext cx="2708275" cy="204152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1158240" y="6282055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subsc_type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351020" y="4088130"/>
            <a:ext cx="2864485" cy="209042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4923790" y="6327140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114030" y="4038600"/>
            <a:ext cx="2923540" cy="18440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8689340" y="6177915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Measurement_Flag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Visualization</a:t>
            </a:r>
            <a:endParaRPr lang="en-US" altLang="zh-CN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2095" y="1614170"/>
            <a:ext cx="1758950" cy="144780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404620" y="3275330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birth_date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38370" y="1470660"/>
            <a:ext cx="2714625" cy="180467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5131435" y="3275330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HPCP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479790" y="1426845"/>
            <a:ext cx="2985770" cy="1892935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9181465" y="3319780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lat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and lng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96290" y="3873500"/>
            <a:ext cx="3581400" cy="234315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1616710" y="6381115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duration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3</a:t>
            </a:r>
            <a:endParaRPr lang="en-US" altLang="zh-CN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  <a:endParaRPr lang="zh-CN" altLang="en-US" sz="4400" dirty="0" smtClean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  <a:endParaRPr lang="zh-CN" altLang="en-US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22680" y="1437640"/>
            <a:ext cx="100545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One hot coding for the catogory features: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strt_statn, subsc_type, gender, Measurement_Flag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Feature selection with feature selector: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Missing Values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Single Unique Values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Collinear Features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Zero Importance Features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Low Importance Features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  <a:endParaRPr lang="zh-CN" altLang="en-US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9060" y="1037590"/>
            <a:ext cx="3671570" cy="283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91960" y="1089660"/>
            <a:ext cx="3670935" cy="278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78525" y="3828415"/>
            <a:ext cx="4987925" cy="2794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07415" y="3828415"/>
            <a:ext cx="4003675" cy="287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en-US" altLang="zh-CN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comparison</a:t>
            </a:r>
            <a:endParaRPr lang="zh-CN" altLang="en-US" sz="4400" dirty="0" smtClean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comparison</a:t>
            </a:r>
            <a:endParaRPr lang="zh-CN" altLang="en-US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2400" y="13055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 Regression with Lasso regularization (L1 penalty)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2680" y="1617345"/>
            <a:ext cx="3508375" cy="2653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0105" y="4366260"/>
            <a:ext cx="3847465" cy="24047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47105" y="12490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 Regression with Ridge regularization (L2 penalty)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53885" y="1553845"/>
            <a:ext cx="3676015" cy="27793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25260" y="4164965"/>
            <a:ext cx="4104640" cy="2573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comparison</a:t>
            </a:r>
            <a:endParaRPr lang="zh-CN" altLang="en-US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2400" y="13055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 Regression with ElasticNet regularization (L1 and L2 penalty)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47105" y="12490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 regression with Bayesian Ridge regularization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1405" y="1617345"/>
            <a:ext cx="3400425" cy="2553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6725" y="4220210"/>
            <a:ext cx="4173220" cy="2596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99935" y="1560195"/>
            <a:ext cx="3554730" cy="2611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79870" y="4170680"/>
            <a:ext cx="4047490" cy="252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175" y="1532890"/>
            <a:ext cx="2748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i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</a:t>
            </a:r>
            <a:endParaRPr lang="en-US" altLang="zh-CN" sz="4800" i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20006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description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208687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exploration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442799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59842" y="446005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 comparison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comparison</a:t>
            </a:r>
            <a:endParaRPr lang="zh-CN" altLang="en-US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5215" y="1169670"/>
            <a:ext cx="9894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By comapring several different regressoin alorithm we can establish the baseline model for further study and improvement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" y="1692910"/>
            <a:ext cx="7331075" cy="22713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15960" y="1620520"/>
            <a:ext cx="3181350" cy="23437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6700" y="4140200"/>
            <a:ext cx="3580130" cy="26549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30675" y="4083685"/>
            <a:ext cx="3667125" cy="26752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907655" y="4037330"/>
            <a:ext cx="3694430" cy="272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en-US" altLang="zh-CN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optimization</a:t>
            </a:r>
            <a:endParaRPr lang="en-US" altLang="zh-CN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5215" y="1169670"/>
            <a:ext cx="9894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Model tuning with Bayesian Optimization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005" y="2622550"/>
            <a:ext cx="2936240" cy="2999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75195" y="2414905"/>
            <a:ext cx="4421505" cy="3348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76345" y="2771140"/>
            <a:ext cx="2952750" cy="290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8927" y="2080651"/>
            <a:ext cx="675414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en-US" altLang="zh-CN" sz="40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description</a:t>
            </a:r>
            <a:endParaRPr lang="zh-CN" altLang="en-US" sz="4400" dirty="0" smtClean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description</a:t>
            </a:r>
            <a:endParaRPr lang="zh-CN" altLang="en-US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2795" y="1636395"/>
            <a:ext cx="107232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This task is based around UrbanBike, an bicycle rental company who is HQ’d in Boston, USA.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They would like to predict capacity in the next 30-90 mins so they can make this data available on their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application for customers. A key step in predicting capacity is to predict the duration of the bike trips from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the time when a bike is picked up from a docking station to the time when it is returned to a docking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station. To make these predictions UrbanBike has given us data of their bike docking stations and historical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trips and weather data.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53030" y="4767580"/>
            <a:ext cx="688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Target:  Predict the duration of a trip with related features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2</a:t>
            </a:r>
            <a:endParaRPr lang="en-US" altLang="zh-CN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exploration</a:t>
            </a:r>
            <a:endParaRPr lang="zh-CN" altLang="en-US" sz="4400" dirty="0" smtClean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exploration</a:t>
            </a:r>
            <a:endParaRPr lang="zh-CN" altLang="en-US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3905" y="1289050"/>
            <a:ext cx="636905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33905" y="3108960"/>
            <a:ext cx="10158095" cy="1519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33905" y="4824095"/>
            <a:ext cx="9036050" cy="1587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6715" y="175006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 data: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33705" y="359283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Trip data: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33705" y="543560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Weather data: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cleaning</a:t>
            </a:r>
            <a:endParaRPr lang="en-US" altLang="zh-CN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22680" y="1365250"/>
            <a:ext cx="10292715" cy="410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trip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data have missing values and for this reason we perform some basic data cleaning.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Drop the na rows: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"strt_statn", "end_statn", "bike_nr"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Replace missing values: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Fill the na with the mean value for numeric values: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birth_date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 the na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with ‘Unknow’ for category values: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gender, zip_code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0645" y="2412365"/>
            <a:ext cx="2178050" cy="3359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03690" y="5859145"/>
            <a:ext cx="203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Expected result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Transformations</a:t>
            </a:r>
            <a:endParaRPr lang="zh-CN" altLang="en-US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22680" y="1365250"/>
            <a:ext cx="10292715" cy="410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Transform the columns of trip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strt_statn: integer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end_statn: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birth_date: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Replace the old station IDs with new station IDs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Get the map of New station IDs for changed station IDs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Replace the old station IDs for station and trip table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6595" y="3956685"/>
            <a:ext cx="7486650" cy="36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680" y="457200"/>
            <a:ext cx="5402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Augumentation</a:t>
            </a:r>
            <a:endParaRPr lang="en-US" altLang="zh-CN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22680" y="1365250"/>
            <a:ext cx="102927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Get the round hour of start_date for the alignment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with weather data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Get the hour of DATE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Hour_sine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Hour_cosine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Determine whether the day is a weekday or weekend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Day_of_week_sine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Day_of_week_cosine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Establish season: winter (0), spring (1), summer (2), fall (3)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Season_sine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Season_cosine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ISPRING_PRESENTATION_TITLE" val="蓝色简洁毕业答辩PPT模板"/>
  <p:tag name="commondata" val="eyJoZGlkIjoiNjc1ZTBlMzRkNTMwODJhZGQ3ZTc1ZjhjZTI3ZGY1Y2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3230</Words>
  <Application>WPS 演示</Application>
  <PresentationFormat>宽屏</PresentationFormat>
  <Paragraphs>178</Paragraphs>
  <Slides>22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FZZhengHeiS-DB-GB</vt:lpstr>
      <vt:lpstr>Wide Latin</vt:lpstr>
      <vt:lpstr>微软雅黑</vt:lpstr>
      <vt:lpstr>FuturaBookC</vt:lpstr>
      <vt:lpstr>Segoe Print</vt:lpstr>
      <vt:lpstr>锐字逼格青春粗黑体简2.0</vt:lpstr>
      <vt:lpstr>等线</vt:lpstr>
      <vt:lpstr>Arial Unicode MS</vt:lpstr>
      <vt:lpstr>等线 Light</vt:lpstr>
      <vt:lpstr>FZZhengHeiS-DB-GB</vt:lpstr>
      <vt:lpstr>Times New Roman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Rambo</cp:lastModifiedBy>
  <cp:revision>56</cp:revision>
  <dcterms:created xsi:type="dcterms:W3CDTF">2018-02-27T12:12:00Z</dcterms:created>
  <dcterms:modified xsi:type="dcterms:W3CDTF">2024-01-28T08:24:44Z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89A1D28E880744F596CB2E254F73EDD2_12</vt:lpwstr>
  </property>
  <property fmtid="{D5CDD505-2E9C-101B-9397-08002B2CF9AE}" pid="3" name="KSOProductBuildVer">
    <vt:lpwstr>2052-12.1.0.16120</vt:lpwstr>
  </property>
</Properties>
</file>