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Asap Condensed" panose="020F0506030202060203" pitchFamily="34" charset="77"/>
      <p:regular r:id="rId9"/>
    </p:embeddedFont>
    <p:embeddedFont>
      <p:font typeface="Asap Condensed Bold" panose="020F0806030202060203" pitchFamily="34" charset="77"/>
      <p:regular r:id="rId10"/>
      <p:bold r:id="rId11"/>
    </p:embeddedFont>
    <p:embeddedFont>
      <p:font typeface="Organic" pitchFamily="2" charset="77"/>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40" autoAdjust="0"/>
  </p:normalViewPr>
  <p:slideViewPr>
    <p:cSldViewPr>
      <p:cViewPr varScale="1">
        <p:scale>
          <a:sx n="68" d="100"/>
          <a:sy n="68" d="100"/>
        </p:scale>
        <p:origin x="90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10.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svg"/><Relationship Id="rId7" Type="http://schemas.openxmlformats.org/officeDocument/2006/relationships/image" Target="../media/image6.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6.sv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8.sv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0.svg"/><Relationship Id="rId5" Type="http://schemas.openxmlformats.org/officeDocument/2006/relationships/image" Target="../media/image20.svg"/><Relationship Id="rId10" Type="http://schemas.openxmlformats.org/officeDocument/2006/relationships/image" Target="../media/image9.png"/><Relationship Id="rId4" Type="http://schemas.openxmlformats.org/officeDocument/2006/relationships/image" Target="../media/image19.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svg"/><Relationship Id="rId7" Type="http://schemas.openxmlformats.org/officeDocument/2006/relationships/image" Target="../media/image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741874" y="2571621"/>
            <a:ext cx="6904508" cy="3000375"/>
          </a:xfrm>
          <a:prstGeom prst="rect">
            <a:avLst/>
          </a:prstGeom>
        </p:spPr>
        <p:txBody>
          <a:bodyPr lIns="0" tIns="0" rIns="0" bIns="0" rtlCol="0" anchor="t">
            <a:spAutoFit/>
          </a:bodyPr>
          <a:lstStyle/>
          <a:p>
            <a:pPr algn="l">
              <a:lnSpc>
                <a:spcPts val="11399"/>
              </a:lnSpc>
            </a:pPr>
            <a:r>
              <a:rPr lang="en-US" sz="11999">
                <a:solidFill>
                  <a:srgbClr val="2E6FAD"/>
                </a:solidFill>
                <a:latin typeface="Organic"/>
                <a:ea typeface="Organic"/>
                <a:cs typeface="Organic"/>
                <a:sym typeface="Organic"/>
              </a:rPr>
              <a:t>telepon</a:t>
            </a:r>
          </a:p>
          <a:p>
            <a:pPr algn="l">
              <a:lnSpc>
                <a:spcPts val="11399"/>
              </a:lnSpc>
            </a:pPr>
            <a:r>
              <a:rPr lang="en-US" sz="11999">
                <a:solidFill>
                  <a:srgbClr val="2E6FAD"/>
                </a:solidFill>
                <a:latin typeface="Organic"/>
                <a:ea typeface="Organic"/>
                <a:cs typeface="Organic"/>
                <a:sym typeface="Organic"/>
              </a:rPr>
              <a:t>seluler</a:t>
            </a:r>
          </a:p>
        </p:txBody>
      </p:sp>
      <p:sp>
        <p:nvSpPr>
          <p:cNvPr id="3" name="AutoShape 3"/>
          <p:cNvSpPr/>
          <p:nvPr/>
        </p:nvSpPr>
        <p:spPr>
          <a:xfrm flipV="1">
            <a:off x="9203711" y="1520522"/>
            <a:ext cx="0" cy="7245955"/>
          </a:xfrm>
          <a:prstGeom prst="line">
            <a:avLst/>
          </a:prstGeom>
          <a:ln w="47625" cap="rnd">
            <a:solidFill>
              <a:srgbClr val="2E6FAD">
                <a:alpha val="14902"/>
              </a:srgbClr>
            </a:solidFill>
            <a:prstDash val="solid"/>
            <a:headEnd type="none" w="sm" len="sm"/>
            <a:tailEnd type="none" w="sm" len="sm"/>
          </a:ln>
        </p:spPr>
      </p:sp>
      <p:grpSp>
        <p:nvGrpSpPr>
          <p:cNvPr id="4" name="Group 4"/>
          <p:cNvGrpSpPr/>
          <p:nvPr/>
        </p:nvGrpSpPr>
        <p:grpSpPr>
          <a:xfrm>
            <a:off x="1641501" y="1520522"/>
            <a:ext cx="5505477" cy="550547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6" name="TextBox 6"/>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sp>
        <p:nvSpPr>
          <p:cNvPr id="7" name="Freeform 7"/>
          <p:cNvSpPr/>
          <p:nvPr/>
        </p:nvSpPr>
        <p:spPr>
          <a:xfrm>
            <a:off x="1863408" y="1520522"/>
            <a:ext cx="6802140" cy="7245955"/>
          </a:xfrm>
          <a:custGeom>
            <a:avLst/>
            <a:gdLst/>
            <a:ahLst/>
            <a:cxnLst/>
            <a:rect l="l" t="t" r="r" b="b"/>
            <a:pathLst>
              <a:path w="6802140" h="7245955">
                <a:moveTo>
                  <a:pt x="0" y="0"/>
                </a:moveTo>
                <a:lnTo>
                  <a:pt x="6802141" y="0"/>
                </a:lnTo>
                <a:lnTo>
                  <a:pt x="6802141" y="7245956"/>
                </a:lnTo>
                <a:lnTo>
                  <a:pt x="0" y="72459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7146978" y="6356943"/>
            <a:ext cx="960868" cy="96086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10" name="TextBox 10"/>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sp>
        <p:nvSpPr>
          <p:cNvPr id="11" name="Freeform 11"/>
          <p:cNvSpPr/>
          <p:nvPr/>
        </p:nvSpPr>
        <p:spPr>
          <a:xfrm>
            <a:off x="7847112" y="2098769"/>
            <a:ext cx="521468" cy="521468"/>
          </a:xfrm>
          <a:custGeom>
            <a:avLst/>
            <a:gdLst/>
            <a:ahLst/>
            <a:cxnLst/>
            <a:rect l="l" t="t" r="r" b="b"/>
            <a:pathLst>
              <a:path w="521468" h="521468">
                <a:moveTo>
                  <a:pt x="0" y="0"/>
                </a:moveTo>
                <a:lnTo>
                  <a:pt x="521468" y="0"/>
                </a:lnTo>
                <a:lnTo>
                  <a:pt x="521468" y="521468"/>
                </a:lnTo>
                <a:lnTo>
                  <a:pt x="0" y="5214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7847112" y="2762017"/>
            <a:ext cx="521468" cy="521468"/>
          </a:xfrm>
          <a:custGeom>
            <a:avLst/>
            <a:gdLst/>
            <a:ahLst/>
            <a:cxnLst/>
            <a:rect l="l" t="t" r="r" b="b"/>
            <a:pathLst>
              <a:path w="521468" h="521468">
                <a:moveTo>
                  <a:pt x="0" y="0"/>
                </a:moveTo>
                <a:lnTo>
                  <a:pt x="521468" y="0"/>
                </a:lnTo>
                <a:lnTo>
                  <a:pt x="521468" y="521467"/>
                </a:lnTo>
                <a:lnTo>
                  <a:pt x="0" y="5214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7847112" y="3426359"/>
            <a:ext cx="521468" cy="521468"/>
          </a:xfrm>
          <a:custGeom>
            <a:avLst/>
            <a:gdLst/>
            <a:ahLst/>
            <a:cxnLst/>
            <a:rect l="l" t="t" r="r" b="b"/>
            <a:pathLst>
              <a:path w="521468" h="521468">
                <a:moveTo>
                  <a:pt x="0" y="0"/>
                </a:moveTo>
                <a:lnTo>
                  <a:pt x="521468" y="0"/>
                </a:lnTo>
                <a:lnTo>
                  <a:pt x="521468" y="521468"/>
                </a:lnTo>
                <a:lnTo>
                  <a:pt x="0" y="5214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4916590" y="3283484"/>
            <a:ext cx="1099227" cy="962282"/>
          </a:xfrm>
          <a:custGeom>
            <a:avLst/>
            <a:gdLst/>
            <a:ahLst/>
            <a:cxnLst/>
            <a:rect l="l" t="t" r="r" b="b"/>
            <a:pathLst>
              <a:path w="1099227" h="962282">
                <a:moveTo>
                  <a:pt x="0" y="0"/>
                </a:moveTo>
                <a:lnTo>
                  <a:pt x="1099228" y="0"/>
                </a:lnTo>
                <a:lnTo>
                  <a:pt x="1099228" y="962282"/>
                </a:lnTo>
                <a:lnTo>
                  <a:pt x="0" y="962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10800000">
            <a:off x="-569700" y="-543107"/>
            <a:ext cx="2841882" cy="2436914"/>
          </a:xfrm>
          <a:custGeom>
            <a:avLst/>
            <a:gdLst/>
            <a:ahLst/>
            <a:cxnLst/>
            <a:rect l="l" t="t" r="r" b="b"/>
            <a:pathLst>
              <a:path w="2841882" h="2436914">
                <a:moveTo>
                  <a:pt x="0" y="0"/>
                </a:moveTo>
                <a:lnTo>
                  <a:pt x="2841882" y="0"/>
                </a:lnTo>
                <a:lnTo>
                  <a:pt x="2841882" y="2436914"/>
                </a:lnTo>
                <a:lnTo>
                  <a:pt x="0" y="243691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10800000">
            <a:off x="16015818" y="8393193"/>
            <a:ext cx="2841882" cy="2436914"/>
          </a:xfrm>
          <a:custGeom>
            <a:avLst/>
            <a:gdLst/>
            <a:ahLst/>
            <a:cxnLst/>
            <a:rect l="l" t="t" r="r" b="b"/>
            <a:pathLst>
              <a:path w="2841882" h="2436914">
                <a:moveTo>
                  <a:pt x="0" y="0"/>
                </a:moveTo>
                <a:lnTo>
                  <a:pt x="2841882" y="0"/>
                </a:lnTo>
                <a:lnTo>
                  <a:pt x="2841882" y="2436914"/>
                </a:lnTo>
                <a:lnTo>
                  <a:pt x="0" y="243691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Freeform 17"/>
          <p:cNvSpPr/>
          <p:nvPr/>
        </p:nvSpPr>
        <p:spPr>
          <a:xfrm rot="-5400000">
            <a:off x="559417" y="8324312"/>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8" name="Freeform 18"/>
          <p:cNvSpPr/>
          <p:nvPr/>
        </p:nvSpPr>
        <p:spPr>
          <a:xfrm rot="-5400000">
            <a:off x="16351905" y="-1672225"/>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9" name="Group 19"/>
          <p:cNvGrpSpPr/>
          <p:nvPr/>
        </p:nvGrpSpPr>
        <p:grpSpPr>
          <a:xfrm>
            <a:off x="8107846" y="5971958"/>
            <a:ext cx="384986" cy="38498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21" name="TextBox 21"/>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sp>
        <p:nvSpPr>
          <p:cNvPr id="22" name="TextBox 22"/>
          <p:cNvSpPr txBox="1"/>
          <p:nvPr/>
        </p:nvSpPr>
        <p:spPr>
          <a:xfrm>
            <a:off x="9913324" y="5486271"/>
            <a:ext cx="7345976" cy="1908810"/>
          </a:xfrm>
          <a:prstGeom prst="rect">
            <a:avLst/>
          </a:prstGeom>
        </p:spPr>
        <p:txBody>
          <a:bodyPr lIns="0" tIns="0" rIns="0" bIns="0" rtlCol="0" anchor="t">
            <a:spAutoFit/>
          </a:bodyPr>
          <a:lstStyle/>
          <a:p>
            <a:pPr algn="l">
              <a:lnSpc>
                <a:spcPts val="5039"/>
              </a:lnSpc>
            </a:pPr>
            <a:r>
              <a:rPr lang="en-US" sz="3599">
                <a:solidFill>
                  <a:srgbClr val="282828"/>
                </a:solidFill>
                <a:latin typeface="Asap Condensed"/>
                <a:ea typeface="Asap Condensed"/>
                <a:cs typeface="Asap Condensed"/>
                <a:sym typeface="Asap Condensed"/>
              </a:rPr>
              <a:t>Membahas Tentang Persentase Penduduk yang Memiliki/Menguasai Telepon Seluler Menurut Provinsi dan Klasifikasi Daerah.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35973" y="3743430"/>
            <a:ext cx="8862891" cy="3080312"/>
            <a:chOff x="0" y="0"/>
            <a:chExt cx="2334259" cy="811276"/>
          </a:xfrm>
        </p:grpSpPr>
        <p:sp>
          <p:nvSpPr>
            <p:cNvPr id="3" name="Freeform 3"/>
            <p:cNvSpPr/>
            <p:nvPr/>
          </p:nvSpPr>
          <p:spPr>
            <a:xfrm>
              <a:off x="0" y="0"/>
              <a:ext cx="2334259" cy="811276"/>
            </a:xfrm>
            <a:custGeom>
              <a:avLst/>
              <a:gdLst/>
              <a:ahLst/>
              <a:cxnLst/>
              <a:rect l="l" t="t" r="r" b="b"/>
              <a:pathLst>
                <a:path w="2334259" h="811276">
                  <a:moveTo>
                    <a:pt x="34941" y="0"/>
                  </a:moveTo>
                  <a:lnTo>
                    <a:pt x="2299318" y="0"/>
                  </a:lnTo>
                  <a:cubicBezTo>
                    <a:pt x="2308585" y="0"/>
                    <a:pt x="2317473" y="3681"/>
                    <a:pt x="2324025" y="10234"/>
                  </a:cubicBezTo>
                  <a:cubicBezTo>
                    <a:pt x="2330578" y="16787"/>
                    <a:pt x="2334259" y="25674"/>
                    <a:pt x="2334259" y="34941"/>
                  </a:cubicBezTo>
                  <a:lnTo>
                    <a:pt x="2334259" y="776335"/>
                  </a:lnTo>
                  <a:cubicBezTo>
                    <a:pt x="2334259" y="785602"/>
                    <a:pt x="2330578" y="794489"/>
                    <a:pt x="2324025" y="801042"/>
                  </a:cubicBezTo>
                  <a:cubicBezTo>
                    <a:pt x="2317473" y="807594"/>
                    <a:pt x="2308585" y="811276"/>
                    <a:pt x="2299318" y="811276"/>
                  </a:cubicBezTo>
                  <a:lnTo>
                    <a:pt x="34941" y="811276"/>
                  </a:lnTo>
                  <a:cubicBezTo>
                    <a:pt x="25674" y="811276"/>
                    <a:pt x="16787" y="807594"/>
                    <a:pt x="10234" y="801042"/>
                  </a:cubicBezTo>
                  <a:cubicBezTo>
                    <a:pt x="3681" y="794489"/>
                    <a:pt x="0" y="785602"/>
                    <a:pt x="0" y="776335"/>
                  </a:cubicBezTo>
                  <a:lnTo>
                    <a:pt x="0" y="34941"/>
                  </a:lnTo>
                  <a:cubicBezTo>
                    <a:pt x="0" y="25674"/>
                    <a:pt x="3681" y="16787"/>
                    <a:pt x="10234" y="10234"/>
                  </a:cubicBezTo>
                  <a:cubicBezTo>
                    <a:pt x="16787" y="3681"/>
                    <a:pt x="25674" y="0"/>
                    <a:pt x="34941" y="0"/>
                  </a:cubicBezTo>
                  <a:close/>
                </a:path>
              </a:pathLst>
            </a:custGeom>
            <a:solidFill>
              <a:srgbClr val="EAF2FF"/>
            </a:solidFill>
          </p:spPr>
        </p:sp>
        <p:sp>
          <p:nvSpPr>
            <p:cNvPr id="4" name="TextBox 4"/>
            <p:cNvSpPr txBox="1"/>
            <p:nvPr/>
          </p:nvSpPr>
          <p:spPr>
            <a:xfrm>
              <a:off x="0" y="-66675"/>
              <a:ext cx="2334259" cy="877951"/>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1735973" y="7056216"/>
            <a:ext cx="8862891" cy="1685900"/>
            <a:chOff x="0" y="0"/>
            <a:chExt cx="2334259" cy="444023"/>
          </a:xfrm>
        </p:grpSpPr>
        <p:sp>
          <p:nvSpPr>
            <p:cNvPr id="6" name="Freeform 6"/>
            <p:cNvSpPr/>
            <p:nvPr/>
          </p:nvSpPr>
          <p:spPr>
            <a:xfrm>
              <a:off x="0" y="0"/>
              <a:ext cx="2334259" cy="444023"/>
            </a:xfrm>
            <a:custGeom>
              <a:avLst/>
              <a:gdLst/>
              <a:ahLst/>
              <a:cxnLst/>
              <a:rect l="l" t="t" r="r" b="b"/>
              <a:pathLst>
                <a:path w="2334259" h="444023">
                  <a:moveTo>
                    <a:pt x="34941" y="0"/>
                  </a:moveTo>
                  <a:lnTo>
                    <a:pt x="2299318" y="0"/>
                  </a:lnTo>
                  <a:cubicBezTo>
                    <a:pt x="2308585" y="0"/>
                    <a:pt x="2317473" y="3681"/>
                    <a:pt x="2324025" y="10234"/>
                  </a:cubicBezTo>
                  <a:cubicBezTo>
                    <a:pt x="2330578" y="16787"/>
                    <a:pt x="2334259" y="25674"/>
                    <a:pt x="2334259" y="34941"/>
                  </a:cubicBezTo>
                  <a:lnTo>
                    <a:pt x="2334259" y="409082"/>
                  </a:lnTo>
                  <a:cubicBezTo>
                    <a:pt x="2334259" y="418349"/>
                    <a:pt x="2330578" y="427236"/>
                    <a:pt x="2324025" y="433789"/>
                  </a:cubicBezTo>
                  <a:cubicBezTo>
                    <a:pt x="2317473" y="440342"/>
                    <a:pt x="2308585" y="444023"/>
                    <a:pt x="2299318" y="444023"/>
                  </a:cubicBezTo>
                  <a:lnTo>
                    <a:pt x="34941" y="444023"/>
                  </a:lnTo>
                  <a:cubicBezTo>
                    <a:pt x="25674" y="444023"/>
                    <a:pt x="16787" y="440342"/>
                    <a:pt x="10234" y="433789"/>
                  </a:cubicBezTo>
                  <a:cubicBezTo>
                    <a:pt x="3681" y="427236"/>
                    <a:pt x="0" y="418349"/>
                    <a:pt x="0" y="409082"/>
                  </a:cubicBezTo>
                  <a:lnTo>
                    <a:pt x="0" y="34941"/>
                  </a:lnTo>
                  <a:cubicBezTo>
                    <a:pt x="0" y="25674"/>
                    <a:pt x="3681" y="16787"/>
                    <a:pt x="10234" y="10234"/>
                  </a:cubicBezTo>
                  <a:cubicBezTo>
                    <a:pt x="16787" y="3681"/>
                    <a:pt x="25674" y="0"/>
                    <a:pt x="34941" y="0"/>
                  </a:cubicBezTo>
                  <a:close/>
                </a:path>
              </a:pathLst>
            </a:custGeom>
            <a:solidFill>
              <a:srgbClr val="EAF2FF"/>
            </a:solidFill>
          </p:spPr>
        </p:sp>
        <p:sp>
          <p:nvSpPr>
            <p:cNvPr id="7" name="TextBox 7"/>
            <p:cNvSpPr txBox="1"/>
            <p:nvPr/>
          </p:nvSpPr>
          <p:spPr>
            <a:xfrm>
              <a:off x="0" y="-66675"/>
              <a:ext cx="2334259" cy="510698"/>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1053857" y="1544884"/>
            <a:ext cx="4334539" cy="433453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10" name="TextBox 10"/>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sp>
        <p:nvSpPr>
          <p:cNvPr id="11" name="Freeform 11"/>
          <p:cNvSpPr/>
          <p:nvPr/>
        </p:nvSpPr>
        <p:spPr>
          <a:xfrm>
            <a:off x="11262061" y="1544884"/>
            <a:ext cx="5289965" cy="7197232"/>
          </a:xfrm>
          <a:custGeom>
            <a:avLst/>
            <a:gdLst/>
            <a:ahLst/>
            <a:cxnLst/>
            <a:rect l="l" t="t" r="r" b="b"/>
            <a:pathLst>
              <a:path w="5289965" h="7197232">
                <a:moveTo>
                  <a:pt x="0" y="0"/>
                </a:moveTo>
                <a:lnTo>
                  <a:pt x="5289966" y="0"/>
                </a:lnTo>
                <a:lnTo>
                  <a:pt x="5289966" y="7197232"/>
                </a:lnTo>
                <a:lnTo>
                  <a:pt x="0" y="7197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5666878" y="7325542"/>
            <a:ext cx="573624" cy="57362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14" name="TextBox 14"/>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sp>
        <p:nvSpPr>
          <p:cNvPr id="15" name="Freeform 15"/>
          <p:cNvSpPr/>
          <p:nvPr/>
        </p:nvSpPr>
        <p:spPr>
          <a:xfrm rot="-10800000" flipH="1">
            <a:off x="16015818" y="-543107"/>
            <a:ext cx="2841882" cy="2436914"/>
          </a:xfrm>
          <a:custGeom>
            <a:avLst/>
            <a:gdLst/>
            <a:ahLst/>
            <a:cxnLst/>
            <a:rect l="l" t="t" r="r" b="b"/>
            <a:pathLst>
              <a:path w="2841882" h="2436914">
                <a:moveTo>
                  <a:pt x="2841882" y="0"/>
                </a:moveTo>
                <a:lnTo>
                  <a:pt x="0" y="0"/>
                </a:lnTo>
                <a:lnTo>
                  <a:pt x="0" y="2436914"/>
                </a:lnTo>
                <a:lnTo>
                  <a:pt x="2841882" y="2436914"/>
                </a:lnTo>
                <a:lnTo>
                  <a:pt x="284188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10800000" flipH="1">
            <a:off x="-569700" y="8393193"/>
            <a:ext cx="2841882" cy="2436914"/>
          </a:xfrm>
          <a:custGeom>
            <a:avLst/>
            <a:gdLst/>
            <a:ahLst/>
            <a:cxnLst/>
            <a:rect l="l" t="t" r="r" b="b"/>
            <a:pathLst>
              <a:path w="2841882" h="2436914">
                <a:moveTo>
                  <a:pt x="2841882" y="0"/>
                </a:moveTo>
                <a:lnTo>
                  <a:pt x="0" y="0"/>
                </a:lnTo>
                <a:lnTo>
                  <a:pt x="0" y="2436914"/>
                </a:lnTo>
                <a:lnTo>
                  <a:pt x="2841882" y="2436914"/>
                </a:lnTo>
                <a:lnTo>
                  <a:pt x="284188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5400000">
            <a:off x="16351905" y="8324312"/>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rot="-5400000">
            <a:off x="559417" y="-1672225"/>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TextBox 19"/>
          <p:cNvSpPr txBox="1"/>
          <p:nvPr/>
        </p:nvSpPr>
        <p:spPr>
          <a:xfrm>
            <a:off x="1765553" y="2170548"/>
            <a:ext cx="8862891" cy="930960"/>
          </a:xfrm>
          <a:prstGeom prst="rect">
            <a:avLst/>
          </a:prstGeom>
        </p:spPr>
        <p:txBody>
          <a:bodyPr lIns="0" tIns="0" rIns="0" bIns="0" rtlCol="0" anchor="t">
            <a:spAutoFit/>
          </a:bodyPr>
          <a:lstStyle/>
          <a:p>
            <a:pPr algn="ctr">
              <a:lnSpc>
                <a:spcPts val="6839"/>
              </a:lnSpc>
            </a:pPr>
            <a:r>
              <a:rPr lang="en-US" sz="7199" dirty="0" err="1">
                <a:solidFill>
                  <a:srgbClr val="2E6FAD"/>
                </a:solidFill>
                <a:latin typeface="Organic"/>
                <a:ea typeface="Organic"/>
                <a:cs typeface="Organic"/>
                <a:sym typeface="Organic"/>
              </a:rPr>
              <a:t>Pengantar</a:t>
            </a:r>
            <a:r>
              <a:rPr lang="en-US" sz="7199" dirty="0">
                <a:solidFill>
                  <a:srgbClr val="2E6FAD"/>
                </a:solidFill>
                <a:latin typeface="Organic"/>
                <a:ea typeface="Organic"/>
                <a:cs typeface="Organic"/>
                <a:sym typeface="Organic"/>
              </a:rPr>
              <a:t> </a:t>
            </a:r>
            <a:r>
              <a:rPr lang="en-US" sz="7199" dirty="0" err="1">
                <a:solidFill>
                  <a:srgbClr val="2E6FAD"/>
                </a:solidFill>
                <a:latin typeface="Organic"/>
                <a:ea typeface="Organic"/>
                <a:cs typeface="Organic"/>
                <a:sym typeface="Organic"/>
              </a:rPr>
              <a:t>Teknologi</a:t>
            </a:r>
            <a:r>
              <a:rPr lang="en-US" sz="7199" dirty="0">
                <a:solidFill>
                  <a:srgbClr val="2E6FAD"/>
                </a:solidFill>
                <a:latin typeface="Organic"/>
                <a:ea typeface="Organic"/>
                <a:cs typeface="Organic"/>
                <a:sym typeface="Organic"/>
              </a:rPr>
              <a:t> </a:t>
            </a:r>
          </a:p>
        </p:txBody>
      </p:sp>
      <p:sp>
        <p:nvSpPr>
          <p:cNvPr id="20" name="TextBox 20"/>
          <p:cNvSpPr txBox="1"/>
          <p:nvPr/>
        </p:nvSpPr>
        <p:spPr>
          <a:xfrm>
            <a:off x="2427334" y="4195775"/>
            <a:ext cx="7480171" cy="2114550"/>
          </a:xfrm>
          <a:prstGeom prst="rect">
            <a:avLst/>
          </a:prstGeom>
        </p:spPr>
        <p:txBody>
          <a:bodyPr lIns="0" tIns="0" rIns="0" bIns="0" rtlCol="0" anchor="t">
            <a:spAutoFit/>
          </a:bodyPr>
          <a:lstStyle/>
          <a:p>
            <a:pPr algn="ctr">
              <a:lnSpc>
                <a:spcPts val="4199"/>
              </a:lnSpc>
            </a:pPr>
            <a:r>
              <a:rPr lang="en-US" sz="2999">
                <a:solidFill>
                  <a:srgbClr val="282828"/>
                </a:solidFill>
                <a:latin typeface="Asap Condensed"/>
                <a:ea typeface="Asap Condensed"/>
                <a:cs typeface="Asap Condensed"/>
                <a:sym typeface="Asap Condensed"/>
              </a:rPr>
              <a:t>Teknologi memberikan banyak manfaat, seperti akses informasi dan kemudahan komunikasi. Contoh teknologi yang berkembang sampai saat ini yaitu, telepon seluler.</a:t>
            </a:r>
          </a:p>
        </p:txBody>
      </p:sp>
      <p:sp>
        <p:nvSpPr>
          <p:cNvPr id="21" name="Freeform 21"/>
          <p:cNvSpPr/>
          <p:nvPr/>
        </p:nvSpPr>
        <p:spPr>
          <a:xfrm rot="-5400000">
            <a:off x="2602717" y="3295716"/>
            <a:ext cx="389512" cy="895429"/>
          </a:xfrm>
          <a:custGeom>
            <a:avLst/>
            <a:gdLst/>
            <a:ahLst/>
            <a:cxnLst/>
            <a:rect l="l" t="t" r="r" b="b"/>
            <a:pathLst>
              <a:path w="389512" h="895429">
                <a:moveTo>
                  <a:pt x="0" y="0"/>
                </a:moveTo>
                <a:lnTo>
                  <a:pt x="389511" y="0"/>
                </a:lnTo>
                <a:lnTo>
                  <a:pt x="389511" y="895429"/>
                </a:lnTo>
                <a:lnTo>
                  <a:pt x="0" y="89542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Freeform 22"/>
          <p:cNvSpPr/>
          <p:nvPr/>
        </p:nvSpPr>
        <p:spPr>
          <a:xfrm rot="-5400000">
            <a:off x="9342609" y="3295716"/>
            <a:ext cx="389512" cy="895429"/>
          </a:xfrm>
          <a:custGeom>
            <a:avLst/>
            <a:gdLst/>
            <a:ahLst/>
            <a:cxnLst/>
            <a:rect l="l" t="t" r="r" b="b"/>
            <a:pathLst>
              <a:path w="389512" h="895429">
                <a:moveTo>
                  <a:pt x="0" y="0"/>
                </a:moveTo>
                <a:lnTo>
                  <a:pt x="389512" y="0"/>
                </a:lnTo>
                <a:lnTo>
                  <a:pt x="389512" y="895429"/>
                </a:lnTo>
                <a:lnTo>
                  <a:pt x="0" y="89542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TextBox 23"/>
          <p:cNvSpPr txBox="1"/>
          <p:nvPr/>
        </p:nvSpPr>
        <p:spPr>
          <a:xfrm>
            <a:off x="2427334" y="7346716"/>
            <a:ext cx="7480171" cy="1047750"/>
          </a:xfrm>
          <a:prstGeom prst="rect">
            <a:avLst/>
          </a:prstGeom>
        </p:spPr>
        <p:txBody>
          <a:bodyPr lIns="0" tIns="0" rIns="0" bIns="0" rtlCol="0" anchor="t">
            <a:spAutoFit/>
          </a:bodyPr>
          <a:lstStyle/>
          <a:p>
            <a:pPr algn="ctr">
              <a:lnSpc>
                <a:spcPts val="4199"/>
              </a:lnSpc>
            </a:pPr>
            <a:r>
              <a:rPr lang="en-US" sz="2999">
                <a:solidFill>
                  <a:srgbClr val="282828"/>
                </a:solidFill>
                <a:latin typeface="Asap Condensed"/>
                <a:ea typeface="Asap Condensed"/>
                <a:cs typeface="Asap Condensed"/>
                <a:sym typeface="Asap Condensed"/>
              </a:rPr>
              <a:t>Faktanya: 90% penduduk dunia memiliki akses perangkat digital.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28468" y="1749776"/>
            <a:ext cx="11431064" cy="923925"/>
          </a:xfrm>
          <a:prstGeom prst="rect">
            <a:avLst/>
          </a:prstGeom>
        </p:spPr>
        <p:txBody>
          <a:bodyPr lIns="0" tIns="0" rIns="0" bIns="0" rtlCol="0" anchor="t">
            <a:spAutoFit/>
          </a:bodyPr>
          <a:lstStyle/>
          <a:p>
            <a:pPr algn="ctr">
              <a:lnSpc>
                <a:spcPts val="6839"/>
              </a:lnSpc>
            </a:pPr>
            <a:r>
              <a:rPr lang="en-US" sz="7199">
                <a:solidFill>
                  <a:srgbClr val="2E6FAD"/>
                </a:solidFill>
                <a:latin typeface="Organic"/>
                <a:ea typeface="Organic"/>
                <a:cs typeface="Organic"/>
                <a:sym typeface="Organic"/>
              </a:rPr>
              <a:t>Sumber data &amp; variabel</a:t>
            </a:r>
          </a:p>
        </p:txBody>
      </p:sp>
      <p:grpSp>
        <p:nvGrpSpPr>
          <p:cNvPr id="3" name="Group 3"/>
          <p:cNvGrpSpPr/>
          <p:nvPr/>
        </p:nvGrpSpPr>
        <p:grpSpPr>
          <a:xfrm>
            <a:off x="2083793" y="3978972"/>
            <a:ext cx="6860711" cy="4238095"/>
            <a:chOff x="0" y="0"/>
            <a:chExt cx="1806936" cy="1116206"/>
          </a:xfrm>
        </p:grpSpPr>
        <p:sp>
          <p:nvSpPr>
            <p:cNvPr id="4" name="Freeform 4"/>
            <p:cNvSpPr/>
            <p:nvPr/>
          </p:nvSpPr>
          <p:spPr>
            <a:xfrm>
              <a:off x="0" y="0"/>
              <a:ext cx="1806936" cy="1116206"/>
            </a:xfrm>
            <a:custGeom>
              <a:avLst/>
              <a:gdLst/>
              <a:ahLst/>
              <a:cxnLst/>
              <a:rect l="l" t="t" r="r" b="b"/>
              <a:pathLst>
                <a:path w="1806936" h="1116206">
                  <a:moveTo>
                    <a:pt x="45138" y="0"/>
                  </a:moveTo>
                  <a:lnTo>
                    <a:pt x="1761798" y="0"/>
                  </a:lnTo>
                  <a:cubicBezTo>
                    <a:pt x="1786727" y="0"/>
                    <a:pt x="1806936" y="20209"/>
                    <a:pt x="1806936" y="45138"/>
                  </a:cubicBezTo>
                  <a:lnTo>
                    <a:pt x="1806936" y="1071068"/>
                  </a:lnTo>
                  <a:cubicBezTo>
                    <a:pt x="1806936" y="1083040"/>
                    <a:pt x="1802181" y="1094520"/>
                    <a:pt x="1793716" y="1102985"/>
                  </a:cubicBezTo>
                  <a:cubicBezTo>
                    <a:pt x="1785251" y="1111450"/>
                    <a:pt x="1773770" y="1116206"/>
                    <a:pt x="1761798" y="1116206"/>
                  </a:cubicBezTo>
                  <a:lnTo>
                    <a:pt x="45138" y="1116206"/>
                  </a:lnTo>
                  <a:cubicBezTo>
                    <a:pt x="20209" y="1116206"/>
                    <a:pt x="0" y="1095997"/>
                    <a:pt x="0" y="1071068"/>
                  </a:cubicBezTo>
                  <a:lnTo>
                    <a:pt x="0" y="45138"/>
                  </a:lnTo>
                  <a:cubicBezTo>
                    <a:pt x="0" y="20209"/>
                    <a:pt x="20209" y="0"/>
                    <a:pt x="45138" y="0"/>
                  </a:cubicBezTo>
                  <a:close/>
                </a:path>
              </a:pathLst>
            </a:custGeom>
            <a:solidFill>
              <a:srgbClr val="EAF2FF"/>
            </a:solidFill>
          </p:spPr>
        </p:sp>
        <p:sp>
          <p:nvSpPr>
            <p:cNvPr id="5" name="TextBox 5"/>
            <p:cNvSpPr txBox="1"/>
            <p:nvPr/>
          </p:nvSpPr>
          <p:spPr>
            <a:xfrm>
              <a:off x="0" y="-66675"/>
              <a:ext cx="1806936" cy="1182881"/>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2467715" y="3550001"/>
            <a:ext cx="6092867" cy="857942"/>
            <a:chOff x="0" y="0"/>
            <a:chExt cx="1604706" cy="225960"/>
          </a:xfrm>
        </p:grpSpPr>
        <p:sp>
          <p:nvSpPr>
            <p:cNvPr id="7" name="Freeform 7"/>
            <p:cNvSpPr/>
            <p:nvPr/>
          </p:nvSpPr>
          <p:spPr>
            <a:xfrm>
              <a:off x="0" y="0"/>
              <a:ext cx="1604706" cy="225960"/>
            </a:xfrm>
            <a:custGeom>
              <a:avLst/>
              <a:gdLst/>
              <a:ahLst/>
              <a:cxnLst/>
              <a:rect l="l" t="t" r="r" b="b"/>
              <a:pathLst>
                <a:path w="1604706" h="225960">
                  <a:moveTo>
                    <a:pt x="112980" y="0"/>
                  </a:moveTo>
                  <a:lnTo>
                    <a:pt x="1491726" y="0"/>
                  </a:lnTo>
                  <a:cubicBezTo>
                    <a:pt x="1521690" y="0"/>
                    <a:pt x="1550427" y="11903"/>
                    <a:pt x="1571615" y="33091"/>
                  </a:cubicBezTo>
                  <a:cubicBezTo>
                    <a:pt x="1592802" y="54279"/>
                    <a:pt x="1604706" y="83016"/>
                    <a:pt x="1604706" y="112980"/>
                  </a:cubicBezTo>
                  <a:lnTo>
                    <a:pt x="1604706" y="112980"/>
                  </a:lnTo>
                  <a:cubicBezTo>
                    <a:pt x="1604706" y="175377"/>
                    <a:pt x="1554123" y="225960"/>
                    <a:pt x="1491726" y="225960"/>
                  </a:cubicBezTo>
                  <a:lnTo>
                    <a:pt x="112980" y="225960"/>
                  </a:lnTo>
                  <a:cubicBezTo>
                    <a:pt x="50583" y="225960"/>
                    <a:pt x="0" y="175377"/>
                    <a:pt x="0" y="112980"/>
                  </a:cubicBezTo>
                  <a:lnTo>
                    <a:pt x="0" y="112980"/>
                  </a:lnTo>
                  <a:cubicBezTo>
                    <a:pt x="0" y="50583"/>
                    <a:pt x="50583" y="0"/>
                    <a:pt x="112980" y="0"/>
                  </a:cubicBezTo>
                  <a:close/>
                </a:path>
              </a:pathLst>
            </a:custGeom>
            <a:solidFill>
              <a:srgbClr val="6F79C6"/>
            </a:solidFill>
          </p:spPr>
        </p:sp>
        <p:sp>
          <p:nvSpPr>
            <p:cNvPr id="8" name="TextBox 8"/>
            <p:cNvSpPr txBox="1"/>
            <p:nvPr/>
          </p:nvSpPr>
          <p:spPr>
            <a:xfrm>
              <a:off x="0" y="-66675"/>
              <a:ext cx="1604706" cy="292635"/>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9343496" y="3978972"/>
            <a:ext cx="6860711" cy="4238095"/>
            <a:chOff x="0" y="0"/>
            <a:chExt cx="1806936" cy="1116206"/>
          </a:xfrm>
        </p:grpSpPr>
        <p:sp>
          <p:nvSpPr>
            <p:cNvPr id="10" name="Freeform 10"/>
            <p:cNvSpPr/>
            <p:nvPr/>
          </p:nvSpPr>
          <p:spPr>
            <a:xfrm>
              <a:off x="0" y="0"/>
              <a:ext cx="1806936" cy="1116206"/>
            </a:xfrm>
            <a:custGeom>
              <a:avLst/>
              <a:gdLst/>
              <a:ahLst/>
              <a:cxnLst/>
              <a:rect l="l" t="t" r="r" b="b"/>
              <a:pathLst>
                <a:path w="1806936" h="1116206">
                  <a:moveTo>
                    <a:pt x="45138" y="0"/>
                  </a:moveTo>
                  <a:lnTo>
                    <a:pt x="1761798" y="0"/>
                  </a:lnTo>
                  <a:cubicBezTo>
                    <a:pt x="1786727" y="0"/>
                    <a:pt x="1806936" y="20209"/>
                    <a:pt x="1806936" y="45138"/>
                  </a:cubicBezTo>
                  <a:lnTo>
                    <a:pt x="1806936" y="1071068"/>
                  </a:lnTo>
                  <a:cubicBezTo>
                    <a:pt x="1806936" y="1083040"/>
                    <a:pt x="1802181" y="1094520"/>
                    <a:pt x="1793716" y="1102985"/>
                  </a:cubicBezTo>
                  <a:cubicBezTo>
                    <a:pt x="1785251" y="1111450"/>
                    <a:pt x="1773770" y="1116206"/>
                    <a:pt x="1761798" y="1116206"/>
                  </a:cubicBezTo>
                  <a:lnTo>
                    <a:pt x="45138" y="1116206"/>
                  </a:lnTo>
                  <a:cubicBezTo>
                    <a:pt x="20209" y="1116206"/>
                    <a:pt x="0" y="1095997"/>
                    <a:pt x="0" y="1071068"/>
                  </a:cubicBezTo>
                  <a:lnTo>
                    <a:pt x="0" y="45138"/>
                  </a:lnTo>
                  <a:cubicBezTo>
                    <a:pt x="0" y="20209"/>
                    <a:pt x="20209" y="0"/>
                    <a:pt x="45138" y="0"/>
                  </a:cubicBezTo>
                  <a:close/>
                </a:path>
              </a:pathLst>
            </a:custGeom>
            <a:solidFill>
              <a:srgbClr val="EAF2FF"/>
            </a:solidFill>
          </p:spPr>
        </p:sp>
        <p:sp>
          <p:nvSpPr>
            <p:cNvPr id="11" name="TextBox 11"/>
            <p:cNvSpPr txBox="1"/>
            <p:nvPr/>
          </p:nvSpPr>
          <p:spPr>
            <a:xfrm>
              <a:off x="0" y="-66675"/>
              <a:ext cx="1806936" cy="1182881"/>
            </a:xfrm>
            <a:prstGeom prst="rect">
              <a:avLst/>
            </a:prstGeom>
          </p:spPr>
          <p:txBody>
            <a:bodyPr lIns="50800" tIns="50800" rIns="50800" bIns="50800" rtlCol="0" anchor="ctr"/>
            <a:lstStyle/>
            <a:p>
              <a:pPr algn="ctr">
                <a:lnSpc>
                  <a:spcPts val="3359"/>
                </a:lnSpc>
              </a:pPr>
              <a:endParaRPr/>
            </a:p>
          </p:txBody>
        </p:sp>
      </p:grpSp>
      <p:grpSp>
        <p:nvGrpSpPr>
          <p:cNvPr id="12" name="Group 12"/>
          <p:cNvGrpSpPr/>
          <p:nvPr/>
        </p:nvGrpSpPr>
        <p:grpSpPr>
          <a:xfrm>
            <a:off x="9727419" y="3550001"/>
            <a:ext cx="6092867" cy="857942"/>
            <a:chOff x="0" y="0"/>
            <a:chExt cx="1604706" cy="225960"/>
          </a:xfrm>
        </p:grpSpPr>
        <p:sp>
          <p:nvSpPr>
            <p:cNvPr id="13" name="Freeform 13"/>
            <p:cNvSpPr/>
            <p:nvPr/>
          </p:nvSpPr>
          <p:spPr>
            <a:xfrm>
              <a:off x="0" y="0"/>
              <a:ext cx="1604706" cy="225960"/>
            </a:xfrm>
            <a:custGeom>
              <a:avLst/>
              <a:gdLst/>
              <a:ahLst/>
              <a:cxnLst/>
              <a:rect l="l" t="t" r="r" b="b"/>
              <a:pathLst>
                <a:path w="1604706" h="225960">
                  <a:moveTo>
                    <a:pt x="112980" y="0"/>
                  </a:moveTo>
                  <a:lnTo>
                    <a:pt x="1491726" y="0"/>
                  </a:lnTo>
                  <a:cubicBezTo>
                    <a:pt x="1521690" y="0"/>
                    <a:pt x="1550427" y="11903"/>
                    <a:pt x="1571615" y="33091"/>
                  </a:cubicBezTo>
                  <a:cubicBezTo>
                    <a:pt x="1592802" y="54279"/>
                    <a:pt x="1604706" y="83016"/>
                    <a:pt x="1604706" y="112980"/>
                  </a:cubicBezTo>
                  <a:lnTo>
                    <a:pt x="1604706" y="112980"/>
                  </a:lnTo>
                  <a:cubicBezTo>
                    <a:pt x="1604706" y="175377"/>
                    <a:pt x="1554123" y="225960"/>
                    <a:pt x="1491726" y="225960"/>
                  </a:cubicBezTo>
                  <a:lnTo>
                    <a:pt x="112980" y="225960"/>
                  </a:lnTo>
                  <a:cubicBezTo>
                    <a:pt x="50583" y="225960"/>
                    <a:pt x="0" y="175377"/>
                    <a:pt x="0" y="112980"/>
                  </a:cubicBezTo>
                  <a:lnTo>
                    <a:pt x="0" y="112980"/>
                  </a:lnTo>
                  <a:cubicBezTo>
                    <a:pt x="0" y="50583"/>
                    <a:pt x="50583" y="0"/>
                    <a:pt x="112980" y="0"/>
                  </a:cubicBezTo>
                  <a:close/>
                </a:path>
              </a:pathLst>
            </a:custGeom>
            <a:solidFill>
              <a:srgbClr val="6F79C6"/>
            </a:solidFill>
          </p:spPr>
        </p:sp>
        <p:sp>
          <p:nvSpPr>
            <p:cNvPr id="14" name="TextBox 14"/>
            <p:cNvSpPr txBox="1"/>
            <p:nvPr/>
          </p:nvSpPr>
          <p:spPr>
            <a:xfrm>
              <a:off x="0" y="-66675"/>
              <a:ext cx="1604706" cy="292635"/>
            </a:xfrm>
            <a:prstGeom prst="rect">
              <a:avLst/>
            </a:prstGeom>
          </p:spPr>
          <p:txBody>
            <a:bodyPr lIns="50800" tIns="50800" rIns="50800" bIns="50800" rtlCol="0" anchor="ctr"/>
            <a:lstStyle/>
            <a:p>
              <a:pPr algn="ctr">
                <a:lnSpc>
                  <a:spcPts val="3359"/>
                </a:lnSpc>
              </a:pPr>
              <a:endParaRPr/>
            </a:p>
          </p:txBody>
        </p:sp>
      </p:grpSp>
      <p:sp>
        <p:nvSpPr>
          <p:cNvPr id="15" name="Freeform 15"/>
          <p:cNvSpPr/>
          <p:nvPr/>
        </p:nvSpPr>
        <p:spPr>
          <a:xfrm rot="-10800000">
            <a:off x="-569700" y="-543107"/>
            <a:ext cx="2841882" cy="2436914"/>
          </a:xfrm>
          <a:custGeom>
            <a:avLst/>
            <a:gdLst/>
            <a:ahLst/>
            <a:cxnLst/>
            <a:rect l="l" t="t" r="r" b="b"/>
            <a:pathLst>
              <a:path w="2841882" h="2436914">
                <a:moveTo>
                  <a:pt x="0" y="0"/>
                </a:moveTo>
                <a:lnTo>
                  <a:pt x="2841882" y="0"/>
                </a:lnTo>
                <a:lnTo>
                  <a:pt x="2841882" y="2436914"/>
                </a:lnTo>
                <a:lnTo>
                  <a:pt x="0" y="24369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rot="-10800000">
            <a:off x="16015818" y="8393193"/>
            <a:ext cx="2841882" cy="2436914"/>
          </a:xfrm>
          <a:custGeom>
            <a:avLst/>
            <a:gdLst/>
            <a:ahLst/>
            <a:cxnLst/>
            <a:rect l="l" t="t" r="r" b="b"/>
            <a:pathLst>
              <a:path w="2841882" h="2436914">
                <a:moveTo>
                  <a:pt x="0" y="0"/>
                </a:moveTo>
                <a:lnTo>
                  <a:pt x="2841882" y="0"/>
                </a:lnTo>
                <a:lnTo>
                  <a:pt x="2841882" y="2436914"/>
                </a:lnTo>
                <a:lnTo>
                  <a:pt x="0" y="24369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rot="-5400000">
            <a:off x="559417" y="8324312"/>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16351905" y="-1672225"/>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TextBox 19"/>
          <p:cNvSpPr txBox="1"/>
          <p:nvPr/>
        </p:nvSpPr>
        <p:spPr>
          <a:xfrm>
            <a:off x="2272182" y="4540503"/>
            <a:ext cx="6459321" cy="3490106"/>
          </a:xfrm>
          <a:prstGeom prst="rect">
            <a:avLst/>
          </a:prstGeom>
        </p:spPr>
        <p:txBody>
          <a:bodyPr lIns="0" tIns="0" rIns="0" bIns="0" rtlCol="0" anchor="t">
            <a:spAutoFit/>
          </a:bodyPr>
          <a:lstStyle/>
          <a:p>
            <a:pPr algn="ctr">
              <a:lnSpc>
                <a:spcPts val="3456"/>
              </a:lnSpc>
            </a:pPr>
            <a:r>
              <a:rPr lang="en-US" sz="2469">
                <a:solidFill>
                  <a:srgbClr val="282828"/>
                </a:solidFill>
                <a:latin typeface="Asap Condensed"/>
                <a:ea typeface="Asap Condensed"/>
                <a:cs typeface="Asap Condensed"/>
                <a:sym typeface="Asap Condensed"/>
              </a:rPr>
              <a:t>Sumber: BPS, Survei Sosial Ekonomi Nasional (Susenas).</a:t>
            </a:r>
          </a:p>
          <a:p>
            <a:pPr algn="l">
              <a:lnSpc>
                <a:spcPts val="3456"/>
              </a:lnSpc>
            </a:pPr>
            <a:r>
              <a:rPr lang="en-US" sz="2469">
                <a:solidFill>
                  <a:srgbClr val="282828"/>
                </a:solidFill>
                <a:latin typeface="Asap Condensed"/>
                <a:ea typeface="Asap Condensed"/>
                <a:cs typeface="Asap Condensed"/>
                <a:sym typeface="Asap Condensed"/>
              </a:rPr>
              <a:t>Catatan:</a:t>
            </a:r>
          </a:p>
          <a:p>
            <a:pPr algn="l">
              <a:lnSpc>
                <a:spcPts val="3456"/>
              </a:lnSpc>
            </a:pPr>
            <a:r>
              <a:rPr lang="en-US" sz="2469">
                <a:solidFill>
                  <a:srgbClr val="282828"/>
                </a:solidFill>
                <a:latin typeface="Asap Condensed"/>
                <a:ea typeface="Asap Condensed"/>
                <a:cs typeface="Asap Condensed"/>
                <a:sym typeface="Asap Condensed"/>
              </a:rPr>
              <a:t>- Untuk perkotaan, pembagi adalah total penduduk di daerah perkotaan</a:t>
            </a:r>
          </a:p>
          <a:p>
            <a:pPr algn="l">
              <a:lnSpc>
                <a:spcPts val="3456"/>
              </a:lnSpc>
            </a:pPr>
            <a:r>
              <a:rPr lang="en-US" sz="2469">
                <a:solidFill>
                  <a:srgbClr val="282828"/>
                </a:solidFill>
                <a:latin typeface="Asap Condensed"/>
                <a:ea typeface="Asap Condensed"/>
                <a:cs typeface="Asap Condensed"/>
                <a:sym typeface="Asap Condensed"/>
              </a:rPr>
              <a:t>- Untuk perdesaan, pembagi adalah total penduduk di daerah perdesaan</a:t>
            </a:r>
          </a:p>
          <a:p>
            <a:pPr algn="ctr">
              <a:lnSpc>
                <a:spcPts val="3456"/>
              </a:lnSpc>
            </a:pPr>
            <a:endParaRPr lang="en-US" sz="2469">
              <a:solidFill>
                <a:srgbClr val="282828"/>
              </a:solidFill>
              <a:latin typeface="Asap Condensed"/>
              <a:ea typeface="Asap Condensed"/>
              <a:cs typeface="Asap Condensed"/>
              <a:sym typeface="Asap Condensed"/>
            </a:endParaRPr>
          </a:p>
        </p:txBody>
      </p:sp>
      <p:sp>
        <p:nvSpPr>
          <p:cNvPr id="20" name="TextBox 20"/>
          <p:cNvSpPr txBox="1"/>
          <p:nvPr/>
        </p:nvSpPr>
        <p:spPr>
          <a:xfrm>
            <a:off x="3014908" y="3693222"/>
            <a:ext cx="4998481" cy="514350"/>
          </a:xfrm>
          <a:prstGeom prst="rect">
            <a:avLst/>
          </a:prstGeom>
        </p:spPr>
        <p:txBody>
          <a:bodyPr lIns="0" tIns="0" rIns="0" bIns="0" rtlCol="0" anchor="t">
            <a:spAutoFit/>
          </a:bodyPr>
          <a:lstStyle/>
          <a:p>
            <a:pPr algn="ctr">
              <a:lnSpc>
                <a:spcPts val="4199"/>
              </a:lnSpc>
            </a:pPr>
            <a:r>
              <a:rPr lang="en-US" sz="2999" b="1" spc="-89">
                <a:solidFill>
                  <a:srgbClr val="FFFFFF"/>
                </a:solidFill>
                <a:latin typeface="Asap Condensed Bold"/>
                <a:ea typeface="Asap Condensed Bold"/>
                <a:cs typeface="Asap Condensed Bold"/>
                <a:sym typeface="Asap Condensed Bold"/>
              </a:rPr>
              <a:t>Sumber Data</a:t>
            </a:r>
          </a:p>
        </p:txBody>
      </p:sp>
      <p:sp>
        <p:nvSpPr>
          <p:cNvPr id="21" name="TextBox 21"/>
          <p:cNvSpPr txBox="1"/>
          <p:nvPr/>
        </p:nvSpPr>
        <p:spPr>
          <a:xfrm>
            <a:off x="9727419" y="4502317"/>
            <a:ext cx="6003921" cy="3714750"/>
          </a:xfrm>
          <a:prstGeom prst="rect">
            <a:avLst/>
          </a:prstGeom>
        </p:spPr>
        <p:txBody>
          <a:bodyPr lIns="0" tIns="0" rIns="0" bIns="0" rtlCol="0" anchor="t">
            <a:spAutoFit/>
          </a:bodyPr>
          <a:lstStyle/>
          <a:p>
            <a:pPr marL="647700" lvl="1" indent="-323850" algn="l">
              <a:lnSpc>
                <a:spcPts val="4199"/>
              </a:lnSpc>
              <a:buFont typeface="Arial"/>
              <a:buChar char="•"/>
            </a:pPr>
            <a:r>
              <a:rPr lang="en-US" sz="2999">
                <a:solidFill>
                  <a:srgbClr val="282828"/>
                </a:solidFill>
                <a:latin typeface="Asap Condensed"/>
                <a:ea typeface="Asap Condensed"/>
                <a:cs typeface="Asap Condensed"/>
                <a:sym typeface="Asap Condensed"/>
              </a:rPr>
              <a:t>Variabel Numerik : Presentase Data Perkotaan 2012-2023 &amp; Presentase Data Perdesaan 2012-2023 (24 variabel)</a:t>
            </a:r>
          </a:p>
          <a:p>
            <a:pPr marL="647700" lvl="1" indent="-323850" algn="l">
              <a:lnSpc>
                <a:spcPts val="4199"/>
              </a:lnSpc>
              <a:buFont typeface="Arial"/>
              <a:buChar char="•"/>
            </a:pPr>
            <a:r>
              <a:rPr lang="en-US" sz="2999">
                <a:solidFill>
                  <a:srgbClr val="282828"/>
                </a:solidFill>
                <a:latin typeface="Asap Condensed"/>
                <a:ea typeface="Asap Condensed"/>
                <a:cs typeface="Asap Condensed"/>
                <a:sym typeface="Asap Condensed"/>
              </a:rPr>
              <a:t>Variabel Kategorik : Perkotaan &amp; Perdesaan</a:t>
            </a:r>
          </a:p>
          <a:p>
            <a:pPr marL="647700" lvl="1" indent="-323850" algn="l">
              <a:lnSpc>
                <a:spcPts val="4199"/>
              </a:lnSpc>
              <a:buFont typeface="Arial"/>
              <a:buChar char="•"/>
            </a:pPr>
            <a:r>
              <a:rPr lang="en-US" sz="2999">
                <a:solidFill>
                  <a:srgbClr val="282828"/>
                </a:solidFill>
                <a:latin typeface="Asap Condensed"/>
                <a:ea typeface="Asap Condensed"/>
                <a:cs typeface="Asap Condensed"/>
                <a:sym typeface="Asap Condensed"/>
              </a:rPr>
              <a:t>Variabel Lokasi : Provinsi</a:t>
            </a:r>
          </a:p>
        </p:txBody>
      </p:sp>
      <p:sp>
        <p:nvSpPr>
          <p:cNvPr id="22" name="TextBox 22"/>
          <p:cNvSpPr txBox="1"/>
          <p:nvPr/>
        </p:nvSpPr>
        <p:spPr>
          <a:xfrm>
            <a:off x="10274612" y="3693222"/>
            <a:ext cx="4998481" cy="514350"/>
          </a:xfrm>
          <a:prstGeom prst="rect">
            <a:avLst/>
          </a:prstGeom>
        </p:spPr>
        <p:txBody>
          <a:bodyPr lIns="0" tIns="0" rIns="0" bIns="0" rtlCol="0" anchor="t">
            <a:spAutoFit/>
          </a:bodyPr>
          <a:lstStyle/>
          <a:p>
            <a:pPr algn="ctr">
              <a:lnSpc>
                <a:spcPts val="4199"/>
              </a:lnSpc>
            </a:pPr>
            <a:r>
              <a:rPr lang="en-US" sz="2999" b="1" spc="-89">
                <a:solidFill>
                  <a:srgbClr val="FFFFFF"/>
                </a:solidFill>
                <a:latin typeface="Asap Condensed Bold"/>
                <a:ea typeface="Asap Condensed Bold"/>
                <a:cs typeface="Asap Condensed Bold"/>
                <a:sym typeface="Asap Condensed Bold"/>
              </a:rPr>
              <a:t>Variabel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76321" y="3743430"/>
            <a:ext cx="8862891" cy="5514870"/>
            <a:chOff x="0" y="0"/>
            <a:chExt cx="2334259" cy="1452476"/>
          </a:xfrm>
        </p:grpSpPr>
        <p:sp>
          <p:nvSpPr>
            <p:cNvPr id="3" name="Freeform 3"/>
            <p:cNvSpPr/>
            <p:nvPr/>
          </p:nvSpPr>
          <p:spPr>
            <a:xfrm>
              <a:off x="0" y="0"/>
              <a:ext cx="2334259" cy="1452476"/>
            </a:xfrm>
            <a:custGeom>
              <a:avLst/>
              <a:gdLst/>
              <a:ahLst/>
              <a:cxnLst/>
              <a:rect l="l" t="t" r="r" b="b"/>
              <a:pathLst>
                <a:path w="2334259" h="1452476">
                  <a:moveTo>
                    <a:pt x="34941" y="0"/>
                  </a:moveTo>
                  <a:lnTo>
                    <a:pt x="2299318" y="0"/>
                  </a:lnTo>
                  <a:cubicBezTo>
                    <a:pt x="2308585" y="0"/>
                    <a:pt x="2317473" y="3681"/>
                    <a:pt x="2324025" y="10234"/>
                  </a:cubicBezTo>
                  <a:cubicBezTo>
                    <a:pt x="2330578" y="16787"/>
                    <a:pt x="2334259" y="25674"/>
                    <a:pt x="2334259" y="34941"/>
                  </a:cubicBezTo>
                  <a:lnTo>
                    <a:pt x="2334259" y="1417535"/>
                  </a:lnTo>
                  <a:cubicBezTo>
                    <a:pt x="2334259" y="1426802"/>
                    <a:pt x="2330578" y="1435689"/>
                    <a:pt x="2324025" y="1442242"/>
                  </a:cubicBezTo>
                  <a:cubicBezTo>
                    <a:pt x="2317473" y="1448795"/>
                    <a:pt x="2308585" y="1452476"/>
                    <a:pt x="2299318" y="1452476"/>
                  </a:cubicBezTo>
                  <a:lnTo>
                    <a:pt x="34941" y="1452476"/>
                  </a:lnTo>
                  <a:cubicBezTo>
                    <a:pt x="25674" y="1452476"/>
                    <a:pt x="16787" y="1448795"/>
                    <a:pt x="10234" y="1442242"/>
                  </a:cubicBezTo>
                  <a:cubicBezTo>
                    <a:pt x="3681" y="1435689"/>
                    <a:pt x="0" y="1426802"/>
                    <a:pt x="0" y="1417535"/>
                  </a:cubicBezTo>
                  <a:lnTo>
                    <a:pt x="0" y="34941"/>
                  </a:lnTo>
                  <a:cubicBezTo>
                    <a:pt x="0" y="25674"/>
                    <a:pt x="3681" y="16787"/>
                    <a:pt x="10234" y="10234"/>
                  </a:cubicBezTo>
                  <a:cubicBezTo>
                    <a:pt x="16787" y="3681"/>
                    <a:pt x="25674" y="0"/>
                    <a:pt x="34941" y="0"/>
                  </a:cubicBezTo>
                  <a:close/>
                </a:path>
              </a:pathLst>
            </a:custGeom>
            <a:solidFill>
              <a:srgbClr val="EAF2FF"/>
            </a:solidFill>
          </p:spPr>
        </p:sp>
        <p:sp>
          <p:nvSpPr>
            <p:cNvPr id="4" name="TextBox 4"/>
            <p:cNvSpPr txBox="1"/>
            <p:nvPr/>
          </p:nvSpPr>
          <p:spPr>
            <a:xfrm>
              <a:off x="0" y="-66675"/>
              <a:ext cx="2334259" cy="1519151"/>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rot="-5400000">
            <a:off x="8443064" y="3295716"/>
            <a:ext cx="389512" cy="895429"/>
          </a:xfrm>
          <a:custGeom>
            <a:avLst/>
            <a:gdLst/>
            <a:ahLst/>
            <a:cxnLst/>
            <a:rect l="l" t="t" r="r" b="b"/>
            <a:pathLst>
              <a:path w="389512" h="895429">
                <a:moveTo>
                  <a:pt x="0" y="0"/>
                </a:moveTo>
                <a:lnTo>
                  <a:pt x="389512" y="0"/>
                </a:lnTo>
                <a:lnTo>
                  <a:pt x="389512" y="895429"/>
                </a:lnTo>
                <a:lnTo>
                  <a:pt x="0" y="895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400000">
            <a:off x="15182956" y="3295716"/>
            <a:ext cx="389512" cy="895429"/>
          </a:xfrm>
          <a:custGeom>
            <a:avLst/>
            <a:gdLst/>
            <a:ahLst/>
            <a:cxnLst/>
            <a:rect l="l" t="t" r="r" b="b"/>
            <a:pathLst>
              <a:path w="389512" h="895429">
                <a:moveTo>
                  <a:pt x="0" y="0"/>
                </a:moveTo>
                <a:lnTo>
                  <a:pt x="389512" y="0"/>
                </a:lnTo>
                <a:lnTo>
                  <a:pt x="389512" y="895429"/>
                </a:lnTo>
                <a:lnTo>
                  <a:pt x="0" y="895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848789" y="1544884"/>
            <a:ext cx="4500702" cy="450070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9" name="TextBox 9"/>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sp>
        <p:nvSpPr>
          <p:cNvPr id="10" name="Freeform 10"/>
          <p:cNvSpPr/>
          <p:nvPr/>
        </p:nvSpPr>
        <p:spPr>
          <a:xfrm>
            <a:off x="2636189" y="1544884"/>
            <a:ext cx="4501569" cy="7197232"/>
          </a:xfrm>
          <a:custGeom>
            <a:avLst/>
            <a:gdLst/>
            <a:ahLst/>
            <a:cxnLst/>
            <a:rect l="l" t="t" r="r" b="b"/>
            <a:pathLst>
              <a:path w="4501569" h="7197232">
                <a:moveTo>
                  <a:pt x="0" y="0"/>
                </a:moveTo>
                <a:lnTo>
                  <a:pt x="4501570" y="0"/>
                </a:lnTo>
                <a:lnTo>
                  <a:pt x="4501570" y="7197232"/>
                </a:lnTo>
                <a:lnTo>
                  <a:pt x="0" y="7197232"/>
                </a:lnTo>
                <a:lnTo>
                  <a:pt x="0" y="0"/>
                </a:lnTo>
                <a:close/>
              </a:path>
            </a:pathLst>
          </a:custGeom>
          <a:blipFill>
            <a:blip r:embed="rId4">
              <a:extLst>
                <a:ext uri="{96DAC541-7B7A-43D3-8B79-37D633B846F1}">
                  <asvg:svgBlip xmlns:asvg="http://schemas.microsoft.com/office/drawing/2016/SVG/main" r:embed="rId5"/>
                </a:ext>
              </a:extLst>
            </a:blip>
            <a:stretch>
              <a:fillRect r="-104322"/>
            </a:stretch>
          </a:blipFill>
        </p:spPr>
      </p:sp>
      <p:sp>
        <p:nvSpPr>
          <p:cNvPr id="11" name="TextBox 11"/>
          <p:cNvSpPr txBox="1"/>
          <p:nvPr/>
        </p:nvSpPr>
        <p:spPr>
          <a:xfrm>
            <a:off x="7576321" y="2065257"/>
            <a:ext cx="8862891" cy="923925"/>
          </a:xfrm>
          <a:prstGeom prst="rect">
            <a:avLst/>
          </a:prstGeom>
        </p:spPr>
        <p:txBody>
          <a:bodyPr lIns="0" tIns="0" rIns="0" bIns="0" rtlCol="0" anchor="t">
            <a:spAutoFit/>
          </a:bodyPr>
          <a:lstStyle/>
          <a:p>
            <a:pPr algn="ctr">
              <a:lnSpc>
                <a:spcPts val="6839"/>
              </a:lnSpc>
            </a:pPr>
            <a:r>
              <a:rPr lang="en-US" sz="7199">
                <a:solidFill>
                  <a:srgbClr val="2E6FAD"/>
                </a:solidFill>
                <a:latin typeface="Organic"/>
                <a:ea typeface="Organic"/>
                <a:cs typeface="Organic"/>
                <a:sym typeface="Organic"/>
              </a:rPr>
              <a:t>analisis data</a:t>
            </a:r>
          </a:p>
        </p:txBody>
      </p:sp>
      <p:sp>
        <p:nvSpPr>
          <p:cNvPr id="12" name="TextBox 12"/>
          <p:cNvSpPr txBox="1"/>
          <p:nvPr/>
        </p:nvSpPr>
        <p:spPr>
          <a:xfrm>
            <a:off x="8267681" y="4145043"/>
            <a:ext cx="7480171" cy="4248150"/>
          </a:xfrm>
          <a:prstGeom prst="rect">
            <a:avLst/>
          </a:prstGeom>
        </p:spPr>
        <p:txBody>
          <a:bodyPr lIns="0" tIns="0" rIns="0" bIns="0" rtlCol="0" anchor="t">
            <a:spAutoFit/>
          </a:bodyPr>
          <a:lstStyle/>
          <a:p>
            <a:pPr algn="ctr">
              <a:lnSpc>
                <a:spcPts val="4199"/>
              </a:lnSpc>
            </a:pPr>
            <a:r>
              <a:rPr lang="en-US" sz="2999">
                <a:solidFill>
                  <a:srgbClr val="282828"/>
                </a:solidFill>
                <a:latin typeface="Asap Condensed"/>
                <a:ea typeface="Asap Condensed"/>
                <a:cs typeface="Asap Condensed"/>
                <a:sym typeface="Asap Condensed"/>
              </a:rPr>
              <a:t>Dari data yang tersedia menunjukkan bahwa kepemilikan telepon seluler meningkat dari tahun ke tahun, tetapi di tahun tertentu presentase menurun. Data menunjukkan terdapat perbedaan tren antara daerah perkotaan dan perdesaan. Hal ini dikarenakan, pada daerah perkotaan presentasenya cenderung lebih tinggi dibandingkan perdesaan. </a:t>
            </a:r>
          </a:p>
        </p:txBody>
      </p:sp>
      <p:grpSp>
        <p:nvGrpSpPr>
          <p:cNvPr id="13" name="Group 13"/>
          <p:cNvGrpSpPr/>
          <p:nvPr/>
        </p:nvGrpSpPr>
        <p:grpSpPr>
          <a:xfrm>
            <a:off x="2374769" y="6794796"/>
            <a:ext cx="522841" cy="522841"/>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15" name="TextBox 15"/>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grpSp>
        <p:nvGrpSpPr>
          <p:cNvPr id="16" name="Group 16"/>
          <p:cNvGrpSpPr/>
          <p:nvPr/>
        </p:nvGrpSpPr>
        <p:grpSpPr>
          <a:xfrm>
            <a:off x="2561398" y="7562954"/>
            <a:ext cx="336212" cy="33621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18" name="TextBox 18"/>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sp>
        <p:nvSpPr>
          <p:cNvPr id="19" name="Freeform 19"/>
          <p:cNvSpPr/>
          <p:nvPr/>
        </p:nvSpPr>
        <p:spPr>
          <a:xfrm>
            <a:off x="6588145" y="5698503"/>
            <a:ext cx="1285375" cy="1125239"/>
          </a:xfrm>
          <a:custGeom>
            <a:avLst/>
            <a:gdLst/>
            <a:ahLst/>
            <a:cxnLst/>
            <a:rect l="l" t="t" r="r" b="b"/>
            <a:pathLst>
              <a:path w="1285375" h="1125239">
                <a:moveTo>
                  <a:pt x="0" y="0"/>
                </a:moveTo>
                <a:lnTo>
                  <a:pt x="1285375" y="0"/>
                </a:lnTo>
                <a:lnTo>
                  <a:pt x="1285375" y="1125239"/>
                </a:lnTo>
                <a:lnTo>
                  <a:pt x="0" y="112523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rot="-10800000" flipH="1">
            <a:off x="16015818" y="-543107"/>
            <a:ext cx="2841882" cy="2436914"/>
          </a:xfrm>
          <a:custGeom>
            <a:avLst/>
            <a:gdLst/>
            <a:ahLst/>
            <a:cxnLst/>
            <a:rect l="l" t="t" r="r" b="b"/>
            <a:pathLst>
              <a:path w="2841882" h="2436914">
                <a:moveTo>
                  <a:pt x="2841882" y="0"/>
                </a:moveTo>
                <a:lnTo>
                  <a:pt x="0" y="0"/>
                </a:lnTo>
                <a:lnTo>
                  <a:pt x="0" y="2436914"/>
                </a:lnTo>
                <a:lnTo>
                  <a:pt x="2841882" y="2436914"/>
                </a:lnTo>
                <a:lnTo>
                  <a:pt x="2841882"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rot="-10800000" flipH="1">
            <a:off x="-569700" y="8393193"/>
            <a:ext cx="2841882" cy="2436914"/>
          </a:xfrm>
          <a:custGeom>
            <a:avLst/>
            <a:gdLst/>
            <a:ahLst/>
            <a:cxnLst/>
            <a:rect l="l" t="t" r="r" b="b"/>
            <a:pathLst>
              <a:path w="2841882" h="2436914">
                <a:moveTo>
                  <a:pt x="2841882" y="0"/>
                </a:moveTo>
                <a:lnTo>
                  <a:pt x="0" y="0"/>
                </a:lnTo>
                <a:lnTo>
                  <a:pt x="0" y="2436914"/>
                </a:lnTo>
                <a:lnTo>
                  <a:pt x="2841882" y="2436914"/>
                </a:lnTo>
                <a:lnTo>
                  <a:pt x="2841882"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Freeform 22"/>
          <p:cNvSpPr/>
          <p:nvPr/>
        </p:nvSpPr>
        <p:spPr>
          <a:xfrm rot="-5400000">
            <a:off x="16351905" y="8324312"/>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3" name="Freeform 23"/>
          <p:cNvSpPr/>
          <p:nvPr/>
        </p:nvSpPr>
        <p:spPr>
          <a:xfrm rot="-5400000">
            <a:off x="559417" y="-1672225"/>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0087616" y="2290497"/>
            <a:ext cx="5710467" cy="2855233"/>
          </a:xfrm>
          <a:custGeom>
            <a:avLst/>
            <a:gdLst/>
            <a:ahLst/>
            <a:cxnLst/>
            <a:rect l="l" t="t" r="r" b="b"/>
            <a:pathLst>
              <a:path w="5710467" h="2855233">
                <a:moveTo>
                  <a:pt x="0" y="2855234"/>
                </a:moveTo>
                <a:lnTo>
                  <a:pt x="5710467" y="2855234"/>
                </a:lnTo>
                <a:lnTo>
                  <a:pt x="5710467" y="0"/>
                </a:lnTo>
                <a:lnTo>
                  <a:pt x="0" y="0"/>
                </a:lnTo>
                <a:lnTo>
                  <a:pt x="0" y="285523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950547" y="1640386"/>
            <a:ext cx="3984606" cy="2908763"/>
          </a:xfrm>
          <a:custGeom>
            <a:avLst/>
            <a:gdLst/>
            <a:ahLst/>
            <a:cxnLst/>
            <a:rect l="l" t="t" r="r" b="b"/>
            <a:pathLst>
              <a:path w="3984606" h="2908763">
                <a:moveTo>
                  <a:pt x="0" y="0"/>
                </a:moveTo>
                <a:lnTo>
                  <a:pt x="3984606" y="0"/>
                </a:lnTo>
                <a:lnTo>
                  <a:pt x="3984606" y="2908763"/>
                </a:lnTo>
                <a:lnTo>
                  <a:pt x="0" y="29087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958022" y="3912870"/>
            <a:ext cx="8042461" cy="4231402"/>
            <a:chOff x="0" y="0"/>
            <a:chExt cx="2118179" cy="1114443"/>
          </a:xfrm>
        </p:grpSpPr>
        <p:sp>
          <p:nvSpPr>
            <p:cNvPr id="5" name="Freeform 5"/>
            <p:cNvSpPr/>
            <p:nvPr/>
          </p:nvSpPr>
          <p:spPr>
            <a:xfrm>
              <a:off x="0" y="0"/>
              <a:ext cx="2118179" cy="1114443"/>
            </a:xfrm>
            <a:custGeom>
              <a:avLst/>
              <a:gdLst/>
              <a:ahLst/>
              <a:cxnLst/>
              <a:rect l="l" t="t" r="r" b="b"/>
              <a:pathLst>
                <a:path w="2118179" h="1114443">
                  <a:moveTo>
                    <a:pt x="38505" y="0"/>
                  </a:moveTo>
                  <a:lnTo>
                    <a:pt x="2079674" y="0"/>
                  </a:lnTo>
                  <a:cubicBezTo>
                    <a:pt x="2100940" y="0"/>
                    <a:pt x="2118179" y="17239"/>
                    <a:pt x="2118179" y="38505"/>
                  </a:cubicBezTo>
                  <a:lnTo>
                    <a:pt x="2118179" y="1075938"/>
                  </a:lnTo>
                  <a:cubicBezTo>
                    <a:pt x="2118179" y="1086150"/>
                    <a:pt x="2114122" y="1095944"/>
                    <a:pt x="2106901" y="1103165"/>
                  </a:cubicBezTo>
                  <a:cubicBezTo>
                    <a:pt x="2099680" y="1110386"/>
                    <a:pt x="2089886" y="1114443"/>
                    <a:pt x="2079674" y="1114443"/>
                  </a:cubicBezTo>
                  <a:lnTo>
                    <a:pt x="38505" y="1114443"/>
                  </a:lnTo>
                  <a:cubicBezTo>
                    <a:pt x="17239" y="1114443"/>
                    <a:pt x="0" y="1097204"/>
                    <a:pt x="0" y="1075938"/>
                  </a:cubicBezTo>
                  <a:lnTo>
                    <a:pt x="0" y="38505"/>
                  </a:lnTo>
                  <a:cubicBezTo>
                    <a:pt x="0" y="17239"/>
                    <a:pt x="17239" y="0"/>
                    <a:pt x="38505" y="0"/>
                  </a:cubicBezTo>
                  <a:close/>
                </a:path>
              </a:pathLst>
            </a:custGeom>
            <a:solidFill>
              <a:srgbClr val="EAF2FF"/>
            </a:solidFill>
          </p:spPr>
        </p:sp>
        <p:sp>
          <p:nvSpPr>
            <p:cNvPr id="6" name="TextBox 6"/>
            <p:cNvSpPr txBox="1"/>
            <p:nvPr/>
          </p:nvSpPr>
          <p:spPr>
            <a:xfrm>
              <a:off x="0" y="-66675"/>
              <a:ext cx="2118179" cy="1181118"/>
            </a:xfrm>
            <a:prstGeom prst="rect">
              <a:avLst/>
            </a:prstGeom>
          </p:spPr>
          <p:txBody>
            <a:bodyPr lIns="50800" tIns="50800" rIns="50800" bIns="50800" rtlCol="0" anchor="ctr"/>
            <a:lstStyle/>
            <a:p>
              <a:pPr algn="ctr">
                <a:lnSpc>
                  <a:spcPts val="3359"/>
                </a:lnSpc>
              </a:pPr>
              <a:endParaRPr/>
            </a:p>
          </p:txBody>
        </p:sp>
      </p:grpSp>
      <p:sp>
        <p:nvSpPr>
          <p:cNvPr id="7" name="Freeform 7"/>
          <p:cNvSpPr/>
          <p:nvPr/>
        </p:nvSpPr>
        <p:spPr>
          <a:xfrm rot="-5400000">
            <a:off x="833944" y="3465155"/>
            <a:ext cx="389512" cy="895429"/>
          </a:xfrm>
          <a:custGeom>
            <a:avLst/>
            <a:gdLst/>
            <a:ahLst/>
            <a:cxnLst/>
            <a:rect l="l" t="t" r="r" b="b"/>
            <a:pathLst>
              <a:path w="389512" h="895429">
                <a:moveTo>
                  <a:pt x="0" y="0"/>
                </a:moveTo>
                <a:lnTo>
                  <a:pt x="389512" y="0"/>
                </a:lnTo>
                <a:lnTo>
                  <a:pt x="389512" y="895430"/>
                </a:lnTo>
                <a:lnTo>
                  <a:pt x="0" y="8954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5400000">
            <a:off x="8949244" y="3465155"/>
            <a:ext cx="389512" cy="895429"/>
          </a:xfrm>
          <a:custGeom>
            <a:avLst/>
            <a:gdLst/>
            <a:ahLst/>
            <a:cxnLst/>
            <a:rect l="l" t="t" r="r" b="b"/>
            <a:pathLst>
              <a:path w="389512" h="895429">
                <a:moveTo>
                  <a:pt x="0" y="0"/>
                </a:moveTo>
                <a:lnTo>
                  <a:pt x="389512" y="0"/>
                </a:lnTo>
                <a:lnTo>
                  <a:pt x="389512" y="895430"/>
                </a:lnTo>
                <a:lnTo>
                  <a:pt x="0" y="8954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56339" y="2591225"/>
            <a:ext cx="9645827" cy="1226161"/>
          </a:xfrm>
          <a:prstGeom prst="rect">
            <a:avLst/>
          </a:prstGeom>
        </p:spPr>
        <p:txBody>
          <a:bodyPr lIns="0" tIns="0" rIns="0" bIns="0" rtlCol="0" anchor="t">
            <a:spAutoFit/>
          </a:bodyPr>
          <a:lstStyle/>
          <a:p>
            <a:pPr algn="ctr">
              <a:lnSpc>
                <a:spcPts val="9024"/>
              </a:lnSpc>
            </a:pPr>
            <a:r>
              <a:rPr lang="en-US" sz="9499">
                <a:solidFill>
                  <a:srgbClr val="2E6FAD"/>
                </a:solidFill>
                <a:latin typeface="Organic"/>
                <a:ea typeface="Organic"/>
                <a:cs typeface="Organic"/>
                <a:sym typeface="Organic"/>
              </a:rPr>
              <a:t>Pengaruh outlier</a:t>
            </a:r>
          </a:p>
        </p:txBody>
      </p:sp>
      <p:grpSp>
        <p:nvGrpSpPr>
          <p:cNvPr id="10" name="Group 10"/>
          <p:cNvGrpSpPr/>
          <p:nvPr/>
        </p:nvGrpSpPr>
        <p:grpSpPr>
          <a:xfrm>
            <a:off x="9708457" y="2290497"/>
            <a:ext cx="758318" cy="75831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12" name="TextBox 12"/>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grpSp>
        <p:nvGrpSpPr>
          <p:cNvPr id="13" name="Group 13"/>
          <p:cNvGrpSpPr/>
          <p:nvPr/>
        </p:nvGrpSpPr>
        <p:grpSpPr>
          <a:xfrm>
            <a:off x="9324974" y="1907014"/>
            <a:ext cx="383484" cy="38348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15" name="TextBox 15"/>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sp>
        <p:nvSpPr>
          <p:cNvPr id="16" name="AutoShape 16"/>
          <p:cNvSpPr/>
          <p:nvPr/>
        </p:nvSpPr>
        <p:spPr>
          <a:xfrm>
            <a:off x="9802166" y="4074527"/>
            <a:ext cx="6281368" cy="0"/>
          </a:xfrm>
          <a:prstGeom prst="line">
            <a:avLst/>
          </a:prstGeom>
          <a:ln w="95250" cap="rnd">
            <a:solidFill>
              <a:srgbClr val="6F79C6"/>
            </a:solidFill>
            <a:prstDash val="solid"/>
            <a:headEnd type="none" w="sm" len="sm"/>
            <a:tailEnd type="none" w="sm" len="sm"/>
          </a:ln>
        </p:spPr>
      </p:sp>
      <p:sp>
        <p:nvSpPr>
          <p:cNvPr id="17" name="Freeform 17"/>
          <p:cNvSpPr/>
          <p:nvPr/>
        </p:nvSpPr>
        <p:spPr>
          <a:xfrm rot="-10800000">
            <a:off x="-569700" y="-543107"/>
            <a:ext cx="2841882" cy="2436914"/>
          </a:xfrm>
          <a:custGeom>
            <a:avLst/>
            <a:gdLst/>
            <a:ahLst/>
            <a:cxnLst/>
            <a:rect l="l" t="t" r="r" b="b"/>
            <a:pathLst>
              <a:path w="2841882" h="2436914">
                <a:moveTo>
                  <a:pt x="0" y="0"/>
                </a:moveTo>
                <a:lnTo>
                  <a:pt x="2841882" y="0"/>
                </a:lnTo>
                <a:lnTo>
                  <a:pt x="2841882" y="2436914"/>
                </a:lnTo>
                <a:lnTo>
                  <a:pt x="0" y="243691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rot="-10800000">
            <a:off x="16015818" y="8393193"/>
            <a:ext cx="2841882" cy="2436914"/>
          </a:xfrm>
          <a:custGeom>
            <a:avLst/>
            <a:gdLst/>
            <a:ahLst/>
            <a:cxnLst/>
            <a:rect l="l" t="t" r="r" b="b"/>
            <a:pathLst>
              <a:path w="2841882" h="2436914">
                <a:moveTo>
                  <a:pt x="0" y="0"/>
                </a:moveTo>
                <a:lnTo>
                  <a:pt x="2841882" y="0"/>
                </a:lnTo>
                <a:lnTo>
                  <a:pt x="2841882" y="2436914"/>
                </a:lnTo>
                <a:lnTo>
                  <a:pt x="0" y="243691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9" name="Freeform 19"/>
          <p:cNvSpPr/>
          <p:nvPr/>
        </p:nvSpPr>
        <p:spPr>
          <a:xfrm rot="-5400000">
            <a:off x="559417" y="8324312"/>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0" name="Freeform 20"/>
          <p:cNvSpPr/>
          <p:nvPr/>
        </p:nvSpPr>
        <p:spPr>
          <a:xfrm rot="-5400000">
            <a:off x="16351905" y="-1672225"/>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1" name="TextBox 21"/>
          <p:cNvSpPr txBox="1"/>
          <p:nvPr/>
        </p:nvSpPr>
        <p:spPr>
          <a:xfrm>
            <a:off x="1247756" y="5086350"/>
            <a:ext cx="7480171" cy="1581150"/>
          </a:xfrm>
          <a:prstGeom prst="rect">
            <a:avLst/>
          </a:prstGeom>
        </p:spPr>
        <p:txBody>
          <a:bodyPr lIns="0" tIns="0" rIns="0" bIns="0" rtlCol="0" anchor="t">
            <a:spAutoFit/>
          </a:bodyPr>
          <a:lstStyle/>
          <a:p>
            <a:pPr marL="647700" lvl="1" indent="-323850" algn="ctr">
              <a:lnSpc>
                <a:spcPts val="4199"/>
              </a:lnSpc>
              <a:buAutoNum type="arabicPeriod"/>
            </a:pPr>
            <a:r>
              <a:rPr lang="en-US" sz="2999">
                <a:solidFill>
                  <a:srgbClr val="282828"/>
                </a:solidFill>
                <a:latin typeface="Asap Condensed"/>
                <a:ea typeface="Asap Condensed"/>
                <a:cs typeface="Asap Condensed"/>
                <a:sym typeface="Asap Condensed"/>
              </a:rPr>
              <a:t>Mengubah hasil statistik</a:t>
            </a:r>
          </a:p>
          <a:p>
            <a:pPr marL="647700" lvl="1" indent="-323850" algn="ctr">
              <a:lnSpc>
                <a:spcPts val="4199"/>
              </a:lnSpc>
              <a:buAutoNum type="arabicPeriod"/>
            </a:pPr>
            <a:r>
              <a:rPr lang="en-US" sz="2999">
                <a:solidFill>
                  <a:srgbClr val="282828"/>
                </a:solidFill>
                <a:latin typeface="Asap Condensed"/>
                <a:ea typeface="Asap Condensed"/>
                <a:cs typeface="Asap Condensed"/>
                <a:sym typeface="Asap Condensed"/>
              </a:rPr>
              <a:t>Membuat visual menyesatkan</a:t>
            </a:r>
          </a:p>
          <a:p>
            <a:pPr marL="647700" lvl="1" indent="-323850" algn="ctr">
              <a:lnSpc>
                <a:spcPts val="4199"/>
              </a:lnSpc>
              <a:buAutoNum type="arabicPeriod"/>
            </a:pPr>
            <a:r>
              <a:rPr lang="en-US" sz="2999">
                <a:solidFill>
                  <a:srgbClr val="282828"/>
                </a:solidFill>
                <a:latin typeface="Asap Condensed"/>
                <a:ea typeface="Asap Condensed"/>
                <a:cs typeface="Asap Condensed"/>
                <a:sym typeface="Asap Condensed"/>
              </a:rPr>
              <a:t>Menggangu model analisis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00806" y="3743430"/>
            <a:ext cx="8862891" cy="3080312"/>
            <a:chOff x="0" y="0"/>
            <a:chExt cx="2334259" cy="811276"/>
          </a:xfrm>
        </p:grpSpPr>
        <p:sp>
          <p:nvSpPr>
            <p:cNvPr id="3" name="Freeform 3"/>
            <p:cNvSpPr/>
            <p:nvPr/>
          </p:nvSpPr>
          <p:spPr>
            <a:xfrm>
              <a:off x="0" y="0"/>
              <a:ext cx="2334259" cy="811276"/>
            </a:xfrm>
            <a:custGeom>
              <a:avLst/>
              <a:gdLst/>
              <a:ahLst/>
              <a:cxnLst/>
              <a:rect l="l" t="t" r="r" b="b"/>
              <a:pathLst>
                <a:path w="2334259" h="811276">
                  <a:moveTo>
                    <a:pt x="34941" y="0"/>
                  </a:moveTo>
                  <a:lnTo>
                    <a:pt x="2299318" y="0"/>
                  </a:lnTo>
                  <a:cubicBezTo>
                    <a:pt x="2308585" y="0"/>
                    <a:pt x="2317473" y="3681"/>
                    <a:pt x="2324025" y="10234"/>
                  </a:cubicBezTo>
                  <a:cubicBezTo>
                    <a:pt x="2330578" y="16787"/>
                    <a:pt x="2334259" y="25674"/>
                    <a:pt x="2334259" y="34941"/>
                  </a:cubicBezTo>
                  <a:lnTo>
                    <a:pt x="2334259" y="776335"/>
                  </a:lnTo>
                  <a:cubicBezTo>
                    <a:pt x="2334259" y="785602"/>
                    <a:pt x="2330578" y="794489"/>
                    <a:pt x="2324025" y="801042"/>
                  </a:cubicBezTo>
                  <a:cubicBezTo>
                    <a:pt x="2317473" y="807594"/>
                    <a:pt x="2308585" y="811276"/>
                    <a:pt x="2299318" y="811276"/>
                  </a:cubicBezTo>
                  <a:lnTo>
                    <a:pt x="34941" y="811276"/>
                  </a:lnTo>
                  <a:cubicBezTo>
                    <a:pt x="25674" y="811276"/>
                    <a:pt x="16787" y="807594"/>
                    <a:pt x="10234" y="801042"/>
                  </a:cubicBezTo>
                  <a:cubicBezTo>
                    <a:pt x="3681" y="794489"/>
                    <a:pt x="0" y="785602"/>
                    <a:pt x="0" y="776335"/>
                  </a:cubicBezTo>
                  <a:lnTo>
                    <a:pt x="0" y="34941"/>
                  </a:lnTo>
                  <a:cubicBezTo>
                    <a:pt x="0" y="25674"/>
                    <a:pt x="3681" y="16787"/>
                    <a:pt x="10234" y="10234"/>
                  </a:cubicBezTo>
                  <a:cubicBezTo>
                    <a:pt x="16787" y="3681"/>
                    <a:pt x="25674" y="0"/>
                    <a:pt x="34941" y="0"/>
                  </a:cubicBezTo>
                  <a:close/>
                </a:path>
              </a:pathLst>
            </a:custGeom>
            <a:solidFill>
              <a:srgbClr val="EAF2FF"/>
            </a:solidFill>
          </p:spPr>
        </p:sp>
        <p:sp>
          <p:nvSpPr>
            <p:cNvPr id="4" name="TextBox 4"/>
            <p:cNvSpPr txBox="1"/>
            <p:nvPr/>
          </p:nvSpPr>
          <p:spPr>
            <a:xfrm>
              <a:off x="0" y="-66675"/>
              <a:ext cx="2334259" cy="877951"/>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rot="-5400000">
            <a:off x="2667549" y="3295716"/>
            <a:ext cx="389512" cy="895429"/>
          </a:xfrm>
          <a:custGeom>
            <a:avLst/>
            <a:gdLst/>
            <a:ahLst/>
            <a:cxnLst/>
            <a:rect l="l" t="t" r="r" b="b"/>
            <a:pathLst>
              <a:path w="389512" h="895429">
                <a:moveTo>
                  <a:pt x="0" y="0"/>
                </a:moveTo>
                <a:lnTo>
                  <a:pt x="389512" y="0"/>
                </a:lnTo>
                <a:lnTo>
                  <a:pt x="389512" y="895429"/>
                </a:lnTo>
                <a:lnTo>
                  <a:pt x="0" y="895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400000">
            <a:off x="9407442" y="3295716"/>
            <a:ext cx="389512" cy="895429"/>
          </a:xfrm>
          <a:custGeom>
            <a:avLst/>
            <a:gdLst/>
            <a:ahLst/>
            <a:cxnLst/>
            <a:rect l="l" t="t" r="r" b="b"/>
            <a:pathLst>
              <a:path w="389512" h="895429">
                <a:moveTo>
                  <a:pt x="0" y="0"/>
                </a:moveTo>
                <a:lnTo>
                  <a:pt x="389512" y="0"/>
                </a:lnTo>
                <a:lnTo>
                  <a:pt x="389512" y="895429"/>
                </a:lnTo>
                <a:lnTo>
                  <a:pt x="0" y="895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800806" y="2065257"/>
            <a:ext cx="8862891" cy="923925"/>
          </a:xfrm>
          <a:prstGeom prst="rect">
            <a:avLst/>
          </a:prstGeom>
        </p:spPr>
        <p:txBody>
          <a:bodyPr lIns="0" tIns="0" rIns="0" bIns="0" rtlCol="0" anchor="t">
            <a:spAutoFit/>
          </a:bodyPr>
          <a:lstStyle/>
          <a:p>
            <a:pPr algn="ctr">
              <a:lnSpc>
                <a:spcPts val="6839"/>
              </a:lnSpc>
            </a:pPr>
            <a:r>
              <a:rPr lang="en-US" sz="7199">
                <a:solidFill>
                  <a:srgbClr val="2E6FAD"/>
                </a:solidFill>
                <a:latin typeface="Organic"/>
                <a:ea typeface="Organic"/>
                <a:cs typeface="Organic"/>
                <a:sym typeface="Organic"/>
              </a:rPr>
              <a:t>Kesimpulan</a:t>
            </a:r>
          </a:p>
        </p:txBody>
      </p:sp>
      <p:sp>
        <p:nvSpPr>
          <p:cNvPr id="8" name="TextBox 8"/>
          <p:cNvSpPr txBox="1"/>
          <p:nvPr/>
        </p:nvSpPr>
        <p:spPr>
          <a:xfrm>
            <a:off x="2414590" y="4175792"/>
            <a:ext cx="7695605" cy="2647950"/>
          </a:xfrm>
          <a:prstGeom prst="rect">
            <a:avLst/>
          </a:prstGeom>
        </p:spPr>
        <p:txBody>
          <a:bodyPr lIns="0" tIns="0" rIns="0" bIns="0" rtlCol="0" anchor="t">
            <a:spAutoFit/>
          </a:bodyPr>
          <a:lstStyle/>
          <a:p>
            <a:pPr algn="ctr">
              <a:lnSpc>
                <a:spcPts val="4199"/>
              </a:lnSpc>
            </a:pPr>
            <a:r>
              <a:rPr lang="en-US" sz="2999">
                <a:solidFill>
                  <a:srgbClr val="282828"/>
                </a:solidFill>
                <a:latin typeface="Asap Condensed"/>
                <a:ea typeface="Asap Condensed"/>
                <a:cs typeface="Asap Condensed"/>
                <a:sym typeface="Asap Condensed"/>
              </a:rPr>
              <a:t>Tingkat kepemilikan telepon seluler meningkat di seluruh wilayah Indonesia, baik di perkotaan maupun perdesaan. Namun, pada tahun tertentu presentasenya turun. </a:t>
            </a:r>
          </a:p>
          <a:p>
            <a:pPr algn="ctr">
              <a:lnSpc>
                <a:spcPts val="4199"/>
              </a:lnSpc>
            </a:pPr>
            <a:endParaRPr lang="en-US" sz="2999">
              <a:solidFill>
                <a:srgbClr val="282828"/>
              </a:solidFill>
              <a:latin typeface="Asap Condensed"/>
              <a:ea typeface="Asap Condensed"/>
              <a:cs typeface="Asap Condensed"/>
              <a:sym typeface="Asap Condensed"/>
            </a:endParaRPr>
          </a:p>
        </p:txBody>
      </p:sp>
      <p:grpSp>
        <p:nvGrpSpPr>
          <p:cNvPr id="9" name="Group 9"/>
          <p:cNvGrpSpPr/>
          <p:nvPr/>
        </p:nvGrpSpPr>
        <p:grpSpPr>
          <a:xfrm>
            <a:off x="12252700" y="1544884"/>
            <a:ext cx="4234494" cy="423449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11" name="TextBox 11"/>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11101321" y="1544884"/>
            <a:ext cx="4946051" cy="7197232"/>
          </a:xfrm>
          <a:custGeom>
            <a:avLst/>
            <a:gdLst/>
            <a:ahLst/>
            <a:cxnLst/>
            <a:rect l="l" t="t" r="r" b="b"/>
            <a:pathLst>
              <a:path w="4946051" h="7197232">
                <a:moveTo>
                  <a:pt x="0" y="0"/>
                </a:moveTo>
                <a:lnTo>
                  <a:pt x="4946050" y="0"/>
                </a:lnTo>
                <a:lnTo>
                  <a:pt x="4946050" y="7197232"/>
                </a:lnTo>
                <a:lnTo>
                  <a:pt x="0" y="7197232"/>
                </a:lnTo>
                <a:lnTo>
                  <a:pt x="0" y="0"/>
                </a:lnTo>
                <a:close/>
              </a:path>
            </a:pathLst>
          </a:custGeom>
          <a:blipFill>
            <a:blip r:embed="rId4">
              <a:extLst>
                <a:ext uri="{96DAC541-7B7A-43D3-8B79-37D633B846F1}">
                  <asvg:svgBlip xmlns:asvg="http://schemas.microsoft.com/office/drawing/2016/SVG/main" r:embed="rId5"/>
                </a:ext>
              </a:extLst>
            </a:blip>
            <a:stretch>
              <a:fillRect l="-100111" b="-7609"/>
            </a:stretch>
          </a:blipFill>
        </p:spPr>
      </p:sp>
      <p:sp>
        <p:nvSpPr>
          <p:cNvPr id="13" name="Freeform 13"/>
          <p:cNvSpPr/>
          <p:nvPr/>
        </p:nvSpPr>
        <p:spPr>
          <a:xfrm rot="-10800000" flipH="1">
            <a:off x="16015818" y="-543107"/>
            <a:ext cx="2841882" cy="2436914"/>
          </a:xfrm>
          <a:custGeom>
            <a:avLst/>
            <a:gdLst/>
            <a:ahLst/>
            <a:cxnLst/>
            <a:rect l="l" t="t" r="r" b="b"/>
            <a:pathLst>
              <a:path w="2841882" h="2436914">
                <a:moveTo>
                  <a:pt x="2841882" y="0"/>
                </a:moveTo>
                <a:lnTo>
                  <a:pt x="0" y="0"/>
                </a:lnTo>
                <a:lnTo>
                  <a:pt x="0" y="2436914"/>
                </a:lnTo>
                <a:lnTo>
                  <a:pt x="2841882" y="2436914"/>
                </a:lnTo>
                <a:lnTo>
                  <a:pt x="284188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0800000" flipH="1">
            <a:off x="-569700" y="8393193"/>
            <a:ext cx="2841882" cy="2436914"/>
          </a:xfrm>
          <a:custGeom>
            <a:avLst/>
            <a:gdLst/>
            <a:ahLst/>
            <a:cxnLst/>
            <a:rect l="l" t="t" r="r" b="b"/>
            <a:pathLst>
              <a:path w="2841882" h="2436914">
                <a:moveTo>
                  <a:pt x="2841882" y="0"/>
                </a:moveTo>
                <a:lnTo>
                  <a:pt x="0" y="0"/>
                </a:lnTo>
                <a:lnTo>
                  <a:pt x="0" y="2436914"/>
                </a:lnTo>
                <a:lnTo>
                  <a:pt x="2841882" y="2436914"/>
                </a:lnTo>
                <a:lnTo>
                  <a:pt x="284188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5400000">
            <a:off x="16351905" y="8324312"/>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5400000">
            <a:off x="559417" y="-1672225"/>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7" name="Group 17"/>
          <p:cNvGrpSpPr/>
          <p:nvPr/>
        </p:nvGrpSpPr>
        <p:grpSpPr>
          <a:xfrm>
            <a:off x="1830948" y="7119017"/>
            <a:ext cx="8862891" cy="2020076"/>
            <a:chOff x="0" y="0"/>
            <a:chExt cx="2334259" cy="532036"/>
          </a:xfrm>
        </p:grpSpPr>
        <p:sp>
          <p:nvSpPr>
            <p:cNvPr id="18" name="Freeform 18"/>
            <p:cNvSpPr/>
            <p:nvPr/>
          </p:nvSpPr>
          <p:spPr>
            <a:xfrm>
              <a:off x="0" y="0"/>
              <a:ext cx="2334259" cy="532036"/>
            </a:xfrm>
            <a:custGeom>
              <a:avLst/>
              <a:gdLst/>
              <a:ahLst/>
              <a:cxnLst/>
              <a:rect l="l" t="t" r="r" b="b"/>
              <a:pathLst>
                <a:path w="2334259" h="532036">
                  <a:moveTo>
                    <a:pt x="34941" y="0"/>
                  </a:moveTo>
                  <a:lnTo>
                    <a:pt x="2299318" y="0"/>
                  </a:lnTo>
                  <a:cubicBezTo>
                    <a:pt x="2308585" y="0"/>
                    <a:pt x="2317473" y="3681"/>
                    <a:pt x="2324025" y="10234"/>
                  </a:cubicBezTo>
                  <a:cubicBezTo>
                    <a:pt x="2330578" y="16787"/>
                    <a:pt x="2334259" y="25674"/>
                    <a:pt x="2334259" y="34941"/>
                  </a:cubicBezTo>
                  <a:lnTo>
                    <a:pt x="2334259" y="497096"/>
                  </a:lnTo>
                  <a:cubicBezTo>
                    <a:pt x="2334259" y="506362"/>
                    <a:pt x="2330578" y="515250"/>
                    <a:pt x="2324025" y="521802"/>
                  </a:cubicBezTo>
                  <a:cubicBezTo>
                    <a:pt x="2317473" y="528355"/>
                    <a:pt x="2308585" y="532036"/>
                    <a:pt x="2299318" y="532036"/>
                  </a:cubicBezTo>
                  <a:lnTo>
                    <a:pt x="34941" y="532036"/>
                  </a:lnTo>
                  <a:cubicBezTo>
                    <a:pt x="25674" y="532036"/>
                    <a:pt x="16787" y="528355"/>
                    <a:pt x="10234" y="521802"/>
                  </a:cubicBezTo>
                  <a:cubicBezTo>
                    <a:pt x="3681" y="515250"/>
                    <a:pt x="0" y="506362"/>
                    <a:pt x="0" y="497096"/>
                  </a:cubicBezTo>
                  <a:lnTo>
                    <a:pt x="0" y="34941"/>
                  </a:lnTo>
                  <a:cubicBezTo>
                    <a:pt x="0" y="25674"/>
                    <a:pt x="3681" y="16787"/>
                    <a:pt x="10234" y="10234"/>
                  </a:cubicBezTo>
                  <a:cubicBezTo>
                    <a:pt x="16787" y="3681"/>
                    <a:pt x="25674" y="0"/>
                    <a:pt x="34941" y="0"/>
                  </a:cubicBezTo>
                  <a:close/>
                </a:path>
              </a:pathLst>
            </a:custGeom>
            <a:solidFill>
              <a:srgbClr val="EAF2FF"/>
            </a:solidFill>
          </p:spPr>
        </p:sp>
        <p:sp>
          <p:nvSpPr>
            <p:cNvPr id="19" name="TextBox 19"/>
            <p:cNvSpPr txBox="1"/>
            <p:nvPr/>
          </p:nvSpPr>
          <p:spPr>
            <a:xfrm>
              <a:off x="0" y="-66675"/>
              <a:ext cx="2334259" cy="598711"/>
            </a:xfrm>
            <a:prstGeom prst="rect">
              <a:avLst/>
            </a:prstGeom>
          </p:spPr>
          <p:txBody>
            <a:bodyPr lIns="50800" tIns="50800" rIns="50800" bIns="50800" rtlCol="0" anchor="ctr"/>
            <a:lstStyle/>
            <a:p>
              <a:pPr algn="ctr">
                <a:lnSpc>
                  <a:spcPts val="3359"/>
                </a:lnSpc>
              </a:pPr>
              <a:endParaRPr/>
            </a:p>
          </p:txBody>
        </p:sp>
      </p:grpSp>
      <p:sp>
        <p:nvSpPr>
          <p:cNvPr id="20" name="TextBox 20"/>
          <p:cNvSpPr txBox="1"/>
          <p:nvPr/>
        </p:nvSpPr>
        <p:spPr>
          <a:xfrm>
            <a:off x="2414590" y="7345763"/>
            <a:ext cx="7695605" cy="1566583"/>
          </a:xfrm>
          <a:prstGeom prst="rect">
            <a:avLst/>
          </a:prstGeom>
        </p:spPr>
        <p:txBody>
          <a:bodyPr lIns="0" tIns="0" rIns="0" bIns="0" rtlCol="0" anchor="t">
            <a:spAutoFit/>
          </a:bodyPr>
          <a:lstStyle/>
          <a:p>
            <a:pPr algn="ctr">
              <a:lnSpc>
                <a:spcPts val="4199"/>
              </a:lnSpc>
            </a:pPr>
            <a:r>
              <a:rPr lang="en-US" sz="2999" dirty="0">
                <a:solidFill>
                  <a:srgbClr val="282828"/>
                </a:solidFill>
                <a:latin typeface="Asap Condensed"/>
                <a:ea typeface="Asap Condensed"/>
                <a:cs typeface="Asap Condensed"/>
                <a:sym typeface="Asap Condensed"/>
              </a:rPr>
              <a:t>Outlier  </a:t>
            </a:r>
            <a:r>
              <a:rPr lang="en-US" sz="2999" dirty="0" err="1">
                <a:solidFill>
                  <a:srgbClr val="282828"/>
                </a:solidFill>
                <a:latin typeface="Asap Condensed"/>
                <a:ea typeface="Asap Condensed"/>
                <a:cs typeface="Asap Condensed"/>
                <a:sym typeface="Asap Condensed"/>
              </a:rPr>
              <a:t>harus</a:t>
            </a:r>
            <a:r>
              <a:rPr lang="en-US" sz="2999" dirty="0">
                <a:solidFill>
                  <a:srgbClr val="282828"/>
                </a:solidFill>
                <a:latin typeface="Asap Condensed"/>
                <a:ea typeface="Asap Condensed"/>
                <a:cs typeface="Asap Condensed"/>
                <a:sym typeface="Asap Condensed"/>
              </a:rPr>
              <a:t> </a:t>
            </a:r>
            <a:r>
              <a:rPr lang="en-US" sz="2999" dirty="0" err="1">
                <a:solidFill>
                  <a:srgbClr val="282828"/>
                </a:solidFill>
                <a:latin typeface="Asap Condensed"/>
                <a:ea typeface="Asap Condensed"/>
                <a:cs typeface="Asap Condensed"/>
                <a:sym typeface="Asap Condensed"/>
              </a:rPr>
              <a:t>diperhatikan</a:t>
            </a:r>
            <a:r>
              <a:rPr lang="en-US" sz="2999" dirty="0">
                <a:solidFill>
                  <a:srgbClr val="282828"/>
                </a:solidFill>
                <a:latin typeface="Asap Condensed"/>
                <a:ea typeface="Asap Condensed"/>
                <a:cs typeface="Asap Condensed"/>
                <a:sym typeface="Asap Condensed"/>
              </a:rPr>
              <a:t> </a:t>
            </a:r>
            <a:r>
              <a:rPr lang="en-US" sz="2999" dirty="0" err="1">
                <a:solidFill>
                  <a:srgbClr val="282828"/>
                </a:solidFill>
                <a:latin typeface="Asap Condensed"/>
                <a:ea typeface="Asap Condensed"/>
                <a:cs typeface="Asap Condensed"/>
                <a:sym typeface="Asap Condensed"/>
              </a:rPr>
              <a:t>karena</a:t>
            </a:r>
            <a:r>
              <a:rPr lang="en-US" sz="2999" dirty="0">
                <a:solidFill>
                  <a:srgbClr val="282828"/>
                </a:solidFill>
                <a:latin typeface="Asap Condensed"/>
                <a:ea typeface="Asap Condensed"/>
                <a:cs typeface="Asap Condensed"/>
                <a:sym typeface="Asap Condensed"/>
              </a:rPr>
              <a:t> sangat </a:t>
            </a:r>
            <a:r>
              <a:rPr lang="en-US" sz="2999" dirty="0" err="1">
                <a:solidFill>
                  <a:srgbClr val="282828"/>
                </a:solidFill>
                <a:latin typeface="Asap Condensed"/>
                <a:ea typeface="Asap Condensed"/>
                <a:cs typeface="Asap Condensed"/>
                <a:sym typeface="Asap Condensed"/>
              </a:rPr>
              <a:t>memengaruhi</a:t>
            </a:r>
            <a:r>
              <a:rPr lang="en-US" sz="2999" dirty="0">
                <a:solidFill>
                  <a:srgbClr val="282828"/>
                </a:solidFill>
                <a:latin typeface="Asap Condensed"/>
                <a:ea typeface="Asap Condensed"/>
                <a:cs typeface="Asap Condensed"/>
                <a:sym typeface="Asap Condensed"/>
              </a:rPr>
              <a:t> </a:t>
            </a:r>
            <a:r>
              <a:rPr lang="en-US" sz="2999" dirty="0" err="1">
                <a:solidFill>
                  <a:srgbClr val="282828"/>
                </a:solidFill>
                <a:latin typeface="Asap Condensed"/>
                <a:ea typeface="Asap Condensed"/>
                <a:cs typeface="Asap Condensed"/>
                <a:sym typeface="Asap Condensed"/>
              </a:rPr>
              <a:t>analisis</a:t>
            </a:r>
            <a:r>
              <a:rPr lang="en-US" sz="2999" dirty="0">
                <a:solidFill>
                  <a:srgbClr val="282828"/>
                </a:solidFill>
                <a:latin typeface="Asap Condensed"/>
                <a:ea typeface="Asap Condensed"/>
                <a:cs typeface="Asap Condensed"/>
                <a:sym typeface="Asap Condensed"/>
              </a:rPr>
              <a:t> data, </a:t>
            </a:r>
            <a:r>
              <a:rPr lang="en-US" sz="2999" dirty="0" err="1">
                <a:solidFill>
                  <a:srgbClr val="282828"/>
                </a:solidFill>
                <a:latin typeface="Asap Condensed"/>
                <a:ea typeface="Asap Condensed"/>
                <a:cs typeface="Asap Condensed"/>
                <a:sym typeface="Asap Condensed"/>
              </a:rPr>
              <a:t>apabila</a:t>
            </a:r>
            <a:r>
              <a:rPr lang="en-US" sz="2999" dirty="0">
                <a:solidFill>
                  <a:srgbClr val="282828"/>
                </a:solidFill>
                <a:latin typeface="Asap Condensed"/>
                <a:ea typeface="Asap Condensed"/>
                <a:cs typeface="Asap Condensed"/>
                <a:sym typeface="Asap Condensed"/>
              </a:rPr>
              <a:t> outlier </a:t>
            </a:r>
            <a:r>
              <a:rPr lang="en-US" sz="2999" dirty="0" err="1">
                <a:solidFill>
                  <a:srgbClr val="282828"/>
                </a:solidFill>
                <a:latin typeface="Asap Condensed"/>
                <a:ea typeface="Asap Condensed"/>
                <a:cs typeface="Asap Condensed"/>
                <a:sym typeface="Asap Condensed"/>
              </a:rPr>
              <a:t>tersebut</a:t>
            </a:r>
            <a:r>
              <a:rPr lang="en-US" sz="2999" dirty="0">
                <a:solidFill>
                  <a:srgbClr val="282828"/>
                </a:solidFill>
                <a:latin typeface="Asap Condensed"/>
                <a:ea typeface="Asap Condensed"/>
                <a:cs typeface="Asap Condensed"/>
                <a:sym typeface="Asap Condensed"/>
              </a:rPr>
              <a:t> </a:t>
            </a:r>
            <a:r>
              <a:rPr lang="en-US" sz="2999" dirty="0" err="1">
                <a:solidFill>
                  <a:srgbClr val="282828"/>
                </a:solidFill>
                <a:latin typeface="Asap Condensed"/>
                <a:ea typeface="Asap Condensed"/>
                <a:cs typeface="Asap Condensed"/>
                <a:sym typeface="Asap Condensed"/>
              </a:rPr>
              <a:t>nilai</a:t>
            </a:r>
            <a:r>
              <a:rPr lang="en-US" sz="2999" dirty="0">
                <a:solidFill>
                  <a:srgbClr val="282828"/>
                </a:solidFill>
                <a:latin typeface="Asap Condensed"/>
                <a:ea typeface="Asap Condensed"/>
                <a:cs typeface="Asap Condensed"/>
                <a:sym typeface="Asap Condensed"/>
              </a:rPr>
              <a:t> </a:t>
            </a:r>
            <a:r>
              <a:rPr lang="en-US" sz="2999" dirty="0" err="1">
                <a:solidFill>
                  <a:srgbClr val="282828"/>
                </a:solidFill>
                <a:latin typeface="Asap Condensed"/>
                <a:ea typeface="Asap Condensed"/>
                <a:cs typeface="Asap Condensed"/>
                <a:sym typeface="Asap Condensed"/>
              </a:rPr>
              <a:t>nya</a:t>
            </a:r>
            <a:r>
              <a:rPr lang="en-US" sz="2999" dirty="0">
                <a:solidFill>
                  <a:srgbClr val="282828"/>
                </a:solidFill>
                <a:latin typeface="Asap Condensed"/>
                <a:ea typeface="Asap Condensed"/>
                <a:cs typeface="Asap Condensed"/>
                <a:sym typeface="Asap Condensed"/>
              </a:rPr>
              <a:t> sangat </a:t>
            </a:r>
            <a:r>
              <a:rPr lang="en-US" sz="2999" dirty="0" err="1">
                <a:solidFill>
                  <a:srgbClr val="282828"/>
                </a:solidFill>
                <a:latin typeface="Asap Condensed"/>
                <a:ea typeface="Asap Condensed"/>
                <a:cs typeface="Asap Condensed"/>
                <a:sym typeface="Asap Condensed"/>
              </a:rPr>
              <a:t>jauh</a:t>
            </a:r>
            <a:r>
              <a:rPr lang="en-US" sz="2999" dirty="0">
                <a:solidFill>
                  <a:srgbClr val="282828"/>
                </a:solidFill>
                <a:latin typeface="Asap Condensed"/>
                <a:ea typeface="Asap Condensed"/>
                <a:cs typeface="Asap Condensed"/>
                <a:sym typeface="Asap Condensed"/>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569700" y="-543107"/>
            <a:ext cx="2841882" cy="2436914"/>
          </a:xfrm>
          <a:custGeom>
            <a:avLst/>
            <a:gdLst/>
            <a:ahLst/>
            <a:cxnLst/>
            <a:rect l="l" t="t" r="r" b="b"/>
            <a:pathLst>
              <a:path w="2841882" h="2436914">
                <a:moveTo>
                  <a:pt x="0" y="0"/>
                </a:moveTo>
                <a:lnTo>
                  <a:pt x="2841882" y="0"/>
                </a:lnTo>
                <a:lnTo>
                  <a:pt x="2841882" y="2436914"/>
                </a:lnTo>
                <a:lnTo>
                  <a:pt x="0" y="24369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16015818" y="8393193"/>
            <a:ext cx="2841882" cy="2436914"/>
          </a:xfrm>
          <a:custGeom>
            <a:avLst/>
            <a:gdLst/>
            <a:ahLst/>
            <a:cxnLst/>
            <a:rect l="l" t="t" r="r" b="b"/>
            <a:pathLst>
              <a:path w="2841882" h="2436914">
                <a:moveTo>
                  <a:pt x="0" y="0"/>
                </a:moveTo>
                <a:lnTo>
                  <a:pt x="2841882" y="0"/>
                </a:lnTo>
                <a:lnTo>
                  <a:pt x="2841882" y="2436914"/>
                </a:lnTo>
                <a:lnTo>
                  <a:pt x="0" y="24369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59417" y="8324312"/>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a:off x="16351905" y="-1672225"/>
            <a:ext cx="1376678" cy="3634913"/>
          </a:xfrm>
          <a:custGeom>
            <a:avLst/>
            <a:gdLst/>
            <a:ahLst/>
            <a:cxnLst/>
            <a:rect l="l" t="t" r="r" b="b"/>
            <a:pathLst>
              <a:path w="1376678" h="3634913">
                <a:moveTo>
                  <a:pt x="0" y="0"/>
                </a:moveTo>
                <a:lnTo>
                  <a:pt x="1376678" y="0"/>
                </a:lnTo>
                <a:lnTo>
                  <a:pt x="1376678" y="3634913"/>
                </a:lnTo>
                <a:lnTo>
                  <a:pt x="0" y="36349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flipV="1">
            <a:off x="9203770" y="1520522"/>
            <a:ext cx="0" cy="7245955"/>
          </a:xfrm>
          <a:prstGeom prst="line">
            <a:avLst/>
          </a:prstGeom>
          <a:ln w="47625" cap="rnd">
            <a:solidFill>
              <a:srgbClr val="2E6FAD">
                <a:alpha val="14902"/>
              </a:srgbClr>
            </a:solidFill>
            <a:prstDash val="solid"/>
            <a:headEnd type="none" w="sm" len="sm"/>
            <a:tailEnd type="none" w="sm" len="sm"/>
          </a:ln>
        </p:spPr>
      </p:sp>
      <p:grpSp>
        <p:nvGrpSpPr>
          <p:cNvPr id="7" name="Group 7"/>
          <p:cNvGrpSpPr/>
          <p:nvPr/>
        </p:nvGrpSpPr>
        <p:grpSpPr>
          <a:xfrm>
            <a:off x="1641559" y="1520522"/>
            <a:ext cx="5505477" cy="550547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9" name="TextBox 9"/>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sp>
        <p:nvSpPr>
          <p:cNvPr id="10" name="Freeform 10"/>
          <p:cNvSpPr/>
          <p:nvPr/>
        </p:nvSpPr>
        <p:spPr>
          <a:xfrm>
            <a:off x="1863467" y="1520522"/>
            <a:ext cx="6802140" cy="7245955"/>
          </a:xfrm>
          <a:custGeom>
            <a:avLst/>
            <a:gdLst/>
            <a:ahLst/>
            <a:cxnLst/>
            <a:rect l="l" t="t" r="r" b="b"/>
            <a:pathLst>
              <a:path w="6802140" h="7245955">
                <a:moveTo>
                  <a:pt x="0" y="0"/>
                </a:moveTo>
                <a:lnTo>
                  <a:pt x="6802140" y="0"/>
                </a:lnTo>
                <a:lnTo>
                  <a:pt x="6802140" y="7245956"/>
                </a:lnTo>
                <a:lnTo>
                  <a:pt x="0" y="72459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7147036" y="6356943"/>
            <a:ext cx="960868" cy="96086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13" name="TextBox 13"/>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sp>
        <p:nvSpPr>
          <p:cNvPr id="14" name="Freeform 14"/>
          <p:cNvSpPr/>
          <p:nvPr/>
        </p:nvSpPr>
        <p:spPr>
          <a:xfrm>
            <a:off x="7847171" y="2098769"/>
            <a:ext cx="521468" cy="521468"/>
          </a:xfrm>
          <a:custGeom>
            <a:avLst/>
            <a:gdLst/>
            <a:ahLst/>
            <a:cxnLst/>
            <a:rect l="l" t="t" r="r" b="b"/>
            <a:pathLst>
              <a:path w="521468" h="521468">
                <a:moveTo>
                  <a:pt x="0" y="0"/>
                </a:moveTo>
                <a:lnTo>
                  <a:pt x="521467" y="0"/>
                </a:lnTo>
                <a:lnTo>
                  <a:pt x="521467" y="521468"/>
                </a:lnTo>
                <a:lnTo>
                  <a:pt x="0" y="5214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7847171" y="2762017"/>
            <a:ext cx="521468" cy="521468"/>
          </a:xfrm>
          <a:custGeom>
            <a:avLst/>
            <a:gdLst/>
            <a:ahLst/>
            <a:cxnLst/>
            <a:rect l="l" t="t" r="r" b="b"/>
            <a:pathLst>
              <a:path w="521468" h="521468">
                <a:moveTo>
                  <a:pt x="0" y="0"/>
                </a:moveTo>
                <a:lnTo>
                  <a:pt x="521467" y="0"/>
                </a:lnTo>
                <a:lnTo>
                  <a:pt x="521467" y="521467"/>
                </a:lnTo>
                <a:lnTo>
                  <a:pt x="0" y="5214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a:off x="7847171" y="3426359"/>
            <a:ext cx="521468" cy="521468"/>
          </a:xfrm>
          <a:custGeom>
            <a:avLst/>
            <a:gdLst/>
            <a:ahLst/>
            <a:cxnLst/>
            <a:rect l="l" t="t" r="r" b="b"/>
            <a:pathLst>
              <a:path w="521468" h="521468">
                <a:moveTo>
                  <a:pt x="0" y="0"/>
                </a:moveTo>
                <a:lnTo>
                  <a:pt x="521467" y="0"/>
                </a:lnTo>
                <a:lnTo>
                  <a:pt x="521467" y="521468"/>
                </a:lnTo>
                <a:lnTo>
                  <a:pt x="0" y="52146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TextBox 17"/>
          <p:cNvSpPr txBox="1"/>
          <p:nvPr/>
        </p:nvSpPr>
        <p:spPr>
          <a:xfrm>
            <a:off x="9741932" y="2164606"/>
            <a:ext cx="6904508" cy="3333750"/>
          </a:xfrm>
          <a:prstGeom prst="rect">
            <a:avLst/>
          </a:prstGeom>
        </p:spPr>
        <p:txBody>
          <a:bodyPr lIns="0" tIns="0" rIns="0" bIns="0" rtlCol="0" anchor="t">
            <a:spAutoFit/>
          </a:bodyPr>
          <a:lstStyle/>
          <a:p>
            <a:pPr algn="l">
              <a:lnSpc>
                <a:spcPts val="8549"/>
              </a:lnSpc>
            </a:pPr>
            <a:r>
              <a:rPr lang="en-US" sz="8999">
                <a:solidFill>
                  <a:srgbClr val="2E6FAD"/>
                </a:solidFill>
                <a:latin typeface="Organic"/>
                <a:ea typeface="Organic"/>
                <a:cs typeface="Organic"/>
                <a:sym typeface="Organic"/>
              </a:rPr>
              <a:t>Terima Kasih Atas Semua Perhatiannya</a:t>
            </a:r>
          </a:p>
        </p:txBody>
      </p:sp>
      <p:sp>
        <p:nvSpPr>
          <p:cNvPr id="18" name="Freeform 18"/>
          <p:cNvSpPr/>
          <p:nvPr/>
        </p:nvSpPr>
        <p:spPr>
          <a:xfrm>
            <a:off x="15536355" y="3198416"/>
            <a:ext cx="760576" cy="665821"/>
          </a:xfrm>
          <a:custGeom>
            <a:avLst/>
            <a:gdLst/>
            <a:ahLst/>
            <a:cxnLst/>
            <a:rect l="l" t="t" r="r" b="b"/>
            <a:pathLst>
              <a:path w="760576" h="665821">
                <a:moveTo>
                  <a:pt x="0" y="0"/>
                </a:moveTo>
                <a:lnTo>
                  <a:pt x="760576" y="0"/>
                </a:lnTo>
                <a:lnTo>
                  <a:pt x="760576" y="665821"/>
                </a:lnTo>
                <a:lnTo>
                  <a:pt x="0" y="66582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TextBox 19"/>
          <p:cNvSpPr txBox="1"/>
          <p:nvPr/>
        </p:nvSpPr>
        <p:spPr>
          <a:xfrm>
            <a:off x="9741932" y="5612643"/>
            <a:ext cx="6904508" cy="1270635"/>
          </a:xfrm>
          <a:prstGeom prst="rect">
            <a:avLst/>
          </a:prstGeom>
        </p:spPr>
        <p:txBody>
          <a:bodyPr lIns="0" tIns="0" rIns="0" bIns="0" rtlCol="0" anchor="t">
            <a:spAutoFit/>
          </a:bodyPr>
          <a:lstStyle/>
          <a:p>
            <a:pPr algn="l">
              <a:lnSpc>
                <a:spcPts val="5039"/>
              </a:lnSpc>
            </a:pPr>
            <a:r>
              <a:rPr lang="en-US" sz="3599" spc="-107">
                <a:solidFill>
                  <a:srgbClr val="282828"/>
                </a:solidFill>
                <a:latin typeface="Asap Condensed"/>
                <a:ea typeface="Asap Condensed"/>
                <a:cs typeface="Asap Condensed"/>
                <a:sym typeface="Asap Condensed"/>
              </a:rPr>
              <a:t>Semoga presentasi ini dapat bermanfaat dan menambah wawasan pembaca.</a:t>
            </a:r>
          </a:p>
        </p:txBody>
      </p:sp>
      <p:sp>
        <p:nvSpPr>
          <p:cNvPr id="20" name="TextBox 20"/>
          <p:cNvSpPr txBox="1"/>
          <p:nvPr/>
        </p:nvSpPr>
        <p:spPr>
          <a:xfrm>
            <a:off x="10027113" y="7594616"/>
            <a:ext cx="5145684" cy="514350"/>
          </a:xfrm>
          <a:prstGeom prst="rect">
            <a:avLst/>
          </a:prstGeom>
        </p:spPr>
        <p:txBody>
          <a:bodyPr lIns="0" tIns="0" rIns="0" bIns="0" rtlCol="0" anchor="t">
            <a:spAutoFit/>
          </a:bodyPr>
          <a:lstStyle/>
          <a:p>
            <a:pPr algn="ctr">
              <a:lnSpc>
                <a:spcPts val="4199"/>
              </a:lnSpc>
            </a:pPr>
            <a:r>
              <a:rPr lang="en-US" sz="2999" b="1" spc="-89">
                <a:solidFill>
                  <a:srgbClr val="FFFFFF"/>
                </a:solidFill>
                <a:latin typeface="Asap Condensed Bold"/>
                <a:ea typeface="Asap Condensed Bold"/>
                <a:cs typeface="Asap Condensed Bold"/>
                <a:sym typeface="Asap Condensed Bold"/>
              </a:rPr>
              <a:t>Materi Teknologi dan Komunikasi</a:t>
            </a:r>
          </a:p>
        </p:txBody>
      </p:sp>
      <p:grpSp>
        <p:nvGrpSpPr>
          <p:cNvPr id="21" name="Group 21"/>
          <p:cNvGrpSpPr/>
          <p:nvPr/>
        </p:nvGrpSpPr>
        <p:grpSpPr>
          <a:xfrm>
            <a:off x="8107905" y="5971958"/>
            <a:ext cx="384986" cy="384986"/>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D1FF"/>
            </a:solidFill>
          </p:spPr>
        </p:sp>
        <p:sp>
          <p:nvSpPr>
            <p:cNvPr id="23" name="TextBox 23"/>
            <p:cNvSpPr txBox="1"/>
            <p:nvPr/>
          </p:nvSpPr>
          <p:spPr>
            <a:xfrm>
              <a:off x="76200" y="9525"/>
              <a:ext cx="660400" cy="727075"/>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244</Words>
  <Application>Microsoft Macintosh PowerPoint</Application>
  <PresentationFormat>Custom</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Asap Condensed</vt:lpstr>
      <vt:lpstr>Asap Condensed Bold</vt:lpstr>
      <vt:lpstr>Calibri</vt:lpstr>
      <vt:lpstr>Organic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Biru dan Krem Tema Dampak Negatif Teknologi Gaya Ilustratif</dc:title>
  <cp:lastModifiedBy>Ina Marshanda</cp:lastModifiedBy>
  <cp:revision>3</cp:revision>
  <dcterms:created xsi:type="dcterms:W3CDTF">2006-08-16T00:00:00Z</dcterms:created>
  <dcterms:modified xsi:type="dcterms:W3CDTF">2025-09-24T13:44:27Z</dcterms:modified>
  <dc:identifier>DAGz4aL9FgA</dc:identifier>
</cp:coreProperties>
</file>