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81816-C412-4A90-AA9D-BD81B698DEC7}" v="13" dt="2024-11-21T05:20:02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65A71-3726-47DB-9CDD-C4EAB03400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0FBD6F-5E95-447B-857E-0A554C8D11D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Hyper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Parmater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tuning</a:t>
          </a:r>
        </a:p>
      </dgm:t>
    </dgm:pt>
    <dgm:pt modelId="{3D9EFC38-5BC0-4CBE-AECD-88A0E3045848}" type="parTrans" cxnId="{88EB5280-1C18-46DB-88D9-278DFA3558C9}">
      <dgm:prSet/>
      <dgm:spPr/>
      <dgm:t>
        <a:bodyPr/>
        <a:lstStyle/>
        <a:p>
          <a:endParaRPr lang="en-US"/>
        </a:p>
      </dgm:t>
    </dgm:pt>
    <dgm:pt modelId="{7D4FF353-BA18-44C3-B71A-02D13BE167AD}" type="sibTrans" cxnId="{88EB5280-1C18-46DB-88D9-278DFA3558C9}">
      <dgm:prSet/>
      <dgm:spPr/>
      <dgm:t>
        <a:bodyPr/>
        <a:lstStyle/>
        <a:p>
          <a:endParaRPr lang="en-US"/>
        </a:p>
      </dgm:t>
    </dgm:pt>
    <dgm:pt modelId="{86E1297C-109D-4485-BCD1-DC254A07448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</a:p>
      </dgm:t>
    </dgm:pt>
    <dgm:pt modelId="{A75B20C9-1CCF-4429-99F6-DD0DDC5D48FF}" type="parTrans" cxnId="{2DF5FAED-55C7-496C-AE21-71BE206FAECD}">
      <dgm:prSet/>
      <dgm:spPr/>
      <dgm:t>
        <a:bodyPr/>
        <a:lstStyle/>
        <a:p>
          <a:endParaRPr lang="en-US"/>
        </a:p>
      </dgm:t>
    </dgm:pt>
    <dgm:pt modelId="{C23E5965-8136-4F42-B203-21814492FC09}" type="sibTrans" cxnId="{2DF5FAED-55C7-496C-AE21-71BE206FAECD}">
      <dgm:prSet/>
      <dgm:spPr/>
      <dgm:t>
        <a:bodyPr/>
        <a:lstStyle/>
        <a:p>
          <a:endParaRPr lang="en-US"/>
        </a:p>
      </dgm:t>
    </dgm:pt>
    <dgm:pt modelId="{C49E9B4A-D80B-42F3-ABCF-7124F253E23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L1/L2 Regularization</a:t>
          </a:r>
        </a:p>
      </dgm:t>
    </dgm:pt>
    <dgm:pt modelId="{4A581662-3AC3-4770-8D8A-C73F5C6B1310}" type="parTrans" cxnId="{168CB9D3-24E8-4B72-81B3-F1B1EC842D5B}">
      <dgm:prSet/>
      <dgm:spPr/>
      <dgm:t>
        <a:bodyPr/>
        <a:lstStyle/>
        <a:p>
          <a:endParaRPr lang="en-US"/>
        </a:p>
      </dgm:t>
    </dgm:pt>
    <dgm:pt modelId="{99EEB523-9FD4-4001-BEDF-EAD577B16965}" type="sibTrans" cxnId="{168CB9D3-24E8-4B72-81B3-F1B1EC842D5B}">
      <dgm:prSet/>
      <dgm:spPr/>
      <dgm:t>
        <a:bodyPr/>
        <a:lstStyle/>
        <a:p>
          <a:endParaRPr lang="en-US"/>
        </a:p>
      </dgm:t>
    </dgm:pt>
    <dgm:pt modelId="{A8F93304-B786-4DB2-AE19-48213AB0E8EC}" type="pres">
      <dgm:prSet presAssocID="{80265A71-3726-47DB-9CDD-C4EAB03400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E6FEF9-E185-4CA6-99C2-0E4E1B90654E}" type="pres">
      <dgm:prSet presAssocID="{B80FBD6F-5E95-447B-857E-0A554C8D11D7}" presName="hierRoot1" presStyleCnt="0"/>
      <dgm:spPr/>
    </dgm:pt>
    <dgm:pt modelId="{5EE1971E-FA9D-42C6-850F-5034C14A5D51}" type="pres">
      <dgm:prSet presAssocID="{B80FBD6F-5E95-447B-857E-0A554C8D11D7}" presName="composite" presStyleCnt="0"/>
      <dgm:spPr/>
    </dgm:pt>
    <dgm:pt modelId="{91CDEF44-1B09-46A3-9D53-2487EF38F5A8}" type="pres">
      <dgm:prSet presAssocID="{B80FBD6F-5E95-447B-857E-0A554C8D11D7}" presName="background" presStyleLbl="node0" presStyleIdx="0" presStyleCnt="3"/>
      <dgm:spPr/>
    </dgm:pt>
    <dgm:pt modelId="{DDFF6C54-DB69-4FD9-BD69-68D6137DF508}" type="pres">
      <dgm:prSet presAssocID="{B80FBD6F-5E95-447B-857E-0A554C8D11D7}" presName="text" presStyleLbl="fgAcc0" presStyleIdx="0" presStyleCnt="3">
        <dgm:presLayoutVars>
          <dgm:chPref val="3"/>
        </dgm:presLayoutVars>
      </dgm:prSet>
      <dgm:spPr/>
    </dgm:pt>
    <dgm:pt modelId="{C1A432AB-8A61-461A-9C85-7FAF2EE43FE2}" type="pres">
      <dgm:prSet presAssocID="{B80FBD6F-5E95-447B-857E-0A554C8D11D7}" presName="hierChild2" presStyleCnt="0"/>
      <dgm:spPr/>
    </dgm:pt>
    <dgm:pt modelId="{D80E5488-4CCA-4F0C-9D78-1128F9CF83F6}" type="pres">
      <dgm:prSet presAssocID="{86E1297C-109D-4485-BCD1-DC254A074487}" presName="hierRoot1" presStyleCnt="0"/>
      <dgm:spPr/>
    </dgm:pt>
    <dgm:pt modelId="{A0767095-DEB5-4CC0-BADE-D25A29B3C00E}" type="pres">
      <dgm:prSet presAssocID="{86E1297C-109D-4485-BCD1-DC254A074487}" presName="composite" presStyleCnt="0"/>
      <dgm:spPr/>
    </dgm:pt>
    <dgm:pt modelId="{922D0E95-8334-409A-9A84-7EF4C49EA34F}" type="pres">
      <dgm:prSet presAssocID="{86E1297C-109D-4485-BCD1-DC254A074487}" presName="background" presStyleLbl="node0" presStyleIdx="1" presStyleCnt="3"/>
      <dgm:spPr/>
    </dgm:pt>
    <dgm:pt modelId="{18CD82DE-8FF6-4BD4-9DE3-E4AFE7E28C7C}" type="pres">
      <dgm:prSet presAssocID="{86E1297C-109D-4485-BCD1-DC254A074487}" presName="text" presStyleLbl="fgAcc0" presStyleIdx="1" presStyleCnt="3">
        <dgm:presLayoutVars>
          <dgm:chPref val="3"/>
        </dgm:presLayoutVars>
      </dgm:prSet>
      <dgm:spPr/>
    </dgm:pt>
    <dgm:pt modelId="{AA6C2B8B-B2B2-4EA0-A616-AEF1332A30A4}" type="pres">
      <dgm:prSet presAssocID="{86E1297C-109D-4485-BCD1-DC254A074487}" presName="hierChild2" presStyleCnt="0"/>
      <dgm:spPr/>
    </dgm:pt>
    <dgm:pt modelId="{5DE5BFFE-C9D8-4ECB-81B3-10E31C9927E8}" type="pres">
      <dgm:prSet presAssocID="{C49E9B4A-D80B-42F3-ABCF-7124F253E23B}" presName="hierRoot1" presStyleCnt="0"/>
      <dgm:spPr/>
    </dgm:pt>
    <dgm:pt modelId="{3EEF1117-2531-44F5-9F20-DF35779389A7}" type="pres">
      <dgm:prSet presAssocID="{C49E9B4A-D80B-42F3-ABCF-7124F253E23B}" presName="composite" presStyleCnt="0"/>
      <dgm:spPr/>
    </dgm:pt>
    <dgm:pt modelId="{81B5FE2F-578D-4DF8-9139-16489BD2B7D8}" type="pres">
      <dgm:prSet presAssocID="{C49E9B4A-D80B-42F3-ABCF-7124F253E23B}" presName="background" presStyleLbl="node0" presStyleIdx="2" presStyleCnt="3"/>
      <dgm:spPr/>
    </dgm:pt>
    <dgm:pt modelId="{63D3F19B-3EE9-4EC0-A3A3-33F6AC817A58}" type="pres">
      <dgm:prSet presAssocID="{C49E9B4A-D80B-42F3-ABCF-7124F253E23B}" presName="text" presStyleLbl="fgAcc0" presStyleIdx="2" presStyleCnt="3">
        <dgm:presLayoutVars>
          <dgm:chPref val="3"/>
        </dgm:presLayoutVars>
      </dgm:prSet>
      <dgm:spPr/>
    </dgm:pt>
    <dgm:pt modelId="{451F7B05-C342-414B-BE34-A340ACDD771C}" type="pres">
      <dgm:prSet presAssocID="{C49E9B4A-D80B-42F3-ABCF-7124F253E23B}" presName="hierChild2" presStyleCnt="0"/>
      <dgm:spPr/>
    </dgm:pt>
  </dgm:ptLst>
  <dgm:cxnLst>
    <dgm:cxn modelId="{88EB5280-1C18-46DB-88D9-278DFA3558C9}" srcId="{80265A71-3726-47DB-9CDD-C4EAB03400AF}" destId="{B80FBD6F-5E95-447B-857E-0A554C8D11D7}" srcOrd="0" destOrd="0" parTransId="{3D9EFC38-5BC0-4CBE-AECD-88A0E3045848}" sibTransId="{7D4FF353-BA18-44C3-B71A-02D13BE167AD}"/>
    <dgm:cxn modelId="{3CC46087-3BD6-4683-BFC6-728C187B0C81}" type="presOf" srcId="{B80FBD6F-5E95-447B-857E-0A554C8D11D7}" destId="{DDFF6C54-DB69-4FD9-BD69-68D6137DF508}" srcOrd="0" destOrd="0" presId="urn:microsoft.com/office/officeart/2005/8/layout/hierarchy1"/>
    <dgm:cxn modelId="{0FE4E79F-C7F4-41AC-9928-842C82ED2559}" type="presOf" srcId="{86E1297C-109D-4485-BCD1-DC254A074487}" destId="{18CD82DE-8FF6-4BD4-9DE3-E4AFE7E28C7C}" srcOrd="0" destOrd="0" presId="urn:microsoft.com/office/officeart/2005/8/layout/hierarchy1"/>
    <dgm:cxn modelId="{A6DEE6BD-1B5A-4896-B6B5-94BB3A347600}" type="presOf" srcId="{80265A71-3726-47DB-9CDD-C4EAB03400AF}" destId="{A8F93304-B786-4DB2-AE19-48213AB0E8EC}" srcOrd="0" destOrd="0" presId="urn:microsoft.com/office/officeart/2005/8/layout/hierarchy1"/>
    <dgm:cxn modelId="{168CB9D3-24E8-4B72-81B3-F1B1EC842D5B}" srcId="{80265A71-3726-47DB-9CDD-C4EAB03400AF}" destId="{C49E9B4A-D80B-42F3-ABCF-7124F253E23B}" srcOrd="2" destOrd="0" parTransId="{4A581662-3AC3-4770-8D8A-C73F5C6B1310}" sibTransId="{99EEB523-9FD4-4001-BEDF-EAD577B16965}"/>
    <dgm:cxn modelId="{2DF5FAED-55C7-496C-AE21-71BE206FAECD}" srcId="{80265A71-3726-47DB-9CDD-C4EAB03400AF}" destId="{86E1297C-109D-4485-BCD1-DC254A074487}" srcOrd="1" destOrd="0" parTransId="{A75B20C9-1CCF-4429-99F6-DD0DDC5D48FF}" sibTransId="{C23E5965-8136-4F42-B203-21814492FC09}"/>
    <dgm:cxn modelId="{CFED63FD-89FA-49DB-9DDC-C786C5A70D12}" type="presOf" srcId="{C49E9B4A-D80B-42F3-ABCF-7124F253E23B}" destId="{63D3F19B-3EE9-4EC0-A3A3-33F6AC817A58}" srcOrd="0" destOrd="0" presId="urn:microsoft.com/office/officeart/2005/8/layout/hierarchy1"/>
    <dgm:cxn modelId="{1846D09E-B6D5-4D7F-B5A6-487F0E092C9C}" type="presParOf" srcId="{A8F93304-B786-4DB2-AE19-48213AB0E8EC}" destId="{EDE6FEF9-E185-4CA6-99C2-0E4E1B90654E}" srcOrd="0" destOrd="0" presId="urn:microsoft.com/office/officeart/2005/8/layout/hierarchy1"/>
    <dgm:cxn modelId="{32032A95-B445-4413-858B-83AB1C1E6F9F}" type="presParOf" srcId="{EDE6FEF9-E185-4CA6-99C2-0E4E1B90654E}" destId="{5EE1971E-FA9D-42C6-850F-5034C14A5D51}" srcOrd="0" destOrd="0" presId="urn:microsoft.com/office/officeart/2005/8/layout/hierarchy1"/>
    <dgm:cxn modelId="{221B47D7-C164-4CFA-A612-37A9B2996961}" type="presParOf" srcId="{5EE1971E-FA9D-42C6-850F-5034C14A5D51}" destId="{91CDEF44-1B09-46A3-9D53-2487EF38F5A8}" srcOrd="0" destOrd="0" presId="urn:microsoft.com/office/officeart/2005/8/layout/hierarchy1"/>
    <dgm:cxn modelId="{80C77B9A-8376-4631-8D49-F347E8442E9A}" type="presParOf" srcId="{5EE1971E-FA9D-42C6-850F-5034C14A5D51}" destId="{DDFF6C54-DB69-4FD9-BD69-68D6137DF508}" srcOrd="1" destOrd="0" presId="urn:microsoft.com/office/officeart/2005/8/layout/hierarchy1"/>
    <dgm:cxn modelId="{414826CC-2705-491C-A4C0-DBBE1531C141}" type="presParOf" srcId="{EDE6FEF9-E185-4CA6-99C2-0E4E1B90654E}" destId="{C1A432AB-8A61-461A-9C85-7FAF2EE43FE2}" srcOrd="1" destOrd="0" presId="urn:microsoft.com/office/officeart/2005/8/layout/hierarchy1"/>
    <dgm:cxn modelId="{7A5A720E-3F3A-46DF-A328-FDE368375B58}" type="presParOf" srcId="{A8F93304-B786-4DB2-AE19-48213AB0E8EC}" destId="{D80E5488-4CCA-4F0C-9D78-1128F9CF83F6}" srcOrd="1" destOrd="0" presId="urn:microsoft.com/office/officeart/2005/8/layout/hierarchy1"/>
    <dgm:cxn modelId="{B8EF9D59-F72F-4A4E-8C56-F4FA77AD3070}" type="presParOf" srcId="{D80E5488-4CCA-4F0C-9D78-1128F9CF83F6}" destId="{A0767095-DEB5-4CC0-BADE-D25A29B3C00E}" srcOrd="0" destOrd="0" presId="urn:microsoft.com/office/officeart/2005/8/layout/hierarchy1"/>
    <dgm:cxn modelId="{8E1212E9-84B4-433B-9366-27BE5F4C7D22}" type="presParOf" srcId="{A0767095-DEB5-4CC0-BADE-D25A29B3C00E}" destId="{922D0E95-8334-409A-9A84-7EF4C49EA34F}" srcOrd="0" destOrd="0" presId="urn:microsoft.com/office/officeart/2005/8/layout/hierarchy1"/>
    <dgm:cxn modelId="{5165657D-1039-4B7D-A569-66A5833AFF74}" type="presParOf" srcId="{A0767095-DEB5-4CC0-BADE-D25A29B3C00E}" destId="{18CD82DE-8FF6-4BD4-9DE3-E4AFE7E28C7C}" srcOrd="1" destOrd="0" presId="urn:microsoft.com/office/officeart/2005/8/layout/hierarchy1"/>
    <dgm:cxn modelId="{1C25AC31-5095-4ED4-BC49-65CD374B46AA}" type="presParOf" srcId="{D80E5488-4CCA-4F0C-9D78-1128F9CF83F6}" destId="{AA6C2B8B-B2B2-4EA0-A616-AEF1332A30A4}" srcOrd="1" destOrd="0" presId="urn:microsoft.com/office/officeart/2005/8/layout/hierarchy1"/>
    <dgm:cxn modelId="{4976DFCA-17DD-4AE4-A696-8153672179BC}" type="presParOf" srcId="{A8F93304-B786-4DB2-AE19-48213AB0E8EC}" destId="{5DE5BFFE-C9D8-4ECB-81B3-10E31C9927E8}" srcOrd="2" destOrd="0" presId="urn:microsoft.com/office/officeart/2005/8/layout/hierarchy1"/>
    <dgm:cxn modelId="{0BCF1FDF-698C-4036-B240-D855317C96CE}" type="presParOf" srcId="{5DE5BFFE-C9D8-4ECB-81B3-10E31C9927E8}" destId="{3EEF1117-2531-44F5-9F20-DF35779389A7}" srcOrd="0" destOrd="0" presId="urn:microsoft.com/office/officeart/2005/8/layout/hierarchy1"/>
    <dgm:cxn modelId="{3C9728A5-A5F0-4DF8-BFBD-5361AEB808B2}" type="presParOf" srcId="{3EEF1117-2531-44F5-9F20-DF35779389A7}" destId="{81B5FE2F-578D-4DF8-9139-16489BD2B7D8}" srcOrd="0" destOrd="0" presId="urn:microsoft.com/office/officeart/2005/8/layout/hierarchy1"/>
    <dgm:cxn modelId="{07F558C2-7425-4077-B4C2-5C656B377CE7}" type="presParOf" srcId="{3EEF1117-2531-44F5-9F20-DF35779389A7}" destId="{63D3F19B-3EE9-4EC0-A3A3-33F6AC817A58}" srcOrd="1" destOrd="0" presId="urn:microsoft.com/office/officeart/2005/8/layout/hierarchy1"/>
    <dgm:cxn modelId="{026C71FA-2DBD-4C59-8281-0D6E610A1AD1}" type="presParOf" srcId="{5DE5BFFE-C9D8-4ECB-81B3-10E31C9927E8}" destId="{451F7B05-C342-414B-BE34-A340ACDD77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DEF44-1B09-46A3-9D53-2487EF38F5A8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F6C54-DB69-4FD9-BD69-68D6137DF508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Hyper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Parmater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tuning</a:t>
          </a:r>
        </a:p>
      </dsp:txBody>
      <dsp:txXfrm>
        <a:off x="283960" y="1066136"/>
        <a:ext cx="2107770" cy="1308711"/>
      </dsp:txXfrm>
    </dsp:sp>
    <dsp:sp modelId="{922D0E95-8334-409A-9A84-7EF4C49EA34F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D82DE-8FF6-4BD4-9DE3-E4AFE7E28C7C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</a:p>
      </dsp:txBody>
      <dsp:txXfrm>
        <a:off x="2959652" y="1066136"/>
        <a:ext cx="2107770" cy="1308711"/>
      </dsp:txXfrm>
    </dsp:sp>
    <dsp:sp modelId="{81B5FE2F-578D-4DF8-9139-16489BD2B7D8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3F19B-3EE9-4EC0-A3A3-33F6AC817A58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L1/L2 Regularization</a:t>
          </a:r>
        </a:p>
      </dsp:txBody>
      <dsp:txXfrm>
        <a:off x="5635343" y="1066136"/>
        <a:ext cx="2107770" cy="13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Stroke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Ramchandra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Sathu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A20526126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 Madhu Vinay Nalamati	A20526859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Chaturvedi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Battula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A20549559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Vijay Goud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Kodipyaka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A20529999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5BA5D4-129D-3E0A-923A-50AFC143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712935-AD8D-CD6A-C677-0CD44462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to Implement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Box 7">
            <a:extLst>
              <a:ext uri="{FF2B5EF4-FFF2-40B4-BE49-F238E27FC236}">
                <a16:creationId xmlns:a16="http://schemas.microsoft.com/office/drawing/2014/main" id="{FB1EF80F-4318-B1AC-3BDD-6D4687A84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67660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88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702D9-21BF-6093-7011-F09DC9C69E0F}"/>
              </a:ext>
            </a:extLst>
          </p:cNvPr>
          <p:cNvSpPr txBox="1"/>
          <p:nvPr/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54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-7473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0" y="1726901"/>
            <a:ext cx="3264837" cy="3770434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5110 records and 16 features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Numerical, binary, and categorical data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Stroke (0 = No, 1 = Yes)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 include scaling and one-hot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5DFC-7204-0C24-B60D-C80E6FF3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69" y="2447337"/>
            <a:ext cx="4121321" cy="1782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85091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1681494"/>
            <a:ext cx="3264837" cy="3770434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stroke group (1) predominantly consists of older individuals (median ~70 years)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No-stroke group (0) has a broader age distribution (median ~40 years)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in stroke group suggest rare cases of younger individuals experiencing strokes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2B69A-32BA-74DA-F9EB-61ABD142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072" y="85091"/>
            <a:ext cx="2980662" cy="210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9CD45-A288-9F86-5C8E-416A8779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28" y="2316809"/>
            <a:ext cx="3141507" cy="2116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C7CCA-4594-0852-8FAA-D6CCB486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042" y="4603412"/>
            <a:ext cx="3061213" cy="2103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4C33-037D-EEAC-E591-B0800100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07CB4-CA0C-F509-F5BD-D6FEE98B8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74312-F811-FC3D-B49D-979F434D2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10416-E008-92BA-D5FF-A8A78D1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1" y="150091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Visualization</a:t>
            </a:r>
            <a:endParaRPr lang="en-US" sz="28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B3C1-766A-3EE9-0311-A34D42E4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65" y="2040393"/>
            <a:ext cx="4093908" cy="5712691"/>
          </a:xfrm>
        </p:spPr>
        <p:txBody>
          <a:bodyPr anchor="t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heatmap visualizes relationships in a matrix using a color gradient, where warm colors indicate strong positive values, cool colors indicate strong negative values, and neutral tones represent near-zero values.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add clarity by displaying numeric values, while grid lines enhance readability.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widely used for correlation analysis, feature selection, and identifying data patterns.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898E1-ED3F-CD0A-61BD-EA8DE4C5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28" y="1633993"/>
            <a:ext cx="4317507" cy="35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28903-4CF2-CDC2-2104-5F55EA005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1AE5A2E-7A5F-C05D-EC31-D92767790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F066B-693D-6C8D-430B-5440414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D3DD8-1E0B-3D3C-644C-7822C12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1" y="150091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Insights</a:t>
            </a:r>
            <a:endParaRPr lang="en-US" sz="28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AF07-3615-B3B8-AB03-4BA28EB7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65" y="2040393"/>
            <a:ext cx="4093908" cy="5712691"/>
          </a:xfrm>
        </p:spPr>
        <p:txBody>
          <a:bodyPr anchor="t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captures ~29% variance in the first two components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visualizing high-dimensional data in 2D space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partial separation between stroke and no-stroke cases</a:t>
            </a:r>
          </a:p>
        </p:txBody>
      </p:sp>
      <p:pic>
        <p:nvPicPr>
          <p:cNvPr id="5" name="Picture 4" descr="A diagram of a principal component&#10;&#10;Description automatically generated with medium confidence">
            <a:extLst>
              <a:ext uri="{FF2B5EF4-FFF2-40B4-BE49-F238E27FC236}">
                <a16:creationId xmlns:a16="http://schemas.microsoft.com/office/drawing/2014/main" id="{530364EC-8229-7E03-6116-1EA28578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765" y="1798288"/>
            <a:ext cx="4123157" cy="32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09908-4382-BEF7-3CB1-C8D62581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1765FB-B616-986F-E0A8-6A50ACA2F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F6725-D390-1BDB-6DA0-53C61DA1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5EDA0-4A50-52A0-6C50-1182F991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1" y="150091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Insights</a:t>
            </a:r>
            <a:endParaRPr lang="en-US" sz="28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9FC2-5A79-D83B-0A37-CD457DB3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65" y="2040393"/>
            <a:ext cx="4093908" cy="5712691"/>
          </a:xfrm>
        </p:spPr>
        <p:txBody>
          <a:bodyPr anchor="t">
            <a:noAutofit/>
          </a:bodyPr>
          <a:lstStyle/>
          <a:p>
            <a:r>
              <a:rPr lang="en-US" sz="1800" dirty="0"/>
              <a:t>UMAP clusters data based on local and global structures</a:t>
            </a:r>
          </a:p>
          <a:p>
            <a:r>
              <a:rPr lang="en-US" sz="1800" dirty="0"/>
              <a:t>Clearer separation of stroke and no-stroke cases compared to PCA</a:t>
            </a:r>
          </a:p>
          <a:p>
            <a:r>
              <a:rPr lang="en-US" sz="1800" dirty="0"/>
              <a:t>Reveals patterns not captured by linear methods</a:t>
            </a:r>
          </a:p>
        </p:txBody>
      </p:sp>
      <p:pic>
        <p:nvPicPr>
          <p:cNvPr id="6" name="Picture 5" descr="A diagram of a diagram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F079573-C183-2D1C-1BDB-96156A64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94" y="1341582"/>
            <a:ext cx="4062412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07C96-0A6E-EA64-7D56-85C21488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3E05C6-FA1E-458F-2E09-5B01DA7E0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5FF7EB-FE8D-AEEB-CE6C-77DC3DF74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EC764-081C-708F-B3F5-3D40817E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1" y="150091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endParaRPr lang="en-US" sz="28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B50A-3DCF-23AE-7DFE-BFD05053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65" y="2040393"/>
            <a:ext cx="4093908" cy="5712691"/>
          </a:xfrm>
        </p:spPr>
        <p:txBody>
          <a:bodyPr anchor="t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demonstrates K-Means clustering, dividing data into three distinct clusters represented by yellow, teal, and purple.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cluster separation highlights the algorithm's ability to identify patterns and group similar data points effectively.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legend indicates cluster IDs (0, 1, 2), making the plot useful for interpreting data segmentation and understanding patterns. </a:t>
            </a:r>
          </a:p>
        </p:txBody>
      </p:sp>
      <p:pic>
        <p:nvPicPr>
          <p:cNvPr id="5" name="Picture 4" descr="A colorful blotches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8DB4A10-C165-0488-9613-E1AC4576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765" y="187035"/>
            <a:ext cx="3640261" cy="3063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C8E62-C3C3-1C0F-C3A5-E2D0E95D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64" y="3428999"/>
            <a:ext cx="3640261" cy="27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8CC46-BD8C-ED1F-AE24-5415ADC6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284EB-9C30-3D3D-0C92-0D026C822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F8547-F955-59A8-82E9-82D5A7970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7B7F3-42F2-FDA1-B5BD-5A003D10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1" y="388770"/>
            <a:ext cx="3264837" cy="617993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  <a:endParaRPr lang="en-US" sz="28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E424-D675-69DE-4DD0-EB5BBABE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65" y="1534079"/>
            <a:ext cx="4093908" cy="5712691"/>
          </a:xfrm>
        </p:spPr>
        <p:txBody>
          <a:bodyPr anchor="t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categorical features into numerical representations suitable for machine learning models.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was represented as a binary vector, ensuring that the algorithm doesn’t assume any ordinal relationship between categories.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the number of features due to the creation of binary vectors. Ensured that categorical data was appropriately handled.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03AA3-182A-7B70-9509-CD1894C7A0C7}"/>
              </a:ext>
            </a:extLst>
          </p:cNvPr>
          <p:cNvSpPr txBox="1"/>
          <p:nvPr/>
        </p:nvSpPr>
        <p:spPr>
          <a:xfrm>
            <a:off x="4898791" y="38877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 with SMOTE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A6D58-C71D-81B1-AD36-D67BA3CB25E9}"/>
              </a:ext>
            </a:extLst>
          </p:cNvPr>
          <p:cNvSpPr txBox="1"/>
          <p:nvPr/>
        </p:nvSpPr>
        <p:spPr>
          <a:xfrm>
            <a:off x="4898791" y="1549251"/>
            <a:ext cx="35491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the dataset to avoid bias in predictions due to the underrepresentation of the minority class (stroke =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SMOTE to generate synthetic samples for the minority class. Synthetic samples were created by interpolating between existing samples in the minority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imbalanced with a minority class ratio of ~5%.After SMOTE: Achieved a balanced dataset with an equal number of samples for both classes.</a:t>
            </a:r>
          </a:p>
        </p:txBody>
      </p:sp>
    </p:spTree>
    <p:extLst>
      <p:ext uri="{BB962C8B-B14F-4D97-AF65-F5344CB8AC3E}">
        <p14:creationId xmlns:p14="http://schemas.microsoft.com/office/powerpoint/2010/main" val="280587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C8E0C-6A47-93AD-5623-88292B9BA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E63B3-3973-5668-8B53-F539A30E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E3D211-634F-EAB7-7714-9D1702E61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AA5AB-C27D-5738-C068-0163AC6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1" y="548221"/>
            <a:ext cx="3264837" cy="471975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&amp; Random Forest</a:t>
            </a:r>
            <a:endParaRPr lang="en-US" sz="28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5E1F-4E19-434A-19F6-38456ACA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65" y="1448010"/>
            <a:ext cx="4093908" cy="3770535"/>
          </a:xfrm>
        </p:spPr>
        <p:txBody>
          <a:bodyPr anchor="t"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 models achieve identical overall accuracy of 92%, with comparable macro and weighted averages for precision, recall, and F1-score.  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slightly better recall for Class 0 (0.90) compared to Random Forest (0.89), whereas Random Forest outperforms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higher F1-score for Class 1 (0.93 vs. 0.92). 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demonstrate balanced performance, but Random Forest achieves slightly better precision and macro averages (0.93 vs. 0.92).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AB2A67-2152-EE1E-DBA4-EB30A84B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17" y="935875"/>
            <a:ext cx="3859645" cy="1695621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59DBF4-9041-46F4-709B-2F84AB0D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17" y="3664414"/>
            <a:ext cx="3859645" cy="16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3B550C170EA428EA79556DFADF9D0" ma:contentTypeVersion="4" ma:contentTypeDescription="Create a new document." ma:contentTypeScope="" ma:versionID="c214b1012fc6ae5f820692f836854501">
  <xsd:schema xmlns:xsd="http://www.w3.org/2001/XMLSchema" xmlns:xs="http://www.w3.org/2001/XMLSchema" xmlns:p="http://schemas.microsoft.com/office/2006/metadata/properties" xmlns:ns3="b801040c-2580-4190-acfa-162528554f97" targetNamespace="http://schemas.microsoft.com/office/2006/metadata/properties" ma:root="true" ma:fieldsID="68437d03067bc0193bb56aaa8b6895f7" ns3:_="">
    <xsd:import namespace="b801040c-2580-4190-acfa-162528554f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1040c-2580-4190-acfa-162528554f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670D79-9F8B-4DB4-9A73-F2F5EFCC9E75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b801040c-2580-4190-acfa-162528554f97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644273-521C-4BA1-A001-3677F9B110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CF83B2-00ED-4749-884B-054F16053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01040c-2580-4190-acfa-162528554f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533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Stroke Prediction Analysis</vt:lpstr>
      <vt:lpstr>Dataset Overview</vt:lpstr>
      <vt:lpstr>Boxplot Insights</vt:lpstr>
      <vt:lpstr>Heatmap Visualization</vt:lpstr>
      <vt:lpstr>PCA Insights</vt:lpstr>
      <vt:lpstr>UMAP Insights</vt:lpstr>
      <vt:lpstr>K-Means Clustering</vt:lpstr>
      <vt:lpstr>One-Hot Encoding</vt:lpstr>
      <vt:lpstr>XG Boost &amp; Random Forest</vt:lpstr>
      <vt:lpstr>More to Implement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Venkata Madhu Vinay Nalamati</dc:creator>
  <cp:keywords/>
  <dc:description>generated using python-pptx</dc:description>
  <cp:lastModifiedBy>Ramchandra Reddy Sathu</cp:lastModifiedBy>
  <cp:revision>5</cp:revision>
  <dcterms:created xsi:type="dcterms:W3CDTF">2013-01-27T09:14:16Z</dcterms:created>
  <dcterms:modified xsi:type="dcterms:W3CDTF">2024-12-04T01:10:14Z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0x0101009E63B550C170EA428EA79556DFADF9D0</vt:lpwstr>
  </property>
</Properties>
</file>