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Gotham" charset="1" panose="00000000000000000000"/>
      <p:regular r:id="rId17"/>
    </p:embeddedFont>
    <p:embeddedFont>
      <p:font typeface="Gotham Bold" charset="1" panose="00000000000000000000"/>
      <p:regular r:id="rId18"/>
    </p:embeddedFont>
    <p:embeddedFont>
      <p:font typeface="Poppins" charset="1" panose="00000500000000000000"/>
      <p:regular r:id="rId19"/>
    </p:embeddedFont>
    <p:embeddedFont>
      <p:font typeface="Gotham Bold Italics" charset="1" panose="020000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png" Type="http://schemas.openxmlformats.org/officeDocument/2006/relationships/image"/><Relationship Id="rId4" Target="../media/image16.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3.png" Type="http://schemas.openxmlformats.org/officeDocument/2006/relationships/image"/><Relationship Id="rId5" Target="../media/image17.jpeg" Type="http://schemas.openxmlformats.org/officeDocument/2006/relationships/image"/><Relationship Id="rId6" Target="../media/image4.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jpeg" Type="http://schemas.openxmlformats.org/officeDocument/2006/relationships/image"/><Relationship Id="rId5" Target="../media/image9.jpeg" Type="http://schemas.openxmlformats.org/officeDocument/2006/relationships/image"/><Relationship Id="rId6" Target="../media/image3.png" Type="http://schemas.openxmlformats.org/officeDocument/2006/relationships/image"/><Relationship Id="rId7" Target="../media/image4.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jpeg" Type="http://schemas.openxmlformats.org/officeDocument/2006/relationships/image"/><Relationship Id="rId3" Target="../media/image3.png" Type="http://schemas.openxmlformats.org/officeDocument/2006/relationships/image"/><Relationship Id="rId4" Target="../media/image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jpeg" Type="http://schemas.openxmlformats.org/officeDocument/2006/relationships/image"/><Relationship Id="rId3" Target="../media/image12.jpe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jpeg" Type="http://schemas.openxmlformats.org/officeDocument/2006/relationships/image"/><Relationship Id="rId3" Target="../media/image14.jpeg" Type="http://schemas.openxmlformats.org/officeDocument/2006/relationships/image"/><Relationship Id="rId4" Target="../media/image15.jpeg" Type="http://schemas.openxmlformats.org/officeDocument/2006/relationships/image"/><Relationship Id="rId5" Target="../media/image3.png" Type="http://schemas.openxmlformats.org/officeDocument/2006/relationships/image"/><Relationship Id="rId6" Target="../media/image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4468512" y="-353712"/>
            <a:ext cx="10994424" cy="10994424"/>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85725" cap="sq">
              <a:solidFill>
                <a:srgbClr val="FD6220"/>
              </a:solidFill>
              <a:prstDash val="solid"/>
              <a:miter/>
            </a:ln>
          </p:spPr>
        </p:sp>
        <p:sp>
          <p:nvSpPr>
            <p:cNvPr name="TextBox 4" id="4"/>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6384897" y="5379918"/>
            <a:ext cx="6059445" cy="6059445"/>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7" id="7"/>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5720762" y="6964430"/>
            <a:ext cx="2000810" cy="4114800"/>
          </a:xfrm>
          <a:custGeom>
            <a:avLst/>
            <a:gdLst/>
            <a:ahLst/>
            <a:cxnLst/>
            <a:rect r="r" b="b" t="t" l="l"/>
            <a:pathLst>
              <a:path h="4114800" w="2000810">
                <a:moveTo>
                  <a:pt x="0" y="0"/>
                </a:moveTo>
                <a:lnTo>
                  <a:pt x="2000810" y="0"/>
                </a:lnTo>
                <a:lnTo>
                  <a:pt x="2000810" y="4114800"/>
                </a:lnTo>
                <a:lnTo>
                  <a:pt x="0" y="4114800"/>
                </a:lnTo>
                <a:lnTo>
                  <a:pt x="0" y="0"/>
                </a:lnTo>
                <a:close/>
              </a:path>
            </a:pathLst>
          </a:custGeom>
          <a:blipFill>
            <a:blip r:embed="rId2">
              <a:alphaModFix amt="53000"/>
              <a:extLst>
                <a:ext uri="{96DAC541-7B7A-43D3-8B79-37D633B846F1}">
                  <asvg:svgBlip xmlns:asvg="http://schemas.microsoft.com/office/drawing/2016/SVG/main" r:embed="rId3"/>
                </a:ext>
              </a:extLst>
            </a:blip>
            <a:stretch>
              <a:fillRect l="0" t="0" r="-204881" b="0"/>
            </a:stretch>
          </a:blipFill>
        </p:spPr>
      </p:sp>
      <p:grpSp>
        <p:nvGrpSpPr>
          <p:cNvPr name="Group 9" id="9"/>
          <p:cNvGrpSpPr/>
          <p:nvPr/>
        </p:nvGrpSpPr>
        <p:grpSpPr>
          <a:xfrm rot="0">
            <a:off x="11762088" y="-9632634"/>
            <a:ext cx="10994424" cy="10994424"/>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name="TextBox 11" id="11"/>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3373132" y="4114076"/>
            <a:ext cx="12198237" cy="2291464"/>
            <a:chOff x="0" y="0"/>
            <a:chExt cx="3212705" cy="603513"/>
          </a:xfrm>
        </p:grpSpPr>
        <p:sp>
          <p:nvSpPr>
            <p:cNvPr name="Freeform 13" id="13"/>
            <p:cNvSpPr/>
            <p:nvPr/>
          </p:nvSpPr>
          <p:spPr>
            <a:xfrm flipH="false" flipV="false" rot="0">
              <a:off x="0" y="0"/>
              <a:ext cx="3212704" cy="603513"/>
            </a:xfrm>
            <a:custGeom>
              <a:avLst/>
              <a:gdLst/>
              <a:ahLst/>
              <a:cxnLst/>
              <a:rect r="r" b="b" t="t" l="l"/>
              <a:pathLst>
                <a:path h="603513" w="3212704">
                  <a:moveTo>
                    <a:pt x="0" y="0"/>
                  </a:moveTo>
                  <a:lnTo>
                    <a:pt x="3212704" y="0"/>
                  </a:lnTo>
                  <a:lnTo>
                    <a:pt x="3212704" y="603513"/>
                  </a:lnTo>
                  <a:lnTo>
                    <a:pt x="0" y="603513"/>
                  </a:lnTo>
                  <a:close/>
                </a:path>
              </a:pathLst>
            </a:custGeom>
            <a:solidFill>
              <a:srgbClr val="FFFEFE"/>
            </a:solidFill>
          </p:spPr>
        </p:sp>
        <p:sp>
          <p:nvSpPr>
            <p:cNvPr name="TextBox 14" id="14"/>
            <p:cNvSpPr txBox="true"/>
            <p:nvPr/>
          </p:nvSpPr>
          <p:spPr>
            <a:xfrm>
              <a:off x="0" y="-28575"/>
              <a:ext cx="3212705" cy="632088"/>
            </a:xfrm>
            <a:prstGeom prst="rect">
              <a:avLst/>
            </a:prstGeom>
          </p:spPr>
          <p:txBody>
            <a:bodyPr anchor="ctr" rtlCol="false" tIns="50800" lIns="50800" bIns="50800" rIns="50800"/>
            <a:lstStyle/>
            <a:p>
              <a:pPr algn="ctr">
                <a:lnSpc>
                  <a:spcPts val="2380"/>
                </a:lnSpc>
              </a:pPr>
            </a:p>
          </p:txBody>
        </p:sp>
      </p:grpSp>
      <p:sp>
        <p:nvSpPr>
          <p:cNvPr name="TextBox 15" id="15"/>
          <p:cNvSpPr txBox="true"/>
          <p:nvPr/>
        </p:nvSpPr>
        <p:spPr>
          <a:xfrm rot="0">
            <a:off x="6078409" y="5459428"/>
            <a:ext cx="6990146" cy="946111"/>
          </a:xfrm>
          <a:prstGeom prst="rect">
            <a:avLst/>
          </a:prstGeom>
        </p:spPr>
        <p:txBody>
          <a:bodyPr anchor="t" rtlCol="false" tIns="0" lIns="0" bIns="0" rIns="0">
            <a:spAutoFit/>
          </a:bodyPr>
          <a:lstStyle/>
          <a:p>
            <a:pPr algn="ctr">
              <a:lnSpc>
                <a:spcPts val="7702"/>
              </a:lnSpc>
              <a:spcBef>
                <a:spcPct val="0"/>
              </a:spcBef>
            </a:pPr>
            <a:r>
              <a:rPr lang="en-US" sz="5501" spc="308">
                <a:solidFill>
                  <a:srgbClr val="191919"/>
                </a:solidFill>
                <a:latin typeface="Gotham"/>
                <a:ea typeface="Gotham"/>
                <a:cs typeface="Gotham"/>
                <a:sym typeface="Gotham"/>
              </a:rPr>
              <a:t>Hackathon 2025</a:t>
            </a:r>
          </a:p>
        </p:txBody>
      </p:sp>
      <p:sp>
        <p:nvSpPr>
          <p:cNvPr name="TextBox 16" id="16"/>
          <p:cNvSpPr txBox="true"/>
          <p:nvPr/>
        </p:nvSpPr>
        <p:spPr>
          <a:xfrm rot="0">
            <a:off x="598772" y="3923576"/>
            <a:ext cx="14124987" cy="1684462"/>
          </a:xfrm>
          <a:prstGeom prst="rect">
            <a:avLst/>
          </a:prstGeom>
        </p:spPr>
        <p:txBody>
          <a:bodyPr anchor="t" rtlCol="false" tIns="0" lIns="0" bIns="0" rIns="0">
            <a:spAutoFit/>
          </a:bodyPr>
          <a:lstStyle/>
          <a:p>
            <a:pPr algn="ctr">
              <a:lnSpc>
                <a:spcPts val="13730"/>
              </a:lnSpc>
              <a:spcBef>
                <a:spcPct val="0"/>
              </a:spcBef>
            </a:pPr>
            <a:r>
              <a:rPr lang="en-US" b="true" sz="9807" spc="1373">
                <a:solidFill>
                  <a:srgbClr val="191919"/>
                </a:solidFill>
                <a:latin typeface="Gotham Bold"/>
                <a:ea typeface="Gotham Bold"/>
                <a:cs typeface="Gotham Bold"/>
                <a:sym typeface="Gotham Bold"/>
              </a:rPr>
              <a:t>Hac</a:t>
            </a:r>
            <a:r>
              <a:rPr lang="en-US" b="true" sz="9807" spc="1373">
                <a:solidFill>
                  <a:srgbClr val="8C52FF"/>
                </a:solidFill>
                <a:latin typeface="Gotham Bold"/>
                <a:ea typeface="Gotham Bold"/>
                <a:cs typeface="Gotham Bold"/>
                <a:sym typeface="Gotham Bold"/>
              </a:rPr>
              <a:t>XL</a:t>
            </a:r>
            <a:r>
              <a:rPr lang="en-US" b="true" sz="9807" spc="1373">
                <a:solidFill>
                  <a:srgbClr val="191919"/>
                </a:solidFill>
                <a:latin typeface="Gotham Bold"/>
                <a:ea typeface="Gotham Bold"/>
                <a:cs typeface="Gotham Bold"/>
                <a:sym typeface="Gotham Bold"/>
              </a:rPr>
              <a:t>erate</a:t>
            </a:r>
          </a:p>
        </p:txBody>
      </p:sp>
      <p:grpSp>
        <p:nvGrpSpPr>
          <p:cNvPr name="Group 17" id="17"/>
          <p:cNvGrpSpPr/>
          <p:nvPr/>
        </p:nvGrpSpPr>
        <p:grpSpPr>
          <a:xfrm rot="0">
            <a:off x="-9965724" y="-1383136"/>
            <a:ext cx="10994424" cy="10994424"/>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name="TextBox 19" id="19"/>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Freeform 20" id="20"/>
          <p:cNvSpPr/>
          <p:nvPr/>
        </p:nvSpPr>
        <p:spPr>
          <a:xfrm flipH="false" flipV="false" rot="0">
            <a:off x="16384897" y="0"/>
            <a:ext cx="1599149" cy="604610"/>
          </a:xfrm>
          <a:custGeom>
            <a:avLst/>
            <a:gdLst/>
            <a:ahLst/>
            <a:cxnLst/>
            <a:rect r="r" b="b" t="t" l="l"/>
            <a:pathLst>
              <a:path h="604610" w="1599149">
                <a:moveTo>
                  <a:pt x="0" y="0"/>
                </a:moveTo>
                <a:lnTo>
                  <a:pt x="1599150" y="0"/>
                </a:lnTo>
                <a:lnTo>
                  <a:pt x="1599150" y="604610"/>
                </a:lnTo>
                <a:lnTo>
                  <a:pt x="0" y="604610"/>
                </a:lnTo>
                <a:lnTo>
                  <a:pt x="0" y="0"/>
                </a:lnTo>
                <a:close/>
              </a:path>
            </a:pathLst>
          </a:custGeom>
          <a:blipFill>
            <a:blip r:embed="rId4"/>
            <a:stretch>
              <a:fillRect l="0" t="0" r="0" b="0"/>
            </a:stretch>
          </a:blipFill>
        </p:spPr>
      </p:sp>
      <p:sp>
        <p:nvSpPr>
          <p:cNvPr name="Freeform 21" id="21"/>
          <p:cNvSpPr/>
          <p:nvPr/>
        </p:nvSpPr>
        <p:spPr>
          <a:xfrm flipH="false" flipV="false" rot="0">
            <a:off x="32396" y="8727840"/>
            <a:ext cx="1449823" cy="1449823"/>
          </a:xfrm>
          <a:custGeom>
            <a:avLst/>
            <a:gdLst/>
            <a:ahLst/>
            <a:cxnLst/>
            <a:rect r="r" b="b" t="t" l="l"/>
            <a:pathLst>
              <a:path h="1449823" w="1449823">
                <a:moveTo>
                  <a:pt x="0" y="0"/>
                </a:moveTo>
                <a:lnTo>
                  <a:pt x="1449823" y="0"/>
                </a:lnTo>
                <a:lnTo>
                  <a:pt x="1449823" y="1449823"/>
                </a:lnTo>
                <a:lnTo>
                  <a:pt x="0" y="1449823"/>
                </a:lnTo>
                <a:lnTo>
                  <a:pt x="0" y="0"/>
                </a:lnTo>
                <a:close/>
              </a:path>
            </a:pathLst>
          </a:custGeom>
          <a:blipFill>
            <a:blip r:embed="rId5"/>
            <a:stretch>
              <a:fillRect l="0" t="0" r="0" b="0"/>
            </a:stretch>
          </a:blipFill>
        </p:spPr>
      </p:sp>
      <p:sp>
        <p:nvSpPr>
          <p:cNvPr name="Freeform 22" id="22"/>
          <p:cNvSpPr/>
          <p:nvPr/>
        </p:nvSpPr>
        <p:spPr>
          <a:xfrm flipH="false" flipV="false" rot="0">
            <a:off x="6851838" y="0"/>
            <a:ext cx="5443288" cy="4078428"/>
          </a:xfrm>
          <a:custGeom>
            <a:avLst/>
            <a:gdLst/>
            <a:ahLst/>
            <a:cxnLst/>
            <a:rect r="r" b="b" t="t" l="l"/>
            <a:pathLst>
              <a:path h="4078428" w="5443288">
                <a:moveTo>
                  <a:pt x="0" y="0"/>
                </a:moveTo>
                <a:lnTo>
                  <a:pt x="5443288" y="0"/>
                </a:lnTo>
                <a:lnTo>
                  <a:pt x="5443288" y="4078428"/>
                </a:lnTo>
                <a:lnTo>
                  <a:pt x="0" y="4078428"/>
                </a:lnTo>
                <a:lnTo>
                  <a:pt x="0" y="0"/>
                </a:lnTo>
                <a:close/>
              </a:path>
            </a:pathLst>
          </a:custGeom>
          <a:blipFill>
            <a:blip r:embed="rId6"/>
            <a:stretch>
              <a:fillRect l="0" t="0" r="0" b="0"/>
            </a:stretch>
          </a:blipFill>
        </p:spPr>
      </p:sp>
      <p:sp>
        <p:nvSpPr>
          <p:cNvPr name="TextBox 23" id="23"/>
          <p:cNvSpPr txBox="true"/>
          <p:nvPr/>
        </p:nvSpPr>
        <p:spPr>
          <a:xfrm rot="0">
            <a:off x="6068500" y="8661165"/>
            <a:ext cx="6151000" cy="368300"/>
          </a:xfrm>
          <a:prstGeom prst="rect">
            <a:avLst/>
          </a:prstGeom>
        </p:spPr>
        <p:txBody>
          <a:bodyPr anchor="t" rtlCol="false" tIns="0" lIns="0" bIns="0" rIns="0">
            <a:spAutoFit/>
          </a:bodyPr>
          <a:lstStyle/>
          <a:p>
            <a:pPr algn="ctr">
              <a:lnSpc>
                <a:spcPts val="2800"/>
              </a:lnSpc>
              <a:spcBef>
                <a:spcPct val="0"/>
              </a:spcBef>
            </a:pPr>
            <a:r>
              <a:rPr lang="en-US" sz="2000" spc="1224">
                <a:solidFill>
                  <a:srgbClr val="191919"/>
                </a:solidFill>
                <a:latin typeface="Poppins"/>
                <a:ea typeface="Poppins"/>
                <a:cs typeface="Poppins"/>
                <a:sym typeface="Poppins"/>
              </a:rPr>
              <a:t>CODE CREATE INNOVATE</a:t>
            </a:r>
          </a:p>
        </p:txBody>
      </p:sp>
      <p:sp>
        <p:nvSpPr>
          <p:cNvPr name="TextBox 24" id="24"/>
          <p:cNvSpPr txBox="true"/>
          <p:nvPr/>
        </p:nvSpPr>
        <p:spPr>
          <a:xfrm rot="0">
            <a:off x="6406832" y="7395187"/>
            <a:ext cx="9045773" cy="516891"/>
          </a:xfrm>
          <a:prstGeom prst="rect">
            <a:avLst/>
          </a:prstGeom>
        </p:spPr>
        <p:txBody>
          <a:bodyPr anchor="t" rtlCol="false" tIns="0" lIns="0" bIns="0" rIns="0">
            <a:spAutoFit/>
          </a:bodyPr>
          <a:lstStyle/>
          <a:p>
            <a:pPr algn="ctr">
              <a:lnSpc>
                <a:spcPts val="4059"/>
              </a:lnSpc>
              <a:spcBef>
                <a:spcPct val="0"/>
              </a:spcBef>
            </a:pPr>
            <a:r>
              <a:rPr lang="en-US" sz="2899">
                <a:solidFill>
                  <a:srgbClr val="000000"/>
                </a:solidFill>
                <a:latin typeface="Poppins"/>
                <a:ea typeface="Poppins"/>
                <a:cs typeface="Poppins"/>
                <a:sym typeface="Poppins"/>
              </a:rPr>
              <a:t>Build  a Two-Wheeler-marketplace : vahan bazar</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11762088" y="-9632634"/>
            <a:ext cx="10994424" cy="10994424"/>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name="TextBox 4" id="4"/>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6046089" y="2173708"/>
            <a:ext cx="3707233" cy="496742"/>
          </a:xfrm>
          <a:prstGeom prst="rect">
            <a:avLst/>
          </a:prstGeom>
        </p:spPr>
        <p:txBody>
          <a:bodyPr anchor="t" rtlCol="false" tIns="0" lIns="0" bIns="0" rIns="0">
            <a:spAutoFit/>
          </a:bodyPr>
          <a:lstStyle/>
          <a:p>
            <a:pPr algn="ctr">
              <a:lnSpc>
                <a:spcPts val="4120"/>
              </a:lnSpc>
              <a:spcBef>
                <a:spcPct val="0"/>
              </a:spcBef>
            </a:pPr>
            <a:r>
              <a:rPr lang="en-US" b="true" sz="2943">
                <a:solidFill>
                  <a:srgbClr val="191919"/>
                </a:solidFill>
                <a:latin typeface="Gotham Bold"/>
                <a:ea typeface="Gotham Bold"/>
                <a:cs typeface="Gotham Bold"/>
                <a:sym typeface="Gotham Bold"/>
              </a:rPr>
              <a:t>Reduce Workload :</a:t>
            </a:r>
          </a:p>
        </p:txBody>
      </p:sp>
      <p:sp>
        <p:nvSpPr>
          <p:cNvPr name="Freeform 6" id="6"/>
          <p:cNvSpPr/>
          <p:nvPr/>
        </p:nvSpPr>
        <p:spPr>
          <a:xfrm flipH="false" flipV="false" rot="0">
            <a:off x="16658028" y="162348"/>
            <a:ext cx="1202545" cy="454661"/>
          </a:xfrm>
          <a:custGeom>
            <a:avLst/>
            <a:gdLst/>
            <a:ahLst/>
            <a:cxnLst/>
            <a:rect r="r" b="b" t="t" l="l"/>
            <a:pathLst>
              <a:path h="454661" w="1202545">
                <a:moveTo>
                  <a:pt x="0" y="0"/>
                </a:moveTo>
                <a:lnTo>
                  <a:pt x="1202544" y="0"/>
                </a:lnTo>
                <a:lnTo>
                  <a:pt x="1202544" y="454661"/>
                </a:lnTo>
                <a:lnTo>
                  <a:pt x="0" y="454661"/>
                </a:lnTo>
                <a:lnTo>
                  <a:pt x="0" y="0"/>
                </a:lnTo>
                <a:close/>
              </a:path>
            </a:pathLst>
          </a:custGeom>
          <a:blipFill>
            <a:blip r:embed="rId2"/>
            <a:stretch>
              <a:fillRect l="0" t="0" r="0" b="0"/>
            </a:stretch>
          </a:blipFill>
        </p:spPr>
      </p:sp>
      <p:sp>
        <p:nvSpPr>
          <p:cNvPr name="Freeform 7" id="7"/>
          <p:cNvSpPr/>
          <p:nvPr/>
        </p:nvSpPr>
        <p:spPr>
          <a:xfrm flipH="false" flipV="false" rot="0">
            <a:off x="0" y="8775344"/>
            <a:ext cx="1511656" cy="1511656"/>
          </a:xfrm>
          <a:custGeom>
            <a:avLst/>
            <a:gdLst/>
            <a:ahLst/>
            <a:cxnLst/>
            <a:rect r="r" b="b" t="t" l="l"/>
            <a:pathLst>
              <a:path h="1511656" w="1511656">
                <a:moveTo>
                  <a:pt x="0" y="0"/>
                </a:moveTo>
                <a:lnTo>
                  <a:pt x="1511656" y="0"/>
                </a:lnTo>
                <a:lnTo>
                  <a:pt x="1511656" y="1511656"/>
                </a:lnTo>
                <a:lnTo>
                  <a:pt x="0" y="1511656"/>
                </a:lnTo>
                <a:lnTo>
                  <a:pt x="0" y="0"/>
                </a:lnTo>
                <a:close/>
              </a:path>
            </a:pathLst>
          </a:custGeom>
          <a:blipFill>
            <a:blip r:embed="rId3"/>
            <a:stretch>
              <a:fillRect l="0" t="0" r="0" b="0"/>
            </a:stretch>
          </a:blipFill>
        </p:spPr>
      </p:sp>
      <p:sp>
        <p:nvSpPr>
          <p:cNvPr name="Freeform 8" id="8"/>
          <p:cNvSpPr/>
          <p:nvPr/>
        </p:nvSpPr>
        <p:spPr>
          <a:xfrm flipH="false" flipV="false" rot="0">
            <a:off x="147201" y="2230858"/>
            <a:ext cx="4999067" cy="6073633"/>
          </a:xfrm>
          <a:custGeom>
            <a:avLst/>
            <a:gdLst/>
            <a:ahLst/>
            <a:cxnLst/>
            <a:rect r="r" b="b" t="t" l="l"/>
            <a:pathLst>
              <a:path h="6073633" w="4999067">
                <a:moveTo>
                  <a:pt x="0" y="0"/>
                </a:moveTo>
                <a:lnTo>
                  <a:pt x="4999067" y="0"/>
                </a:lnTo>
                <a:lnTo>
                  <a:pt x="4999067" y="6073633"/>
                </a:lnTo>
                <a:lnTo>
                  <a:pt x="0" y="6073633"/>
                </a:lnTo>
                <a:lnTo>
                  <a:pt x="0" y="0"/>
                </a:lnTo>
                <a:close/>
              </a:path>
            </a:pathLst>
          </a:custGeom>
          <a:blipFill>
            <a:blip r:embed="rId4"/>
            <a:stretch>
              <a:fillRect l="0" t="0" r="0" b="0"/>
            </a:stretch>
          </a:blipFill>
        </p:spPr>
      </p:sp>
      <p:sp>
        <p:nvSpPr>
          <p:cNvPr name="TextBox 9" id="9"/>
          <p:cNvSpPr txBox="true"/>
          <p:nvPr/>
        </p:nvSpPr>
        <p:spPr>
          <a:xfrm rot="0">
            <a:off x="2283195" y="474134"/>
            <a:ext cx="7824944" cy="1285871"/>
          </a:xfrm>
          <a:prstGeom prst="rect">
            <a:avLst/>
          </a:prstGeom>
        </p:spPr>
        <p:txBody>
          <a:bodyPr anchor="t" rtlCol="false" tIns="0" lIns="0" bIns="0" rIns="0">
            <a:spAutoFit/>
          </a:bodyPr>
          <a:lstStyle/>
          <a:p>
            <a:pPr algn="just">
              <a:lnSpc>
                <a:spcPts val="10500"/>
              </a:lnSpc>
              <a:spcBef>
                <a:spcPct val="0"/>
              </a:spcBef>
            </a:pPr>
            <a:r>
              <a:rPr lang="en-US" b="true" sz="7500">
                <a:solidFill>
                  <a:srgbClr val="191919"/>
                </a:solidFill>
                <a:latin typeface="Gotham Bold"/>
                <a:ea typeface="Gotham Bold"/>
                <a:cs typeface="Gotham Bold"/>
                <a:sym typeface="Gotham Bold"/>
              </a:rPr>
              <a:t>Summary</a:t>
            </a:r>
          </a:p>
        </p:txBody>
      </p:sp>
      <p:sp>
        <p:nvSpPr>
          <p:cNvPr name="TextBox 10" id="10"/>
          <p:cNvSpPr txBox="true"/>
          <p:nvPr/>
        </p:nvSpPr>
        <p:spPr>
          <a:xfrm rot="0">
            <a:off x="9419875" y="2173708"/>
            <a:ext cx="8680561" cy="1417321"/>
          </a:xfrm>
          <a:prstGeom prst="rect">
            <a:avLst/>
          </a:prstGeom>
        </p:spPr>
        <p:txBody>
          <a:bodyPr anchor="t" rtlCol="false" tIns="0" lIns="0" bIns="0" rIns="0">
            <a:spAutoFit/>
          </a:bodyPr>
          <a:lstStyle/>
          <a:p>
            <a:pPr algn="ctr">
              <a:lnSpc>
                <a:spcPts val="3779"/>
              </a:lnSpc>
              <a:spcBef>
                <a:spcPct val="0"/>
              </a:spcBef>
            </a:pPr>
            <a:r>
              <a:rPr lang="en-US" sz="2699">
                <a:solidFill>
                  <a:srgbClr val="191919"/>
                </a:solidFill>
                <a:latin typeface="Gotham"/>
                <a:ea typeface="Gotham"/>
                <a:cs typeface="Gotham"/>
                <a:sym typeface="Gotham"/>
              </a:rPr>
              <a:t>for users who are confused to buy vehicles to compare specifications and provide a user friendly interface.</a:t>
            </a:r>
          </a:p>
        </p:txBody>
      </p:sp>
      <p:sp>
        <p:nvSpPr>
          <p:cNvPr name="TextBox 11" id="11"/>
          <p:cNvSpPr txBox="true"/>
          <p:nvPr/>
        </p:nvSpPr>
        <p:spPr>
          <a:xfrm rot="0">
            <a:off x="6046089" y="4340664"/>
            <a:ext cx="3479721" cy="464821"/>
          </a:xfrm>
          <a:prstGeom prst="rect">
            <a:avLst/>
          </a:prstGeom>
        </p:spPr>
        <p:txBody>
          <a:bodyPr anchor="t" rtlCol="false" tIns="0" lIns="0" bIns="0" rIns="0">
            <a:spAutoFit/>
          </a:bodyPr>
          <a:lstStyle/>
          <a:p>
            <a:pPr algn="ctr">
              <a:lnSpc>
                <a:spcPts val="3779"/>
              </a:lnSpc>
              <a:spcBef>
                <a:spcPct val="0"/>
              </a:spcBef>
            </a:pPr>
            <a:r>
              <a:rPr lang="en-US" b="true" sz="2699">
                <a:solidFill>
                  <a:srgbClr val="191919"/>
                </a:solidFill>
                <a:latin typeface="Gotham Bold"/>
                <a:ea typeface="Gotham Bold"/>
                <a:cs typeface="Gotham Bold"/>
                <a:sym typeface="Gotham Bold"/>
              </a:rPr>
              <a:t>Enhance efficiency :</a:t>
            </a:r>
          </a:p>
        </p:txBody>
      </p:sp>
      <p:sp>
        <p:nvSpPr>
          <p:cNvPr name="TextBox 12" id="12"/>
          <p:cNvSpPr txBox="true"/>
          <p:nvPr/>
        </p:nvSpPr>
        <p:spPr>
          <a:xfrm rot="0">
            <a:off x="9419875" y="4340664"/>
            <a:ext cx="8868125" cy="1417321"/>
          </a:xfrm>
          <a:prstGeom prst="rect">
            <a:avLst/>
          </a:prstGeom>
        </p:spPr>
        <p:txBody>
          <a:bodyPr anchor="t" rtlCol="false" tIns="0" lIns="0" bIns="0" rIns="0">
            <a:spAutoFit/>
          </a:bodyPr>
          <a:lstStyle/>
          <a:p>
            <a:pPr algn="ctr">
              <a:lnSpc>
                <a:spcPts val="3779"/>
              </a:lnSpc>
              <a:spcBef>
                <a:spcPct val="0"/>
              </a:spcBef>
            </a:pPr>
            <a:r>
              <a:rPr lang="en-US" sz="2699">
                <a:solidFill>
                  <a:srgbClr val="191919"/>
                </a:solidFill>
                <a:latin typeface="Gotham"/>
                <a:ea typeface="Gotham"/>
                <a:cs typeface="Gotham"/>
                <a:sym typeface="Gotham"/>
              </a:rPr>
              <a:t>by providing detailed specifications, side-by-side model comparisons, and integrated EMI and fuel cost Calculator</a:t>
            </a:r>
          </a:p>
        </p:txBody>
      </p:sp>
      <p:sp>
        <p:nvSpPr>
          <p:cNvPr name="TextBox 13" id="13"/>
          <p:cNvSpPr txBox="true"/>
          <p:nvPr/>
        </p:nvSpPr>
        <p:spPr>
          <a:xfrm rot="0">
            <a:off x="7820866" y="6510459"/>
            <a:ext cx="1599009" cy="464821"/>
          </a:xfrm>
          <a:prstGeom prst="rect">
            <a:avLst/>
          </a:prstGeom>
        </p:spPr>
        <p:txBody>
          <a:bodyPr anchor="t" rtlCol="false" tIns="0" lIns="0" bIns="0" rIns="0">
            <a:spAutoFit/>
          </a:bodyPr>
          <a:lstStyle/>
          <a:p>
            <a:pPr algn="ctr">
              <a:lnSpc>
                <a:spcPts val="3779"/>
              </a:lnSpc>
              <a:spcBef>
                <a:spcPct val="0"/>
              </a:spcBef>
            </a:pPr>
            <a:r>
              <a:rPr lang="en-US" b="true" sz="2699">
                <a:solidFill>
                  <a:srgbClr val="191919"/>
                </a:solidFill>
                <a:latin typeface="Gotham Bold"/>
                <a:ea typeface="Gotham Bold"/>
                <a:cs typeface="Gotham Bold"/>
                <a:sym typeface="Gotham Bold"/>
              </a:rPr>
              <a:t>Support </a:t>
            </a:r>
            <a:r>
              <a:rPr lang="en-US" sz="2699">
                <a:solidFill>
                  <a:srgbClr val="191919"/>
                </a:solidFill>
                <a:latin typeface="Gotham"/>
                <a:ea typeface="Gotham"/>
                <a:cs typeface="Gotham"/>
                <a:sym typeface="Gotham"/>
              </a:rPr>
              <a:t>:</a:t>
            </a:r>
          </a:p>
        </p:txBody>
      </p:sp>
      <p:sp>
        <p:nvSpPr>
          <p:cNvPr name="TextBox 14" id="14"/>
          <p:cNvSpPr txBox="true"/>
          <p:nvPr/>
        </p:nvSpPr>
        <p:spPr>
          <a:xfrm rot="0">
            <a:off x="8904136" y="6510459"/>
            <a:ext cx="8956436" cy="1893571"/>
          </a:xfrm>
          <a:prstGeom prst="rect">
            <a:avLst/>
          </a:prstGeom>
        </p:spPr>
        <p:txBody>
          <a:bodyPr anchor="t" rtlCol="false" tIns="0" lIns="0" bIns="0" rIns="0">
            <a:spAutoFit/>
          </a:bodyPr>
          <a:lstStyle/>
          <a:p>
            <a:pPr algn="ctr">
              <a:lnSpc>
                <a:spcPts val="3779"/>
              </a:lnSpc>
              <a:spcBef>
                <a:spcPct val="0"/>
              </a:spcBef>
            </a:pPr>
            <a:r>
              <a:rPr lang="en-US" sz="2699">
                <a:solidFill>
                  <a:srgbClr val="191919"/>
                </a:solidFill>
                <a:latin typeface="Gotham"/>
                <a:ea typeface="Gotham"/>
                <a:cs typeface="Gotham"/>
                <a:sym typeface="Gotham"/>
              </a:rPr>
              <a:t>by connecting online discovery (browsing, upcoming launches) with offline action (showroom exploration, test-drive booking and selling used bikes)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1042873" y="-1186376"/>
            <a:ext cx="3499668" cy="13405540"/>
            <a:chOff x="0" y="0"/>
            <a:chExt cx="212191" cy="812800"/>
          </a:xfrm>
        </p:grpSpPr>
        <p:sp>
          <p:nvSpPr>
            <p:cNvPr name="Freeform 3" id="3"/>
            <p:cNvSpPr/>
            <p:nvPr/>
          </p:nvSpPr>
          <p:spPr>
            <a:xfrm flipH="false" flipV="false" rot="0">
              <a:off x="0" y="0"/>
              <a:ext cx="212191" cy="812800"/>
            </a:xfrm>
            <a:custGeom>
              <a:avLst/>
              <a:gdLst/>
              <a:ahLst/>
              <a:cxnLst/>
              <a:rect r="r" b="b" t="t" l="l"/>
              <a:pathLst>
                <a:path h="812800" w="212191">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D6220"/>
              </a:solidFill>
              <a:prstDash val="solid"/>
              <a:miter/>
            </a:ln>
          </p:spPr>
        </p:sp>
        <p:sp>
          <p:nvSpPr>
            <p:cNvPr name="TextBox 4" id="4"/>
            <p:cNvSpPr txBox="true"/>
            <p:nvPr/>
          </p:nvSpPr>
          <p:spPr>
            <a:xfrm>
              <a:off x="19893" y="47625"/>
              <a:ext cx="172405" cy="688975"/>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6313420" y="1028700"/>
            <a:ext cx="945880" cy="236470"/>
          </a:xfrm>
          <a:custGeom>
            <a:avLst/>
            <a:gdLst/>
            <a:ahLst/>
            <a:cxnLst/>
            <a:rect r="r" b="b" t="t" l="l"/>
            <a:pathLst>
              <a:path h="236470" w="945880">
                <a:moveTo>
                  <a:pt x="0" y="0"/>
                </a:moveTo>
                <a:lnTo>
                  <a:pt x="945880" y="0"/>
                </a:lnTo>
                <a:lnTo>
                  <a:pt x="945880" y="236470"/>
                </a:lnTo>
                <a:lnTo>
                  <a:pt x="0" y="2364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6786360" y="-353712"/>
            <a:ext cx="10994424" cy="10994424"/>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619125" cap="sq">
              <a:solidFill>
                <a:srgbClr val="FD6220">
                  <a:alpha val="11765"/>
                </a:srgbClr>
              </a:solidFill>
              <a:prstDash val="solid"/>
              <a:miter/>
            </a:ln>
          </p:spPr>
        </p:sp>
        <p:sp>
          <p:nvSpPr>
            <p:cNvPr name="TextBox 8" id="8"/>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16409034" y="363981"/>
            <a:ext cx="1202545" cy="454661"/>
          </a:xfrm>
          <a:custGeom>
            <a:avLst/>
            <a:gdLst/>
            <a:ahLst/>
            <a:cxnLst/>
            <a:rect r="r" b="b" t="t" l="l"/>
            <a:pathLst>
              <a:path h="454661" w="1202545">
                <a:moveTo>
                  <a:pt x="0" y="0"/>
                </a:moveTo>
                <a:lnTo>
                  <a:pt x="1202545" y="0"/>
                </a:lnTo>
                <a:lnTo>
                  <a:pt x="1202545" y="454661"/>
                </a:lnTo>
                <a:lnTo>
                  <a:pt x="0" y="454661"/>
                </a:lnTo>
                <a:lnTo>
                  <a:pt x="0" y="0"/>
                </a:lnTo>
                <a:close/>
              </a:path>
            </a:pathLst>
          </a:custGeom>
          <a:blipFill>
            <a:blip r:embed="rId4"/>
            <a:stretch>
              <a:fillRect l="0" t="0" r="0" b="0"/>
            </a:stretch>
          </a:blipFill>
        </p:spPr>
      </p:sp>
      <p:sp>
        <p:nvSpPr>
          <p:cNvPr name="Freeform 10" id="10"/>
          <p:cNvSpPr/>
          <p:nvPr/>
        </p:nvSpPr>
        <p:spPr>
          <a:xfrm flipH="false" flipV="false" rot="0">
            <a:off x="706961" y="1618469"/>
            <a:ext cx="6356958" cy="6356958"/>
          </a:xfrm>
          <a:custGeom>
            <a:avLst/>
            <a:gdLst/>
            <a:ahLst/>
            <a:cxnLst/>
            <a:rect r="r" b="b" t="t" l="l"/>
            <a:pathLst>
              <a:path h="6356958" w="6356958">
                <a:moveTo>
                  <a:pt x="0" y="0"/>
                </a:moveTo>
                <a:lnTo>
                  <a:pt x="6356958" y="0"/>
                </a:lnTo>
                <a:lnTo>
                  <a:pt x="6356958" y="6356958"/>
                </a:lnTo>
                <a:lnTo>
                  <a:pt x="0" y="6356958"/>
                </a:lnTo>
                <a:lnTo>
                  <a:pt x="0" y="0"/>
                </a:lnTo>
                <a:close/>
              </a:path>
            </a:pathLst>
          </a:custGeom>
          <a:blipFill>
            <a:blip r:embed="rId5"/>
            <a:stretch>
              <a:fillRect l="0" t="0" r="0" b="0"/>
            </a:stretch>
          </a:blipFill>
        </p:spPr>
      </p:sp>
      <p:sp>
        <p:nvSpPr>
          <p:cNvPr name="TextBox 11" id="11"/>
          <p:cNvSpPr txBox="true"/>
          <p:nvPr/>
        </p:nvSpPr>
        <p:spPr>
          <a:xfrm rot="0">
            <a:off x="7810964" y="4253420"/>
            <a:ext cx="7912534" cy="1391857"/>
          </a:xfrm>
          <a:prstGeom prst="rect">
            <a:avLst/>
          </a:prstGeom>
        </p:spPr>
        <p:txBody>
          <a:bodyPr anchor="t" rtlCol="false" tIns="0" lIns="0" bIns="0" rIns="0">
            <a:spAutoFit/>
          </a:bodyPr>
          <a:lstStyle/>
          <a:p>
            <a:pPr algn="l">
              <a:lnSpc>
                <a:spcPts val="10149"/>
              </a:lnSpc>
            </a:pPr>
            <a:r>
              <a:rPr lang="en-US" sz="11153" i="true" b="true">
                <a:solidFill>
                  <a:srgbClr val="191919"/>
                </a:solidFill>
                <a:latin typeface="Gotham Bold Italics"/>
                <a:ea typeface="Gotham Bold Italics"/>
                <a:cs typeface="Gotham Bold Italics"/>
                <a:sym typeface="Gotham Bold Italics"/>
              </a:rPr>
              <a:t>Thank you</a:t>
            </a:r>
          </a:p>
        </p:txBody>
      </p:sp>
      <p:sp>
        <p:nvSpPr>
          <p:cNvPr name="Freeform 12" id="12"/>
          <p:cNvSpPr/>
          <p:nvPr/>
        </p:nvSpPr>
        <p:spPr>
          <a:xfrm flipH="false" flipV="false" rot="0">
            <a:off x="0" y="8775344"/>
            <a:ext cx="1490816" cy="1511656"/>
          </a:xfrm>
          <a:custGeom>
            <a:avLst/>
            <a:gdLst/>
            <a:ahLst/>
            <a:cxnLst/>
            <a:rect r="r" b="b" t="t" l="l"/>
            <a:pathLst>
              <a:path h="1511656" w="1490816">
                <a:moveTo>
                  <a:pt x="0" y="0"/>
                </a:moveTo>
                <a:lnTo>
                  <a:pt x="1490816" y="0"/>
                </a:lnTo>
                <a:lnTo>
                  <a:pt x="1490816" y="1511656"/>
                </a:lnTo>
                <a:lnTo>
                  <a:pt x="0" y="1511656"/>
                </a:lnTo>
                <a:lnTo>
                  <a:pt x="0" y="0"/>
                </a:lnTo>
                <a:close/>
              </a:path>
            </a:pathLst>
          </a:custGeom>
          <a:blipFill>
            <a:blip r:embed="rId6"/>
            <a:stretch>
              <a:fillRect l="-1397" t="0" r="0" b="0"/>
            </a:stretch>
          </a:blipFill>
        </p:spPr>
      </p:sp>
      <p:sp>
        <p:nvSpPr>
          <p:cNvPr name="TextBox 13" id="13"/>
          <p:cNvSpPr txBox="true"/>
          <p:nvPr/>
        </p:nvSpPr>
        <p:spPr>
          <a:xfrm rot="0">
            <a:off x="13013014" y="6299664"/>
            <a:ext cx="3396020" cy="464821"/>
          </a:xfrm>
          <a:prstGeom prst="rect">
            <a:avLst/>
          </a:prstGeom>
        </p:spPr>
        <p:txBody>
          <a:bodyPr anchor="t" rtlCol="false" tIns="0" lIns="0" bIns="0" rIns="0">
            <a:spAutoFit/>
          </a:bodyPr>
          <a:lstStyle/>
          <a:p>
            <a:pPr algn="ctr">
              <a:lnSpc>
                <a:spcPts val="3779"/>
              </a:lnSpc>
              <a:spcBef>
                <a:spcPct val="0"/>
              </a:spcBef>
            </a:pPr>
            <a:r>
              <a:rPr lang="en-US" sz="2699">
                <a:solidFill>
                  <a:srgbClr val="191919"/>
                </a:solidFill>
                <a:latin typeface="Gotham"/>
                <a:ea typeface="Gotham"/>
                <a:cs typeface="Gotham"/>
                <a:sym typeface="Gotham"/>
              </a:rPr>
              <a:t>Team Code Pulihora</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1373119" y="-1315898"/>
            <a:ext cx="3499668" cy="13405540"/>
            <a:chOff x="0" y="0"/>
            <a:chExt cx="212191" cy="812800"/>
          </a:xfrm>
        </p:grpSpPr>
        <p:sp>
          <p:nvSpPr>
            <p:cNvPr name="Freeform 3" id="3"/>
            <p:cNvSpPr/>
            <p:nvPr/>
          </p:nvSpPr>
          <p:spPr>
            <a:xfrm flipH="false" flipV="false" rot="0">
              <a:off x="0" y="0"/>
              <a:ext cx="212191" cy="812800"/>
            </a:xfrm>
            <a:custGeom>
              <a:avLst/>
              <a:gdLst/>
              <a:ahLst/>
              <a:cxnLst/>
              <a:rect r="r" b="b" t="t" l="l"/>
              <a:pathLst>
                <a:path h="812800" w="212191">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F0000"/>
              </a:solidFill>
              <a:prstDash val="solid"/>
              <a:miter/>
            </a:ln>
          </p:spPr>
        </p:sp>
        <p:sp>
          <p:nvSpPr>
            <p:cNvPr name="TextBox 4" id="4"/>
            <p:cNvSpPr txBox="true"/>
            <p:nvPr/>
          </p:nvSpPr>
          <p:spPr>
            <a:xfrm>
              <a:off x="19893" y="47625"/>
              <a:ext cx="172405" cy="68897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4016548" y="2386801"/>
            <a:ext cx="992463" cy="99246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7" id="7"/>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ea typeface="Gotham"/>
                  <a:cs typeface="Gotham"/>
                  <a:sym typeface="Gotham"/>
                </a:rPr>
                <a:t>01</a:t>
              </a:r>
            </a:p>
          </p:txBody>
        </p:sp>
      </p:grpSp>
      <p:grpSp>
        <p:nvGrpSpPr>
          <p:cNvPr name="Group 8" id="8"/>
          <p:cNvGrpSpPr/>
          <p:nvPr/>
        </p:nvGrpSpPr>
        <p:grpSpPr>
          <a:xfrm rot="3945801">
            <a:off x="13715018" y="8214361"/>
            <a:ext cx="4776403" cy="4776403"/>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10" id="10"/>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3945801">
            <a:off x="13959102" y="7158315"/>
            <a:ext cx="1577153" cy="3243522"/>
          </a:xfrm>
          <a:custGeom>
            <a:avLst/>
            <a:gdLst/>
            <a:ahLst/>
            <a:cxnLst/>
            <a:rect r="r" b="b" t="t" l="l"/>
            <a:pathLst>
              <a:path h="3243522" w="1577153">
                <a:moveTo>
                  <a:pt x="0" y="0"/>
                </a:moveTo>
                <a:lnTo>
                  <a:pt x="1577154" y="0"/>
                </a:lnTo>
                <a:lnTo>
                  <a:pt x="1577154" y="3243522"/>
                </a:lnTo>
                <a:lnTo>
                  <a:pt x="0" y="3243522"/>
                </a:lnTo>
                <a:lnTo>
                  <a:pt x="0" y="0"/>
                </a:lnTo>
                <a:close/>
              </a:path>
            </a:pathLst>
          </a:custGeom>
          <a:blipFill>
            <a:blip r:embed="rId2">
              <a:extLst>
                <a:ext uri="{96DAC541-7B7A-43D3-8B79-37D633B846F1}">
                  <asvg:svgBlip xmlns:asvg="http://schemas.microsoft.com/office/drawing/2016/SVG/main" r:embed="rId3"/>
                </a:ext>
              </a:extLst>
            </a:blip>
            <a:stretch>
              <a:fillRect l="0" t="0" r="-204881" b="0"/>
            </a:stretch>
          </a:blipFill>
        </p:spPr>
      </p:sp>
      <p:sp>
        <p:nvSpPr>
          <p:cNvPr name="Freeform 12" id="12"/>
          <p:cNvSpPr/>
          <p:nvPr/>
        </p:nvSpPr>
        <p:spPr>
          <a:xfrm flipH="false" flipV="false" rot="0">
            <a:off x="16259161" y="205490"/>
            <a:ext cx="1742310" cy="454661"/>
          </a:xfrm>
          <a:custGeom>
            <a:avLst/>
            <a:gdLst/>
            <a:ahLst/>
            <a:cxnLst/>
            <a:rect r="r" b="b" t="t" l="l"/>
            <a:pathLst>
              <a:path h="454661" w="1742310">
                <a:moveTo>
                  <a:pt x="0" y="0"/>
                </a:moveTo>
                <a:lnTo>
                  <a:pt x="1742310" y="0"/>
                </a:lnTo>
                <a:lnTo>
                  <a:pt x="1742310" y="454661"/>
                </a:lnTo>
                <a:lnTo>
                  <a:pt x="0" y="454661"/>
                </a:lnTo>
                <a:lnTo>
                  <a:pt x="0" y="0"/>
                </a:lnTo>
                <a:close/>
              </a:path>
            </a:pathLst>
          </a:custGeom>
          <a:blipFill>
            <a:blip r:embed="rId4"/>
            <a:stretch>
              <a:fillRect l="0" t="-38932" r="0" b="-5952"/>
            </a:stretch>
          </a:blipFill>
        </p:spPr>
      </p:sp>
      <p:grpSp>
        <p:nvGrpSpPr>
          <p:cNvPr name="Group 13" id="13"/>
          <p:cNvGrpSpPr/>
          <p:nvPr/>
        </p:nvGrpSpPr>
        <p:grpSpPr>
          <a:xfrm rot="0">
            <a:off x="12214269" y="5514338"/>
            <a:ext cx="992463" cy="992463"/>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15" id="15"/>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ea typeface="Gotham"/>
                  <a:cs typeface="Gotham"/>
                  <a:sym typeface="Gotham"/>
                </a:rPr>
                <a:t>4</a:t>
              </a:r>
            </a:p>
          </p:txBody>
        </p:sp>
      </p:grpSp>
      <p:grpSp>
        <p:nvGrpSpPr>
          <p:cNvPr name="Group 16" id="16"/>
          <p:cNvGrpSpPr/>
          <p:nvPr/>
        </p:nvGrpSpPr>
        <p:grpSpPr>
          <a:xfrm rot="0">
            <a:off x="4016548" y="5514338"/>
            <a:ext cx="992463" cy="941392"/>
            <a:chOff x="0" y="0"/>
            <a:chExt cx="812800" cy="770975"/>
          </a:xfrm>
        </p:grpSpPr>
        <p:sp>
          <p:nvSpPr>
            <p:cNvPr name="Freeform 17" id="17"/>
            <p:cNvSpPr/>
            <p:nvPr/>
          </p:nvSpPr>
          <p:spPr>
            <a:xfrm flipH="false" flipV="false" rot="0">
              <a:off x="0" y="0"/>
              <a:ext cx="812800" cy="770975"/>
            </a:xfrm>
            <a:custGeom>
              <a:avLst/>
              <a:gdLst/>
              <a:ahLst/>
              <a:cxnLst/>
              <a:rect r="r" b="b" t="t" l="l"/>
              <a:pathLst>
                <a:path h="770975" w="812800">
                  <a:moveTo>
                    <a:pt x="406400" y="0"/>
                  </a:moveTo>
                  <a:cubicBezTo>
                    <a:pt x="181951" y="0"/>
                    <a:pt x="0" y="172589"/>
                    <a:pt x="0" y="385487"/>
                  </a:cubicBezTo>
                  <a:cubicBezTo>
                    <a:pt x="0" y="598386"/>
                    <a:pt x="181951" y="770975"/>
                    <a:pt x="406400" y="770975"/>
                  </a:cubicBezTo>
                  <a:cubicBezTo>
                    <a:pt x="630849" y="770975"/>
                    <a:pt x="812800" y="598386"/>
                    <a:pt x="812800" y="385487"/>
                  </a:cubicBezTo>
                  <a:cubicBezTo>
                    <a:pt x="812800" y="172589"/>
                    <a:pt x="630849" y="0"/>
                    <a:pt x="406400" y="0"/>
                  </a:cubicBezTo>
                  <a:close/>
                </a:path>
              </a:pathLst>
            </a:custGeom>
            <a:solidFill>
              <a:srgbClr val="FD6220"/>
            </a:solidFill>
          </p:spPr>
        </p:sp>
        <p:sp>
          <p:nvSpPr>
            <p:cNvPr name="TextBox 18" id="18"/>
            <p:cNvSpPr txBox="true"/>
            <p:nvPr/>
          </p:nvSpPr>
          <p:spPr>
            <a:xfrm>
              <a:off x="76200" y="15129"/>
              <a:ext cx="660400" cy="683567"/>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ea typeface="Gotham"/>
                  <a:cs typeface="Gotham"/>
                  <a:sym typeface="Gotham"/>
                </a:rPr>
                <a:t>3</a:t>
              </a:r>
            </a:p>
          </p:txBody>
        </p:sp>
      </p:grpSp>
      <p:grpSp>
        <p:nvGrpSpPr>
          <p:cNvPr name="Group 19" id="19"/>
          <p:cNvGrpSpPr/>
          <p:nvPr/>
        </p:nvGrpSpPr>
        <p:grpSpPr>
          <a:xfrm rot="0">
            <a:off x="12214269" y="2386801"/>
            <a:ext cx="992463" cy="992463"/>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21" id="21"/>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ea typeface="Gotham"/>
                  <a:cs typeface="Gotham"/>
                  <a:sym typeface="Gotham"/>
                </a:rPr>
                <a:t>2</a:t>
              </a:r>
            </a:p>
          </p:txBody>
        </p:sp>
      </p:grpSp>
      <p:sp>
        <p:nvSpPr>
          <p:cNvPr name="Freeform 22" id="22"/>
          <p:cNvSpPr/>
          <p:nvPr/>
        </p:nvSpPr>
        <p:spPr>
          <a:xfrm flipH="false" flipV="false" rot="0">
            <a:off x="272872" y="8780076"/>
            <a:ext cx="1511656" cy="1511656"/>
          </a:xfrm>
          <a:custGeom>
            <a:avLst/>
            <a:gdLst/>
            <a:ahLst/>
            <a:cxnLst/>
            <a:rect r="r" b="b" t="t" l="l"/>
            <a:pathLst>
              <a:path h="1511656" w="1511656">
                <a:moveTo>
                  <a:pt x="0" y="0"/>
                </a:moveTo>
                <a:lnTo>
                  <a:pt x="1511656" y="0"/>
                </a:lnTo>
                <a:lnTo>
                  <a:pt x="1511656" y="1511656"/>
                </a:lnTo>
                <a:lnTo>
                  <a:pt x="0" y="1511656"/>
                </a:lnTo>
                <a:lnTo>
                  <a:pt x="0" y="0"/>
                </a:lnTo>
                <a:close/>
              </a:path>
            </a:pathLst>
          </a:custGeom>
          <a:blipFill>
            <a:blip r:embed="rId5"/>
            <a:stretch>
              <a:fillRect l="0" t="0" r="0" b="0"/>
            </a:stretch>
          </a:blipFill>
        </p:spPr>
      </p:sp>
      <p:sp>
        <p:nvSpPr>
          <p:cNvPr name="TextBox 23" id="23"/>
          <p:cNvSpPr txBox="true"/>
          <p:nvPr/>
        </p:nvSpPr>
        <p:spPr>
          <a:xfrm rot="0">
            <a:off x="5141931" y="416908"/>
            <a:ext cx="9891861" cy="611792"/>
          </a:xfrm>
          <a:prstGeom prst="rect">
            <a:avLst/>
          </a:prstGeom>
        </p:spPr>
        <p:txBody>
          <a:bodyPr anchor="t" rtlCol="false" tIns="0" lIns="0" bIns="0" rIns="0">
            <a:spAutoFit/>
          </a:bodyPr>
          <a:lstStyle/>
          <a:p>
            <a:pPr algn="l">
              <a:lnSpc>
                <a:spcPts val="4501"/>
              </a:lnSpc>
            </a:pPr>
            <a:r>
              <a:rPr lang="en-US" sz="4640" spc="232" b="true">
                <a:solidFill>
                  <a:srgbClr val="191919"/>
                </a:solidFill>
                <a:latin typeface="Gotham Bold"/>
                <a:ea typeface="Gotham Bold"/>
                <a:cs typeface="Gotham Bold"/>
                <a:sym typeface="Gotham Bold"/>
              </a:rPr>
              <a:t>Presentation Roadmap</a:t>
            </a:r>
          </a:p>
        </p:txBody>
      </p:sp>
      <p:sp>
        <p:nvSpPr>
          <p:cNvPr name="TextBox 24" id="24"/>
          <p:cNvSpPr txBox="true"/>
          <p:nvPr/>
        </p:nvSpPr>
        <p:spPr>
          <a:xfrm rot="0">
            <a:off x="3566527" y="3776433"/>
            <a:ext cx="5395951" cy="670906"/>
          </a:xfrm>
          <a:prstGeom prst="rect">
            <a:avLst/>
          </a:prstGeom>
        </p:spPr>
        <p:txBody>
          <a:bodyPr anchor="t" rtlCol="false" tIns="0" lIns="0" bIns="0" rIns="0">
            <a:spAutoFit/>
          </a:bodyPr>
          <a:lstStyle/>
          <a:p>
            <a:pPr algn="l">
              <a:lnSpc>
                <a:spcPts val="5545"/>
              </a:lnSpc>
            </a:pPr>
            <a:r>
              <a:rPr lang="en-US" sz="3961" b="true">
                <a:solidFill>
                  <a:srgbClr val="191919"/>
                </a:solidFill>
                <a:latin typeface="Gotham Bold"/>
                <a:ea typeface="Gotham Bold"/>
                <a:cs typeface="Gotham Bold"/>
                <a:sym typeface="Gotham Bold"/>
              </a:rPr>
              <a:t>Problem </a:t>
            </a:r>
          </a:p>
        </p:txBody>
      </p:sp>
      <p:sp>
        <p:nvSpPr>
          <p:cNvPr name="TextBox 25" id="25"/>
          <p:cNvSpPr txBox="true"/>
          <p:nvPr/>
        </p:nvSpPr>
        <p:spPr>
          <a:xfrm rot="0">
            <a:off x="11386168" y="3706271"/>
            <a:ext cx="2648664" cy="614020"/>
          </a:xfrm>
          <a:prstGeom prst="rect">
            <a:avLst/>
          </a:prstGeom>
        </p:spPr>
        <p:txBody>
          <a:bodyPr anchor="t" rtlCol="false" tIns="0" lIns="0" bIns="0" rIns="0">
            <a:spAutoFit/>
          </a:bodyPr>
          <a:lstStyle/>
          <a:p>
            <a:pPr algn="ctr">
              <a:lnSpc>
                <a:spcPts val="5006"/>
              </a:lnSpc>
              <a:spcBef>
                <a:spcPct val="0"/>
              </a:spcBef>
            </a:pPr>
            <a:r>
              <a:rPr lang="en-US" sz="3575">
                <a:solidFill>
                  <a:srgbClr val="191919"/>
                </a:solidFill>
                <a:latin typeface="Gotham"/>
                <a:ea typeface="Gotham"/>
                <a:cs typeface="Gotham"/>
                <a:sym typeface="Gotham"/>
              </a:rPr>
              <a:t>App Design</a:t>
            </a:r>
          </a:p>
        </p:txBody>
      </p:sp>
      <p:sp>
        <p:nvSpPr>
          <p:cNvPr name="TextBox 26" id="26"/>
          <p:cNvSpPr txBox="true"/>
          <p:nvPr/>
        </p:nvSpPr>
        <p:spPr>
          <a:xfrm rot="0">
            <a:off x="3590875" y="6740168"/>
            <a:ext cx="3376017" cy="680660"/>
          </a:xfrm>
          <a:prstGeom prst="rect">
            <a:avLst/>
          </a:prstGeom>
        </p:spPr>
        <p:txBody>
          <a:bodyPr anchor="t" rtlCol="false" tIns="0" lIns="0" bIns="0" rIns="0">
            <a:spAutoFit/>
          </a:bodyPr>
          <a:lstStyle/>
          <a:p>
            <a:pPr algn="ctr">
              <a:lnSpc>
                <a:spcPts val="5533"/>
              </a:lnSpc>
              <a:spcBef>
                <a:spcPct val="0"/>
              </a:spcBef>
            </a:pPr>
            <a:r>
              <a:rPr lang="en-US" sz="3952">
                <a:solidFill>
                  <a:srgbClr val="191919"/>
                </a:solidFill>
                <a:latin typeface="Gotham"/>
                <a:ea typeface="Gotham"/>
                <a:cs typeface="Gotham"/>
                <a:sym typeface="Gotham"/>
              </a:rPr>
              <a:t>APP Features</a:t>
            </a:r>
          </a:p>
        </p:txBody>
      </p:sp>
      <p:sp>
        <p:nvSpPr>
          <p:cNvPr name="TextBox 27" id="27"/>
          <p:cNvSpPr txBox="true"/>
          <p:nvPr/>
        </p:nvSpPr>
        <p:spPr>
          <a:xfrm rot="0">
            <a:off x="11596730" y="6923336"/>
            <a:ext cx="2227540" cy="639166"/>
          </a:xfrm>
          <a:prstGeom prst="rect">
            <a:avLst/>
          </a:prstGeom>
        </p:spPr>
        <p:txBody>
          <a:bodyPr anchor="t" rtlCol="false" tIns="0" lIns="0" bIns="0" rIns="0">
            <a:spAutoFit/>
          </a:bodyPr>
          <a:lstStyle/>
          <a:p>
            <a:pPr algn="ctr">
              <a:lnSpc>
                <a:spcPts val="5195"/>
              </a:lnSpc>
              <a:spcBef>
                <a:spcPct val="0"/>
              </a:spcBef>
            </a:pPr>
            <a:r>
              <a:rPr lang="en-US" sz="3710">
                <a:solidFill>
                  <a:srgbClr val="191919"/>
                </a:solidFill>
                <a:latin typeface="Gotham"/>
                <a:ea typeface="Gotham"/>
                <a:cs typeface="Gotham"/>
                <a:sym typeface="Gotham"/>
              </a:rPr>
              <a:t>Summary</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9936700" y="-3495141"/>
            <a:ext cx="12753441" cy="12753441"/>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361950" cap="sq">
              <a:solidFill>
                <a:srgbClr val="FD6220">
                  <a:alpha val="25882"/>
                </a:srgbClr>
              </a:solidFill>
              <a:prstDash val="solid"/>
              <a:miter/>
            </a:ln>
          </p:spPr>
        </p:sp>
        <p:sp>
          <p:nvSpPr>
            <p:cNvPr name="TextBox 4" id="4"/>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373119" y="-1315898"/>
            <a:ext cx="3499668" cy="13405540"/>
            <a:chOff x="0" y="0"/>
            <a:chExt cx="212191" cy="812800"/>
          </a:xfrm>
        </p:grpSpPr>
        <p:sp>
          <p:nvSpPr>
            <p:cNvPr name="Freeform 6" id="6"/>
            <p:cNvSpPr/>
            <p:nvPr/>
          </p:nvSpPr>
          <p:spPr>
            <a:xfrm flipH="false" flipV="false" rot="0">
              <a:off x="0" y="0"/>
              <a:ext cx="212191" cy="812800"/>
            </a:xfrm>
            <a:custGeom>
              <a:avLst/>
              <a:gdLst/>
              <a:ahLst/>
              <a:cxnLst/>
              <a:rect r="r" b="b" t="t" l="l"/>
              <a:pathLst>
                <a:path h="812800" w="212191">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9232C"/>
              </a:solidFill>
              <a:prstDash val="solid"/>
              <a:miter/>
            </a:ln>
          </p:spPr>
        </p:sp>
        <p:sp>
          <p:nvSpPr>
            <p:cNvPr name="TextBox 7" id="7"/>
            <p:cNvSpPr txBox="true"/>
            <p:nvPr/>
          </p:nvSpPr>
          <p:spPr>
            <a:xfrm>
              <a:off x="19893" y="47625"/>
              <a:ext cx="172405" cy="688975"/>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6313420" y="910465"/>
            <a:ext cx="945880" cy="236470"/>
          </a:xfrm>
          <a:custGeom>
            <a:avLst/>
            <a:gdLst/>
            <a:ahLst/>
            <a:cxnLst/>
            <a:rect r="r" b="b" t="t" l="l"/>
            <a:pathLst>
              <a:path h="236470" w="945880">
                <a:moveTo>
                  <a:pt x="0" y="0"/>
                </a:moveTo>
                <a:lnTo>
                  <a:pt x="945880" y="0"/>
                </a:lnTo>
                <a:lnTo>
                  <a:pt x="945880" y="236470"/>
                </a:lnTo>
                <a:lnTo>
                  <a:pt x="0" y="2364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973833">
            <a:off x="15455978" y="6708575"/>
            <a:ext cx="2660764" cy="3271778"/>
            <a:chOff x="0" y="0"/>
            <a:chExt cx="3547686" cy="4362370"/>
          </a:xfrm>
        </p:grpSpPr>
        <p:pic>
          <p:nvPicPr>
            <p:cNvPr name="Picture 10" id="10"/>
            <p:cNvPicPr>
              <a:picLocks noChangeAspect="true"/>
            </p:cNvPicPr>
            <p:nvPr/>
          </p:nvPicPr>
          <p:blipFill>
            <a:blip r:embed="rId4"/>
            <a:srcRect l="0" t="11872" r="0" b="6203"/>
            <a:stretch>
              <a:fillRect/>
            </a:stretch>
          </p:blipFill>
          <p:spPr>
            <a:xfrm flipH="false" flipV="false">
              <a:off x="0" y="0"/>
              <a:ext cx="3547686" cy="4362370"/>
            </a:xfrm>
            <a:prstGeom prst="rect">
              <a:avLst/>
            </a:prstGeom>
          </p:spPr>
        </p:pic>
      </p:grpSp>
      <p:grpSp>
        <p:nvGrpSpPr>
          <p:cNvPr name="Group 11" id="11"/>
          <p:cNvGrpSpPr/>
          <p:nvPr/>
        </p:nvGrpSpPr>
        <p:grpSpPr>
          <a:xfrm rot="-542939">
            <a:off x="12589638" y="6432693"/>
            <a:ext cx="2636985" cy="3669773"/>
            <a:chOff x="0" y="0"/>
            <a:chExt cx="3515979" cy="4893030"/>
          </a:xfrm>
        </p:grpSpPr>
        <p:pic>
          <p:nvPicPr>
            <p:cNvPr name="Picture 12" id="12"/>
            <p:cNvPicPr>
              <a:picLocks noChangeAspect="true"/>
            </p:cNvPicPr>
            <p:nvPr/>
          </p:nvPicPr>
          <p:blipFill>
            <a:blip r:embed="rId5"/>
            <a:srcRect l="26062" t="0" r="26062" b="0"/>
            <a:stretch>
              <a:fillRect/>
            </a:stretch>
          </p:blipFill>
          <p:spPr>
            <a:xfrm flipH="false" flipV="false">
              <a:off x="0" y="0"/>
              <a:ext cx="3515979" cy="4893030"/>
            </a:xfrm>
            <a:prstGeom prst="rect">
              <a:avLst/>
            </a:prstGeom>
          </p:spPr>
        </p:pic>
      </p:grpSp>
      <p:sp>
        <p:nvSpPr>
          <p:cNvPr name="TextBox 13" id="13"/>
          <p:cNvSpPr txBox="true"/>
          <p:nvPr/>
        </p:nvSpPr>
        <p:spPr>
          <a:xfrm rot="0">
            <a:off x="2632549" y="2549292"/>
            <a:ext cx="7744031" cy="5275712"/>
          </a:xfrm>
          <a:prstGeom prst="rect">
            <a:avLst/>
          </a:prstGeom>
        </p:spPr>
        <p:txBody>
          <a:bodyPr anchor="t" rtlCol="false" tIns="0" lIns="0" bIns="0" rIns="0">
            <a:spAutoFit/>
          </a:bodyPr>
          <a:lstStyle/>
          <a:p>
            <a:pPr algn="l">
              <a:lnSpc>
                <a:spcPts val="4182"/>
              </a:lnSpc>
            </a:pPr>
            <a:r>
              <a:rPr lang="en-US" sz="3098" spc="77" b="true">
                <a:solidFill>
                  <a:srgbClr val="191919"/>
                </a:solidFill>
                <a:latin typeface="Gotham Bold"/>
                <a:ea typeface="Gotham Bold"/>
                <a:cs typeface="Gotham Bold"/>
                <a:sym typeface="Gotham Bold"/>
              </a:rPr>
              <a:t>Build a two-wheeler marketplace web app where users can browse bikes, scooters, and EVs, search and filter by brand, price, or fuel type, view detailed specs with images, compare model's side by side, use EMI and fuel cost calculators, check upcoming launches, explore showrooms, and book test rides or sell used bikes.</a:t>
            </a:r>
          </a:p>
        </p:txBody>
      </p:sp>
      <p:sp>
        <p:nvSpPr>
          <p:cNvPr name="Freeform 14" id="14"/>
          <p:cNvSpPr/>
          <p:nvPr/>
        </p:nvSpPr>
        <p:spPr>
          <a:xfrm flipH="false" flipV="false" rot="0">
            <a:off x="16658028" y="166005"/>
            <a:ext cx="1202545" cy="454661"/>
          </a:xfrm>
          <a:custGeom>
            <a:avLst/>
            <a:gdLst/>
            <a:ahLst/>
            <a:cxnLst/>
            <a:rect r="r" b="b" t="t" l="l"/>
            <a:pathLst>
              <a:path h="454661" w="1202545">
                <a:moveTo>
                  <a:pt x="0" y="0"/>
                </a:moveTo>
                <a:lnTo>
                  <a:pt x="1202544" y="0"/>
                </a:lnTo>
                <a:lnTo>
                  <a:pt x="1202544" y="454660"/>
                </a:lnTo>
                <a:lnTo>
                  <a:pt x="0" y="454660"/>
                </a:lnTo>
                <a:lnTo>
                  <a:pt x="0" y="0"/>
                </a:lnTo>
                <a:close/>
              </a:path>
            </a:pathLst>
          </a:custGeom>
          <a:blipFill>
            <a:blip r:embed="rId6"/>
            <a:stretch>
              <a:fillRect l="0" t="0" r="0" b="0"/>
            </a:stretch>
          </a:blipFill>
        </p:spPr>
      </p:sp>
      <p:sp>
        <p:nvSpPr>
          <p:cNvPr name="Freeform 15" id="15"/>
          <p:cNvSpPr/>
          <p:nvPr/>
        </p:nvSpPr>
        <p:spPr>
          <a:xfrm flipH="false" flipV="false" rot="0">
            <a:off x="0" y="8775344"/>
            <a:ext cx="1511656" cy="1511656"/>
          </a:xfrm>
          <a:custGeom>
            <a:avLst/>
            <a:gdLst/>
            <a:ahLst/>
            <a:cxnLst/>
            <a:rect r="r" b="b" t="t" l="l"/>
            <a:pathLst>
              <a:path h="1511656" w="1511656">
                <a:moveTo>
                  <a:pt x="0" y="0"/>
                </a:moveTo>
                <a:lnTo>
                  <a:pt x="1511656" y="0"/>
                </a:lnTo>
                <a:lnTo>
                  <a:pt x="1511656" y="1511656"/>
                </a:lnTo>
                <a:lnTo>
                  <a:pt x="0" y="1511656"/>
                </a:lnTo>
                <a:lnTo>
                  <a:pt x="0" y="0"/>
                </a:lnTo>
                <a:close/>
              </a:path>
            </a:pathLst>
          </a:custGeom>
          <a:blipFill>
            <a:blip r:embed="rId7"/>
            <a:stretch>
              <a:fillRect l="0" t="0" r="0" b="0"/>
            </a:stretch>
          </a:blipFill>
        </p:spPr>
      </p:sp>
      <p:sp>
        <p:nvSpPr>
          <p:cNvPr name="TextBox 16" id="16"/>
          <p:cNvSpPr txBox="true"/>
          <p:nvPr/>
        </p:nvSpPr>
        <p:spPr>
          <a:xfrm rot="0">
            <a:off x="2278870" y="506365"/>
            <a:ext cx="12235868" cy="930369"/>
          </a:xfrm>
          <a:prstGeom prst="rect">
            <a:avLst/>
          </a:prstGeom>
        </p:spPr>
        <p:txBody>
          <a:bodyPr anchor="t" rtlCol="false" tIns="0" lIns="0" bIns="0" rIns="0">
            <a:spAutoFit/>
          </a:bodyPr>
          <a:lstStyle/>
          <a:p>
            <a:pPr algn="l">
              <a:lnSpc>
                <a:spcPts val="7519"/>
              </a:lnSpc>
            </a:pPr>
            <a:r>
              <a:rPr lang="en-US" sz="5371" b="true">
                <a:solidFill>
                  <a:srgbClr val="191919"/>
                </a:solidFill>
                <a:latin typeface="Gotham Bold"/>
                <a:ea typeface="Gotham Bold"/>
                <a:cs typeface="Gotham Bold"/>
                <a:sym typeface="Gotham Bold"/>
              </a:rPr>
              <a:t>Vahan Bazar Problem Statement</a:t>
            </a:r>
          </a:p>
        </p:txBody>
      </p:sp>
      <p:sp>
        <p:nvSpPr>
          <p:cNvPr name="TextBox 17" id="17"/>
          <p:cNvSpPr txBox="true"/>
          <p:nvPr/>
        </p:nvSpPr>
        <p:spPr>
          <a:xfrm rot="0">
            <a:off x="12295566" y="2539767"/>
            <a:ext cx="1295757" cy="432569"/>
          </a:xfrm>
          <a:prstGeom prst="rect">
            <a:avLst/>
          </a:prstGeom>
        </p:spPr>
        <p:txBody>
          <a:bodyPr anchor="t" rtlCol="false" tIns="0" lIns="0" bIns="0" rIns="0">
            <a:spAutoFit/>
          </a:bodyPr>
          <a:lstStyle/>
          <a:p>
            <a:pPr algn="ctr">
              <a:lnSpc>
                <a:spcPts val="3457"/>
              </a:lnSpc>
              <a:spcBef>
                <a:spcPct val="0"/>
              </a:spcBef>
            </a:pPr>
            <a:r>
              <a:rPr lang="en-US" b="true" sz="2469">
                <a:solidFill>
                  <a:srgbClr val="191919"/>
                </a:solidFill>
                <a:latin typeface="Gotham Bold"/>
                <a:ea typeface="Gotham Bold"/>
                <a:cs typeface="Gotham Bold"/>
                <a:sym typeface="Gotham Bold"/>
              </a:rPr>
              <a:t>To Build</a:t>
            </a:r>
          </a:p>
        </p:txBody>
      </p:sp>
      <p:sp>
        <p:nvSpPr>
          <p:cNvPr name="TextBox 18" id="18"/>
          <p:cNvSpPr txBox="true"/>
          <p:nvPr/>
        </p:nvSpPr>
        <p:spPr>
          <a:xfrm rot="0">
            <a:off x="11356238" y="3191756"/>
            <a:ext cx="3338025" cy="596901"/>
          </a:xfrm>
          <a:prstGeom prst="rect">
            <a:avLst/>
          </a:prstGeom>
        </p:spPr>
        <p:txBody>
          <a:bodyPr anchor="t" rtlCol="false" tIns="0" lIns="0" bIns="0" rIns="0">
            <a:spAutoFit/>
          </a:bodyPr>
          <a:lstStyle/>
          <a:p>
            <a:pPr algn="ctr">
              <a:lnSpc>
                <a:spcPts val="4899"/>
              </a:lnSpc>
              <a:spcBef>
                <a:spcPct val="0"/>
              </a:spcBef>
            </a:pPr>
            <a:r>
              <a:rPr lang="en-US" sz="3499">
                <a:solidFill>
                  <a:srgbClr val="191919"/>
                </a:solidFill>
                <a:latin typeface="Gotham"/>
                <a:ea typeface="Gotham"/>
                <a:cs typeface="Gotham"/>
                <a:sym typeface="Gotham"/>
              </a:rPr>
              <a:t>Emi calculator</a:t>
            </a:r>
          </a:p>
        </p:txBody>
      </p:sp>
      <p:sp>
        <p:nvSpPr>
          <p:cNvPr name="TextBox 19" id="19"/>
          <p:cNvSpPr txBox="true"/>
          <p:nvPr/>
        </p:nvSpPr>
        <p:spPr>
          <a:xfrm rot="0">
            <a:off x="11356238" y="4017257"/>
            <a:ext cx="4142564" cy="547371"/>
          </a:xfrm>
          <a:prstGeom prst="rect">
            <a:avLst/>
          </a:prstGeom>
        </p:spPr>
        <p:txBody>
          <a:bodyPr anchor="t" rtlCol="false" tIns="0" lIns="0" bIns="0" rIns="0">
            <a:spAutoFit/>
          </a:bodyPr>
          <a:lstStyle/>
          <a:p>
            <a:pPr algn="ctr">
              <a:lnSpc>
                <a:spcPts val="4479"/>
              </a:lnSpc>
              <a:spcBef>
                <a:spcPct val="0"/>
              </a:spcBef>
            </a:pPr>
            <a:r>
              <a:rPr lang="en-US" sz="3199">
                <a:solidFill>
                  <a:srgbClr val="191919"/>
                </a:solidFill>
                <a:latin typeface="Gotham"/>
                <a:ea typeface="Gotham"/>
                <a:cs typeface="Gotham"/>
                <a:sym typeface="Gotham"/>
              </a:rPr>
              <a:t>Fuel cost calculator</a:t>
            </a:r>
          </a:p>
        </p:txBody>
      </p:sp>
      <p:sp>
        <p:nvSpPr>
          <p:cNvPr name="TextBox 20" id="20"/>
          <p:cNvSpPr txBox="true"/>
          <p:nvPr/>
        </p:nvSpPr>
        <p:spPr>
          <a:xfrm rot="0">
            <a:off x="11567228" y="4929973"/>
            <a:ext cx="3720584" cy="504826"/>
          </a:xfrm>
          <a:prstGeom prst="rect">
            <a:avLst/>
          </a:prstGeom>
        </p:spPr>
        <p:txBody>
          <a:bodyPr anchor="t" rtlCol="false" tIns="0" lIns="0" bIns="0" rIns="0">
            <a:spAutoFit/>
          </a:bodyPr>
          <a:lstStyle/>
          <a:p>
            <a:pPr algn="ctr">
              <a:lnSpc>
                <a:spcPts val="4199"/>
              </a:lnSpc>
              <a:spcBef>
                <a:spcPct val="0"/>
              </a:spcBef>
            </a:pPr>
            <a:r>
              <a:rPr lang="en-US" sz="2999">
                <a:solidFill>
                  <a:srgbClr val="191919"/>
                </a:solidFill>
                <a:latin typeface="Gotham"/>
                <a:ea typeface="Gotham"/>
                <a:cs typeface="Gotham"/>
                <a:sym typeface="Gotham"/>
              </a:rPr>
              <a:t>Upcoming launches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1373119" y="-1315898"/>
            <a:ext cx="3499668" cy="13405540"/>
            <a:chOff x="0" y="0"/>
            <a:chExt cx="212191" cy="812800"/>
          </a:xfrm>
        </p:grpSpPr>
        <p:sp>
          <p:nvSpPr>
            <p:cNvPr name="Freeform 3" id="3"/>
            <p:cNvSpPr/>
            <p:nvPr/>
          </p:nvSpPr>
          <p:spPr>
            <a:xfrm flipH="false" flipV="false" rot="0">
              <a:off x="0" y="0"/>
              <a:ext cx="212191" cy="812800"/>
            </a:xfrm>
            <a:custGeom>
              <a:avLst/>
              <a:gdLst/>
              <a:ahLst/>
              <a:cxnLst/>
              <a:rect r="r" b="b" t="t" l="l"/>
              <a:pathLst>
                <a:path h="812800" w="212191">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F0000"/>
              </a:solidFill>
              <a:prstDash val="solid"/>
              <a:miter/>
            </a:ln>
          </p:spPr>
        </p:sp>
        <p:sp>
          <p:nvSpPr>
            <p:cNvPr name="TextBox 4" id="4"/>
            <p:cNvSpPr txBox="true"/>
            <p:nvPr/>
          </p:nvSpPr>
          <p:spPr>
            <a:xfrm>
              <a:off x="19893" y="47625"/>
              <a:ext cx="172405" cy="68897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4016548" y="2386801"/>
            <a:ext cx="992463" cy="99246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7" id="7"/>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ea typeface="Gotham"/>
                  <a:cs typeface="Gotham"/>
                  <a:sym typeface="Gotham"/>
                </a:rPr>
                <a:t>01</a:t>
              </a:r>
            </a:p>
          </p:txBody>
        </p:sp>
      </p:grpSp>
      <p:grpSp>
        <p:nvGrpSpPr>
          <p:cNvPr name="Group 8" id="8"/>
          <p:cNvGrpSpPr/>
          <p:nvPr/>
        </p:nvGrpSpPr>
        <p:grpSpPr>
          <a:xfrm rot="3945801">
            <a:off x="13715018" y="8214361"/>
            <a:ext cx="4776403" cy="4776403"/>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10" id="10"/>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3945801">
            <a:off x="13959102" y="7158315"/>
            <a:ext cx="1577153" cy="3243522"/>
          </a:xfrm>
          <a:custGeom>
            <a:avLst/>
            <a:gdLst/>
            <a:ahLst/>
            <a:cxnLst/>
            <a:rect r="r" b="b" t="t" l="l"/>
            <a:pathLst>
              <a:path h="3243522" w="1577153">
                <a:moveTo>
                  <a:pt x="0" y="0"/>
                </a:moveTo>
                <a:lnTo>
                  <a:pt x="1577154" y="0"/>
                </a:lnTo>
                <a:lnTo>
                  <a:pt x="1577154" y="3243522"/>
                </a:lnTo>
                <a:lnTo>
                  <a:pt x="0" y="3243522"/>
                </a:lnTo>
                <a:lnTo>
                  <a:pt x="0" y="0"/>
                </a:lnTo>
                <a:close/>
              </a:path>
            </a:pathLst>
          </a:custGeom>
          <a:blipFill>
            <a:blip r:embed="rId2">
              <a:extLst>
                <a:ext uri="{96DAC541-7B7A-43D3-8B79-37D633B846F1}">
                  <asvg:svgBlip xmlns:asvg="http://schemas.microsoft.com/office/drawing/2016/SVG/main" r:embed="rId3"/>
                </a:ext>
              </a:extLst>
            </a:blip>
            <a:stretch>
              <a:fillRect l="0" t="0" r="-204881" b="0"/>
            </a:stretch>
          </a:blipFill>
        </p:spPr>
      </p:sp>
      <p:sp>
        <p:nvSpPr>
          <p:cNvPr name="Freeform 12" id="12"/>
          <p:cNvSpPr/>
          <p:nvPr/>
        </p:nvSpPr>
        <p:spPr>
          <a:xfrm flipH="false" flipV="false" rot="0">
            <a:off x="16259161" y="205490"/>
            <a:ext cx="1742310" cy="454661"/>
          </a:xfrm>
          <a:custGeom>
            <a:avLst/>
            <a:gdLst/>
            <a:ahLst/>
            <a:cxnLst/>
            <a:rect r="r" b="b" t="t" l="l"/>
            <a:pathLst>
              <a:path h="454661" w="1742310">
                <a:moveTo>
                  <a:pt x="0" y="0"/>
                </a:moveTo>
                <a:lnTo>
                  <a:pt x="1742310" y="0"/>
                </a:lnTo>
                <a:lnTo>
                  <a:pt x="1742310" y="454661"/>
                </a:lnTo>
                <a:lnTo>
                  <a:pt x="0" y="454661"/>
                </a:lnTo>
                <a:lnTo>
                  <a:pt x="0" y="0"/>
                </a:lnTo>
                <a:close/>
              </a:path>
            </a:pathLst>
          </a:custGeom>
          <a:blipFill>
            <a:blip r:embed="rId4"/>
            <a:stretch>
              <a:fillRect l="0" t="-38932" r="0" b="-5952"/>
            </a:stretch>
          </a:blipFill>
        </p:spPr>
      </p:sp>
      <p:grpSp>
        <p:nvGrpSpPr>
          <p:cNvPr name="Group 13" id="13"/>
          <p:cNvGrpSpPr/>
          <p:nvPr/>
        </p:nvGrpSpPr>
        <p:grpSpPr>
          <a:xfrm rot="0">
            <a:off x="12214269" y="5514338"/>
            <a:ext cx="992463" cy="992463"/>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15" id="15"/>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ea typeface="Gotham"/>
                  <a:cs typeface="Gotham"/>
                  <a:sym typeface="Gotham"/>
                </a:rPr>
                <a:t>4</a:t>
              </a:r>
            </a:p>
          </p:txBody>
        </p:sp>
      </p:grpSp>
      <p:grpSp>
        <p:nvGrpSpPr>
          <p:cNvPr name="Group 16" id="16"/>
          <p:cNvGrpSpPr/>
          <p:nvPr/>
        </p:nvGrpSpPr>
        <p:grpSpPr>
          <a:xfrm rot="0">
            <a:off x="4016548" y="5514338"/>
            <a:ext cx="992463" cy="941392"/>
            <a:chOff x="0" y="0"/>
            <a:chExt cx="812800" cy="770975"/>
          </a:xfrm>
        </p:grpSpPr>
        <p:sp>
          <p:nvSpPr>
            <p:cNvPr name="Freeform 17" id="17"/>
            <p:cNvSpPr/>
            <p:nvPr/>
          </p:nvSpPr>
          <p:spPr>
            <a:xfrm flipH="false" flipV="false" rot="0">
              <a:off x="0" y="0"/>
              <a:ext cx="812800" cy="770975"/>
            </a:xfrm>
            <a:custGeom>
              <a:avLst/>
              <a:gdLst/>
              <a:ahLst/>
              <a:cxnLst/>
              <a:rect r="r" b="b" t="t" l="l"/>
              <a:pathLst>
                <a:path h="770975" w="812800">
                  <a:moveTo>
                    <a:pt x="406400" y="0"/>
                  </a:moveTo>
                  <a:cubicBezTo>
                    <a:pt x="181951" y="0"/>
                    <a:pt x="0" y="172589"/>
                    <a:pt x="0" y="385487"/>
                  </a:cubicBezTo>
                  <a:cubicBezTo>
                    <a:pt x="0" y="598386"/>
                    <a:pt x="181951" y="770975"/>
                    <a:pt x="406400" y="770975"/>
                  </a:cubicBezTo>
                  <a:cubicBezTo>
                    <a:pt x="630849" y="770975"/>
                    <a:pt x="812800" y="598386"/>
                    <a:pt x="812800" y="385487"/>
                  </a:cubicBezTo>
                  <a:cubicBezTo>
                    <a:pt x="812800" y="172589"/>
                    <a:pt x="630849" y="0"/>
                    <a:pt x="406400" y="0"/>
                  </a:cubicBezTo>
                  <a:close/>
                </a:path>
              </a:pathLst>
            </a:custGeom>
            <a:solidFill>
              <a:srgbClr val="FD6220"/>
            </a:solidFill>
          </p:spPr>
        </p:sp>
        <p:sp>
          <p:nvSpPr>
            <p:cNvPr name="TextBox 18" id="18"/>
            <p:cNvSpPr txBox="true"/>
            <p:nvPr/>
          </p:nvSpPr>
          <p:spPr>
            <a:xfrm>
              <a:off x="76200" y="15129"/>
              <a:ext cx="660400" cy="683567"/>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ea typeface="Gotham"/>
                  <a:cs typeface="Gotham"/>
                  <a:sym typeface="Gotham"/>
                </a:rPr>
                <a:t>3</a:t>
              </a:r>
            </a:p>
          </p:txBody>
        </p:sp>
      </p:grpSp>
      <p:grpSp>
        <p:nvGrpSpPr>
          <p:cNvPr name="Group 19" id="19"/>
          <p:cNvGrpSpPr/>
          <p:nvPr/>
        </p:nvGrpSpPr>
        <p:grpSpPr>
          <a:xfrm rot="0">
            <a:off x="12214269" y="2386801"/>
            <a:ext cx="992463" cy="992463"/>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21" id="21"/>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ea typeface="Gotham"/>
                  <a:cs typeface="Gotham"/>
                  <a:sym typeface="Gotham"/>
                </a:rPr>
                <a:t>2</a:t>
              </a:r>
            </a:p>
          </p:txBody>
        </p:sp>
      </p:grpSp>
      <p:sp>
        <p:nvSpPr>
          <p:cNvPr name="Freeform 22" id="22"/>
          <p:cNvSpPr/>
          <p:nvPr/>
        </p:nvSpPr>
        <p:spPr>
          <a:xfrm flipH="false" flipV="false" rot="0">
            <a:off x="0" y="8653233"/>
            <a:ext cx="1511656" cy="1511656"/>
          </a:xfrm>
          <a:custGeom>
            <a:avLst/>
            <a:gdLst/>
            <a:ahLst/>
            <a:cxnLst/>
            <a:rect r="r" b="b" t="t" l="l"/>
            <a:pathLst>
              <a:path h="1511656" w="1511656">
                <a:moveTo>
                  <a:pt x="0" y="0"/>
                </a:moveTo>
                <a:lnTo>
                  <a:pt x="1511656" y="0"/>
                </a:lnTo>
                <a:lnTo>
                  <a:pt x="1511656" y="1511656"/>
                </a:lnTo>
                <a:lnTo>
                  <a:pt x="0" y="1511656"/>
                </a:lnTo>
                <a:lnTo>
                  <a:pt x="0" y="0"/>
                </a:lnTo>
                <a:close/>
              </a:path>
            </a:pathLst>
          </a:custGeom>
          <a:blipFill>
            <a:blip r:embed="rId5"/>
            <a:stretch>
              <a:fillRect l="0" t="0" r="0" b="0"/>
            </a:stretch>
          </a:blipFill>
        </p:spPr>
      </p:sp>
      <p:sp>
        <p:nvSpPr>
          <p:cNvPr name="TextBox 23" id="23"/>
          <p:cNvSpPr txBox="true"/>
          <p:nvPr/>
        </p:nvSpPr>
        <p:spPr>
          <a:xfrm rot="0">
            <a:off x="4016548" y="1005715"/>
            <a:ext cx="9891861" cy="611792"/>
          </a:xfrm>
          <a:prstGeom prst="rect">
            <a:avLst/>
          </a:prstGeom>
        </p:spPr>
        <p:txBody>
          <a:bodyPr anchor="t" rtlCol="false" tIns="0" lIns="0" bIns="0" rIns="0">
            <a:spAutoFit/>
          </a:bodyPr>
          <a:lstStyle/>
          <a:p>
            <a:pPr algn="l">
              <a:lnSpc>
                <a:spcPts val="4501"/>
              </a:lnSpc>
            </a:pPr>
            <a:r>
              <a:rPr lang="en-US" sz="4640" spc="232" b="true">
                <a:solidFill>
                  <a:srgbClr val="191919"/>
                </a:solidFill>
                <a:latin typeface="Gotham Bold"/>
                <a:ea typeface="Gotham Bold"/>
                <a:cs typeface="Gotham Bold"/>
                <a:sym typeface="Gotham Bold"/>
              </a:rPr>
              <a:t>Presentation Roadmap</a:t>
            </a:r>
          </a:p>
        </p:txBody>
      </p:sp>
      <p:sp>
        <p:nvSpPr>
          <p:cNvPr name="TextBox 24" id="24"/>
          <p:cNvSpPr txBox="true"/>
          <p:nvPr/>
        </p:nvSpPr>
        <p:spPr>
          <a:xfrm rot="0">
            <a:off x="3566527" y="3776433"/>
            <a:ext cx="5395951" cy="670906"/>
          </a:xfrm>
          <a:prstGeom prst="rect">
            <a:avLst/>
          </a:prstGeom>
        </p:spPr>
        <p:txBody>
          <a:bodyPr anchor="t" rtlCol="false" tIns="0" lIns="0" bIns="0" rIns="0">
            <a:spAutoFit/>
          </a:bodyPr>
          <a:lstStyle/>
          <a:p>
            <a:pPr algn="l">
              <a:lnSpc>
                <a:spcPts val="5545"/>
              </a:lnSpc>
            </a:pPr>
            <a:r>
              <a:rPr lang="en-US" sz="3961">
                <a:solidFill>
                  <a:srgbClr val="191919"/>
                </a:solidFill>
                <a:latin typeface="Gotham"/>
                <a:ea typeface="Gotham"/>
                <a:cs typeface="Gotham"/>
                <a:sym typeface="Gotham"/>
              </a:rPr>
              <a:t>Problem </a:t>
            </a:r>
          </a:p>
        </p:txBody>
      </p:sp>
      <p:sp>
        <p:nvSpPr>
          <p:cNvPr name="TextBox 25" id="25"/>
          <p:cNvSpPr txBox="true"/>
          <p:nvPr/>
        </p:nvSpPr>
        <p:spPr>
          <a:xfrm rot="0">
            <a:off x="11362534" y="3706271"/>
            <a:ext cx="2695932" cy="614020"/>
          </a:xfrm>
          <a:prstGeom prst="rect">
            <a:avLst/>
          </a:prstGeom>
        </p:spPr>
        <p:txBody>
          <a:bodyPr anchor="t" rtlCol="false" tIns="0" lIns="0" bIns="0" rIns="0">
            <a:spAutoFit/>
          </a:bodyPr>
          <a:lstStyle/>
          <a:p>
            <a:pPr algn="ctr">
              <a:lnSpc>
                <a:spcPts val="5006"/>
              </a:lnSpc>
              <a:spcBef>
                <a:spcPct val="0"/>
              </a:spcBef>
            </a:pPr>
            <a:r>
              <a:rPr lang="en-US" b="true" sz="3575">
                <a:solidFill>
                  <a:srgbClr val="191919"/>
                </a:solidFill>
                <a:latin typeface="Gotham Bold"/>
                <a:ea typeface="Gotham Bold"/>
                <a:cs typeface="Gotham Bold"/>
                <a:sym typeface="Gotham Bold"/>
              </a:rPr>
              <a:t>App Design</a:t>
            </a:r>
          </a:p>
        </p:txBody>
      </p:sp>
      <p:sp>
        <p:nvSpPr>
          <p:cNvPr name="TextBox 26" id="26"/>
          <p:cNvSpPr txBox="true"/>
          <p:nvPr/>
        </p:nvSpPr>
        <p:spPr>
          <a:xfrm rot="0">
            <a:off x="3590875" y="6740168"/>
            <a:ext cx="3376017" cy="680660"/>
          </a:xfrm>
          <a:prstGeom prst="rect">
            <a:avLst/>
          </a:prstGeom>
        </p:spPr>
        <p:txBody>
          <a:bodyPr anchor="t" rtlCol="false" tIns="0" lIns="0" bIns="0" rIns="0">
            <a:spAutoFit/>
          </a:bodyPr>
          <a:lstStyle/>
          <a:p>
            <a:pPr algn="ctr">
              <a:lnSpc>
                <a:spcPts val="5533"/>
              </a:lnSpc>
              <a:spcBef>
                <a:spcPct val="0"/>
              </a:spcBef>
            </a:pPr>
            <a:r>
              <a:rPr lang="en-US" sz="3952">
                <a:solidFill>
                  <a:srgbClr val="191919"/>
                </a:solidFill>
                <a:latin typeface="Gotham"/>
                <a:ea typeface="Gotham"/>
                <a:cs typeface="Gotham"/>
                <a:sym typeface="Gotham"/>
              </a:rPr>
              <a:t>APP Features</a:t>
            </a:r>
          </a:p>
        </p:txBody>
      </p:sp>
      <p:sp>
        <p:nvSpPr>
          <p:cNvPr name="TextBox 27" id="27"/>
          <p:cNvSpPr txBox="true"/>
          <p:nvPr/>
        </p:nvSpPr>
        <p:spPr>
          <a:xfrm rot="0">
            <a:off x="11596730" y="6923336"/>
            <a:ext cx="2227540" cy="639166"/>
          </a:xfrm>
          <a:prstGeom prst="rect">
            <a:avLst/>
          </a:prstGeom>
        </p:spPr>
        <p:txBody>
          <a:bodyPr anchor="t" rtlCol="false" tIns="0" lIns="0" bIns="0" rIns="0">
            <a:spAutoFit/>
          </a:bodyPr>
          <a:lstStyle/>
          <a:p>
            <a:pPr algn="ctr">
              <a:lnSpc>
                <a:spcPts val="5195"/>
              </a:lnSpc>
              <a:spcBef>
                <a:spcPct val="0"/>
              </a:spcBef>
            </a:pPr>
            <a:r>
              <a:rPr lang="en-US" sz="3710">
                <a:solidFill>
                  <a:srgbClr val="191919"/>
                </a:solidFill>
                <a:latin typeface="Gotham"/>
                <a:ea typeface="Gotham"/>
                <a:cs typeface="Gotham"/>
                <a:sym typeface="Gotham"/>
              </a:rPr>
              <a:t>Summary</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16439471" y="8737362"/>
            <a:ext cx="3697059" cy="3697059"/>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7150" cap="sq">
              <a:solidFill>
                <a:srgbClr val="FD6220"/>
              </a:solidFill>
              <a:prstDash val="solid"/>
              <a:miter/>
            </a:ln>
          </p:spPr>
        </p:sp>
        <p:sp>
          <p:nvSpPr>
            <p:cNvPr name="TextBox 4" id="4"/>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511656" y="1864817"/>
            <a:ext cx="6897004" cy="7666355"/>
          </a:xfrm>
          <a:custGeom>
            <a:avLst/>
            <a:gdLst/>
            <a:ahLst/>
            <a:cxnLst/>
            <a:rect r="r" b="b" t="t" l="l"/>
            <a:pathLst>
              <a:path h="7666355" w="6897004">
                <a:moveTo>
                  <a:pt x="0" y="0"/>
                </a:moveTo>
                <a:lnTo>
                  <a:pt x="6897004" y="0"/>
                </a:lnTo>
                <a:lnTo>
                  <a:pt x="6897004" y="7666355"/>
                </a:lnTo>
                <a:lnTo>
                  <a:pt x="0" y="7666355"/>
                </a:lnTo>
                <a:lnTo>
                  <a:pt x="0" y="0"/>
                </a:lnTo>
                <a:close/>
              </a:path>
            </a:pathLst>
          </a:custGeom>
          <a:blipFill>
            <a:blip r:embed="rId2"/>
            <a:stretch>
              <a:fillRect l="0" t="0" r="0" b="0"/>
            </a:stretch>
          </a:blipFill>
        </p:spPr>
      </p:sp>
      <p:sp>
        <p:nvSpPr>
          <p:cNvPr name="Freeform 6" id="6"/>
          <p:cNvSpPr/>
          <p:nvPr/>
        </p:nvSpPr>
        <p:spPr>
          <a:xfrm flipH="false" flipV="false" rot="0">
            <a:off x="16658028" y="238124"/>
            <a:ext cx="1202545" cy="454661"/>
          </a:xfrm>
          <a:custGeom>
            <a:avLst/>
            <a:gdLst/>
            <a:ahLst/>
            <a:cxnLst/>
            <a:rect r="r" b="b" t="t" l="l"/>
            <a:pathLst>
              <a:path h="454661" w="1202545">
                <a:moveTo>
                  <a:pt x="0" y="0"/>
                </a:moveTo>
                <a:lnTo>
                  <a:pt x="1202544" y="0"/>
                </a:lnTo>
                <a:lnTo>
                  <a:pt x="1202544" y="454661"/>
                </a:lnTo>
                <a:lnTo>
                  <a:pt x="0" y="454661"/>
                </a:lnTo>
                <a:lnTo>
                  <a:pt x="0" y="0"/>
                </a:lnTo>
                <a:close/>
              </a:path>
            </a:pathLst>
          </a:custGeom>
          <a:blipFill>
            <a:blip r:embed="rId3"/>
            <a:stretch>
              <a:fillRect l="0" t="0" r="0" b="0"/>
            </a:stretch>
          </a:blipFill>
        </p:spPr>
      </p:sp>
      <p:sp>
        <p:nvSpPr>
          <p:cNvPr name="Freeform 7" id="7"/>
          <p:cNvSpPr/>
          <p:nvPr/>
        </p:nvSpPr>
        <p:spPr>
          <a:xfrm flipH="false" flipV="false" rot="0">
            <a:off x="0" y="8775344"/>
            <a:ext cx="1511656" cy="1511656"/>
          </a:xfrm>
          <a:custGeom>
            <a:avLst/>
            <a:gdLst/>
            <a:ahLst/>
            <a:cxnLst/>
            <a:rect r="r" b="b" t="t" l="l"/>
            <a:pathLst>
              <a:path h="1511656" w="1511656">
                <a:moveTo>
                  <a:pt x="0" y="0"/>
                </a:moveTo>
                <a:lnTo>
                  <a:pt x="1511656" y="0"/>
                </a:lnTo>
                <a:lnTo>
                  <a:pt x="1511656" y="1511656"/>
                </a:lnTo>
                <a:lnTo>
                  <a:pt x="0" y="1511656"/>
                </a:lnTo>
                <a:lnTo>
                  <a:pt x="0" y="0"/>
                </a:lnTo>
                <a:close/>
              </a:path>
            </a:pathLst>
          </a:custGeom>
          <a:blipFill>
            <a:blip r:embed="rId4"/>
            <a:stretch>
              <a:fillRect l="0" t="0" r="0" b="0"/>
            </a:stretch>
          </a:blipFill>
        </p:spPr>
      </p:sp>
      <p:sp>
        <p:nvSpPr>
          <p:cNvPr name="TextBox 8" id="8"/>
          <p:cNvSpPr txBox="true"/>
          <p:nvPr/>
        </p:nvSpPr>
        <p:spPr>
          <a:xfrm rot="0">
            <a:off x="5649449" y="322580"/>
            <a:ext cx="6989101" cy="1269365"/>
          </a:xfrm>
          <a:prstGeom prst="rect">
            <a:avLst/>
          </a:prstGeom>
        </p:spPr>
        <p:txBody>
          <a:bodyPr anchor="t" rtlCol="false" tIns="0" lIns="0" bIns="0" rIns="0">
            <a:spAutoFit/>
          </a:bodyPr>
          <a:lstStyle/>
          <a:p>
            <a:pPr algn="l">
              <a:lnSpc>
                <a:spcPts val="10359"/>
              </a:lnSpc>
            </a:pPr>
            <a:r>
              <a:rPr lang="en-US" sz="7399" b="true">
                <a:solidFill>
                  <a:srgbClr val="191919"/>
                </a:solidFill>
                <a:latin typeface="Gotham Bold"/>
                <a:ea typeface="Gotham Bold"/>
                <a:cs typeface="Gotham Bold"/>
                <a:sym typeface="Gotham Bold"/>
              </a:rPr>
              <a:t>App Design</a:t>
            </a:r>
          </a:p>
        </p:txBody>
      </p:sp>
      <p:sp>
        <p:nvSpPr>
          <p:cNvPr name="TextBox 9" id="9"/>
          <p:cNvSpPr txBox="true"/>
          <p:nvPr/>
        </p:nvSpPr>
        <p:spPr>
          <a:xfrm rot="0">
            <a:off x="-4785392" y="3938727"/>
            <a:ext cx="5213387" cy="489568"/>
          </a:xfrm>
          <a:prstGeom prst="rect">
            <a:avLst/>
          </a:prstGeom>
        </p:spPr>
        <p:txBody>
          <a:bodyPr anchor="t" rtlCol="false" tIns="0" lIns="0" bIns="0" rIns="0">
            <a:spAutoFit/>
          </a:bodyPr>
          <a:lstStyle/>
          <a:p>
            <a:pPr algn="l">
              <a:lnSpc>
                <a:spcPts val="3990"/>
              </a:lnSpc>
            </a:pPr>
            <a:r>
              <a:rPr lang="en-US" sz="2850">
                <a:solidFill>
                  <a:srgbClr val="191919"/>
                </a:solidFill>
                <a:latin typeface="Gotham"/>
                <a:ea typeface="Gotham"/>
                <a:cs typeface="Gotham"/>
                <a:sym typeface="Gotham"/>
              </a:rPr>
              <a:t>Ginyard International Co.</a:t>
            </a:r>
          </a:p>
        </p:txBody>
      </p:sp>
      <p:sp>
        <p:nvSpPr>
          <p:cNvPr name="TextBox 10" id="10"/>
          <p:cNvSpPr txBox="true"/>
          <p:nvPr/>
        </p:nvSpPr>
        <p:spPr>
          <a:xfrm rot="0">
            <a:off x="9144000" y="2379542"/>
            <a:ext cx="8028116" cy="6051106"/>
          </a:xfrm>
          <a:prstGeom prst="rect">
            <a:avLst/>
          </a:prstGeom>
        </p:spPr>
        <p:txBody>
          <a:bodyPr anchor="t" rtlCol="false" tIns="0" lIns="0" bIns="0" rIns="0">
            <a:spAutoFit/>
          </a:bodyPr>
          <a:lstStyle/>
          <a:p>
            <a:pPr algn="ctr">
              <a:lnSpc>
                <a:spcPts val="4811"/>
              </a:lnSpc>
              <a:spcBef>
                <a:spcPct val="0"/>
              </a:spcBef>
            </a:pPr>
            <a:r>
              <a:rPr lang="en-US" sz="3436">
                <a:solidFill>
                  <a:srgbClr val="191919"/>
                </a:solidFill>
                <a:latin typeface="Gotham"/>
                <a:ea typeface="Gotham"/>
                <a:cs typeface="Gotham"/>
                <a:sym typeface="Gotham"/>
              </a:rPr>
              <a:t>Main page include a drop down for the main features we include characterized by modern design with a clean and futuristic easy to use platform for users with sleek and engaging platform for users to browse, vehicles, detailed description of vehicles. and we also make sure user get interactive platform.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11762088" y="-9632634"/>
            <a:ext cx="10994424" cy="10994424"/>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name="TextBox 4" id="4"/>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2008200" y="1536422"/>
            <a:ext cx="4884081" cy="4458762"/>
          </a:xfrm>
          <a:custGeom>
            <a:avLst/>
            <a:gdLst/>
            <a:ahLst/>
            <a:cxnLst/>
            <a:rect r="r" b="b" t="t" l="l"/>
            <a:pathLst>
              <a:path h="4458762" w="4884081">
                <a:moveTo>
                  <a:pt x="0" y="0"/>
                </a:moveTo>
                <a:lnTo>
                  <a:pt x="4884081" y="0"/>
                </a:lnTo>
                <a:lnTo>
                  <a:pt x="4884081" y="4458761"/>
                </a:lnTo>
                <a:lnTo>
                  <a:pt x="0" y="4458761"/>
                </a:lnTo>
                <a:lnTo>
                  <a:pt x="0" y="0"/>
                </a:lnTo>
                <a:close/>
              </a:path>
            </a:pathLst>
          </a:custGeom>
          <a:blipFill>
            <a:blip r:embed="rId2"/>
            <a:stretch>
              <a:fillRect l="0" t="0" r="0" b="0"/>
            </a:stretch>
          </a:blipFill>
        </p:spPr>
      </p:sp>
      <p:sp>
        <p:nvSpPr>
          <p:cNvPr name="Freeform 6" id="6"/>
          <p:cNvSpPr/>
          <p:nvPr/>
        </p:nvSpPr>
        <p:spPr>
          <a:xfrm flipH="false" flipV="false" rot="0">
            <a:off x="10537500" y="1028700"/>
            <a:ext cx="3449809" cy="5474205"/>
          </a:xfrm>
          <a:custGeom>
            <a:avLst/>
            <a:gdLst/>
            <a:ahLst/>
            <a:cxnLst/>
            <a:rect r="r" b="b" t="t" l="l"/>
            <a:pathLst>
              <a:path h="5474205" w="3449809">
                <a:moveTo>
                  <a:pt x="0" y="0"/>
                </a:moveTo>
                <a:lnTo>
                  <a:pt x="3449809" y="0"/>
                </a:lnTo>
                <a:lnTo>
                  <a:pt x="3449809" y="5474205"/>
                </a:lnTo>
                <a:lnTo>
                  <a:pt x="0" y="5474205"/>
                </a:lnTo>
                <a:lnTo>
                  <a:pt x="0" y="0"/>
                </a:lnTo>
                <a:close/>
              </a:path>
            </a:pathLst>
          </a:custGeom>
          <a:blipFill>
            <a:blip r:embed="rId3"/>
            <a:stretch>
              <a:fillRect l="-1311" t="0" r="-1831" b="0"/>
            </a:stretch>
          </a:blipFill>
        </p:spPr>
      </p:sp>
      <p:sp>
        <p:nvSpPr>
          <p:cNvPr name="Freeform 7" id="7"/>
          <p:cNvSpPr/>
          <p:nvPr/>
        </p:nvSpPr>
        <p:spPr>
          <a:xfrm flipH="false" flipV="false" rot="0">
            <a:off x="16658028" y="143711"/>
            <a:ext cx="1202545" cy="454661"/>
          </a:xfrm>
          <a:custGeom>
            <a:avLst/>
            <a:gdLst/>
            <a:ahLst/>
            <a:cxnLst/>
            <a:rect r="r" b="b" t="t" l="l"/>
            <a:pathLst>
              <a:path h="454661" w="1202545">
                <a:moveTo>
                  <a:pt x="0" y="0"/>
                </a:moveTo>
                <a:lnTo>
                  <a:pt x="1202544" y="0"/>
                </a:lnTo>
                <a:lnTo>
                  <a:pt x="1202544" y="454661"/>
                </a:lnTo>
                <a:lnTo>
                  <a:pt x="0" y="454661"/>
                </a:lnTo>
                <a:lnTo>
                  <a:pt x="0" y="0"/>
                </a:lnTo>
                <a:close/>
              </a:path>
            </a:pathLst>
          </a:custGeom>
          <a:blipFill>
            <a:blip r:embed="rId4"/>
            <a:stretch>
              <a:fillRect l="0" t="0" r="0" b="0"/>
            </a:stretch>
          </a:blipFill>
        </p:spPr>
      </p:sp>
      <p:sp>
        <p:nvSpPr>
          <p:cNvPr name="Freeform 8" id="8"/>
          <p:cNvSpPr/>
          <p:nvPr/>
        </p:nvSpPr>
        <p:spPr>
          <a:xfrm flipH="false" flipV="false" rot="0">
            <a:off x="0" y="8775344"/>
            <a:ext cx="1511656" cy="1511656"/>
          </a:xfrm>
          <a:custGeom>
            <a:avLst/>
            <a:gdLst/>
            <a:ahLst/>
            <a:cxnLst/>
            <a:rect r="r" b="b" t="t" l="l"/>
            <a:pathLst>
              <a:path h="1511656" w="1511656">
                <a:moveTo>
                  <a:pt x="0" y="0"/>
                </a:moveTo>
                <a:lnTo>
                  <a:pt x="1511656" y="0"/>
                </a:lnTo>
                <a:lnTo>
                  <a:pt x="1511656" y="1511656"/>
                </a:lnTo>
                <a:lnTo>
                  <a:pt x="0" y="1511656"/>
                </a:lnTo>
                <a:lnTo>
                  <a:pt x="0" y="0"/>
                </a:lnTo>
                <a:close/>
              </a:path>
            </a:pathLst>
          </a:custGeom>
          <a:blipFill>
            <a:blip r:embed="rId5"/>
            <a:stretch>
              <a:fillRect l="0" t="0" r="0" b="0"/>
            </a:stretch>
          </a:blipFill>
        </p:spPr>
      </p:sp>
      <p:sp>
        <p:nvSpPr>
          <p:cNvPr name="TextBox 9" id="9"/>
          <p:cNvSpPr txBox="true"/>
          <p:nvPr/>
        </p:nvSpPr>
        <p:spPr>
          <a:xfrm rot="0">
            <a:off x="2162236" y="6736023"/>
            <a:ext cx="5209375" cy="2184400"/>
          </a:xfrm>
          <a:prstGeom prst="rect">
            <a:avLst/>
          </a:prstGeom>
        </p:spPr>
        <p:txBody>
          <a:bodyPr anchor="t" rtlCol="false" tIns="0" lIns="0" bIns="0" rIns="0">
            <a:spAutoFit/>
          </a:bodyPr>
          <a:lstStyle/>
          <a:p>
            <a:pPr algn="ctr">
              <a:lnSpc>
                <a:spcPts val="3499"/>
              </a:lnSpc>
              <a:spcBef>
                <a:spcPct val="0"/>
              </a:spcBef>
            </a:pPr>
            <a:r>
              <a:rPr lang="en-US" sz="2499">
                <a:solidFill>
                  <a:srgbClr val="000000"/>
                </a:solidFill>
                <a:latin typeface="Gotham"/>
                <a:ea typeface="Gotham"/>
                <a:cs typeface="Gotham"/>
                <a:sym typeface="Gotham"/>
              </a:rPr>
              <a:t>Analytical dashboard  for gaining trust from users and we provide our success journey over the years gaining trust from users</a:t>
            </a:r>
          </a:p>
        </p:txBody>
      </p:sp>
      <p:sp>
        <p:nvSpPr>
          <p:cNvPr name="TextBox 10" id="10"/>
          <p:cNvSpPr txBox="true"/>
          <p:nvPr/>
        </p:nvSpPr>
        <p:spPr>
          <a:xfrm rot="0">
            <a:off x="9144000" y="7166553"/>
            <a:ext cx="7203998" cy="1966889"/>
          </a:xfrm>
          <a:prstGeom prst="rect">
            <a:avLst/>
          </a:prstGeom>
        </p:spPr>
        <p:txBody>
          <a:bodyPr anchor="t" rtlCol="false" tIns="0" lIns="0" bIns="0" rIns="0">
            <a:spAutoFit/>
          </a:bodyPr>
          <a:lstStyle/>
          <a:p>
            <a:pPr algn="ctr">
              <a:lnSpc>
                <a:spcPts val="3154"/>
              </a:lnSpc>
              <a:spcBef>
                <a:spcPct val="0"/>
              </a:spcBef>
            </a:pPr>
            <a:r>
              <a:rPr lang="en-US" sz="2252">
                <a:solidFill>
                  <a:srgbClr val="000000"/>
                </a:solidFill>
                <a:latin typeface="Gotham"/>
                <a:ea typeface="Gotham"/>
                <a:cs typeface="Gotham"/>
                <a:sym typeface="Gotham"/>
              </a:rPr>
              <a:t>The location settings option ensure that users browse vehicles from different locations all over the india  and if needed provide connection between users to have an interactive environment between the buyer and seller.</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1373119" y="-1315898"/>
            <a:ext cx="3499668" cy="13405540"/>
            <a:chOff x="0" y="0"/>
            <a:chExt cx="212191" cy="812800"/>
          </a:xfrm>
        </p:grpSpPr>
        <p:sp>
          <p:nvSpPr>
            <p:cNvPr name="Freeform 3" id="3"/>
            <p:cNvSpPr/>
            <p:nvPr/>
          </p:nvSpPr>
          <p:spPr>
            <a:xfrm flipH="false" flipV="false" rot="0">
              <a:off x="0" y="0"/>
              <a:ext cx="212191" cy="812800"/>
            </a:xfrm>
            <a:custGeom>
              <a:avLst/>
              <a:gdLst/>
              <a:ahLst/>
              <a:cxnLst/>
              <a:rect r="r" b="b" t="t" l="l"/>
              <a:pathLst>
                <a:path h="812800" w="212191">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F0000"/>
              </a:solidFill>
              <a:prstDash val="solid"/>
              <a:miter/>
            </a:ln>
          </p:spPr>
        </p:sp>
        <p:sp>
          <p:nvSpPr>
            <p:cNvPr name="TextBox 4" id="4"/>
            <p:cNvSpPr txBox="true"/>
            <p:nvPr/>
          </p:nvSpPr>
          <p:spPr>
            <a:xfrm>
              <a:off x="19893" y="47625"/>
              <a:ext cx="172405" cy="68897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4016548" y="2386801"/>
            <a:ext cx="992463" cy="99246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7" id="7"/>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ea typeface="Gotham"/>
                  <a:cs typeface="Gotham"/>
                  <a:sym typeface="Gotham"/>
                </a:rPr>
                <a:t>01</a:t>
              </a:r>
            </a:p>
          </p:txBody>
        </p:sp>
      </p:grpSp>
      <p:grpSp>
        <p:nvGrpSpPr>
          <p:cNvPr name="Group 8" id="8"/>
          <p:cNvGrpSpPr/>
          <p:nvPr/>
        </p:nvGrpSpPr>
        <p:grpSpPr>
          <a:xfrm rot="3945801">
            <a:off x="13715018" y="8214361"/>
            <a:ext cx="4776403" cy="4776403"/>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10" id="10"/>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3945801">
            <a:off x="13959102" y="7158315"/>
            <a:ext cx="1577153" cy="3243522"/>
          </a:xfrm>
          <a:custGeom>
            <a:avLst/>
            <a:gdLst/>
            <a:ahLst/>
            <a:cxnLst/>
            <a:rect r="r" b="b" t="t" l="l"/>
            <a:pathLst>
              <a:path h="3243522" w="1577153">
                <a:moveTo>
                  <a:pt x="0" y="0"/>
                </a:moveTo>
                <a:lnTo>
                  <a:pt x="1577154" y="0"/>
                </a:lnTo>
                <a:lnTo>
                  <a:pt x="1577154" y="3243522"/>
                </a:lnTo>
                <a:lnTo>
                  <a:pt x="0" y="3243522"/>
                </a:lnTo>
                <a:lnTo>
                  <a:pt x="0" y="0"/>
                </a:lnTo>
                <a:close/>
              </a:path>
            </a:pathLst>
          </a:custGeom>
          <a:blipFill>
            <a:blip r:embed="rId2">
              <a:extLst>
                <a:ext uri="{96DAC541-7B7A-43D3-8B79-37D633B846F1}">
                  <asvg:svgBlip xmlns:asvg="http://schemas.microsoft.com/office/drawing/2016/SVG/main" r:embed="rId3"/>
                </a:ext>
              </a:extLst>
            </a:blip>
            <a:stretch>
              <a:fillRect l="0" t="0" r="-204881" b="0"/>
            </a:stretch>
          </a:blipFill>
        </p:spPr>
      </p:sp>
      <p:sp>
        <p:nvSpPr>
          <p:cNvPr name="Freeform 12" id="12"/>
          <p:cNvSpPr/>
          <p:nvPr/>
        </p:nvSpPr>
        <p:spPr>
          <a:xfrm flipH="false" flipV="false" rot="0">
            <a:off x="16259161" y="205490"/>
            <a:ext cx="1742310" cy="454661"/>
          </a:xfrm>
          <a:custGeom>
            <a:avLst/>
            <a:gdLst/>
            <a:ahLst/>
            <a:cxnLst/>
            <a:rect r="r" b="b" t="t" l="l"/>
            <a:pathLst>
              <a:path h="454661" w="1742310">
                <a:moveTo>
                  <a:pt x="0" y="0"/>
                </a:moveTo>
                <a:lnTo>
                  <a:pt x="1742310" y="0"/>
                </a:lnTo>
                <a:lnTo>
                  <a:pt x="1742310" y="454661"/>
                </a:lnTo>
                <a:lnTo>
                  <a:pt x="0" y="454661"/>
                </a:lnTo>
                <a:lnTo>
                  <a:pt x="0" y="0"/>
                </a:lnTo>
                <a:close/>
              </a:path>
            </a:pathLst>
          </a:custGeom>
          <a:blipFill>
            <a:blip r:embed="rId4"/>
            <a:stretch>
              <a:fillRect l="0" t="-38932" r="0" b="-5952"/>
            </a:stretch>
          </a:blipFill>
        </p:spPr>
      </p:sp>
      <p:grpSp>
        <p:nvGrpSpPr>
          <p:cNvPr name="Group 13" id="13"/>
          <p:cNvGrpSpPr/>
          <p:nvPr/>
        </p:nvGrpSpPr>
        <p:grpSpPr>
          <a:xfrm rot="0">
            <a:off x="12214269" y="5514338"/>
            <a:ext cx="992463" cy="992463"/>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15" id="15"/>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ea typeface="Gotham"/>
                  <a:cs typeface="Gotham"/>
                  <a:sym typeface="Gotham"/>
                </a:rPr>
                <a:t>4</a:t>
              </a:r>
            </a:p>
          </p:txBody>
        </p:sp>
      </p:grpSp>
      <p:grpSp>
        <p:nvGrpSpPr>
          <p:cNvPr name="Group 16" id="16"/>
          <p:cNvGrpSpPr/>
          <p:nvPr/>
        </p:nvGrpSpPr>
        <p:grpSpPr>
          <a:xfrm rot="0">
            <a:off x="4016548" y="5514338"/>
            <a:ext cx="992463" cy="941392"/>
            <a:chOff x="0" y="0"/>
            <a:chExt cx="812800" cy="770975"/>
          </a:xfrm>
        </p:grpSpPr>
        <p:sp>
          <p:nvSpPr>
            <p:cNvPr name="Freeform 17" id="17"/>
            <p:cNvSpPr/>
            <p:nvPr/>
          </p:nvSpPr>
          <p:spPr>
            <a:xfrm flipH="false" flipV="false" rot="0">
              <a:off x="0" y="0"/>
              <a:ext cx="812800" cy="770975"/>
            </a:xfrm>
            <a:custGeom>
              <a:avLst/>
              <a:gdLst/>
              <a:ahLst/>
              <a:cxnLst/>
              <a:rect r="r" b="b" t="t" l="l"/>
              <a:pathLst>
                <a:path h="770975" w="812800">
                  <a:moveTo>
                    <a:pt x="406400" y="0"/>
                  </a:moveTo>
                  <a:cubicBezTo>
                    <a:pt x="181951" y="0"/>
                    <a:pt x="0" y="172589"/>
                    <a:pt x="0" y="385487"/>
                  </a:cubicBezTo>
                  <a:cubicBezTo>
                    <a:pt x="0" y="598386"/>
                    <a:pt x="181951" y="770975"/>
                    <a:pt x="406400" y="770975"/>
                  </a:cubicBezTo>
                  <a:cubicBezTo>
                    <a:pt x="630849" y="770975"/>
                    <a:pt x="812800" y="598386"/>
                    <a:pt x="812800" y="385487"/>
                  </a:cubicBezTo>
                  <a:cubicBezTo>
                    <a:pt x="812800" y="172589"/>
                    <a:pt x="630849" y="0"/>
                    <a:pt x="406400" y="0"/>
                  </a:cubicBezTo>
                  <a:close/>
                </a:path>
              </a:pathLst>
            </a:custGeom>
            <a:solidFill>
              <a:srgbClr val="FD6220"/>
            </a:solidFill>
          </p:spPr>
        </p:sp>
        <p:sp>
          <p:nvSpPr>
            <p:cNvPr name="TextBox 18" id="18"/>
            <p:cNvSpPr txBox="true"/>
            <p:nvPr/>
          </p:nvSpPr>
          <p:spPr>
            <a:xfrm>
              <a:off x="76200" y="15129"/>
              <a:ext cx="660400" cy="683567"/>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ea typeface="Gotham"/>
                  <a:cs typeface="Gotham"/>
                  <a:sym typeface="Gotham"/>
                </a:rPr>
                <a:t>3</a:t>
              </a:r>
            </a:p>
          </p:txBody>
        </p:sp>
      </p:grpSp>
      <p:grpSp>
        <p:nvGrpSpPr>
          <p:cNvPr name="Group 19" id="19"/>
          <p:cNvGrpSpPr/>
          <p:nvPr/>
        </p:nvGrpSpPr>
        <p:grpSpPr>
          <a:xfrm rot="0">
            <a:off x="12214269" y="2386801"/>
            <a:ext cx="992463" cy="992463"/>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21" id="21"/>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ea typeface="Gotham"/>
                  <a:cs typeface="Gotham"/>
                  <a:sym typeface="Gotham"/>
                </a:rPr>
                <a:t>2</a:t>
              </a:r>
            </a:p>
          </p:txBody>
        </p:sp>
      </p:grpSp>
      <p:sp>
        <p:nvSpPr>
          <p:cNvPr name="Freeform 22" id="22"/>
          <p:cNvSpPr/>
          <p:nvPr/>
        </p:nvSpPr>
        <p:spPr>
          <a:xfrm flipH="false" flipV="false" rot="0">
            <a:off x="0" y="8780076"/>
            <a:ext cx="1511656" cy="1511656"/>
          </a:xfrm>
          <a:custGeom>
            <a:avLst/>
            <a:gdLst/>
            <a:ahLst/>
            <a:cxnLst/>
            <a:rect r="r" b="b" t="t" l="l"/>
            <a:pathLst>
              <a:path h="1511656" w="1511656">
                <a:moveTo>
                  <a:pt x="0" y="0"/>
                </a:moveTo>
                <a:lnTo>
                  <a:pt x="1511656" y="0"/>
                </a:lnTo>
                <a:lnTo>
                  <a:pt x="1511656" y="1511656"/>
                </a:lnTo>
                <a:lnTo>
                  <a:pt x="0" y="1511656"/>
                </a:lnTo>
                <a:lnTo>
                  <a:pt x="0" y="0"/>
                </a:lnTo>
                <a:close/>
              </a:path>
            </a:pathLst>
          </a:custGeom>
          <a:blipFill>
            <a:blip r:embed="rId5"/>
            <a:stretch>
              <a:fillRect l="0" t="0" r="0" b="0"/>
            </a:stretch>
          </a:blipFill>
        </p:spPr>
      </p:sp>
      <p:sp>
        <p:nvSpPr>
          <p:cNvPr name="TextBox 23" id="23"/>
          <p:cNvSpPr txBox="true"/>
          <p:nvPr/>
        </p:nvSpPr>
        <p:spPr>
          <a:xfrm rot="0">
            <a:off x="4016548" y="1005715"/>
            <a:ext cx="9891861" cy="611792"/>
          </a:xfrm>
          <a:prstGeom prst="rect">
            <a:avLst/>
          </a:prstGeom>
        </p:spPr>
        <p:txBody>
          <a:bodyPr anchor="t" rtlCol="false" tIns="0" lIns="0" bIns="0" rIns="0">
            <a:spAutoFit/>
          </a:bodyPr>
          <a:lstStyle/>
          <a:p>
            <a:pPr algn="l">
              <a:lnSpc>
                <a:spcPts val="4501"/>
              </a:lnSpc>
            </a:pPr>
            <a:r>
              <a:rPr lang="en-US" sz="4640" spc="232" b="true">
                <a:solidFill>
                  <a:srgbClr val="191919"/>
                </a:solidFill>
                <a:latin typeface="Gotham Bold"/>
                <a:ea typeface="Gotham Bold"/>
                <a:cs typeface="Gotham Bold"/>
                <a:sym typeface="Gotham Bold"/>
              </a:rPr>
              <a:t>Presentation Roadmap</a:t>
            </a:r>
          </a:p>
        </p:txBody>
      </p:sp>
      <p:sp>
        <p:nvSpPr>
          <p:cNvPr name="TextBox 24" id="24"/>
          <p:cNvSpPr txBox="true"/>
          <p:nvPr/>
        </p:nvSpPr>
        <p:spPr>
          <a:xfrm rot="0">
            <a:off x="3566527" y="3776433"/>
            <a:ext cx="5395951" cy="670906"/>
          </a:xfrm>
          <a:prstGeom prst="rect">
            <a:avLst/>
          </a:prstGeom>
        </p:spPr>
        <p:txBody>
          <a:bodyPr anchor="t" rtlCol="false" tIns="0" lIns="0" bIns="0" rIns="0">
            <a:spAutoFit/>
          </a:bodyPr>
          <a:lstStyle/>
          <a:p>
            <a:pPr algn="l">
              <a:lnSpc>
                <a:spcPts val="5545"/>
              </a:lnSpc>
            </a:pPr>
            <a:r>
              <a:rPr lang="en-US" sz="3961">
                <a:solidFill>
                  <a:srgbClr val="191919"/>
                </a:solidFill>
                <a:latin typeface="Gotham"/>
                <a:ea typeface="Gotham"/>
                <a:cs typeface="Gotham"/>
                <a:sym typeface="Gotham"/>
              </a:rPr>
              <a:t>Problem </a:t>
            </a:r>
          </a:p>
        </p:txBody>
      </p:sp>
      <p:sp>
        <p:nvSpPr>
          <p:cNvPr name="TextBox 25" id="25"/>
          <p:cNvSpPr txBox="true"/>
          <p:nvPr/>
        </p:nvSpPr>
        <p:spPr>
          <a:xfrm rot="0">
            <a:off x="11386168" y="3706271"/>
            <a:ext cx="2648664" cy="614020"/>
          </a:xfrm>
          <a:prstGeom prst="rect">
            <a:avLst/>
          </a:prstGeom>
        </p:spPr>
        <p:txBody>
          <a:bodyPr anchor="t" rtlCol="false" tIns="0" lIns="0" bIns="0" rIns="0">
            <a:spAutoFit/>
          </a:bodyPr>
          <a:lstStyle/>
          <a:p>
            <a:pPr algn="ctr">
              <a:lnSpc>
                <a:spcPts val="5006"/>
              </a:lnSpc>
              <a:spcBef>
                <a:spcPct val="0"/>
              </a:spcBef>
            </a:pPr>
            <a:r>
              <a:rPr lang="en-US" sz="3575">
                <a:solidFill>
                  <a:srgbClr val="191919"/>
                </a:solidFill>
                <a:latin typeface="Gotham"/>
                <a:ea typeface="Gotham"/>
                <a:cs typeface="Gotham"/>
                <a:sym typeface="Gotham"/>
              </a:rPr>
              <a:t>App Design</a:t>
            </a:r>
          </a:p>
        </p:txBody>
      </p:sp>
      <p:sp>
        <p:nvSpPr>
          <p:cNvPr name="TextBox 26" id="26"/>
          <p:cNvSpPr txBox="true"/>
          <p:nvPr/>
        </p:nvSpPr>
        <p:spPr>
          <a:xfrm rot="0">
            <a:off x="3566527" y="6740168"/>
            <a:ext cx="3424714" cy="680660"/>
          </a:xfrm>
          <a:prstGeom prst="rect">
            <a:avLst/>
          </a:prstGeom>
        </p:spPr>
        <p:txBody>
          <a:bodyPr anchor="t" rtlCol="false" tIns="0" lIns="0" bIns="0" rIns="0">
            <a:spAutoFit/>
          </a:bodyPr>
          <a:lstStyle/>
          <a:p>
            <a:pPr algn="ctr">
              <a:lnSpc>
                <a:spcPts val="5533"/>
              </a:lnSpc>
              <a:spcBef>
                <a:spcPct val="0"/>
              </a:spcBef>
            </a:pPr>
            <a:r>
              <a:rPr lang="en-US" b="true" sz="3952">
                <a:solidFill>
                  <a:srgbClr val="191919"/>
                </a:solidFill>
                <a:latin typeface="Gotham Bold"/>
                <a:ea typeface="Gotham Bold"/>
                <a:cs typeface="Gotham Bold"/>
                <a:sym typeface="Gotham Bold"/>
              </a:rPr>
              <a:t>APP Features</a:t>
            </a:r>
          </a:p>
        </p:txBody>
      </p:sp>
      <p:sp>
        <p:nvSpPr>
          <p:cNvPr name="TextBox 27" id="27"/>
          <p:cNvSpPr txBox="true"/>
          <p:nvPr/>
        </p:nvSpPr>
        <p:spPr>
          <a:xfrm rot="0">
            <a:off x="11596730" y="6923336"/>
            <a:ext cx="2227540" cy="639166"/>
          </a:xfrm>
          <a:prstGeom prst="rect">
            <a:avLst/>
          </a:prstGeom>
        </p:spPr>
        <p:txBody>
          <a:bodyPr anchor="t" rtlCol="false" tIns="0" lIns="0" bIns="0" rIns="0">
            <a:spAutoFit/>
          </a:bodyPr>
          <a:lstStyle/>
          <a:p>
            <a:pPr algn="ctr">
              <a:lnSpc>
                <a:spcPts val="5195"/>
              </a:lnSpc>
              <a:spcBef>
                <a:spcPct val="0"/>
              </a:spcBef>
            </a:pPr>
            <a:r>
              <a:rPr lang="en-US" sz="3710">
                <a:solidFill>
                  <a:srgbClr val="191919"/>
                </a:solidFill>
                <a:latin typeface="Gotham"/>
                <a:ea typeface="Gotham"/>
                <a:cs typeface="Gotham"/>
                <a:sym typeface="Gotham"/>
              </a:rPr>
              <a:t>Summary</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11762088" y="-9632634"/>
            <a:ext cx="10994424" cy="10994424"/>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514350" cap="sq">
              <a:solidFill>
                <a:srgbClr val="FD6220">
                  <a:alpha val="11765"/>
                </a:srgbClr>
              </a:solidFill>
              <a:prstDash val="solid"/>
              <a:miter/>
            </a:ln>
          </p:spPr>
        </p:sp>
        <p:sp>
          <p:nvSpPr>
            <p:cNvPr name="TextBox 4" id="4"/>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6708978" y="1921207"/>
            <a:ext cx="5053110" cy="4655982"/>
          </a:xfrm>
          <a:custGeom>
            <a:avLst/>
            <a:gdLst/>
            <a:ahLst/>
            <a:cxnLst/>
            <a:rect r="r" b="b" t="t" l="l"/>
            <a:pathLst>
              <a:path h="4655982" w="5053110">
                <a:moveTo>
                  <a:pt x="0" y="0"/>
                </a:moveTo>
                <a:lnTo>
                  <a:pt x="5053110" y="0"/>
                </a:lnTo>
                <a:lnTo>
                  <a:pt x="5053110" y="4655982"/>
                </a:lnTo>
                <a:lnTo>
                  <a:pt x="0" y="4655982"/>
                </a:lnTo>
                <a:lnTo>
                  <a:pt x="0" y="0"/>
                </a:lnTo>
                <a:close/>
              </a:path>
            </a:pathLst>
          </a:custGeom>
          <a:blipFill>
            <a:blip r:embed="rId2"/>
            <a:stretch>
              <a:fillRect l="0" t="0" r="0" b="0"/>
            </a:stretch>
          </a:blipFill>
        </p:spPr>
      </p:sp>
      <p:sp>
        <p:nvSpPr>
          <p:cNvPr name="Freeform 6" id="6"/>
          <p:cNvSpPr/>
          <p:nvPr/>
        </p:nvSpPr>
        <p:spPr>
          <a:xfrm flipH="false" flipV="false" rot="0">
            <a:off x="140972" y="1918150"/>
            <a:ext cx="5852044" cy="4608989"/>
          </a:xfrm>
          <a:custGeom>
            <a:avLst/>
            <a:gdLst/>
            <a:ahLst/>
            <a:cxnLst/>
            <a:rect r="r" b="b" t="t" l="l"/>
            <a:pathLst>
              <a:path h="4608989" w="5852044">
                <a:moveTo>
                  <a:pt x="0" y="0"/>
                </a:moveTo>
                <a:lnTo>
                  <a:pt x="5852044" y="0"/>
                </a:lnTo>
                <a:lnTo>
                  <a:pt x="5852044" y="4608989"/>
                </a:lnTo>
                <a:lnTo>
                  <a:pt x="0" y="4608989"/>
                </a:lnTo>
                <a:lnTo>
                  <a:pt x="0" y="0"/>
                </a:lnTo>
                <a:close/>
              </a:path>
            </a:pathLst>
          </a:custGeom>
          <a:blipFill>
            <a:blip r:embed="rId3"/>
            <a:stretch>
              <a:fillRect l="0" t="0" r="0" b="0"/>
            </a:stretch>
          </a:blipFill>
        </p:spPr>
      </p:sp>
      <p:sp>
        <p:nvSpPr>
          <p:cNvPr name="Freeform 7" id="7"/>
          <p:cNvSpPr/>
          <p:nvPr/>
        </p:nvSpPr>
        <p:spPr>
          <a:xfrm flipH="false" flipV="false" rot="0">
            <a:off x="12476463" y="1361791"/>
            <a:ext cx="4703166" cy="5413501"/>
          </a:xfrm>
          <a:custGeom>
            <a:avLst/>
            <a:gdLst/>
            <a:ahLst/>
            <a:cxnLst/>
            <a:rect r="r" b="b" t="t" l="l"/>
            <a:pathLst>
              <a:path h="5413501" w="4703166">
                <a:moveTo>
                  <a:pt x="0" y="0"/>
                </a:moveTo>
                <a:lnTo>
                  <a:pt x="4703166" y="0"/>
                </a:lnTo>
                <a:lnTo>
                  <a:pt x="4703166" y="5413501"/>
                </a:lnTo>
                <a:lnTo>
                  <a:pt x="0" y="5413501"/>
                </a:lnTo>
                <a:lnTo>
                  <a:pt x="0" y="0"/>
                </a:lnTo>
                <a:close/>
              </a:path>
            </a:pathLst>
          </a:custGeom>
          <a:blipFill>
            <a:blip r:embed="rId4"/>
            <a:stretch>
              <a:fillRect l="0" t="0" r="0" b="0"/>
            </a:stretch>
          </a:blipFill>
        </p:spPr>
      </p:sp>
      <p:sp>
        <p:nvSpPr>
          <p:cNvPr name="Freeform 8" id="8"/>
          <p:cNvSpPr/>
          <p:nvPr/>
        </p:nvSpPr>
        <p:spPr>
          <a:xfrm flipH="false" flipV="false" rot="0">
            <a:off x="16658028" y="177397"/>
            <a:ext cx="1202545" cy="454661"/>
          </a:xfrm>
          <a:custGeom>
            <a:avLst/>
            <a:gdLst/>
            <a:ahLst/>
            <a:cxnLst/>
            <a:rect r="r" b="b" t="t" l="l"/>
            <a:pathLst>
              <a:path h="454661" w="1202545">
                <a:moveTo>
                  <a:pt x="0" y="0"/>
                </a:moveTo>
                <a:lnTo>
                  <a:pt x="1202544" y="0"/>
                </a:lnTo>
                <a:lnTo>
                  <a:pt x="1202544" y="454661"/>
                </a:lnTo>
                <a:lnTo>
                  <a:pt x="0" y="454661"/>
                </a:lnTo>
                <a:lnTo>
                  <a:pt x="0" y="0"/>
                </a:lnTo>
                <a:close/>
              </a:path>
            </a:pathLst>
          </a:custGeom>
          <a:blipFill>
            <a:blip r:embed="rId5"/>
            <a:stretch>
              <a:fillRect l="0" t="0" r="0" b="0"/>
            </a:stretch>
          </a:blipFill>
        </p:spPr>
      </p:sp>
      <p:sp>
        <p:nvSpPr>
          <p:cNvPr name="Freeform 9" id="9"/>
          <p:cNvSpPr/>
          <p:nvPr/>
        </p:nvSpPr>
        <p:spPr>
          <a:xfrm flipH="false" flipV="false" rot="0">
            <a:off x="0" y="8793116"/>
            <a:ext cx="1511656" cy="1511656"/>
          </a:xfrm>
          <a:custGeom>
            <a:avLst/>
            <a:gdLst/>
            <a:ahLst/>
            <a:cxnLst/>
            <a:rect r="r" b="b" t="t" l="l"/>
            <a:pathLst>
              <a:path h="1511656" w="1511656">
                <a:moveTo>
                  <a:pt x="0" y="0"/>
                </a:moveTo>
                <a:lnTo>
                  <a:pt x="1511656" y="0"/>
                </a:lnTo>
                <a:lnTo>
                  <a:pt x="1511656" y="1511656"/>
                </a:lnTo>
                <a:lnTo>
                  <a:pt x="0" y="1511656"/>
                </a:lnTo>
                <a:lnTo>
                  <a:pt x="0" y="0"/>
                </a:lnTo>
                <a:close/>
              </a:path>
            </a:pathLst>
          </a:custGeom>
          <a:blipFill>
            <a:blip r:embed="rId6"/>
            <a:stretch>
              <a:fillRect l="0" t="0" r="0" b="0"/>
            </a:stretch>
          </a:blipFill>
        </p:spPr>
      </p:sp>
      <p:sp>
        <p:nvSpPr>
          <p:cNvPr name="TextBox 10" id="10"/>
          <p:cNvSpPr txBox="true"/>
          <p:nvPr/>
        </p:nvSpPr>
        <p:spPr>
          <a:xfrm rot="0">
            <a:off x="626659" y="242803"/>
            <a:ext cx="8021630" cy="1409870"/>
          </a:xfrm>
          <a:prstGeom prst="rect">
            <a:avLst/>
          </a:prstGeom>
        </p:spPr>
        <p:txBody>
          <a:bodyPr anchor="t" rtlCol="false" tIns="0" lIns="0" bIns="0" rIns="0">
            <a:spAutoFit/>
          </a:bodyPr>
          <a:lstStyle/>
          <a:p>
            <a:pPr algn="l">
              <a:lnSpc>
                <a:spcPts val="11540"/>
              </a:lnSpc>
              <a:spcBef>
                <a:spcPct val="0"/>
              </a:spcBef>
            </a:pPr>
            <a:r>
              <a:rPr lang="en-US" sz="8243" b="true">
                <a:solidFill>
                  <a:srgbClr val="191919"/>
                </a:solidFill>
                <a:latin typeface="Gotham Bold"/>
                <a:ea typeface="Gotham Bold"/>
                <a:cs typeface="Gotham Bold"/>
                <a:sym typeface="Gotham Bold"/>
              </a:rPr>
              <a:t>Features</a:t>
            </a:r>
          </a:p>
        </p:txBody>
      </p:sp>
      <p:sp>
        <p:nvSpPr>
          <p:cNvPr name="TextBox 11" id="11"/>
          <p:cNvSpPr txBox="true"/>
          <p:nvPr/>
        </p:nvSpPr>
        <p:spPr>
          <a:xfrm rot="0">
            <a:off x="626659" y="7184541"/>
            <a:ext cx="5053110" cy="1746250"/>
          </a:xfrm>
          <a:prstGeom prst="rect">
            <a:avLst/>
          </a:prstGeom>
        </p:spPr>
        <p:txBody>
          <a:bodyPr anchor="t" rtlCol="false" tIns="0" lIns="0" bIns="0" rIns="0">
            <a:spAutoFit/>
          </a:bodyPr>
          <a:lstStyle/>
          <a:p>
            <a:pPr algn="ctr">
              <a:lnSpc>
                <a:spcPts val="3499"/>
              </a:lnSpc>
              <a:spcBef>
                <a:spcPct val="0"/>
              </a:spcBef>
            </a:pPr>
            <a:r>
              <a:rPr lang="en-US" b="true" sz="2499">
                <a:solidFill>
                  <a:srgbClr val="191919"/>
                </a:solidFill>
                <a:latin typeface="Gotham Bold"/>
                <a:ea typeface="Gotham Bold"/>
                <a:cs typeface="Gotham Bold"/>
                <a:sym typeface="Gotham Bold"/>
              </a:rPr>
              <a:t>Test ride booking make sure that user can book test ride of the bikes from the nearest showroom</a:t>
            </a:r>
          </a:p>
        </p:txBody>
      </p:sp>
      <p:sp>
        <p:nvSpPr>
          <p:cNvPr name="TextBox 12" id="12"/>
          <p:cNvSpPr txBox="true"/>
          <p:nvPr/>
        </p:nvSpPr>
        <p:spPr>
          <a:xfrm rot="0">
            <a:off x="7106093" y="6718142"/>
            <a:ext cx="4075815" cy="3060700"/>
          </a:xfrm>
          <a:prstGeom prst="rect">
            <a:avLst/>
          </a:prstGeom>
        </p:spPr>
        <p:txBody>
          <a:bodyPr anchor="t" rtlCol="false" tIns="0" lIns="0" bIns="0" rIns="0">
            <a:spAutoFit/>
          </a:bodyPr>
          <a:lstStyle/>
          <a:p>
            <a:pPr algn="ctr">
              <a:lnSpc>
                <a:spcPts val="3499"/>
              </a:lnSpc>
              <a:spcBef>
                <a:spcPct val="0"/>
              </a:spcBef>
            </a:pPr>
            <a:r>
              <a:rPr lang="en-US" b="true" sz="2499">
                <a:solidFill>
                  <a:srgbClr val="191919"/>
                </a:solidFill>
                <a:latin typeface="Gotham Bold"/>
                <a:ea typeface="Gotham Bold"/>
                <a:cs typeface="Gotham Bold"/>
                <a:sym typeface="Gotham Bold"/>
              </a:rPr>
              <a:t>Language changing feature include users to change language of the app to their native language and provide 100% user friendly interface.</a:t>
            </a:r>
          </a:p>
        </p:txBody>
      </p:sp>
      <p:sp>
        <p:nvSpPr>
          <p:cNvPr name="TextBox 13" id="13"/>
          <p:cNvSpPr txBox="true"/>
          <p:nvPr/>
        </p:nvSpPr>
        <p:spPr>
          <a:xfrm rot="0">
            <a:off x="12700009" y="6967089"/>
            <a:ext cx="4256073" cy="2581855"/>
          </a:xfrm>
          <a:prstGeom prst="rect">
            <a:avLst/>
          </a:prstGeom>
        </p:spPr>
        <p:txBody>
          <a:bodyPr anchor="t" rtlCol="false" tIns="0" lIns="0" bIns="0" rIns="0">
            <a:spAutoFit/>
          </a:bodyPr>
          <a:lstStyle/>
          <a:p>
            <a:pPr algn="ctr">
              <a:lnSpc>
                <a:spcPts val="2593"/>
              </a:lnSpc>
              <a:spcBef>
                <a:spcPct val="0"/>
              </a:spcBef>
            </a:pPr>
            <a:r>
              <a:rPr lang="en-US" b="true" sz="1852">
                <a:solidFill>
                  <a:srgbClr val="191919"/>
                </a:solidFill>
                <a:latin typeface="Gotham Bold"/>
                <a:ea typeface="Gotham Bold"/>
                <a:cs typeface="Gotham Bold"/>
                <a:sym typeface="Gotham Bold"/>
              </a:rPr>
              <a:t>We mainly focus on the chatbot feature that will be integrated with the web app that provide user who are unable to book bikes, or sheduling the test drive and we make will try to make sure to include answers for the question in native language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FFE"/>
        </a:solidFill>
      </p:bgPr>
    </p:bg>
    <p:spTree>
      <p:nvGrpSpPr>
        <p:cNvPr id="1" name=""/>
        <p:cNvGrpSpPr/>
        <p:nvPr/>
      </p:nvGrpSpPr>
      <p:grpSpPr>
        <a:xfrm>
          <a:off x="0" y="0"/>
          <a:ext cx="0" cy="0"/>
          <a:chOff x="0" y="0"/>
          <a:chExt cx="0" cy="0"/>
        </a:xfrm>
      </p:grpSpPr>
      <p:grpSp>
        <p:nvGrpSpPr>
          <p:cNvPr name="Group 2" id="2"/>
          <p:cNvGrpSpPr/>
          <p:nvPr/>
        </p:nvGrpSpPr>
        <p:grpSpPr>
          <a:xfrm rot="0">
            <a:off x="-1373119" y="-1315898"/>
            <a:ext cx="3499668" cy="13405540"/>
            <a:chOff x="0" y="0"/>
            <a:chExt cx="212191" cy="812800"/>
          </a:xfrm>
        </p:grpSpPr>
        <p:sp>
          <p:nvSpPr>
            <p:cNvPr name="Freeform 3" id="3"/>
            <p:cNvSpPr/>
            <p:nvPr/>
          </p:nvSpPr>
          <p:spPr>
            <a:xfrm flipH="false" flipV="false" rot="0">
              <a:off x="0" y="0"/>
              <a:ext cx="212191" cy="812800"/>
            </a:xfrm>
            <a:custGeom>
              <a:avLst/>
              <a:gdLst/>
              <a:ahLst/>
              <a:cxnLst/>
              <a:rect r="r" b="b" t="t" l="l"/>
              <a:pathLst>
                <a:path h="812800" w="212191">
                  <a:moveTo>
                    <a:pt x="106095" y="0"/>
                  </a:moveTo>
                  <a:cubicBezTo>
                    <a:pt x="47500" y="0"/>
                    <a:pt x="0" y="181951"/>
                    <a:pt x="0" y="406400"/>
                  </a:cubicBezTo>
                  <a:cubicBezTo>
                    <a:pt x="0" y="630849"/>
                    <a:pt x="47500" y="812800"/>
                    <a:pt x="106095" y="812800"/>
                  </a:cubicBezTo>
                  <a:cubicBezTo>
                    <a:pt x="164690" y="812800"/>
                    <a:pt x="212191" y="630849"/>
                    <a:pt x="212191" y="406400"/>
                  </a:cubicBezTo>
                  <a:cubicBezTo>
                    <a:pt x="212191" y="181951"/>
                    <a:pt x="164690" y="0"/>
                    <a:pt x="106095" y="0"/>
                  </a:cubicBezTo>
                  <a:close/>
                </a:path>
              </a:pathLst>
            </a:custGeom>
            <a:solidFill>
              <a:srgbClr val="000000">
                <a:alpha val="0"/>
              </a:srgbClr>
            </a:solidFill>
            <a:ln w="19050" cap="sq">
              <a:solidFill>
                <a:srgbClr val="FF0000"/>
              </a:solidFill>
              <a:prstDash val="solid"/>
              <a:miter/>
            </a:ln>
          </p:spPr>
        </p:sp>
        <p:sp>
          <p:nvSpPr>
            <p:cNvPr name="TextBox 4" id="4"/>
            <p:cNvSpPr txBox="true"/>
            <p:nvPr/>
          </p:nvSpPr>
          <p:spPr>
            <a:xfrm>
              <a:off x="19893" y="47625"/>
              <a:ext cx="172405" cy="68897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4016548" y="2386801"/>
            <a:ext cx="992463" cy="992463"/>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7" id="7"/>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ea typeface="Gotham"/>
                  <a:cs typeface="Gotham"/>
                  <a:sym typeface="Gotham"/>
                </a:rPr>
                <a:t>01</a:t>
              </a:r>
            </a:p>
          </p:txBody>
        </p:sp>
      </p:grpSp>
      <p:grpSp>
        <p:nvGrpSpPr>
          <p:cNvPr name="Group 8" id="8"/>
          <p:cNvGrpSpPr/>
          <p:nvPr/>
        </p:nvGrpSpPr>
        <p:grpSpPr>
          <a:xfrm rot="3945801">
            <a:off x="13715018" y="8214361"/>
            <a:ext cx="4776403" cy="4776403"/>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10" id="10"/>
            <p:cNvSpPr txBox="true"/>
            <p:nvPr/>
          </p:nvSpPr>
          <p:spPr>
            <a:xfrm>
              <a:off x="76200" y="47625"/>
              <a:ext cx="660400" cy="688975"/>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3945801">
            <a:off x="13959102" y="7158315"/>
            <a:ext cx="1577153" cy="3243522"/>
          </a:xfrm>
          <a:custGeom>
            <a:avLst/>
            <a:gdLst/>
            <a:ahLst/>
            <a:cxnLst/>
            <a:rect r="r" b="b" t="t" l="l"/>
            <a:pathLst>
              <a:path h="3243522" w="1577153">
                <a:moveTo>
                  <a:pt x="0" y="0"/>
                </a:moveTo>
                <a:lnTo>
                  <a:pt x="1577154" y="0"/>
                </a:lnTo>
                <a:lnTo>
                  <a:pt x="1577154" y="3243522"/>
                </a:lnTo>
                <a:lnTo>
                  <a:pt x="0" y="3243522"/>
                </a:lnTo>
                <a:lnTo>
                  <a:pt x="0" y="0"/>
                </a:lnTo>
                <a:close/>
              </a:path>
            </a:pathLst>
          </a:custGeom>
          <a:blipFill>
            <a:blip r:embed="rId2">
              <a:extLst>
                <a:ext uri="{96DAC541-7B7A-43D3-8B79-37D633B846F1}">
                  <asvg:svgBlip xmlns:asvg="http://schemas.microsoft.com/office/drawing/2016/SVG/main" r:embed="rId3"/>
                </a:ext>
              </a:extLst>
            </a:blip>
            <a:stretch>
              <a:fillRect l="0" t="0" r="-204881" b="0"/>
            </a:stretch>
          </a:blipFill>
        </p:spPr>
      </p:sp>
      <p:sp>
        <p:nvSpPr>
          <p:cNvPr name="Freeform 12" id="12"/>
          <p:cNvSpPr/>
          <p:nvPr/>
        </p:nvSpPr>
        <p:spPr>
          <a:xfrm flipH="false" flipV="false" rot="0">
            <a:off x="16259161" y="205490"/>
            <a:ext cx="1742310" cy="454661"/>
          </a:xfrm>
          <a:custGeom>
            <a:avLst/>
            <a:gdLst/>
            <a:ahLst/>
            <a:cxnLst/>
            <a:rect r="r" b="b" t="t" l="l"/>
            <a:pathLst>
              <a:path h="454661" w="1742310">
                <a:moveTo>
                  <a:pt x="0" y="0"/>
                </a:moveTo>
                <a:lnTo>
                  <a:pt x="1742310" y="0"/>
                </a:lnTo>
                <a:lnTo>
                  <a:pt x="1742310" y="454661"/>
                </a:lnTo>
                <a:lnTo>
                  <a:pt x="0" y="454661"/>
                </a:lnTo>
                <a:lnTo>
                  <a:pt x="0" y="0"/>
                </a:lnTo>
                <a:close/>
              </a:path>
            </a:pathLst>
          </a:custGeom>
          <a:blipFill>
            <a:blip r:embed="rId4"/>
            <a:stretch>
              <a:fillRect l="0" t="-38932" r="0" b="-5952"/>
            </a:stretch>
          </a:blipFill>
        </p:spPr>
      </p:sp>
      <p:grpSp>
        <p:nvGrpSpPr>
          <p:cNvPr name="Group 13" id="13"/>
          <p:cNvGrpSpPr/>
          <p:nvPr/>
        </p:nvGrpSpPr>
        <p:grpSpPr>
          <a:xfrm rot="0">
            <a:off x="12214269" y="5514338"/>
            <a:ext cx="992463" cy="992463"/>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15" id="15"/>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ea typeface="Gotham"/>
                  <a:cs typeface="Gotham"/>
                  <a:sym typeface="Gotham"/>
                </a:rPr>
                <a:t>4</a:t>
              </a:r>
            </a:p>
          </p:txBody>
        </p:sp>
      </p:grpSp>
      <p:grpSp>
        <p:nvGrpSpPr>
          <p:cNvPr name="Group 16" id="16"/>
          <p:cNvGrpSpPr/>
          <p:nvPr/>
        </p:nvGrpSpPr>
        <p:grpSpPr>
          <a:xfrm rot="0">
            <a:off x="4016548" y="5514338"/>
            <a:ext cx="992463" cy="941392"/>
            <a:chOff x="0" y="0"/>
            <a:chExt cx="812800" cy="770975"/>
          </a:xfrm>
        </p:grpSpPr>
        <p:sp>
          <p:nvSpPr>
            <p:cNvPr name="Freeform 17" id="17"/>
            <p:cNvSpPr/>
            <p:nvPr/>
          </p:nvSpPr>
          <p:spPr>
            <a:xfrm flipH="false" flipV="false" rot="0">
              <a:off x="0" y="0"/>
              <a:ext cx="812800" cy="770975"/>
            </a:xfrm>
            <a:custGeom>
              <a:avLst/>
              <a:gdLst/>
              <a:ahLst/>
              <a:cxnLst/>
              <a:rect r="r" b="b" t="t" l="l"/>
              <a:pathLst>
                <a:path h="770975" w="812800">
                  <a:moveTo>
                    <a:pt x="406400" y="0"/>
                  </a:moveTo>
                  <a:cubicBezTo>
                    <a:pt x="181951" y="0"/>
                    <a:pt x="0" y="172589"/>
                    <a:pt x="0" y="385487"/>
                  </a:cubicBezTo>
                  <a:cubicBezTo>
                    <a:pt x="0" y="598386"/>
                    <a:pt x="181951" y="770975"/>
                    <a:pt x="406400" y="770975"/>
                  </a:cubicBezTo>
                  <a:cubicBezTo>
                    <a:pt x="630849" y="770975"/>
                    <a:pt x="812800" y="598386"/>
                    <a:pt x="812800" y="385487"/>
                  </a:cubicBezTo>
                  <a:cubicBezTo>
                    <a:pt x="812800" y="172589"/>
                    <a:pt x="630849" y="0"/>
                    <a:pt x="406400" y="0"/>
                  </a:cubicBezTo>
                  <a:close/>
                </a:path>
              </a:pathLst>
            </a:custGeom>
            <a:solidFill>
              <a:srgbClr val="FD6220"/>
            </a:solidFill>
          </p:spPr>
        </p:sp>
        <p:sp>
          <p:nvSpPr>
            <p:cNvPr name="TextBox 18" id="18"/>
            <p:cNvSpPr txBox="true"/>
            <p:nvPr/>
          </p:nvSpPr>
          <p:spPr>
            <a:xfrm>
              <a:off x="76200" y="15129"/>
              <a:ext cx="660400" cy="683567"/>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ea typeface="Gotham"/>
                  <a:cs typeface="Gotham"/>
                  <a:sym typeface="Gotham"/>
                </a:rPr>
                <a:t>3</a:t>
              </a:r>
            </a:p>
          </p:txBody>
        </p:sp>
      </p:grpSp>
      <p:grpSp>
        <p:nvGrpSpPr>
          <p:cNvPr name="Group 19" id="19"/>
          <p:cNvGrpSpPr/>
          <p:nvPr/>
        </p:nvGrpSpPr>
        <p:grpSpPr>
          <a:xfrm rot="0">
            <a:off x="12214269" y="2386801"/>
            <a:ext cx="992463" cy="992463"/>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6220"/>
            </a:solidFill>
          </p:spPr>
        </p:sp>
        <p:sp>
          <p:nvSpPr>
            <p:cNvPr name="TextBox 21" id="21"/>
            <p:cNvSpPr txBox="true"/>
            <p:nvPr/>
          </p:nvSpPr>
          <p:spPr>
            <a:xfrm>
              <a:off x="76200" y="19050"/>
              <a:ext cx="660400" cy="717550"/>
            </a:xfrm>
            <a:prstGeom prst="rect">
              <a:avLst/>
            </a:prstGeom>
          </p:spPr>
          <p:txBody>
            <a:bodyPr anchor="ctr" rtlCol="false" tIns="50800" lIns="50800" bIns="50800" rIns="50800"/>
            <a:lstStyle/>
            <a:p>
              <a:pPr algn="ctr">
                <a:lnSpc>
                  <a:spcPts val="3779"/>
                </a:lnSpc>
                <a:spcBef>
                  <a:spcPct val="0"/>
                </a:spcBef>
              </a:pPr>
              <a:r>
                <a:rPr lang="en-US" sz="2699">
                  <a:solidFill>
                    <a:srgbClr val="FFFEFE"/>
                  </a:solidFill>
                  <a:latin typeface="Gotham"/>
                  <a:ea typeface="Gotham"/>
                  <a:cs typeface="Gotham"/>
                  <a:sym typeface="Gotham"/>
                </a:rPr>
                <a:t>2</a:t>
              </a:r>
            </a:p>
          </p:txBody>
        </p:sp>
      </p:grpSp>
      <p:sp>
        <p:nvSpPr>
          <p:cNvPr name="Freeform 22" id="22"/>
          <p:cNvSpPr/>
          <p:nvPr/>
        </p:nvSpPr>
        <p:spPr>
          <a:xfrm flipH="false" flipV="false" rot="0">
            <a:off x="0" y="8780076"/>
            <a:ext cx="1511656" cy="1511656"/>
          </a:xfrm>
          <a:custGeom>
            <a:avLst/>
            <a:gdLst/>
            <a:ahLst/>
            <a:cxnLst/>
            <a:rect r="r" b="b" t="t" l="l"/>
            <a:pathLst>
              <a:path h="1511656" w="1511656">
                <a:moveTo>
                  <a:pt x="0" y="0"/>
                </a:moveTo>
                <a:lnTo>
                  <a:pt x="1511656" y="0"/>
                </a:lnTo>
                <a:lnTo>
                  <a:pt x="1511656" y="1511656"/>
                </a:lnTo>
                <a:lnTo>
                  <a:pt x="0" y="1511656"/>
                </a:lnTo>
                <a:lnTo>
                  <a:pt x="0" y="0"/>
                </a:lnTo>
                <a:close/>
              </a:path>
            </a:pathLst>
          </a:custGeom>
          <a:blipFill>
            <a:blip r:embed="rId5"/>
            <a:stretch>
              <a:fillRect l="0" t="0" r="0" b="0"/>
            </a:stretch>
          </a:blipFill>
        </p:spPr>
      </p:sp>
      <p:sp>
        <p:nvSpPr>
          <p:cNvPr name="TextBox 23" id="23"/>
          <p:cNvSpPr txBox="true"/>
          <p:nvPr/>
        </p:nvSpPr>
        <p:spPr>
          <a:xfrm rot="0">
            <a:off x="4016548" y="1005715"/>
            <a:ext cx="9891861" cy="611792"/>
          </a:xfrm>
          <a:prstGeom prst="rect">
            <a:avLst/>
          </a:prstGeom>
        </p:spPr>
        <p:txBody>
          <a:bodyPr anchor="t" rtlCol="false" tIns="0" lIns="0" bIns="0" rIns="0">
            <a:spAutoFit/>
          </a:bodyPr>
          <a:lstStyle/>
          <a:p>
            <a:pPr algn="l">
              <a:lnSpc>
                <a:spcPts val="4501"/>
              </a:lnSpc>
            </a:pPr>
            <a:r>
              <a:rPr lang="en-US" sz="4640" spc="232" b="true">
                <a:solidFill>
                  <a:srgbClr val="191919"/>
                </a:solidFill>
                <a:latin typeface="Gotham Bold"/>
                <a:ea typeface="Gotham Bold"/>
                <a:cs typeface="Gotham Bold"/>
                <a:sym typeface="Gotham Bold"/>
              </a:rPr>
              <a:t>Presentation Roadmap</a:t>
            </a:r>
          </a:p>
        </p:txBody>
      </p:sp>
      <p:sp>
        <p:nvSpPr>
          <p:cNvPr name="TextBox 24" id="24"/>
          <p:cNvSpPr txBox="true"/>
          <p:nvPr/>
        </p:nvSpPr>
        <p:spPr>
          <a:xfrm rot="0">
            <a:off x="3566527" y="3776433"/>
            <a:ext cx="5395951" cy="670906"/>
          </a:xfrm>
          <a:prstGeom prst="rect">
            <a:avLst/>
          </a:prstGeom>
        </p:spPr>
        <p:txBody>
          <a:bodyPr anchor="t" rtlCol="false" tIns="0" lIns="0" bIns="0" rIns="0">
            <a:spAutoFit/>
          </a:bodyPr>
          <a:lstStyle/>
          <a:p>
            <a:pPr algn="l">
              <a:lnSpc>
                <a:spcPts val="5545"/>
              </a:lnSpc>
            </a:pPr>
            <a:r>
              <a:rPr lang="en-US" sz="3961">
                <a:solidFill>
                  <a:srgbClr val="191919"/>
                </a:solidFill>
                <a:latin typeface="Gotham"/>
                <a:ea typeface="Gotham"/>
                <a:cs typeface="Gotham"/>
                <a:sym typeface="Gotham"/>
              </a:rPr>
              <a:t>Problem </a:t>
            </a:r>
          </a:p>
        </p:txBody>
      </p:sp>
      <p:sp>
        <p:nvSpPr>
          <p:cNvPr name="TextBox 25" id="25"/>
          <p:cNvSpPr txBox="true"/>
          <p:nvPr/>
        </p:nvSpPr>
        <p:spPr>
          <a:xfrm rot="0">
            <a:off x="11386168" y="3706271"/>
            <a:ext cx="2648664" cy="614020"/>
          </a:xfrm>
          <a:prstGeom prst="rect">
            <a:avLst/>
          </a:prstGeom>
        </p:spPr>
        <p:txBody>
          <a:bodyPr anchor="t" rtlCol="false" tIns="0" lIns="0" bIns="0" rIns="0">
            <a:spAutoFit/>
          </a:bodyPr>
          <a:lstStyle/>
          <a:p>
            <a:pPr algn="ctr">
              <a:lnSpc>
                <a:spcPts val="5006"/>
              </a:lnSpc>
              <a:spcBef>
                <a:spcPct val="0"/>
              </a:spcBef>
            </a:pPr>
            <a:r>
              <a:rPr lang="en-US" sz="3575">
                <a:solidFill>
                  <a:srgbClr val="191919"/>
                </a:solidFill>
                <a:latin typeface="Gotham"/>
                <a:ea typeface="Gotham"/>
                <a:cs typeface="Gotham"/>
                <a:sym typeface="Gotham"/>
              </a:rPr>
              <a:t>App Design</a:t>
            </a:r>
          </a:p>
        </p:txBody>
      </p:sp>
      <p:sp>
        <p:nvSpPr>
          <p:cNvPr name="TextBox 26" id="26"/>
          <p:cNvSpPr txBox="true"/>
          <p:nvPr/>
        </p:nvSpPr>
        <p:spPr>
          <a:xfrm rot="0">
            <a:off x="3590875" y="6740168"/>
            <a:ext cx="3376017" cy="680660"/>
          </a:xfrm>
          <a:prstGeom prst="rect">
            <a:avLst/>
          </a:prstGeom>
        </p:spPr>
        <p:txBody>
          <a:bodyPr anchor="t" rtlCol="false" tIns="0" lIns="0" bIns="0" rIns="0">
            <a:spAutoFit/>
          </a:bodyPr>
          <a:lstStyle/>
          <a:p>
            <a:pPr algn="ctr">
              <a:lnSpc>
                <a:spcPts val="5533"/>
              </a:lnSpc>
              <a:spcBef>
                <a:spcPct val="0"/>
              </a:spcBef>
            </a:pPr>
            <a:r>
              <a:rPr lang="en-US" sz="3952">
                <a:solidFill>
                  <a:srgbClr val="191919"/>
                </a:solidFill>
                <a:latin typeface="Gotham"/>
                <a:ea typeface="Gotham"/>
                <a:cs typeface="Gotham"/>
                <a:sym typeface="Gotham"/>
              </a:rPr>
              <a:t>APP Features</a:t>
            </a:r>
          </a:p>
        </p:txBody>
      </p:sp>
      <p:sp>
        <p:nvSpPr>
          <p:cNvPr name="TextBox 27" id="27"/>
          <p:cNvSpPr txBox="true"/>
          <p:nvPr/>
        </p:nvSpPr>
        <p:spPr>
          <a:xfrm rot="0">
            <a:off x="11585895" y="6923336"/>
            <a:ext cx="2249210" cy="639166"/>
          </a:xfrm>
          <a:prstGeom prst="rect">
            <a:avLst/>
          </a:prstGeom>
        </p:spPr>
        <p:txBody>
          <a:bodyPr anchor="t" rtlCol="false" tIns="0" lIns="0" bIns="0" rIns="0">
            <a:spAutoFit/>
          </a:bodyPr>
          <a:lstStyle/>
          <a:p>
            <a:pPr algn="ctr">
              <a:lnSpc>
                <a:spcPts val="5195"/>
              </a:lnSpc>
              <a:spcBef>
                <a:spcPct val="0"/>
              </a:spcBef>
            </a:pPr>
            <a:r>
              <a:rPr lang="en-US" b="true" sz="3710">
                <a:solidFill>
                  <a:srgbClr val="191919"/>
                </a:solidFill>
                <a:latin typeface="Gotham Bold"/>
                <a:ea typeface="Gotham Bold"/>
                <a:cs typeface="Gotham Bold"/>
                <a:sym typeface="Gotham Bold"/>
              </a:rPr>
              <a:t>Summary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DAG0O4EkfgI</dc:identifier>
  <dcterms:modified xsi:type="dcterms:W3CDTF">2011-08-01T06:04:30Z</dcterms:modified>
  <cp:revision>1</cp:revision>
  <dc:title>HacXLerate</dc:title>
</cp:coreProperties>
</file>