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20"/>
  </p:notesMasterIdLst>
  <p:sldIdLst>
    <p:sldId id="256" r:id="rId2"/>
    <p:sldId id="257" r:id="rId3"/>
    <p:sldId id="258" r:id="rId4"/>
    <p:sldId id="259" r:id="rId5"/>
    <p:sldId id="260" r:id="rId6"/>
    <p:sldId id="261" r:id="rId7"/>
    <p:sldId id="262" r:id="rId8"/>
    <p:sldId id="266" r:id="rId9"/>
    <p:sldId id="265" r:id="rId10"/>
    <p:sldId id="270" r:id="rId11"/>
    <p:sldId id="267" r:id="rId12"/>
    <p:sldId id="263" r:id="rId13"/>
    <p:sldId id="264" r:id="rId14"/>
    <p:sldId id="268" r:id="rId15"/>
    <p:sldId id="272" r:id="rId16"/>
    <p:sldId id="269" r:id="rId17"/>
    <p:sldId id="273"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574918-2D77-4253-850F-C3732E189998}">
          <p14:sldIdLst>
            <p14:sldId id="256"/>
            <p14:sldId id="257"/>
            <p14:sldId id="258"/>
            <p14:sldId id="259"/>
            <p14:sldId id="260"/>
            <p14:sldId id="261"/>
            <p14:sldId id="262"/>
            <p14:sldId id="266"/>
            <p14:sldId id="265"/>
            <p14:sldId id="270"/>
            <p14:sldId id="267"/>
            <p14:sldId id="263"/>
            <p14:sldId id="264"/>
            <p14:sldId id="268"/>
            <p14:sldId id="272"/>
            <p14:sldId id="269"/>
            <p14:sldId id="273"/>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60590" autoAdjust="0"/>
  </p:normalViewPr>
  <p:slideViewPr>
    <p:cSldViewPr snapToGrid="0">
      <p:cViewPr varScale="1">
        <p:scale>
          <a:sx n="42" d="100"/>
          <a:sy n="42" d="100"/>
        </p:scale>
        <p:origin x="420" y="4"/>
      </p:cViewPr>
      <p:guideLst/>
    </p:cSldViewPr>
  </p:slideViewPr>
  <p:outlineViewPr>
    <p:cViewPr>
      <p:scale>
        <a:sx n="33" d="100"/>
        <a:sy n="33" d="100"/>
      </p:scale>
      <p:origin x="0" y="-45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64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B13978-7DE4-44C2-9D70-4A488A803D14}" type="datetimeFigureOut">
              <a:rPr lang="en-IN" smtClean="0"/>
              <a:t>05-09-2017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94F2D9-AB94-45A9-BE85-50F6B8DB623C}" type="slidenum">
              <a:rPr lang="en-IN" smtClean="0"/>
              <a:t>‹#›</a:t>
            </a:fld>
            <a:endParaRPr lang="en-IN"/>
          </a:p>
        </p:txBody>
      </p:sp>
    </p:spTree>
    <p:extLst>
      <p:ext uri="{BB962C8B-B14F-4D97-AF65-F5344CB8AC3E}">
        <p14:creationId xmlns:p14="http://schemas.microsoft.com/office/powerpoint/2010/main" val="1775209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php.net/manual/en/class.mongodb.php"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www.npmjs.com/package/mssql" TargetMode="External"/><Relationship Id="rId5" Type="http://schemas.openxmlformats.org/officeDocument/2006/relationships/hyperlink" Target="https://www.npmjs.com/package/mysql" TargetMode="External"/><Relationship Id="rId4" Type="http://schemas.openxmlformats.org/officeDocument/2006/relationships/hyperlink" Target="http://docs.mongodb.org/ecosystem/drivers/csharp/"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94F2D9-AB94-45A9-BE85-50F6B8DB623C}" type="slidenum">
              <a:rPr lang="en-IN" smtClean="0"/>
              <a:t>1</a:t>
            </a:fld>
            <a:endParaRPr lang="en-IN"/>
          </a:p>
        </p:txBody>
      </p:sp>
    </p:spTree>
    <p:extLst>
      <p:ext uri="{BB962C8B-B14F-4D97-AF65-F5344CB8AC3E}">
        <p14:creationId xmlns:p14="http://schemas.microsoft.com/office/powerpoint/2010/main" val="420996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IN" sz="1200" b="1" i="0" kern="1200" dirty="0" smtClean="0">
                <a:solidFill>
                  <a:schemeClr val="tx1"/>
                </a:solidFill>
                <a:effectLst/>
                <a:latin typeface="+mn-lt"/>
                <a:ea typeface="+mn-ea"/>
                <a:cs typeface="+mn-cs"/>
              </a:rPr>
              <a:t>MYTH: NoSQL supersedes SQL</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That would be like saying boats were superseded by cars because they’re a newer technology. SQL and NoSQL do the same thing: store data. They take different approaches, which may help or hinder your project. Despite feeling newer and grabbing recent headlines, NoSQL is not a replacement for SQL — </a:t>
            </a:r>
            <a:r>
              <a:rPr lang="en-IN" sz="1200" b="0" i="1" kern="1200" dirty="0" smtClean="0">
                <a:solidFill>
                  <a:schemeClr val="tx1"/>
                </a:solidFill>
                <a:effectLst/>
                <a:latin typeface="+mn-lt"/>
                <a:ea typeface="+mn-ea"/>
                <a:cs typeface="+mn-cs"/>
              </a:rPr>
              <a:t>it’s an alternative</a:t>
            </a:r>
            <a:r>
              <a:rPr lang="en-IN" sz="1200" b="0" i="0" kern="1200" dirty="0" smtClean="0">
                <a:solidFill>
                  <a:schemeClr val="tx1"/>
                </a:solidFill>
                <a:effectLst/>
                <a:latin typeface="+mn-lt"/>
                <a:ea typeface="+mn-ea"/>
                <a:cs typeface="+mn-cs"/>
              </a:rPr>
              <a:t>.</a:t>
            </a:r>
          </a:p>
          <a:p>
            <a:pPr rtl="0"/>
            <a:r>
              <a:rPr lang="en-IN" sz="1200" b="1" i="0" kern="1200" dirty="0" smtClean="0">
                <a:solidFill>
                  <a:schemeClr val="tx1"/>
                </a:solidFill>
                <a:effectLst/>
                <a:latin typeface="+mn-lt"/>
                <a:ea typeface="+mn-ea"/>
                <a:cs typeface="+mn-cs"/>
              </a:rPr>
              <a:t>MYTH: NoSQL is better / worse than SQL</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Some projects are better suited to using an SQL database. Some are better suited to NoSQL. Some could use either interchangeably. </a:t>
            </a:r>
            <a:r>
              <a:rPr lang="en-IN" sz="1200" b="0" i="0" kern="1200" dirty="0" err="1" smtClean="0">
                <a:solidFill>
                  <a:schemeClr val="tx1"/>
                </a:solidFill>
                <a:effectLst/>
                <a:latin typeface="+mn-lt"/>
                <a:ea typeface="+mn-ea"/>
                <a:cs typeface="+mn-cs"/>
              </a:rPr>
              <a:t>Thisdiscussion</a:t>
            </a:r>
            <a:r>
              <a:rPr lang="en-IN" sz="1200" b="0" i="0" kern="1200" dirty="0" smtClean="0">
                <a:solidFill>
                  <a:schemeClr val="tx1"/>
                </a:solidFill>
                <a:effectLst/>
                <a:latin typeface="+mn-lt"/>
                <a:ea typeface="+mn-ea"/>
                <a:cs typeface="+mn-cs"/>
              </a:rPr>
              <a:t> could </a:t>
            </a:r>
            <a:r>
              <a:rPr lang="en-IN" sz="1200" b="0" i="0" kern="1200" dirty="0" smtClean="0">
                <a:solidFill>
                  <a:schemeClr val="tx1"/>
                </a:solidFill>
                <a:effectLst/>
                <a:latin typeface="+mn-lt"/>
                <a:ea typeface="+mn-ea"/>
                <a:cs typeface="+mn-cs"/>
              </a:rPr>
              <a:t>never be a </a:t>
            </a:r>
            <a:r>
              <a:rPr lang="en-IN" sz="1200" b="0" i="0" kern="1200" dirty="0" err="1" smtClean="0">
                <a:solidFill>
                  <a:schemeClr val="tx1"/>
                </a:solidFill>
                <a:effectLst/>
                <a:latin typeface="+mn-lt"/>
                <a:ea typeface="+mn-ea"/>
                <a:cs typeface="+mn-cs"/>
              </a:rPr>
              <a:t>SitePoint</a:t>
            </a:r>
            <a:r>
              <a:rPr lang="en-IN" sz="1200" b="0" i="0" kern="1200" dirty="0" smtClean="0">
                <a:solidFill>
                  <a:schemeClr val="tx1"/>
                </a:solidFill>
                <a:effectLst/>
                <a:latin typeface="+mn-lt"/>
                <a:ea typeface="+mn-ea"/>
                <a:cs typeface="+mn-cs"/>
              </a:rPr>
              <a:t> </a:t>
            </a:r>
            <a:r>
              <a:rPr lang="en-IN" sz="1200" b="0" i="0" kern="1200" dirty="0" err="1" smtClean="0">
                <a:solidFill>
                  <a:schemeClr val="tx1"/>
                </a:solidFill>
                <a:effectLst/>
                <a:latin typeface="+mn-lt"/>
                <a:ea typeface="+mn-ea"/>
                <a:cs typeface="+mn-cs"/>
              </a:rPr>
              <a:t>Smackdown</a:t>
            </a:r>
            <a:r>
              <a:rPr lang="en-IN" sz="1200" b="0" i="0" kern="1200" dirty="0" smtClean="0">
                <a:solidFill>
                  <a:schemeClr val="tx1"/>
                </a:solidFill>
                <a:effectLst/>
                <a:latin typeface="+mn-lt"/>
                <a:ea typeface="+mn-ea"/>
                <a:cs typeface="+mn-cs"/>
              </a:rPr>
              <a:t>, because you cannot apply the same blanket assumptions everywhere.</a:t>
            </a:r>
          </a:p>
          <a:p>
            <a:pPr rtl="0"/>
            <a:r>
              <a:rPr lang="en-IN" sz="1200" b="1" i="0" kern="1200" dirty="0" smtClean="0">
                <a:solidFill>
                  <a:schemeClr val="tx1"/>
                </a:solidFill>
                <a:effectLst/>
                <a:latin typeface="+mn-lt"/>
                <a:ea typeface="+mn-ea"/>
                <a:cs typeface="+mn-cs"/>
              </a:rPr>
              <a:t>MYTH: SQL vs NoSQL is a clear distinction</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This is not necessarily true. Some SQL databases are adopting NoSQL features and vice versa. The choices are likely to become increasingly blurred, and </a:t>
            </a:r>
            <a:r>
              <a:rPr lang="en-IN" sz="1200" b="0" i="0" kern="1200" dirty="0" err="1" smtClean="0">
                <a:solidFill>
                  <a:schemeClr val="tx1"/>
                </a:solidFill>
                <a:effectLst/>
                <a:latin typeface="+mn-lt"/>
                <a:ea typeface="+mn-ea"/>
                <a:cs typeface="+mn-cs"/>
              </a:rPr>
              <a:t>NewSQL</a:t>
            </a:r>
            <a:r>
              <a:rPr lang="en-IN" sz="1200" b="0" i="0" kern="1200" dirty="0" smtClean="0">
                <a:solidFill>
                  <a:schemeClr val="tx1"/>
                </a:solidFill>
                <a:effectLst/>
                <a:latin typeface="+mn-lt"/>
                <a:ea typeface="+mn-ea"/>
                <a:cs typeface="+mn-cs"/>
              </a:rPr>
              <a:t> hybrid databases could provide some interesting options in the future.</a:t>
            </a:r>
          </a:p>
          <a:p>
            <a:pPr rtl="0"/>
            <a:r>
              <a:rPr lang="en-IN" sz="1200" b="1" i="0" kern="1200" dirty="0" smtClean="0">
                <a:solidFill>
                  <a:schemeClr val="tx1"/>
                </a:solidFill>
                <a:effectLst/>
                <a:latin typeface="+mn-lt"/>
                <a:ea typeface="+mn-ea"/>
                <a:cs typeface="+mn-cs"/>
              </a:rPr>
              <a:t>MYTH: the language/framework determines the database</a:t>
            </a:r>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We’ve grown accustom to technology stacks, such as —</a:t>
            </a:r>
          </a:p>
          <a:p>
            <a:pPr rtl="0"/>
            <a:r>
              <a:rPr lang="en-IN" sz="1200" b="0" i="0" kern="1200" dirty="0" smtClean="0">
                <a:solidFill>
                  <a:schemeClr val="tx1"/>
                </a:solidFill>
                <a:effectLst/>
                <a:latin typeface="+mn-lt"/>
                <a:ea typeface="+mn-ea"/>
                <a:cs typeface="+mn-cs"/>
              </a:rPr>
              <a:t>LAMP: Linux, Apache, MySQL (SQL), PHP</a:t>
            </a:r>
          </a:p>
          <a:p>
            <a:pPr rtl="0"/>
            <a:r>
              <a:rPr lang="en-IN" sz="1200" b="0" i="0" kern="1200" dirty="0" smtClean="0">
                <a:solidFill>
                  <a:schemeClr val="tx1"/>
                </a:solidFill>
                <a:effectLst/>
                <a:latin typeface="+mn-lt"/>
                <a:ea typeface="+mn-ea"/>
                <a:cs typeface="+mn-cs"/>
              </a:rPr>
              <a:t>MEAN: MongoDB (NoSQL), Express, Angular, Node.js</a:t>
            </a:r>
          </a:p>
          <a:p>
            <a:pPr rtl="0"/>
            <a:r>
              <a:rPr lang="en-IN" sz="1200" b="0" i="0" kern="1200" dirty="0" smtClean="0">
                <a:solidFill>
                  <a:schemeClr val="tx1"/>
                </a:solidFill>
                <a:effectLst/>
                <a:latin typeface="+mn-lt"/>
                <a:ea typeface="+mn-ea"/>
                <a:cs typeface="+mn-cs"/>
              </a:rPr>
              <a:t>.NET, IIS and SQL Server</a:t>
            </a:r>
          </a:p>
          <a:p>
            <a:pPr rtl="0"/>
            <a:r>
              <a:rPr lang="en-IN" sz="1200" b="0" i="0" kern="1200" dirty="0" smtClean="0">
                <a:solidFill>
                  <a:schemeClr val="tx1"/>
                </a:solidFill>
                <a:effectLst/>
                <a:latin typeface="+mn-lt"/>
                <a:ea typeface="+mn-ea"/>
                <a:cs typeface="+mn-cs"/>
              </a:rPr>
              <a:t>Java, Apache and Oracle.</a:t>
            </a:r>
          </a:p>
          <a:p>
            <a:pPr rtl="0"/>
            <a:r>
              <a:rPr lang="en-IN" sz="1200" b="0" i="0" kern="1200" dirty="0" smtClean="0">
                <a:solidFill>
                  <a:schemeClr val="tx1"/>
                </a:solidFill>
                <a:effectLst/>
                <a:latin typeface="+mn-lt"/>
                <a:ea typeface="+mn-ea"/>
                <a:cs typeface="+mn-cs"/>
              </a:rPr>
              <a:t>There are practical, historical and commercial reasons why these stacks evolved — but don’t presume they are rules. You can use a MongoDB NoSQL database in your </a:t>
            </a:r>
            <a:r>
              <a:rPr lang="en-IN" sz="1200" b="0" i="0" u="none" strike="noStrike" kern="1200" dirty="0" smtClean="0">
                <a:solidFill>
                  <a:schemeClr val="tx1"/>
                </a:solidFill>
                <a:effectLst/>
                <a:latin typeface="+mn-lt"/>
                <a:ea typeface="+mn-ea"/>
                <a:cs typeface="+mn-cs"/>
                <a:hlinkClick r:id="rId3"/>
              </a:rPr>
              <a:t>PHP</a:t>
            </a:r>
            <a:r>
              <a:rPr lang="en-IN" sz="1200" b="0" i="0" kern="1200" dirty="0" smtClean="0">
                <a:solidFill>
                  <a:schemeClr val="tx1"/>
                </a:solidFill>
                <a:effectLst/>
                <a:latin typeface="+mn-lt"/>
                <a:ea typeface="+mn-ea"/>
                <a:cs typeface="+mn-cs"/>
              </a:rPr>
              <a:t> or </a:t>
            </a:r>
            <a:r>
              <a:rPr lang="en-IN" sz="1200" b="0" i="0" u="none" strike="noStrike" kern="1200" dirty="0" smtClean="0">
                <a:solidFill>
                  <a:schemeClr val="tx1"/>
                </a:solidFill>
                <a:effectLst/>
                <a:latin typeface="+mn-lt"/>
                <a:ea typeface="+mn-ea"/>
                <a:cs typeface="+mn-cs"/>
                <a:hlinkClick r:id="rId4"/>
              </a:rPr>
              <a:t>.NET</a:t>
            </a:r>
            <a:r>
              <a:rPr lang="en-IN" sz="1200" b="0" i="0" kern="1200" dirty="0" smtClean="0">
                <a:solidFill>
                  <a:schemeClr val="tx1"/>
                </a:solidFill>
                <a:effectLst/>
                <a:latin typeface="+mn-lt"/>
                <a:ea typeface="+mn-ea"/>
                <a:cs typeface="+mn-cs"/>
              </a:rPr>
              <a:t> project. You can connect to </a:t>
            </a:r>
            <a:r>
              <a:rPr lang="en-IN" sz="1200" b="0" i="0" u="none" strike="noStrike" kern="1200" dirty="0" smtClean="0">
                <a:solidFill>
                  <a:schemeClr val="tx1"/>
                </a:solidFill>
                <a:effectLst/>
                <a:latin typeface="+mn-lt"/>
                <a:ea typeface="+mn-ea"/>
                <a:cs typeface="+mn-cs"/>
                <a:hlinkClick r:id="rId5"/>
              </a:rPr>
              <a:t>MySQL</a:t>
            </a:r>
            <a:r>
              <a:rPr lang="en-IN" sz="1200" b="0" i="0" kern="1200" dirty="0" smtClean="0">
                <a:solidFill>
                  <a:schemeClr val="tx1"/>
                </a:solidFill>
                <a:effectLst/>
                <a:latin typeface="+mn-lt"/>
                <a:ea typeface="+mn-ea"/>
                <a:cs typeface="+mn-cs"/>
              </a:rPr>
              <a:t> or </a:t>
            </a:r>
            <a:r>
              <a:rPr lang="en-IN" sz="1200" b="0" i="0" u="none" strike="noStrike" kern="1200" dirty="0" smtClean="0">
                <a:solidFill>
                  <a:schemeClr val="tx1"/>
                </a:solidFill>
                <a:effectLst/>
                <a:latin typeface="+mn-lt"/>
                <a:ea typeface="+mn-ea"/>
                <a:cs typeface="+mn-cs"/>
                <a:hlinkClick r:id="rId6"/>
              </a:rPr>
              <a:t>SQL Server</a:t>
            </a:r>
            <a:r>
              <a:rPr lang="en-IN" sz="1200" b="0" i="0" kern="1200" dirty="0" smtClean="0">
                <a:solidFill>
                  <a:schemeClr val="tx1"/>
                </a:solidFill>
                <a:effectLst/>
                <a:latin typeface="+mn-lt"/>
                <a:ea typeface="+mn-ea"/>
                <a:cs typeface="+mn-cs"/>
              </a:rPr>
              <a:t> in Node.js. You may not find as many tutorials and resources, but your requirements should determine the database type — </a:t>
            </a:r>
            <a:r>
              <a:rPr lang="en-IN" sz="1200" b="0" i="1" kern="1200" dirty="0" smtClean="0">
                <a:solidFill>
                  <a:schemeClr val="tx1"/>
                </a:solidFill>
                <a:effectLst/>
                <a:latin typeface="+mn-lt"/>
                <a:ea typeface="+mn-ea"/>
                <a:cs typeface="+mn-cs"/>
              </a:rPr>
              <a:t>not the language</a:t>
            </a:r>
            <a:r>
              <a:rPr lang="en-IN" sz="1200" b="0" i="0" kern="1200" dirty="0" smtClean="0">
                <a:solidFill>
                  <a:schemeClr val="tx1"/>
                </a:solidFill>
                <a:effectLst/>
                <a:latin typeface="+mn-lt"/>
                <a:ea typeface="+mn-ea"/>
                <a:cs typeface="+mn-cs"/>
              </a:rPr>
              <a:t>.</a:t>
            </a:r>
          </a:p>
          <a:p>
            <a:pPr rtl="0"/>
            <a:r>
              <a:rPr lang="en-IN" sz="1200" b="0" i="1" kern="1200" dirty="0" smtClean="0">
                <a:solidFill>
                  <a:schemeClr val="tx1"/>
                </a:solidFill>
                <a:effectLst/>
                <a:latin typeface="+mn-lt"/>
                <a:ea typeface="+mn-ea"/>
                <a:cs typeface="+mn-cs"/>
              </a:rPr>
              <a:t>(That said, don’t make life purposely difficult for yourself! Choosing an unusual technology combination or a mix of SQL and NoSQL is possible, but you’ll find it tougher to find support and employ experienced developers</a:t>
            </a:r>
            <a:r>
              <a:rPr lang="en-IN" sz="1200" b="0" i="1" kern="1200" dirty="0" smtClean="0">
                <a:solidFill>
                  <a:schemeClr val="tx1"/>
                </a:solidFill>
                <a:effectLst/>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5D94F2D9-AB94-45A9-BE85-50F6B8DB623C}" type="slidenum">
              <a:rPr lang="en-IN" smtClean="0"/>
              <a:t>12</a:t>
            </a:fld>
            <a:endParaRPr lang="en-IN"/>
          </a:p>
        </p:txBody>
      </p:sp>
    </p:spTree>
    <p:extLst>
      <p:ext uri="{BB962C8B-B14F-4D97-AF65-F5344CB8AC3E}">
        <p14:creationId xmlns:p14="http://schemas.microsoft.com/office/powerpoint/2010/main" val="4239425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Obviously, </a:t>
            </a:r>
            <a:r>
              <a:rPr lang="en-IN" sz="1200" b="0" i="0" kern="1200" dirty="0" err="1" smtClean="0">
                <a:solidFill>
                  <a:schemeClr val="tx1"/>
                </a:solidFill>
                <a:effectLst/>
                <a:latin typeface="+mn-lt"/>
                <a:ea typeface="+mn-ea"/>
                <a:cs typeface="+mn-cs"/>
              </a:rPr>
              <a:t>NewSQL</a:t>
            </a:r>
            <a:r>
              <a:rPr lang="en-IN" sz="1200" b="0" i="0" kern="1200" dirty="0" smtClean="0">
                <a:solidFill>
                  <a:schemeClr val="tx1"/>
                </a:solidFill>
                <a:effectLst/>
                <a:latin typeface="+mn-lt"/>
                <a:ea typeface="+mn-ea"/>
                <a:cs typeface="+mn-cs"/>
              </a:rPr>
              <a:t> looks quite promising due to combining the advantages that, in the past, existed only separately; and, perhaps, at some point in the future, it will become the standard used by the majority. Unfortunately, currently most </a:t>
            </a:r>
            <a:r>
              <a:rPr lang="en-IN" sz="1200" b="0" i="0" kern="1200" dirty="0" err="1" smtClean="0">
                <a:solidFill>
                  <a:schemeClr val="tx1"/>
                </a:solidFill>
                <a:effectLst/>
                <a:latin typeface="+mn-lt"/>
                <a:ea typeface="+mn-ea"/>
                <a:cs typeface="+mn-cs"/>
              </a:rPr>
              <a:t>NewSQL</a:t>
            </a:r>
            <a:r>
              <a:rPr lang="en-IN" sz="1200" b="0" i="0" kern="1200" dirty="0" smtClean="0">
                <a:solidFill>
                  <a:schemeClr val="tx1"/>
                </a:solidFill>
                <a:effectLst/>
                <a:latin typeface="+mn-lt"/>
                <a:ea typeface="+mn-ea"/>
                <a:cs typeface="+mn-cs"/>
              </a:rPr>
              <a:t> databases are either proprietary software or only apply to specific scenarios, which significantly limits the spread and adoption of the new technology.</a:t>
            </a:r>
          </a:p>
          <a:p>
            <a:r>
              <a:rPr lang="en-IN" sz="1200" b="0" i="0" kern="1200" dirty="0" smtClean="0">
                <a:solidFill>
                  <a:schemeClr val="tx1"/>
                </a:solidFill>
                <a:effectLst/>
                <a:latin typeface="+mn-lt"/>
                <a:ea typeface="+mn-ea"/>
                <a:cs typeface="+mn-cs"/>
              </a:rPr>
              <a:t>In addition to that, </a:t>
            </a:r>
            <a:r>
              <a:rPr lang="en-IN" sz="1200" b="0" i="0" kern="1200" dirty="0" err="1" smtClean="0">
                <a:solidFill>
                  <a:schemeClr val="tx1"/>
                </a:solidFill>
                <a:effectLst/>
                <a:latin typeface="+mn-lt"/>
                <a:ea typeface="+mn-ea"/>
                <a:cs typeface="+mn-cs"/>
              </a:rPr>
              <a:t>NewSQL</a:t>
            </a:r>
            <a:r>
              <a:rPr lang="en-IN" sz="1200" b="0" i="0" kern="1200" dirty="0" smtClean="0">
                <a:solidFill>
                  <a:schemeClr val="tx1"/>
                </a:solidFill>
                <a:effectLst/>
                <a:latin typeface="+mn-lt"/>
                <a:ea typeface="+mn-ea"/>
                <a:cs typeface="+mn-cs"/>
              </a:rPr>
              <a:t> is anything but homogenous, and each solution has drawbacks and advantages of its own. For example, SAP HANA can easily handle low-to-medium transactional workloads but doesn’t use native clustering, </a:t>
            </a:r>
            <a:r>
              <a:rPr lang="en-IN" sz="1200" b="0" i="0" kern="1200" dirty="0" err="1" smtClean="0">
                <a:solidFill>
                  <a:schemeClr val="tx1"/>
                </a:solidFill>
                <a:effectLst/>
                <a:latin typeface="+mn-lt"/>
                <a:ea typeface="+mn-ea"/>
                <a:cs typeface="+mn-cs"/>
              </a:rPr>
              <a:t>MemSQL</a:t>
            </a:r>
            <a:r>
              <a:rPr lang="en-IN" sz="1200" b="0" i="0" kern="1200" dirty="0" smtClean="0">
                <a:solidFill>
                  <a:schemeClr val="tx1"/>
                </a:solidFill>
                <a:effectLst/>
                <a:latin typeface="+mn-lt"/>
                <a:ea typeface="+mn-ea"/>
                <a:cs typeface="+mn-cs"/>
              </a:rPr>
              <a:t> is useful for clustered analytics but shows poor consistency on ACID transactions, and so on. As a result, it will probably be quite a while before these solutions become really widespread.</a:t>
            </a:r>
          </a:p>
          <a:p>
            <a:endParaRPr lang="en-IN" dirty="0"/>
          </a:p>
        </p:txBody>
      </p:sp>
      <p:sp>
        <p:nvSpPr>
          <p:cNvPr id="4" name="Slide Number Placeholder 3"/>
          <p:cNvSpPr>
            <a:spLocks noGrp="1"/>
          </p:cNvSpPr>
          <p:nvPr>
            <p:ph type="sldNum" sz="quarter" idx="10"/>
          </p:nvPr>
        </p:nvSpPr>
        <p:spPr/>
        <p:txBody>
          <a:bodyPr/>
          <a:lstStyle/>
          <a:p>
            <a:fld id="{5D94F2D9-AB94-45A9-BE85-50F6B8DB623C}" type="slidenum">
              <a:rPr lang="en-IN" smtClean="0"/>
              <a:t>13</a:t>
            </a:fld>
            <a:endParaRPr lang="en-IN"/>
          </a:p>
        </p:txBody>
      </p:sp>
    </p:spTree>
    <p:extLst>
      <p:ext uri="{BB962C8B-B14F-4D97-AF65-F5344CB8AC3E}">
        <p14:creationId xmlns:p14="http://schemas.microsoft.com/office/powerpoint/2010/main" val="2028115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D94F2D9-AB94-45A9-BE85-50F6B8DB623C}" type="slidenum">
              <a:rPr lang="en-IN" smtClean="0"/>
              <a:t>14</a:t>
            </a:fld>
            <a:endParaRPr lang="en-IN"/>
          </a:p>
        </p:txBody>
      </p:sp>
    </p:spTree>
    <p:extLst>
      <p:ext uri="{BB962C8B-B14F-4D97-AF65-F5344CB8AC3E}">
        <p14:creationId xmlns:p14="http://schemas.microsoft.com/office/powerpoint/2010/main" val="1780213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Sample</a:t>
            </a:r>
            <a:r>
              <a:rPr lang="en-IN" baseline="0" dirty="0" smtClean="0"/>
              <a:t> for : Elastic search + Neo4j + MySQL.</a:t>
            </a:r>
          </a:p>
          <a:p>
            <a:r>
              <a:rPr lang="en-IN" dirty="0" smtClean="0"/>
              <a:t>No SQL has</a:t>
            </a:r>
            <a:r>
              <a:rPr lang="en-IN" baseline="0" dirty="0" smtClean="0"/>
              <a:t> so many options that it can get scary at times regarding if we are using the right one or …How much down time are we </a:t>
            </a:r>
            <a:r>
              <a:rPr lang="en-IN" baseline="0" dirty="0" err="1" smtClean="0"/>
              <a:t>gonna</a:t>
            </a:r>
            <a:r>
              <a:rPr lang="en-IN" baseline="0" dirty="0" smtClean="0"/>
              <a:t> have ?</a:t>
            </a:r>
          </a:p>
          <a:p>
            <a:endParaRPr lang="en-IN" baseline="0" dirty="0" smtClean="0"/>
          </a:p>
          <a:p>
            <a:r>
              <a:rPr lang="en-IN" baseline="0" dirty="0" smtClean="0"/>
              <a:t>Can you consume </a:t>
            </a:r>
            <a:r>
              <a:rPr lang="en-IN" baseline="0" dirty="0" err="1" smtClean="0"/>
              <a:t>json</a:t>
            </a:r>
            <a:r>
              <a:rPr lang="en-IN" baseline="0" dirty="0" smtClean="0"/>
              <a:t>, do you have web programmers ? </a:t>
            </a:r>
          </a:p>
          <a:p>
            <a:endParaRPr lang="en-IN" baseline="0" dirty="0" smtClean="0"/>
          </a:p>
          <a:p>
            <a:r>
              <a:rPr lang="en-IN" baseline="0" dirty="0" smtClean="0"/>
              <a:t>Not transactional.. Unit of work pattern do we have ? A layer of code ..to do acid transactions for us?</a:t>
            </a:r>
          </a:p>
          <a:p>
            <a:endParaRPr lang="en-IN" baseline="0" dirty="0" smtClean="0"/>
          </a:p>
          <a:p>
            <a:r>
              <a:rPr lang="en-IN" baseline="0" dirty="0" smtClean="0"/>
              <a:t>More about the mind set… Rather than the capabilities of the technology.</a:t>
            </a:r>
          </a:p>
          <a:p>
            <a:endParaRPr lang="en-IN" baseline="0" dirty="0" smtClean="0"/>
          </a:p>
        </p:txBody>
      </p:sp>
      <p:sp>
        <p:nvSpPr>
          <p:cNvPr id="4" name="Slide Number Placeholder 3"/>
          <p:cNvSpPr>
            <a:spLocks noGrp="1"/>
          </p:cNvSpPr>
          <p:nvPr>
            <p:ph type="sldNum" sz="quarter" idx="10"/>
          </p:nvPr>
        </p:nvSpPr>
        <p:spPr/>
        <p:txBody>
          <a:bodyPr/>
          <a:lstStyle/>
          <a:p>
            <a:fld id="{5D94F2D9-AB94-45A9-BE85-50F6B8DB623C}" type="slidenum">
              <a:rPr lang="en-IN" smtClean="0"/>
              <a:t>15</a:t>
            </a:fld>
            <a:endParaRPr lang="en-IN"/>
          </a:p>
        </p:txBody>
      </p:sp>
    </p:spTree>
    <p:extLst>
      <p:ext uri="{BB962C8B-B14F-4D97-AF65-F5344CB8AC3E}">
        <p14:creationId xmlns:p14="http://schemas.microsoft.com/office/powerpoint/2010/main" val="968920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One of the most important tech in our technology stack is database. No matter what application are we designing.. Somewhere in our architecture we will definitely have a database.</a:t>
            </a:r>
          </a:p>
          <a:p>
            <a:endParaRPr lang="en-IN" dirty="0"/>
          </a:p>
          <a:p>
            <a:r>
              <a:rPr lang="en-IN" dirty="0" smtClean="0"/>
              <a:t>It has been an absolute stalwart of our transactional systems, Analytical systems, Payment systems, Reservations systems etc. So what has happened is over the years because of its ubiquity and almost everything we do, we have asked our DB to do a lot for us.  </a:t>
            </a:r>
          </a:p>
          <a:p>
            <a:endParaRPr lang="en-IN" dirty="0"/>
          </a:p>
          <a:p>
            <a:r>
              <a:rPr lang="en-IN" dirty="0" smtClean="0"/>
              <a:t>So not surprisingly, Database started to creak under this kind of strain of being able to support all these different kind of workloads. And so we decided to discuss what should be done and</a:t>
            </a:r>
            <a:r>
              <a:rPr lang="en-IN" baseline="0" dirty="0" smtClean="0"/>
              <a:t> what options do we have?</a:t>
            </a:r>
            <a:endParaRPr lang="en-IN" dirty="0" smtClean="0"/>
          </a:p>
          <a:p>
            <a:endParaRPr lang="en-IN" dirty="0"/>
          </a:p>
        </p:txBody>
      </p:sp>
      <p:sp>
        <p:nvSpPr>
          <p:cNvPr id="4" name="Slide Number Placeholder 3"/>
          <p:cNvSpPr>
            <a:spLocks noGrp="1"/>
          </p:cNvSpPr>
          <p:nvPr>
            <p:ph type="sldNum" sz="quarter" idx="10"/>
          </p:nvPr>
        </p:nvSpPr>
        <p:spPr/>
        <p:txBody>
          <a:bodyPr/>
          <a:lstStyle/>
          <a:p>
            <a:fld id="{5D94F2D9-AB94-45A9-BE85-50F6B8DB623C}" type="slidenum">
              <a:rPr lang="en-IN" smtClean="0"/>
              <a:t>3</a:t>
            </a:fld>
            <a:endParaRPr lang="en-IN"/>
          </a:p>
        </p:txBody>
      </p:sp>
    </p:spTree>
    <p:extLst>
      <p:ext uri="{BB962C8B-B14F-4D97-AF65-F5344CB8AC3E}">
        <p14:creationId xmlns:p14="http://schemas.microsoft.com/office/powerpoint/2010/main" val="1600935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SQL is actually a DSL (Domain Specific Language). I</a:t>
            </a:r>
            <a:r>
              <a:rPr lang="en-IN" baseline="0" dirty="0" smtClean="0"/>
              <a:t>t is an </a:t>
            </a:r>
            <a:r>
              <a:rPr lang="en-IN" baseline="0" dirty="0" err="1" smtClean="0"/>
              <a:t>api</a:t>
            </a:r>
            <a:r>
              <a:rPr lang="en-IN" baseline="0" dirty="0" smtClean="0"/>
              <a:t> for working with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It’s one API but there are many ways to represent an API.. And in the past 10 years we have seen the other kinds of API and other ways of working with data.  And my hypothesis is that these this multi paradigm approach of dealing with data as NoSQL and </a:t>
            </a:r>
            <a:r>
              <a:rPr lang="en-IN" baseline="0" dirty="0" err="1" smtClean="0"/>
              <a:t>NewSQl</a:t>
            </a:r>
            <a:r>
              <a:rPr lang="en-IN" baseline="0" dirty="0" smtClean="0"/>
              <a:t> and whatever you are going to call it is here to stay.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Analogy is that we have many programming languages for many different kinds of tasks so we should have many query languages not just SQL. So let take this one by one.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endParaRPr lang="en-IN" dirty="0"/>
          </a:p>
        </p:txBody>
      </p:sp>
      <p:sp>
        <p:nvSpPr>
          <p:cNvPr id="4" name="Slide Number Placeholder 3"/>
          <p:cNvSpPr>
            <a:spLocks noGrp="1"/>
          </p:cNvSpPr>
          <p:nvPr>
            <p:ph type="sldNum" sz="quarter" idx="10"/>
          </p:nvPr>
        </p:nvSpPr>
        <p:spPr/>
        <p:txBody>
          <a:bodyPr/>
          <a:lstStyle/>
          <a:p>
            <a:fld id="{5D94F2D9-AB94-45A9-BE85-50F6B8DB623C}" type="slidenum">
              <a:rPr lang="en-IN" smtClean="0"/>
              <a:t>4</a:t>
            </a:fld>
            <a:endParaRPr lang="en-IN"/>
          </a:p>
        </p:txBody>
      </p:sp>
    </p:spTree>
    <p:extLst>
      <p:ext uri="{BB962C8B-B14F-4D97-AF65-F5344CB8AC3E}">
        <p14:creationId xmlns:p14="http://schemas.microsoft.com/office/powerpoint/2010/main" val="1674155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SQL</a:t>
            </a:r>
            <a:r>
              <a:rPr lang="en-IN" baseline="0" dirty="0" smtClean="0"/>
              <a:t> has been the dominant force in the market and been around since 1970 when a very brilliant man named Edgar F </a:t>
            </a:r>
            <a:r>
              <a:rPr lang="en-IN" baseline="0" dirty="0" err="1" smtClean="0"/>
              <a:t>Codd</a:t>
            </a:r>
            <a:r>
              <a:rPr lang="en-IN" baseline="0" dirty="0" smtClean="0"/>
              <a:t> presented his paper “A relational model for data for large shared data banks” based on which Lord Larry Ellison went on to give the world its first commercial Relational Database System from Oracle. It was a great thing and soon became the most important thing for developers. The thinking in the community went like… We have SQL and we should just use it for everything. But this dominance of SQL took time. It didn’t happen overnight</a:t>
            </a:r>
          </a:p>
          <a:p>
            <a:endParaRPr lang="en-IN" baseline="0" dirty="0" smtClean="0"/>
          </a:p>
          <a:p>
            <a:r>
              <a:rPr lang="en-IN" baseline="0" dirty="0" smtClean="0"/>
              <a:t>But then came the problem: Scaling!!!</a:t>
            </a:r>
          </a:p>
          <a:p>
            <a:r>
              <a:rPr lang="en-IN" sz="1200" b="0" i="0" kern="1200" dirty="0" smtClean="0">
                <a:solidFill>
                  <a:schemeClr val="tx1"/>
                </a:solidFill>
                <a:effectLst/>
                <a:latin typeface="+mn-lt"/>
                <a:ea typeface="+mn-ea"/>
                <a:cs typeface="+mn-cs"/>
              </a:rPr>
              <a:t>One of the reasons NoSQL and </a:t>
            </a:r>
            <a:r>
              <a:rPr lang="en-IN" sz="1200" b="0" i="0" kern="1200" dirty="0" err="1" smtClean="0">
                <a:solidFill>
                  <a:schemeClr val="tx1"/>
                </a:solidFill>
                <a:effectLst/>
                <a:latin typeface="+mn-lt"/>
                <a:ea typeface="+mn-ea"/>
                <a:cs typeface="+mn-cs"/>
              </a:rPr>
              <a:t>NewSQL</a:t>
            </a:r>
            <a:r>
              <a:rPr lang="en-IN" sz="1200" b="0" i="0" kern="1200" dirty="0" smtClean="0">
                <a:solidFill>
                  <a:schemeClr val="tx1"/>
                </a:solidFill>
                <a:effectLst/>
                <a:latin typeface="+mn-lt"/>
                <a:ea typeface="+mn-ea"/>
                <a:cs typeface="+mn-cs"/>
              </a:rPr>
              <a:t> appeared was the fact that old RDBMS weren’t designed to handle the number of transactions modern databases have to deal with every second. Giants like Amazon or Alibaba deal with staggering amounts of data that will choke an old RDBMS in a matter of minutes.</a:t>
            </a:r>
            <a:endParaRPr lang="en-IN" dirty="0"/>
          </a:p>
        </p:txBody>
      </p:sp>
      <p:sp>
        <p:nvSpPr>
          <p:cNvPr id="4" name="Slide Number Placeholder 3"/>
          <p:cNvSpPr>
            <a:spLocks noGrp="1"/>
          </p:cNvSpPr>
          <p:nvPr>
            <p:ph type="sldNum" sz="quarter" idx="10"/>
          </p:nvPr>
        </p:nvSpPr>
        <p:spPr/>
        <p:txBody>
          <a:bodyPr/>
          <a:lstStyle/>
          <a:p>
            <a:fld id="{5D94F2D9-AB94-45A9-BE85-50F6B8DB623C}" type="slidenum">
              <a:rPr lang="en-IN" smtClean="0"/>
              <a:t>5</a:t>
            </a:fld>
            <a:endParaRPr lang="en-IN"/>
          </a:p>
        </p:txBody>
      </p:sp>
    </p:spTree>
    <p:extLst>
      <p:ext uri="{BB962C8B-B14F-4D97-AF65-F5344CB8AC3E}">
        <p14:creationId xmlns:p14="http://schemas.microsoft.com/office/powerpoint/2010/main" val="2789525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original impetus about a</a:t>
            </a:r>
            <a:r>
              <a:rPr lang="en-IN" baseline="0" dirty="0" smtClean="0"/>
              <a:t> lot of NoSQL solution was really about scale. It all can be traced back to the paper from Google with the title Big Table: A distributed storage system for structured data.</a:t>
            </a:r>
          </a:p>
          <a:p>
            <a:r>
              <a:rPr lang="en-IN" baseline="0" dirty="0" smtClean="0"/>
              <a:t>After that Dynamo from Amazon, Cassandra from </a:t>
            </a:r>
            <a:r>
              <a:rPr lang="en-IN" baseline="0" dirty="0" err="1" smtClean="0"/>
              <a:t>facebook</a:t>
            </a:r>
            <a:r>
              <a:rPr lang="en-IN" baseline="0" dirty="0" smtClean="0"/>
              <a:t>, </a:t>
            </a:r>
            <a:r>
              <a:rPr lang="en-IN" baseline="0" dirty="0" err="1" smtClean="0"/>
              <a:t>Hbase</a:t>
            </a:r>
            <a:r>
              <a:rPr lang="en-IN" baseline="0" dirty="0" smtClean="0"/>
              <a:t> for Hadoop solutions, </a:t>
            </a:r>
            <a:endParaRPr lang="en-IN" baseline="0" dirty="0" smtClean="0"/>
          </a:p>
          <a:p>
            <a:endParaRPr lang="en-IN" baseline="0" dirty="0" smtClean="0"/>
          </a:p>
          <a:p>
            <a:r>
              <a:rPr lang="en-IN" dirty="0" smtClean="0"/>
              <a:t>ACID (relational) BASE (NoSQL) |Strong consistency-Weak consistency| Isolation- Last write wins| |Transaction-Program managed| Robust database-Simple database| Simple code (SQL)-Complex code| Available and consistent Available and partition-tolerant | Scale-up (limited)-Scale-out (unlimited)| Shared (disk, mem, proc etc.)- Nothing shared (</a:t>
            </a:r>
            <a:r>
              <a:rPr lang="en-IN" dirty="0" err="1" smtClean="0"/>
              <a:t>parallellizable</a:t>
            </a:r>
            <a:r>
              <a:rPr lang="en-IN" dirty="0" smtClean="0"/>
              <a:t>) |</a:t>
            </a:r>
            <a:endParaRPr lang="en-IN" dirty="0"/>
          </a:p>
        </p:txBody>
      </p:sp>
      <p:sp>
        <p:nvSpPr>
          <p:cNvPr id="4" name="Slide Number Placeholder 3"/>
          <p:cNvSpPr>
            <a:spLocks noGrp="1"/>
          </p:cNvSpPr>
          <p:nvPr>
            <p:ph type="sldNum" sz="quarter" idx="10"/>
          </p:nvPr>
        </p:nvSpPr>
        <p:spPr/>
        <p:txBody>
          <a:bodyPr/>
          <a:lstStyle/>
          <a:p>
            <a:fld id="{5D94F2D9-AB94-45A9-BE85-50F6B8DB623C}" type="slidenum">
              <a:rPr lang="en-IN" smtClean="0"/>
              <a:t>6</a:t>
            </a:fld>
            <a:endParaRPr lang="en-IN"/>
          </a:p>
        </p:txBody>
      </p:sp>
    </p:spTree>
    <p:extLst>
      <p:ext uri="{BB962C8B-B14F-4D97-AF65-F5344CB8AC3E}">
        <p14:creationId xmlns:p14="http://schemas.microsoft.com/office/powerpoint/2010/main" val="410355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Key Value Sore: Associative arrays,</a:t>
            </a:r>
            <a:r>
              <a:rPr lang="en-IN" baseline="0" dirty="0" smtClean="0"/>
              <a:t> Light and compact, Kind of like hash tables, fast reads and writes</a:t>
            </a:r>
          </a:p>
          <a:p>
            <a:r>
              <a:rPr lang="en-IN" dirty="0" smtClean="0"/>
              <a:t>Column</a:t>
            </a:r>
            <a:r>
              <a:rPr lang="en-IN" baseline="0" dirty="0" smtClean="0"/>
              <a:t> Storage, Reads are faster than </a:t>
            </a:r>
            <a:r>
              <a:rPr lang="en-IN" baseline="0" dirty="0" err="1" smtClean="0"/>
              <a:t>wirtes</a:t>
            </a:r>
            <a:r>
              <a:rPr lang="en-IN" baseline="0" dirty="0" smtClean="0"/>
              <a:t> </a:t>
            </a:r>
            <a:endParaRPr lang="en-IN" dirty="0"/>
          </a:p>
        </p:txBody>
      </p:sp>
      <p:sp>
        <p:nvSpPr>
          <p:cNvPr id="4" name="Slide Number Placeholder 3"/>
          <p:cNvSpPr>
            <a:spLocks noGrp="1"/>
          </p:cNvSpPr>
          <p:nvPr>
            <p:ph type="sldNum" sz="quarter" idx="10"/>
          </p:nvPr>
        </p:nvSpPr>
        <p:spPr/>
        <p:txBody>
          <a:bodyPr/>
          <a:lstStyle/>
          <a:p>
            <a:fld id="{5D94F2D9-AB94-45A9-BE85-50F6B8DB623C}" type="slidenum">
              <a:rPr lang="en-IN" smtClean="0"/>
              <a:t>7</a:t>
            </a:fld>
            <a:endParaRPr lang="en-IN"/>
          </a:p>
        </p:txBody>
      </p:sp>
    </p:spTree>
    <p:extLst>
      <p:ext uri="{BB962C8B-B14F-4D97-AF65-F5344CB8AC3E}">
        <p14:creationId xmlns:p14="http://schemas.microsoft.com/office/powerpoint/2010/main" val="3081301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D94F2D9-AB94-45A9-BE85-50F6B8DB623C}" type="slidenum">
              <a:rPr lang="en-IN" smtClean="0"/>
              <a:t>8</a:t>
            </a:fld>
            <a:endParaRPr lang="en-IN"/>
          </a:p>
        </p:txBody>
      </p:sp>
    </p:spTree>
    <p:extLst>
      <p:ext uri="{BB962C8B-B14F-4D97-AF65-F5344CB8AC3E}">
        <p14:creationId xmlns:p14="http://schemas.microsoft.com/office/powerpoint/2010/main" val="3011428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Redis</a:t>
            </a:r>
            <a:r>
              <a:rPr lang="en-IN" dirty="0" smtClean="0"/>
              <a:t> Datatypes</a:t>
            </a:r>
            <a:r>
              <a:rPr lang="en-IN" baseline="0" dirty="0" smtClean="0"/>
              <a:t>- Expiry caching, lists, sorted sets, hash, messaging architecture</a:t>
            </a:r>
          </a:p>
          <a:p>
            <a:endParaRPr lang="en-IN" baseline="0" dirty="0" smtClean="0"/>
          </a:p>
          <a:p>
            <a:r>
              <a:rPr lang="en-IN" baseline="0" dirty="0" smtClean="0"/>
              <a:t>Eventual persistency through taking snapshots</a:t>
            </a:r>
          </a:p>
          <a:p>
            <a:r>
              <a:rPr lang="en-IN" baseline="0" dirty="0" smtClean="0"/>
              <a:t>Master election on </a:t>
            </a:r>
            <a:r>
              <a:rPr lang="en-IN" baseline="0" dirty="0" err="1" smtClean="0"/>
              <a:t>faliures</a:t>
            </a:r>
            <a:endParaRPr lang="en-IN" baseline="0" dirty="0" smtClean="0"/>
          </a:p>
          <a:p>
            <a:endParaRPr lang="en-IN" baseline="0" dirty="0" smtClean="0"/>
          </a:p>
          <a:p>
            <a:r>
              <a:rPr lang="en-IN" baseline="0" dirty="0" smtClean="0"/>
              <a:t>Neo4J NO SHARDING – </a:t>
            </a:r>
            <a:r>
              <a:rPr lang="en-IN" baseline="0" dirty="0" err="1" smtClean="0"/>
              <a:t>gRAPH</a:t>
            </a:r>
            <a:r>
              <a:rPr lang="en-IN" baseline="0" dirty="0" smtClean="0"/>
              <a:t> Replication </a:t>
            </a:r>
          </a:p>
          <a:p>
            <a:endParaRPr lang="en-IN" baseline="0" dirty="0" smtClean="0"/>
          </a:p>
          <a:p>
            <a:endParaRPr lang="en-IN" baseline="0" dirty="0" smtClean="0"/>
          </a:p>
        </p:txBody>
      </p:sp>
      <p:sp>
        <p:nvSpPr>
          <p:cNvPr id="4" name="Slide Number Placeholder 3"/>
          <p:cNvSpPr>
            <a:spLocks noGrp="1"/>
          </p:cNvSpPr>
          <p:nvPr>
            <p:ph type="sldNum" sz="quarter" idx="10"/>
          </p:nvPr>
        </p:nvSpPr>
        <p:spPr/>
        <p:txBody>
          <a:bodyPr/>
          <a:lstStyle/>
          <a:p>
            <a:fld id="{5D94F2D9-AB94-45A9-BE85-50F6B8DB623C}" type="slidenum">
              <a:rPr lang="en-IN" smtClean="0"/>
              <a:t>10</a:t>
            </a:fld>
            <a:endParaRPr lang="en-IN"/>
          </a:p>
        </p:txBody>
      </p:sp>
    </p:spTree>
    <p:extLst>
      <p:ext uri="{BB962C8B-B14F-4D97-AF65-F5344CB8AC3E}">
        <p14:creationId xmlns:p14="http://schemas.microsoft.com/office/powerpoint/2010/main" val="4020618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effectLst/>
              </a:rPr>
              <a:t>With NoSQL, and thus without ACID-compliance, it's very difficult to write reliable software even though it follows the CAP theorem. It is clear that without ACID, the developers have to spend a significant fraction of their time building extremely complex and error-prone systems. Also, this totally depends on the business decision and use cases. There is a lot of new development and research taking place to come out with stable NoSQL products.</a:t>
            </a:r>
            <a:endParaRPr lang="en-IN" dirty="0" smtClean="0"/>
          </a:p>
          <a:p>
            <a:endParaRPr lang="en-IN" dirty="0"/>
          </a:p>
        </p:txBody>
      </p:sp>
      <p:sp>
        <p:nvSpPr>
          <p:cNvPr id="4" name="Slide Number Placeholder 3"/>
          <p:cNvSpPr>
            <a:spLocks noGrp="1"/>
          </p:cNvSpPr>
          <p:nvPr>
            <p:ph type="sldNum" sz="quarter" idx="10"/>
          </p:nvPr>
        </p:nvSpPr>
        <p:spPr/>
        <p:txBody>
          <a:bodyPr/>
          <a:lstStyle/>
          <a:p>
            <a:fld id="{5D94F2D9-AB94-45A9-BE85-50F6B8DB623C}" type="slidenum">
              <a:rPr lang="en-IN" smtClean="0"/>
              <a:t>11</a:t>
            </a:fld>
            <a:endParaRPr lang="en-IN"/>
          </a:p>
        </p:txBody>
      </p:sp>
    </p:spTree>
    <p:extLst>
      <p:ext uri="{BB962C8B-B14F-4D97-AF65-F5344CB8AC3E}">
        <p14:creationId xmlns:p14="http://schemas.microsoft.com/office/powerpoint/2010/main" val="1822073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2799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098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7551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09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6528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9/5/2017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7821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9/5/2017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2237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9350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7127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994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1703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6832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717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9/5/2017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812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9/5/2017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0746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9/5/2017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715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7222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9/5/2017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0937627"/>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5.jfi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earchsqlserver.techtarget.com/definition/ACID"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jfi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3829" y="0"/>
            <a:ext cx="9001462" cy="877824"/>
          </a:xfrm>
        </p:spPr>
        <p:txBody>
          <a:bodyPr>
            <a:normAutofit/>
          </a:bodyPr>
          <a:lstStyle/>
          <a:p>
            <a:r>
              <a:rPr lang="en-IN" sz="4000" dirty="0" smtClean="0">
                <a:latin typeface="Calibri" panose="020F0502020204030204" pitchFamily="34" charset="0"/>
              </a:rPr>
              <a:t>Meetup 1.0</a:t>
            </a:r>
            <a:endParaRPr lang="en-IN" sz="4000" dirty="0">
              <a:latin typeface="Calibri" panose="020F0502020204030204" pitchFamily="34" charset="0"/>
            </a:endParaRPr>
          </a:p>
        </p:txBody>
      </p:sp>
      <p:sp>
        <p:nvSpPr>
          <p:cNvPr id="3" name="Subtitle 2"/>
          <p:cNvSpPr>
            <a:spLocks noGrp="1"/>
          </p:cNvSpPr>
          <p:nvPr>
            <p:ph type="subTitle" idx="1"/>
          </p:nvPr>
        </p:nvSpPr>
        <p:spPr>
          <a:xfrm>
            <a:off x="1503829" y="795528"/>
            <a:ext cx="9001462" cy="1655762"/>
          </a:xfrm>
        </p:spPr>
        <p:txBody>
          <a:bodyPr>
            <a:normAutofit/>
          </a:bodyPr>
          <a:lstStyle/>
          <a:p>
            <a:r>
              <a:rPr lang="en-IN" sz="4000" dirty="0" smtClean="0">
                <a:latin typeface="Calibri" panose="020F0502020204030204" pitchFamily="34" charset="0"/>
              </a:rPr>
              <a:t>SQL</a:t>
            </a:r>
            <a:r>
              <a:rPr lang="en-IN" sz="4000" dirty="0" smtClean="0"/>
              <a:t>/ </a:t>
            </a:r>
            <a:r>
              <a:rPr lang="en-IN" sz="4000" dirty="0" err="1" smtClean="0"/>
              <a:t>NoSQL</a:t>
            </a:r>
            <a:r>
              <a:rPr lang="en-IN" sz="4000" dirty="0" smtClean="0"/>
              <a:t>/ </a:t>
            </a:r>
            <a:r>
              <a:rPr lang="en-IN" sz="4000" dirty="0" err="1" smtClean="0"/>
              <a:t>NewSQL</a:t>
            </a:r>
            <a:endParaRPr lang="en-IN" sz="4000" dirty="0"/>
          </a:p>
        </p:txBody>
      </p:sp>
      <p:pic>
        <p:nvPicPr>
          <p:cNvPr id="5" name="Picture 2" descr="Related image"/>
          <p:cNvPicPr>
            <a:picLocks noChangeAspect="1" noChangeArrowheads="1"/>
          </p:cNvPicPr>
          <p:nvPr/>
        </p:nvPicPr>
        <p:blipFill>
          <a:blip r:embed="rId3">
            <a:clrChange>
              <a:clrFrom>
                <a:srgbClr val="FFFEFF"/>
              </a:clrFrom>
              <a:clrTo>
                <a:srgbClr val="FFFEFF">
                  <a:alpha val="0"/>
                </a:srgbClr>
              </a:clrTo>
            </a:clrChange>
            <a:extLst>
              <a:ext uri="{28A0092B-C50C-407E-A947-70E740481C1C}">
                <a14:useLocalDpi xmlns:a14="http://schemas.microsoft.com/office/drawing/2010/main" val="0"/>
              </a:ext>
            </a:extLst>
          </a:blip>
          <a:srcRect/>
          <a:stretch>
            <a:fillRect/>
          </a:stretch>
        </p:blipFill>
        <p:spPr bwMode="auto">
          <a:xfrm>
            <a:off x="4308724" y="2001747"/>
            <a:ext cx="3391671" cy="4657470"/>
          </a:xfrm>
          <a:prstGeom prst="rect">
            <a:avLst/>
          </a:prstGeom>
          <a:noFill/>
        </p:spPr>
      </p:pic>
    </p:spTree>
    <p:extLst>
      <p:ext uri="{BB962C8B-B14F-4D97-AF65-F5344CB8AC3E}">
        <p14:creationId xmlns:p14="http://schemas.microsoft.com/office/powerpoint/2010/main" val="11985466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Industry Leaders </a:t>
            </a:r>
            <a:r>
              <a:rPr lang="en-IN" dirty="0" smtClean="0"/>
              <a:t>analysis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81073848"/>
              </p:ext>
            </p:extLst>
          </p:nvPr>
        </p:nvGraphicFramePr>
        <p:xfrm>
          <a:off x="1103313" y="2052638"/>
          <a:ext cx="10533368" cy="3078480"/>
        </p:xfrm>
        <a:graphic>
          <a:graphicData uri="http://schemas.openxmlformats.org/drawingml/2006/table">
            <a:tbl>
              <a:tblPr firstRow="1" bandRow="1">
                <a:tableStyleId>{F5AB1C69-6EDB-4FF4-983F-18BD219EF322}</a:tableStyleId>
              </a:tblPr>
              <a:tblGrid>
                <a:gridCol w="2633342"/>
                <a:gridCol w="2633342"/>
                <a:gridCol w="2633342"/>
                <a:gridCol w="2633342"/>
              </a:tblGrid>
              <a:tr h="427311">
                <a:tc>
                  <a:txBody>
                    <a:bodyPr/>
                    <a:lstStyle/>
                    <a:p>
                      <a:r>
                        <a:rPr lang="en-IN" dirty="0" smtClean="0"/>
                        <a:t>Mongo</a:t>
                      </a:r>
                      <a:r>
                        <a:rPr lang="en-IN" baseline="0" dirty="0" smtClean="0"/>
                        <a:t> DB</a:t>
                      </a:r>
                    </a:p>
                    <a:p>
                      <a:r>
                        <a:rPr lang="en-IN" baseline="0" dirty="0" smtClean="0"/>
                        <a:t>/Couch DB</a:t>
                      </a:r>
                      <a:endParaRPr lang="en-IN" dirty="0"/>
                    </a:p>
                  </a:txBody>
                  <a:tcPr marL="79018" marR="79018"/>
                </a:tc>
                <a:tc>
                  <a:txBody>
                    <a:bodyPr/>
                    <a:lstStyle/>
                    <a:p>
                      <a:r>
                        <a:rPr lang="en-IN" dirty="0" err="1" smtClean="0"/>
                        <a:t>Redis</a:t>
                      </a:r>
                      <a:endParaRPr lang="en-IN" dirty="0"/>
                    </a:p>
                  </a:txBody>
                  <a:tcPr marL="79018" marR="79018"/>
                </a:tc>
                <a:tc>
                  <a:txBody>
                    <a:bodyPr/>
                    <a:lstStyle/>
                    <a:p>
                      <a:r>
                        <a:rPr lang="en-IN" dirty="0" smtClean="0"/>
                        <a:t>Neo4J</a:t>
                      </a:r>
                      <a:endParaRPr lang="en-IN" dirty="0"/>
                    </a:p>
                  </a:txBody>
                  <a:tcPr marL="79018" marR="79018"/>
                </a:tc>
                <a:tc>
                  <a:txBody>
                    <a:bodyPr/>
                    <a:lstStyle/>
                    <a:p>
                      <a:r>
                        <a:rPr lang="en-IN" dirty="0" err="1" smtClean="0"/>
                        <a:t>HBase</a:t>
                      </a:r>
                      <a:endParaRPr lang="en-IN" dirty="0"/>
                    </a:p>
                  </a:txBody>
                  <a:tcPr marL="79018" marR="79018"/>
                </a:tc>
              </a:tr>
              <a:tr h="2267415">
                <a:tc>
                  <a:txBody>
                    <a:bodyPr/>
                    <a:lstStyle/>
                    <a:p>
                      <a:pPr marL="285750" indent="-285750">
                        <a:buFont typeface="Arial" panose="020B0604020202020204" pitchFamily="34" charset="0"/>
                        <a:buChar char="•"/>
                      </a:pPr>
                      <a:r>
                        <a:rPr lang="en-IN" sz="1400" dirty="0" smtClean="0"/>
                        <a:t>CP/AP</a:t>
                      </a:r>
                    </a:p>
                    <a:p>
                      <a:pPr marL="285750" indent="-285750">
                        <a:buFont typeface="Arial" panose="020B0604020202020204" pitchFamily="34" charset="0"/>
                        <a:buChar char="•"/>
                      </a:pPr>
                      <a:r>
                        <a:rPr lang="en-IN" sz="1400" dirty="0" smtClean="0"/>
                        <a:t>Simple</a:t>
                      </a:r>
                      <a:endParaRPr lang="en-IN" sz="1400" baseline="0" dirty="0" smtClean="0"/>
                    </a:p>
                    <a:p>
                      <a:pPr marL="285750" indent="-285750">
                        <a:buFont typeface="Arial" panose="020B0604020202020204" pitchFamily="34" charset="0"/>
                        <a:buChar char="•"/>
                      </a:pPr>
                      <a:r>
                        <a:rPr lang="en-IN" sz="1400" baseline="0" dirty="0" smtClean="0"/>
                        <a:t>Uses BSON/JSON</a:t>
                      </a:r>
                    </a:p>
                    <a:p>
                      <a:pPr marL="285750" indent="-285750">
                        <a:buFont typeface="Arial" panose="020B0604020202020204" pitchFamily="34" charset="0"/>
                        <a:buChar char="•"/>
                      </a:pPr>
                      <a:r>
                        <a:rPr lang="en-IN" sz="1400" baseline="0" dirty="0" smtClean="0"/>
                        <a:t>A lot of functionalities similar to a DB.</a:t>
                      </a:r>
                    </a:p>
                    <a:p>
                      <a:pPr marL="285750" indent="-285750">
                        <a:buFont typeface="Arial" panose="020B0604020202020204" pitchFamily="34" charset="0"/>
                        <a:buChar char="•"/>
                      </a:pPr>
                      <a:endParaRPr lang="en-IN" sz="1400" baseline="0" dirty="0" smtClean="0"/>
                    </a:p>
                  </a:txBody>
                  <a:tcPr marL="79018" marR="79018"/>
                </a:tc>
                <a:tc>
                  <a:txBody>
                    <a:bodyPr/>
                    <a:lstStyle/>
                    <a:p>
                      <a:pPr marL="285750" indent="-285750">
                        <a:buFont typeface="Arial" panose="020B0604020202020204" pitchFamily="34" charset="0"/>
                        <a:buChar char="•"/>
                      </a:pPr>
                      <a:r>
                        <a:rPr lang="en-IN" sz="1400" dirty="0" smtClean="0"/>
                        <a:t>CP</a:t>
                      </a:r>
                    </a:p>
                    <a:p>
                      <a:pPr marL="285750" indent="-285750">
                        <a:buFont typeface="Arial" panose="020B0604020202020204" pitchFamily="34" charset="0"/>
                        <a:buChar char="•"/>
                      </a:pPr>
                      <a:r>
                        <a:rPr lang="en-IN" sz="1400" dirty="0" smtClean="0"/>
                        <a:t>Caching</a:t>
                      </a:r>
                      <a:r>
                        <a:rPr lang="en-IN" sz="1400" baseline="0" dirty="0" smtClean="0"/>
                        <a:t> System</a:t>
                      </a:r>
                    </a:p>
                    <a:p>
                      <a:pPr marL="285750" indent="-285750">
                        <a:buFont typeface="Arial" panose="020B0604020202020204" pitchFamily="34" charset="0"/>
                        <a:buChar char="•"/>
                      </a:pPr>
                      <a:r>
                        <a:rPr lang="en-IN" sz="1400" baseline="0" dirty="0" smtClean="0"/>
                        <a:t>Can persist information to disk</a:t>
                      </a:r>
                    </a:p>
                    <a:p>
                      <a:pPr marL="285750" indent="-285750">
                        <a:buFont typeface="Arial" panose="020B0604020202020204" pitchFamily="34" charset="0"/>
                        <a:buChar char="•"/>
                      </a:pPr>
                      <a:r>
                        <a:rPr lang="en-IN" sz="1400" baseline="0" dirty="0" smtClean="0"/>
                        <a:t>Has complex datatypes</a:t>
                      </a:r>
                    </a:p>
                    <a:p>
                      <a:pPr marL="285750" indent="-285750">
                        <a:buFont typeface="Arial" panose="020B0604020202020204" pitchFamily="34" charset="0"/>
                        <a:buChar char="•"/>
                      </a:pPr>
                      <a:r>
                        <a:rPr lang="en-IN" sz="1400" baseline="0" dirty="0" smtClean="0"/>
                        <a:t>Dataset should be less than Ram Size</a:t>
                      </a:r>
                    </a:p>
                    <a:p>
                      <a:pPr marL="285750" indent="-285750">
                        <a:buFont typeface="Arial" panose="020B0604020202020204" pitchFamily="34" charset="0"/>
                        <a:buChar char="•"/>
                      </a:pPr>
                      <a:r>
                        <a:rPr lang="en-IN" sz="1400" baseline="0" dirty="0" smtClean="0"/>
                        <a:t>Rarely used alone</a:t>
                      </a:r>
                    </a:p>
                  </a:txBody>
                  <a:tcPr marL="79018" marR="79018"/>
                </a:tc>
                <a:tc>
                  <a:txBody>
                    <a:bodyPr/>
                    <a:lstStyle/>
                    <a:p>
                      <a:pPr marL="285750" indent="-285750">
                        <a:buFont typeface="Arial" panose="020B0604020202020204" pitchFamily="34" charset="0"/>
                        <a:buChar char="•"/>
                      </a:pPr>
                      <a:r>
                        <a:rPr lang="en-IN" sz="1400" dirty="0" smtClean="0"/>
                        <a:t>High Availability over consistency</a:t>
                      </a:r>
                    </a:p>
                    <a:p>
                      <a:pPr marL="285750" indent="-285750">
                        <a:buFont typeface="Arial" panose="020B0604020202020204" pitchFamily="34" charset="0"/>
                        <a:buChar char="•"/>
                      </a:pPr>
                      <a:r>
                        <a:rPr lang="en-IN" sz="1400" dirty="0" smtClean="0"/>
                        <a:t>Can</a:t>
                      </a:r>
                      <a:r>
                        <a:rPr lang="en-IN" sz="1400" baseline="0" dirty="0" smtClean="0"/>
                        <a:t> handle huge amount of data</a:t>
                      </a:r>
                    </a:p>
                    <a:p>
                      <a:pPr marL="285750" indent="-285750">
                        <a:buFont typeface="Arial" panose="020B0604020202020204" pitchFamily="34" charset="0"/>
                        <a:buChar char="•"/>
                      </a:pPr>
                      <a:r>
                        <a:rPr lang="en-IN" sz="1400" dirty="0" smtClean="0"/>
                        <a:t>Linked is one of the very well know</a:t>
                      </a:r>
                      <a:r>
                        <a:rPr lang="en-IN" sz="1400" baseline="0" dirty="0" smtClean="0"/>
                        <a:t>n user </a:t>
                      </a:r>
                      <a:endParaRPr lang="en-IN" sz="1400" dirty="0"/>
                    </a:p>
                  </a:txBody>
                  <a:tcPr marL="79018" marR="79018"/>
                </a:tc>
                <a:tc>
                  <a:txBody>
                    <a:bodyPr/>
                    <a:lstStyle/>
                    <a:p>
                      <a:pPr marL="285750" indent="-285750">
                        <a:buFont typeface="Arial" panose="020B0604020202020204" pitchFamily="34" charset="0"/>
                        <a:buChar char="•"/>
                      </a:pPr>
                      <a:r>
                        <a:rPr lang="en-IN" sz="1400" dirty="0" smtClean="0"/>
                        <a:t>CP</a:t>
                      </a:r>
                    </a:p>
                    <a:p>
                      <a:pPr marL="285750" indent="-285750">
                        <a:buFont typeface="Arial" panose="020B0604020202020204" pitchFamily="34" charset="0"/>
                        <a:buChar char="•"/>
                      </a:pPr>
                      <a:r>
                        <a:rPr lang="en-IN" sz="1400" dirty="0" smtClean="0"/>
                        <a:t>Column Store for heavy reads</a:t>
                      </a:r>
                    </a:p>
                    <a:p>
                      <a:pPr marL="285750" indent="-285750">
                        <a:buFont typeface="Arial" panose="020B0604020202020204" pitchFamily="34" charset="0"/>
                        <a:buChar char="•"/>
                      </a:pPr>
                      <a:r>
                        <a:rPr lang="en-IN" sz="1400" dirty="0" smtClean="0"/>
                        <a:t>Facebook</a:t>
                      </a:r>
                      <a:r>
                        <a:rPr lang="en-IN" sz="1400" baseline="0" dirty="0" smtClean="0"/>
                        <a:t> is a prime user</a:t>
                      </a:r>
                    </a:p>
                    <a:p>
                      <a:pPr marL="285750" indent="-285750">
                        <a:buFont typeface="Arial" panose="020B0604020202020204" pitchFamily="34" charset="0"/>
                        <a:buChar char="•"/>
                      </a:pPr>
                      <a:r>
                        <a:rPr lang="en-IN" sz="1400" baseline="0" dirty="0" err="1" smtClean="0"/>
                        <a:t>HBase</a:t>
                      </a:r>
                      <a:r>
                        <a:rPr lang="en-IN" sz="1400" baseline="0" dirty="0" smtClean="0"/>
                        <a:t> runs with Hadoop architecture</a:t>
                      </a:r>
                    </a:p>
                    <a:p>
                      <a:pPr marL="285750" indent="-285750">
                        <a:buFont typeface="Arial" panose="020B0604020202020204" pitchFamily="34" charset="0"/>
                        <a:buChar char="•"/>
                      </a:pPr>
                      <a:r>
                        <a:rPr lang="en-IN" sz="1400" baseline="0" dirty="0" smtClean="0"/>
                        <a:t>Good Standalone alternative is Cassandra</a:t>
                      </a:r>
                    </a:p>
                    <a:p>
                      <a:pPr marL="285750" indent="-285750">
                        <a:buFont typeface="Arial" panose="020B0604020202020204" pitchFamily="34" charset="0"/>
                        <a:buChar char="•"/>
                      </a:pPr>
                      <a:r>
                        <a:rPr lang="en-IN" sz="1400" baseline="0" dirty="0" smtClean="0"/>
                        <a:t>Cassandra is AP and more suitable for concurrent writes.</a:t>
                      </a:r>
                      <a:endParaRPr lang="en-IN" sz="1400" dirty="0"/>
                    </a:p>
                  </a:txBody>
                  <a:tcPr marL="79018" marR="79018"/>
                </a:tc>
              </a:tr>
            </a:tbl>
          </a:graphicData>
        </a:graphic>
      </p:graphicFrame>
    </p:spTree>
    <p:extLst>
      <p:ext uri="{BB962C8B-B14F-4D97-AF65-F5344CB8AC3E}">
        <p14:creationId xmlns:p14="http://schemas.microsoft.com/office/powerpoint/2010/main" val="273091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676559"/>
            <a:ext cx="10353761" cy="661353"/>
          </a:xfrm>
        </p:spPr>
        <p:txBody>
          <a:bodyPr>
            <a:normAutofit/>
          </a:bodyPr>
          <a:lstStyle/>
          <a:p>
            <a:r>
              <a:rPr lang="en-IN" sz="3000" dirty="0" smtClean="0">
                <a:effectLst/>
                <a:latin typeface="Calibri" panose="020F0502020204030204" pitchFamily="34" charset="0"/>
              </a:rPr>
              <a:t>Then </a:t>
            </a:r>
            <a:r>
              <a:rPr lang="en-IN" sz="3000" dirty="0" smtClean="0">
                <a:effectLst/>
                <a:latin typeface="Calibri" panose="020F0502020204030204" pitchFamily="34" charset="0"/>
              </a:rPr>
              <a:t>what </a:t>
            </a:r>
            <a:r>
              <a:rPr lang="en-IN" sz="3000" dirty="0" smtClean="0">
                <a:effectLst/>
                <a:latin typeface="Calibri" panose="020F0502020204030204" pitchFamily="34" charset="0"/>
              </a:rPr>
              <a:t>is the problem?</a:t>
            </a:r>
            <a:endParaRPr lang="en-IN" sz="3000" dirty="0">
              <a:effectLst/>
              <a:latin typeface="Calibri" panose="020F0502020204030204" pitchFamily="34" charset="0"/>
            </a:endParaRPr>
          </a:p>
        </p:txBody>
      </p:sp>
      <p:sp>
        <p:nvSpPr>
          <p:cNvPr id="3" name="Content Placeholder 2"/>
          <p:cNvSpPr>
            <a:spLocks noGrp="1"/>
          </p:cNvSpPr>
          <p:nvPr>
            <p:ph idx="1"/>
          </p:nvPr>
        </p:nvSpPr>
        <p:spPr/>
        <p:txBody>
          <a:bodyPr>
            <a:noAutofit/>
          </a:bodyPr>
          <a:lstStyle/>
          <a:p>
            <a:r>
              <a:rPr lang="en-IN" dirty="0" smtClean="0">
                <a:latin typeface="Calibri" panose="020F0502020204030204" pitchFamily="34" charset="0"/>
              </a:rPr>
              <a:t>Familiarity</a:t>
            </a:r>
          </a:p>
          <a:p>
            <a:r>
              <a:rPr lang="en-IN" dirty="0" smtClean="0">
                <a:latin typeface="Calibri" panose="020F0502020204030204" pitchFamily="34" charset="0"/>
              </a:rPr>
              <a:t>Support is mainly Community Dependent.</a:t>
            </a:r>
          </a:p>
          <a:p>
            <a:r>
              <a:rPr lang="en-IN" dirty="0" smtClean="0">
                <a:latin typeface="Calibri" panose="020F0502020204030204" pitchFamily="34" charset="0"/>
              </a:rPr>
              <a:t>Difficult to make reliable transactional applications without ACID compliance.</a:t>
            </a:r>
          </a:p>
          <a:p>
            <a:r>
              <a:rPr lang="en-IN" dirty="0" smtClean="0">
                <a:latin typeface="Calibri" panose="020F0502020204030204" pitchFamily="34" charset="0"/>
              </a:rPr>
              <a:t>Many of the variants make less sense in a single server context.</a:t>
            </a:r>
          </a:p>
          <a:p>
            <a:r>
              <a:rPr lang="en-IN" dirty="0" smtClean="0">
                <a:latin typeface="Calibri" panose="020F0502020204030204" pitchFamily="34" charset="0"/>
              </a:rPr>
              <a:t>No Joins – What Did I just hear ?</a:t>
            </a:r>
          </a:p>
          <a:p>
            <a:r>
              <a:rPr lang="en-IN" dirty="0" smtClean="0">
                <a:effectLst/>
                <a:latin typeface="Calibri" panose="020F0502020204030204" pitchFamily="34" charset="0"/>
              </a:rPr>
              <a:t>Lack </a:t>
            </a:r>
            <a:r>
              <a:rPr lang="en-IN" dirty="0">
                <a:effectLst/>
                <a:latin typeface="Calibri" panose="020F0502020204030204" pitchFamily="34" charset="0"/>
              </a:rPr>
              <a:t>of </a:t>
            </a:r>
            <a:r>
              <a:rPr lang="en-IN" dirty="0" smtClean="0">
                <a:effectLst/>
                <a:latin typeface="Calibri" panose="020F0502020204030204" pitchFamily="34" charset="0"/>
              </a:rPr>
              <a:t>standardization</a:t>
            </a:r>
            <a:endParaRPr lang="en-IN" dirty="0">
              <a:effectLst/>
              <a:latin typeface="Calibri" panose="020F0502020204030204" pitchFamily="34" charset="0"/>
            </a:endParaRPr>
          </a:p>
          <a:p>
            <a:r>
              <a:rPr lang="en-IN" dirty="0" smtClean="0">
                <a:effectLst/>
                <a:latin typeface="Calibri" panose="020F0502020204030204" pitchFamily="34" charset="0"/>
              </a:rPr>
              <a:t>Lack of proper Data Integrity</a:t>
            </a:r>
          </a:p>
          <a:p>
            <a:r>
              <a:rPr lang="en-IN" dirty="0" smtClean="0">
                <a:effectLst/>
                <a:latin typeface="Calibri" panose="020F0502020204030204" pitchFamily="34" charset="0"/>
              </a:rPr>
              <a:t>Transactions: Our Stud NoSQL just can’t commit.</a:t>
            </a:r>
            <a:endParaRPr lang="en-IN" dirty="0" smtClean="0">
              <a:latin typeface="Calibri" panose="020F0502020204030204" pitchFamily="34" charset="0"/>
            </a:endParaRPr>
          </a:p>
        </p:txBody>
      </p:sp>
    </p:spTree>
    <p:extLst>
      <p:ext uri="{BB962C8B-B14F-4D97-AF65-F5344CB8AC3E}">
        <p14:creationId xmlns:p14="http://schemas.microsoft.com/office/powerpoint/2010/main" val="2485004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861" y="-441585"/>
            <a:ext cx="3918231" cy="2362200"/>
          </a:xfrm>
        </p:spPr>
        <p:txBody>
          <a:bodyPr>
            <a:normAutofit/>
          </a:bodyPr>
          <a:lstStyle/>
          <a:p>
            <a:r>
              <a:rPr lang="en-IN" sz="3000" dirty="0" smtClean="0">
                <a:latin typeface="Calibri" panose="020F0502020204030204" pitchFamily="34" charset="0"/>
              </a:rPr>
              <a:t>Few Myths To BUST!</a:t>
            </a:r>
            <a:endParaRPr lang="en-IN" sz="3000" dirty="0">
              <a:latin typeface="Calibri" panose="020F0502020204030204" pitchFamily="34" charset="0"/>
            </a:endParaRPr>
          </a:p>
        </p:txBody>
      </p:sp>
      <p:sp>
        <p:nvSpPr>
          <p:cNvPr id="3" name="Content Placeholder 2"/>
          <p:cNvSpPr>
            <a:spLocks noGrp="1"/>
          </p:cNvSpPr>
          <p:nvPr>
            <p:ph idx="1"/>
          </p:nvPr>
        </p:nvSpPr>
        <p:spPr/>
        <p:txBody>
          <a:bodyPr/>
          <a:lstStyle/>
          <a:p>
            <a:endParaRPr lang="en-IN"/>
          </a:p>
        </p:txBody>
      </p:sp>
      <p:sp>
        <p:nvSpPr>
          <p:cNvPr id="4" name="Text Placeholder 3"/>
          <p:cNvSpPr>
            <a:spLocks noGrp="1"/>
          </p:cNvSpPr>
          <p:nvPr>
            <p:ph type="body" sz="half" idx="2"/>
          </p:nvPr>
        </p:nvSpPr>
        <p:spPr>
          <a:xfrm>
            <a:off x="675861" y="2468218"/>
            <a:ext cx="3932237" cy="2819399"/>
          </a:xfrm>
        </p:spPr>
        <p:txBody>
          <a:bodyPr>
            <a:noAutofit/>
          </a:bodyPr>
          <a:lstStyle/>
          <a:p>
            <a:pPr marL="285750" indent="-285750" algn="l">
              <a:buFont typeface="Arial" panose="020B0604020202020204" pitchFamily="34" charset="0"/>
              <a:buChar char="•"/>
            </a:pPr>
            <a:r>
              <a:rPr lang="en-IN" sz="2000" b="1" dirty="0">
                <a:effectLst/>
                <a:latin typeface="Calibri" panose="020F0502020204030204" pitchFamily="34" charset="0"/>
              </a:rPr>
              <a:t>MYTH: NoSQL supersedes </a:t>
            </a:r>
            <a:r>
              <a:rPr lang="en-IN" sz="2000" b="1" dirty="0" smtClean="0">
                <a:effectLst/>
                <a:latin typeface="Calibri" panose="020F0502020204030204" pitchFamily="34" charset="0"/>
              </a:rPr>
              <a:t>SQL</a:t>
            </a:r>
            <a:endParaRPr lang="en-IN" sz="2000" b="1" dirty="0">
              <a:effectLst/>
              <a:latin typeface="Calibri" panose="020F0502020204030204" pitchFamily="34" charset="0"/>
            </a:endParaRPr>
          </a:p>
          <a:p>
            <a:pPr marL="285750" indent="-285750" algn="l">
              <a:buFont typeface="Arial" panose="020B0604020202020204" pitchFamily="34" charset="0"/>
              <a:buChar char="•"/>
            </a:pPr>
            <a:r>
              <a:rPr lang="en-IN" sz="2000" b="1" dirty="0">
                <a:effectLst/>
                <a:latin typeface="Calibri" panose="020F0502020204030204" pitchFamily="34" charset="0"/>
              </a:rPr>
              <a:t>MYTH: NoSQL is better / worse than </a:t>
            </a:r>
            <a:r>
              <a:rPr lang="en-IN" sz="2000" b="1" dirty="0" smtClean="0">
                <a:effectLst/>
                <a:latin typeface="Calibri" panose="020F0502020204030204" pitchFamily="34" charset="0"/>
              </a:rPr>
              <a:t>SQL</a:t>
            </a:r>
          </a:p>
          <a:p>
            <a:pPr marL="285750" indent="-285750" algn="l">
              <a:buFont typeface="Arial" panose="020B0604020202020204" pitchFamily="34" charset="0"/>
              <a:buChar char="•"/>
            </a:pPr>
            <a:r>
              <a:rPr lang="en-IN" sz="2000" b="1" dirty="0">
                <a:effectLst/>
                <a:latin typeface="Calibri" panose="020F0502020204030204" pitchFamily="34" charset="0"/>
              </a:rPr>
              <a:t>MYTH: SQL vs NoSQL is a clear </a:t>
            </a:r>
            <a:r>
              <a:rPr lang="en-IN" sz="2000" b="1" dirty="0" smtClean="0">
                <a:effectLst/>
                <a:latin typeface="Calibri" panose="020F0502020204030204" pitchFamily="34" charset="0"/>
              </a:rPr>
              <a:t>distinction</a:t>
            </a:r>
          </a:p>
          <a:p>
            <a:pPr marL="285750" indent="-285750" algn="l">
              <a:buFont typeface="Arial" panose="020B0604020202020204" pitchFamily="34" charset="0"/>
              <a:buChar char="•"/>
            </a:pPr>
            <a:r>
              <a:rPr lang="en-IN" sz="2000" b="1" dirty="0">
                <a:effectLst/>
                <a:latin typeface="Calibri" panose="020F0502020204030204" pitchFamily="34" charset="0"/>
              </a:rPr>
              <a:t>MYTH: the </a:t>
            </a:r>
            <a:r>
              <a:rPr lang="en-IN" sz="2000" b="1" dirty="0" smtClean="0">
                <a:effectLst/>
                <a:latin typeface="Calibri" panose="020F0502020204030204" pitchFamily="34" charset="0"/>
              </a:rPr>
              <a:t>language/framework </a:t>
            </a:r>
            <a:r>
              <a:rPr lang="en-IN" sz="2000" b="1" dirty="0">
                <a:effectLst/>
                <a:latin typeface="Calibri" panose="020F0502020204030204" pitchFamily="34" charset="0"/>
              </a:rPr>
              <a:t>determines the </a:t>
            </a:r>
            <a:r>
              <a:rPr lang="en-IN" sz="2000" b="1" dirty="0" smtClean="0">
                <a:effectLst/>
                <a:latin typeface="Calibri" panose="020F0502020204030204" pitchFamily="34" charset="0"/>
              </a:rPr>
              <a:t>database</a:t>
            </a:r>
          </a:p>
        </p:txBody>
      </p:sp>
      <p:pic>
        <p:nvPicPr>
          <p:cNvPr id="7170" name="Picture 2" descr="Image result for noSQL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8622" y="739515"/>
            <a:ext cx="6474197" cy="51815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33406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559633"/>
          </a:xfrm>
        </p:spPr>
        <p:txBody>
          <a:bodyPr>
            <a:normAutofit/>
          </a:bodyPr>
          <a:lstStyle/>
          <a:p>
            <a:r>
              <a:rPr lang="en-IN" sz="3000" dirty="0" err="1" smtClean="0">
                <a:latin typeface="Calibri" panose="020F0502020204030204" pitchFamily="34" charset="0"/>
              </a:rPr>
              <a:t>NewSQL</a:t>
            </a:r>
            <a:r>
              <a:rPr lang="en-IN" sz="3000" dirty="0" smtClean="0">
                <a:latin typeface="Calibri" panose="020F0502020204030204" pitchFamily="34" charset="0"/>
              </a:rPr>
              <a:t>..</a:t>
            </a:r>
            <a:endParaRPr lang="en-IN" sz="3000" dirty="0">
              <a:latin typeface="Calibri" panose="020F0502020204030204" pitchFamily="34" charset="0"/>
            </a:endParaRPr>
          </a:p>
        </p:txBody>
      </p:sp>
      <p:pic>
        <p:nvPicPr>
          <p:cNvPr id="5122" name="Picture 2" descr="Image result for What if I told you sql"/>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648223" y="1447800"/>
            <a:ext cx="3468892"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half" idx="2"/>
          </p:nvPr>
        </p:nvSpPr>
        <p:spPr>
          <a:xfrm>
            <a:off x="917227" y="1790700"/>
            <a:ext cx="4184860" cy="3430657"/>
          </a:xfrm>
        </p:spPr>
        <p:txBody>
          <a:bodyPr>
            <a:normAutofit/>
          </a:bodyPr>
          <a:lstStyle/>
          <a:p>
            <a:r>
              <a:rPr lang="en-IN" sz="2000" dirty="0" err="1">
                <a:effectLst/>
                <a:latin typeface="Calibri" panose="020F0502020204030204" pitchFamily="34" charset="0"/>
              </a:rPr>
              <a:t>NewSQL</a:t>
            </a:r>
            <a:r>
              <a:rPr lang="en-IN" sz="2000" dirty="0">
                <a:effectLst/>
                <a:latin typeface="Calibri" panose="020F0502020204030204" pitchFamily="34" charset="0"/>
              </a:rPr>
              <a:t> is a relatively new approach that seeks to unite the best of both possible worlds using modern programming languages and technology that wasn’t available before. Its goal is to combine ACID guarantees of SQL with scalability and high performance of NoSQL</a:t>
            </a:r>
            <a:r>
              <a:rPr lang="en-IN" sz="2000" dirty="0" smtClean="0">
                <a:effectLst/>
                <a:latin typeface="Calibri" panose="020F0502020204030204" pitchFamily="34" charset="0"/>
              </a:rPr>
              <a:t>.</a:t>
            </a:r>
          </a:p>
          <a:p>
            <a:r>
              <a:rPr lang="en-IN" sz="2000" dirty="0" err="1" smtClean="0">
                <a:effectLst/>
                <a:latin typeface="Calibri" panose="020F0502020204030204" pitchFamily="34" charset="0"/>
              </a:rPr>
              <a:t>NuoDB</a:t>
            </a:r>
            <a:r>
              <a:rPr lang="en-IN" sz="2000" dirty="0" smtClean="0">
                <a:effectLst/>
                <a:latin typeface="Calibri" panose="020F0502020204030204" pitchFamily="34" charset="0"/>
              </a:rPr>
              <a:t>, </a:t>
            </a:r>
            <a:r>
              <a:rPr lang="en-IN" sz="2000" dirty="0" err="1" smtClean="0">
                <a:effectLst/>
                <a:latin typeface="Calibri" panose="020F0502020204030204" pitchFamily="34" charset="0"/>
              </a:rPr>
              <a:t>VoltDB</a:t>
            </a:r>
            <a:r>
              <a:rPr lang="en-IN" sz="2000" dirty="0" smtClean="0">
                <a:effectLst/>
                <a:latin typeface="Calibri" panose="020F0502020204030204" pitchFamily="34" charset="0"/>
              </a:rPr>
              <a:t>, Cloudera Impala</a:t>
            </a:r>
            <a:endParaRPr lang="en-IN" sz="2000" dirty="0" smtClean="0">
              <a:effectLst>
                <a:outerShdw blurRad="50800" dist="38100" dir="2700000" algn="tl" rotWithShape="0">
                  <a:srgbClr val="000000">
                    <a:alpha val="48000"/>
                  </a:srgbClr>
                </a:outerShdw>
              </a:effectLst>
              <a:latin typeface="Calibri" panose="020F0502020204030204" pitchFamily="34" charset="0"/>
            </a:endParaRPr>
          </a:p>
          <a:p>
            <a:endParaRPr lang="en-IN" dirty="0" smtClean="0">
              <a:effectLst/>
            </a:endParaRPr>
          </a:p>
        </p:txBody>
      </p:sp>
    </p:spTree>
    <p:extLst>
      <p:ext uri="{BB962C8B-B14F-4D97-AF65-F5344CB8AC3E}">
        <p14:creationId xmlns:p14="http://schemas.microsoft.com/office/powerpoint/2010/main" val="26473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330468"/>
            <a:ext cx="5724939" cy="766813"/>
          </a:xfrm>
        </p:spPr>
        <p:txBody>
          <a:bodyPr>
            <a:normAutofit/>
          </a:bodyPr>
          <a:lstStyle/>
          <a:p>
            <a:r>
              <a:rPr lang="en-IN" sz="3000" dirty="0" smtClean="0">
                <a:latin typeface="Calibri" panose="020F0502020204030204" pitchFamily="34" charset="0"/>
              </a:rPr>
              <a:t>Factors that decide what to use?</a:t>
            </a:r>
            <a:endParaRPr lang="en-IN" sz="3000" dirty="0">
              <a:latin typeface="Calibri" panose="020F0502020204030204" pitchFamily="34"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46181" y="2196164"/>
            <a:ext cx="5128189" cy="3059230"/>
          </a:xfrm>
        </p:spPr>
      </p:pic>
      <p:sp>
        <p:nvSpPr>
          <p:cNvPr id="4" name="Text Placeholder 3"/>
          <p:cNvSpPr>
            <a:spLocks noGrp="1"/>
          </p:cNvSpPr>
          <p:nvPr>
            <p:ph type="body" sz="half" idx="2"/>
          </p:nvPr>
        </p:nvSpPr>
        <p:spPr>
          <a:xfrm>
            <a:off x="1154954" y="2196164"/>
            <a:ext cx="5159219" cy="2895599"/>
          </a:xfrm>
        </p:spPr>
        <p:txBody>
          <a:bodyPr/>
          <a:lstStyle/>
          <a:p>
            <a:pPr marL="285750" indent="-285750" algn="l">
              <a:buFont typeface="Arial" panose="020B0604020202020204" pitchFamily="34" charset="0"/>
              <a:buChar char="•"/>
            </a:pPr>
            <a:r>
              <a:rPr lang="en-IN" sz="2000" dirty="0" smtClean="0">
                <a:latin typeface="Calibri" panose="020F0502020204030204" pitchFamily="34" charset="0"/>
              </a:rPr>
              <a:t>Use Cases</a:t>
            </a:r>
            <a:endParaRPr lang="en-IN" sz="2000" dirty="0">
              <a:latin typeface="Calibri" panose="020F0502020204030204" pitchFamily="34" charset="0"/>
            </a:endParaRPr>
          </a:p>
          <a:p>
            <a:pPr marL="285750" indent="-285750" algn="l">
              <a:buFont typeface="Arial" panose="020B0604020202020204" pitchFamily="34" charset="0"/>
              <a:buChar char="•"/>
            </a:pPr>
            <a:r>
              <a:rPr lang="en-IN" sz="2000" dirty="0" smtClean="0">
                <a:latin typeface="Calibri" panose="020F0502020204030204" pitchFamily="34" charset="0"/>
              </a:rPr>
              <a:t>Need To Scale</a:t>
            </a:r>
          </a:p>
          <a:p>
            <a:pPr marL="285750" indent="-285750" algn="l">
              <a:buFont typeface="Arial" panose="020B0604020202020204" pitchFamily="34" charset="0"/>
              <a:buChar char="•"/>
            </a:pPr>
            <a:r>
              <a:rPr lang="en-IN" sz="2000" dirty="0" smtClean="0">
                <a:latin typeface="Calibri" panose="020F0502020204030204" pitchFamily="34" charset="0"/>
              </a:rPr>
              <a:t>Type of data (Regularly updating data or static transactional data (Write once read multiple</a:t>
            </a:r>
            <a:r>
              <a:rPr lang="en-IN" sz="2000" dirty="0" smtClean="0">
                <a:latin typeface="Calibri" panose="020F0502020204030204" pitchFamily="34" charset="0"/>
              </a:rPr>
              <a:t>)</a:t>
            </a:r>
            <a:endParaRPr lang="en-IN" sz="2000" dirty="0" smtClean="0">
              <a:latin typeface="Calibri" panose="020F0502020204030204" pitchFamily="34" charset="0"/>
            </a:endParaRPr>
          </a:p>
        </p:txBody>
      </p:sp>
    </p:spTree>
    <p:extLst>
      <p:ext uri="{BB962C8B-B14F-4D97-AF65-F5344CB8AC3E}">
        <p14:creationId xmlns:p14="http://schemas.microsoft.com/office/powerpoint/2010/main" val="98211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1000"/>
                                        <p:tgtEl>
                                          <p:spTgt spid="4">
                                            <p:txEl>
                                              <p:pRg st="2" end="2"/>
                                            </p:txEl>
                                          </p:spTgt>
                                        </p:tgtEl>
                                      </p:cBhvr>
                                    </p:animEffect>
                                    <p:anim calcmode="lin" valueType="num">
                                      <p:cBhvr>
                                        <p:cTn id="3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Transition</a:t>
            </a:r>
            <a:endParaRPr lang="en-IN" dirty="0"/>
          </a:p>
        </p:txBody>
      </p:sp>
      <p:sp>
        <p:nvSpPr>
          <p:cNvPr id="4" name="Text Placeholder 3"/>
          <p:cNvSpPr>
            <a:spLocks noGrp="1"/>
          </p:cNvSpPr>
          <p:nvPr>
            <p:ph idx="1"/>
          </p:nvPr>
        </p:nvSpPr>
        <p:spPr/>
        <p:txBody>
          <a:bodyPr/>
          <a:lstStyle/>
          <a:p>
            <a:pPr marL="285750" indent="-285750" algn="l">
              <a:buFont typeface="Arial" panose="020B0604020202020204" pitchFamily="34" charset="0"/>
              <a:buChar char="•"/>
            </a:pPr>
            <a:r>
              <a:rPr lang="en-IN" dirty="0" smtClean="0"/>
              <a:t>Similar to using an API</a:t>
            </a:r>
          </a:p>
          <a:p>
            <a:pPr marL="285750" indent="-285750" algn="l">
              <a:buFont typeface="Arial" panose="020B0604020202020204" pitchFamily="34" charset="0"/>
              <a:buChar char="•"/>
            </a:pPr>
            <a:r>
              <a:rPr lang="en-IN" dirty="0" smtClean="0"/>
              <a:t>Industry Practices – What can be moved and what solution to chose? </a:t>
            </a:r>
            <a:endParaRPr lang="en-IN" dirty="0"/>
          </a:p>
        </p:txBody>
      </p:sp>
      <p:pic>
        <p:nvPicPr>
          <p:cNvPr id="1026" name="Picture 2" descr="Image result for Transition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9537" y="3140507"/>
            <a:ext cx="2962275"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872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814466"/>
          </a:xfrm>
        </p:spPr>
        <p:txBody>
          <a:bodyPr>
            <a:normAutofit/>
          </a:bodyPr>
          <a:lstStyle/>
          <a:p>
            <a:r>
              <a:rPr lang="en-IN" sz="3000" dirty="0" smtClean="0">
                <a:latin typeface="Calibri" panose="020F0502020204030204" pitchFamily="34" charset="0"/>
              </a:rPr>
              <a:t>SAMPLE USECASES</a:t>
            </a:r>
            <a:endParaRPr lang="en-IN" sz="3000" dirty="0">
              <a:latin typeface="Calibri" panose="020F050202020403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5356" y="1424066"/>
            <a:ext cx="6553835" cy="4915376"/>
          </a:xfrm>
        </p:spPr>
      </p:pic>
      <p:sp>
        <p:nvSpPr>
          <p:cNvPr id="4" name="Text Placeholder 3"/>
          <p:cNvSpPr>
            <a:spLocks noGrp="1"/>
          </p:cNvSpPr>
          <p:nvPr>
            <p:ph type="body" sz="half" idx="2"/>
          </p:nvPr>
        </p:nvSpPr>
        <p:spPr>
          <a:xfrm>
            <a:off x="917228" y="1424066"/>
            <a:ext cx="3932237" cy="2308485"/>
          </a:xfrm>
        </p:spPr>
        <p:txBody>
          <a:bodyPr>
            <a:noAutofit/>
          </a:bodyPr>
          <a:lstStyle/>
          <a:p>
            <a:pPr marL="285750" indent="-285750" algn="l">
              <a:buFont typeface="Arial" panose="020B0604020202020204" pitchFamily="34" charset="0"/>
              <a:buChar char="•"/>
            </a:pPr>
            <a:r>
              <a:rPr lang="en-IN" sz="2000" dirty="0" smtClean="0">
                <a:latin typeface="Calibri" panose="020F0502020204030204" pitchFamily="34" charset="0"/>
              </a:rPr>
              <a:t>Face book messaging</a:t>
            </a:r>
          </a:p>
          <a:p>
            <a:pPr marL="285750" indent="-285750" algn="l">
              <a:buFont typeface="Arial" panose="020B0604020202020204" pitchFamily="34" charset="0"/>
              <a:buChar char="•"/>
            </a:pPr>
            <a:r>
              <a:rPr lang="en-IN" sz="2000" dirty="0" smtClean="0">
                <a:latin typeface="Calibri" panose="020F0502020204030204" pitchFamily="34" charset="0"/>
              </a:rPr>
              <a:t>Social Networking – Twitter, Walmart</a:t>
            </a:r>
          </a:p>
          <a:p>
            <a:pPr marL="285750" indent="-285750" algn="l">
              <a:buFont typeface="Arial" panose="020B0604020202020204" pitchFamily="34" charset="0"/>
              <a:buChar char="•"/>
            </a:pPr>
            <a:r>
              <a:rPr lang="en-IN" sz="2000" dirty="0" smtClean="0">
                <a:latin typeface="Calibri" panose="020F0502020204030204" pitchFamily="34" charset="0"/>
              </a:rPr>
              <a:t>An application that uses lots of quick reads and writes</a:t>
            </a:r>
          </a:p>
          <a:p>
            <a:pPr marL="285750" indent="-285750" algn="l">
              <a:buFont typeface="Arial" panose="020B0604020202020204" pitchFamily="34" charset="0"/>
              <a:buChar char="•"/>
            </a:pPr>
            <a:r>
              <a:rPr lang="en-IN" sz="2000" dirty="0" smtClean="0">
                <a:latin typeface="Calibri" panose="020F0502020204030204" pitchFamily="34" charset="0"/>
              </a:rPr>
              <a:t>An inventory System- CA</a:t>
            </a:r>
            <a:endParaRPr lang="en-IN" sz="2000" dirty="0">
              <a:latin typeface="Calibri" panose="020F0502020204030204" pitchFamily="34" charset="0"/>
            </a:endParaRPr>
          </a:p>
        </p:txBody>
      </p:sp>
    </p:spTree>
    <p:extLst>
      <p:ext uri="{BB962C8B-B14F-4D97-AF65-F5344CB8AC3E}">
        <p14:creationId xmlns:p14="http://schemas.microsoft.com/office/powerpoint/2010/main" val="400245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fade">
                                      <p:cBhvr>
                                        <p:cTn id="35" dur="1000"/>
                                        <p:tgtEl>
                                          <p:spTgt spid="4">
                                            <p:txEl>
                                              <p:pRg st="3" end="3"/>
                                            </p:txEl>
                                          </p:spTgt>
                                        </p:tgtEl>
                                      </p:cBhvr>
                                    </p:animEffect>
                                    <p:anim calcmode="lin" valueType="num">
                                      <p:cBhvr>
                                        <p:cTn id="3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Questions</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8903" y="1731005"/>
            <a:ext cx="4919137" cy="4820591"/>
          </a:xfrm>
        </p:spPr>
      </p:pic>
    </p:spTree>
    <p:extLst>
      <p:ext uri="{BB962C8B-B14F-4D97-AF65-F5344CB8AC3E}">
        <p14:creationId xmlns:p14="http://schemas.microsoft.com/office/powerpoint/2010/main" val="23678785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Newsql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626" y="979094"/>
            <a:ext cx="6385811" cy="49967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88125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Calibri" panose="020F0502020204030204" pitchFamily="34" charset="0"/>
              </a:rPr>
              <a:t>Welcome Note</a:t>
            </a:r>
            <a:endParaRPr lang="en-IN" sz="4000" dirty="0">
              <a:latin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675" y="2057134"/>
            <a:ext cx="3810000" cy="3810000"/>
          </a:xfrm>
          <a:prstGeom prst="rect">
            <a:avLst/>
          </a:prstGeom>
          <a:ln>
            <a:noFill/>
          </a:ln>
          <a:effectLst>
            <a:softEdge rad="112500"/>
          </a:effectLst>
        </p:spPr>
      </p:pic>
    </p:spTree>
    <p:extLst>
      <p:ext uri="{BB962C8B-B14F-4D97-AF65-F5344CB8AC3E}">
        <p14:creationId xmlns:p14="http://schemas.microsoft.com/office/powerpoint/2010/main" val="367902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5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295036"/>
            <a:ext cx="10353761" cy="1326321"/>
          </a:xfrm>
        </p:spPr>
        <p:txBody>
          <a:bodyPr>
            <a:normAutofit/>
          </a:bodyPr>
          <a:lstStyle/>
          <a:p>
            <a:r>
              <a:rPr lang="en-IN" sz="4000" dirty="0" smtClean="0">
                <a:latin typeface="Calibri" panose="020F0502020204030204" pitchFamily="34" charset="0"/>
              </a:rPr>
              <a:t>Why this Topic</a:t>
            </a:r>
            <a:endParaRPr lang="en-IN" sz="4000" dirty="0">
              <a:latin typeface="Calibri" panose="020F0502020204030204" pitchFamily="34" charset="0"/>
            </a:endParaRPr>
          </a:p>
        </p:txBody>
      </p:sp>
      <p:sp>
        <p:nvSpPr>
          <p:cNvPr id="10" name="Content Placeholder 9"/>
          <p:cNvSpPr>
            <a:spLocks noGrp="1"/>
          </p:cNvSpPr>
          <p:nvPr>
            <p:ph idx="1"/>
          </p:nvPr>
        </p:nvSpPr>
        <p:spPr/>
        <p:txBody>
          <a:bodyPr>
            <a:normAutofit/>
          </a:bodyPr>
          <a:lstStyle/>
          <a:p>
            <a:r>
              <a:rPr lang="en-IN" sz="2400" dirty="0" smtClean="0">
                <a:latin typeface="Calibri" panose="020F0502020204030204" pitchFamily="34" charset="0"/>
              </a:rPr>
              <a:t>Transactions and Complex queries </a:t>
            </a:r>
          </a:p>
          <a:p>
            <a:r>
              <a:rPr lang="en-IN" sz="2400" dirty="0" smtClean="0">
                <a:latin typeface="Calibri" panose="020F0502020204030204" pitchFamily="34" charset="0"/>
              </a:rPr>
              <a:t>Rich Search and Search Engines </a:t>
            </a:r>
          </a:p>
          <a:p>
            <a:r>
              <a:rPr lang="en-IN" sz="2400" dirty="0" smtClean="0">
                <a:latin typeface="Calibri" panose="020F0502020204030204" pitchFamily="34" charset="0"/>
              </a:rPr>
              <a:t>Analytics </a:t>
            </a:r>
          </a:p>
          <a:p>
            <a:r>
              <a:rPr lang="en-IN" sz="2400" dirty="0" smtClean="0">
                <a:latin typeface="Calibri" panose="020F0502020204030204" pitchFamily="34" charset="0"/>
              </a:rPr>
              <a:t>Hot Reads </a:t>
            </a:r>
          </a:p>
          <a:p>
            <a:r>
              <a:rPr lang="en-IN" sz="2400" dirty="0" smtClean="0">
                <a:latin typeface="Calibri" panose="020F0502020204030204" pitchFamily="34" charset="0"/>
              </a:rPr>
              <a:t>Logging Systems</a:t>
            </a:r>
          </a:p>
          <a:p>
            <a:r>
              <a:rPr lang="en-IN" sz="2400" dirty="0" smtClean="0">
                <a:latin typeface="Calibri" panose="020F0502020204030204" pitchFamily="34" charset="0"/>
              </a:rPr>
              <a:t>Web Scale throughput </a:t>
            </a:r>
            <a:endParaRPr lang="en-IN" sz="2400" dirty="0">
              <a:latin typeface="Calibri" panose="020F0502020204030204"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041" y="1400959"/>
            <a:ext cx="2703995" cy="3749040"/>
          </a:xfrm>
          <a:prstGeom prst="rect">
            <a:avLst/>
          </a:prstGeom>
        </p:spPr>
      </p:pic>
      <p:sp>
        <p:nvSpPr>
          <p:cNvPr id="11" name="AutoShape 2" descr="Image result for noSQL meme"/>
          <p:cNvSpPr>
            <a:spLocks noChangeAspect="1" noChangeArrowheads="1"/>
          </p:cNvSpPr>
          <p:nvPr/>
        </p:nvSpPr>
        <p:spPr bwMode="auto">
          <a:xfrm>
            <a:off x="63500" y="-136525"/>
            <a:ext cx="3333750" cy="2447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20507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 calcmode="lin" valueType="num">
                                      <p:cBhvr additive="base">
                                        <p:cTn id="21"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 calcmode="lin" valueType="num">
                                      <p:cBhvr additive="base">
                                        <p:cTn id="27"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 calcmode="lin" valueType="num">
                                      <p:cBhvr additive="base">
                                        <p:cTn id="33"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0">
                                            <p:txEl>
                                              <p:pRg st="3" end="3"/>
                                            </p:txEl>
                                          </p:spTgt>
                                        </p:tgtEl>
                                        <p:attrNameLst>
                                          <p:attrName>style.visibility</p:attrName>
                                        </p:attrNameLst>
                                      </p:cBhvr>
                                      <p:to>
                                        <p:strVal val="visible"/>
                                      </p:to>
                                    </p:set>
                                    <p:anim calcmode="lin" valueType="num">
                                      <p:cBhvr additive="base">
                                        <p:cTn id="39"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0">
                                            <p:txEl>
                                              <p:pRg st="4" end="4"/>
                                            </p:txEl>
                                          </p:spTgt>
                                        </p:tgtEl>
                                        <p:attrNameLst>
                                          <p:attrName>style.visibility</p:attrName>
                                        </p:attrNameLst>
                                      </p:cBhvr>
                                      <p:to>
                                        <p:strVal val="visible"/>
                                      </p:to>
                                    </p:set>
                                    <p:anim calcmode="lin" valueType="num">
                                      <p:cBhvr additive="base">
                                        <p:cTn id="45"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0">
                                            <p:txEl>
                                              <p:pRg st="5" end="5"/>
                                            </p:txEl>
                                          </p:spTgt>
                                        </p:tgtEl>
                                        <p:attrNameLst>
                                          <p:attrName>style.visibility</p:attrName>
                                        </p:attrNameLst>
                                      </p:cBhvr>
                                      <p:to>
                                        <p:strVal val="visible"/>
                                      </p:to>
                                    </p:set>
                                    <p:anim calcmode="lin" valueType="num">
                                      <p:cBhvr additive="base">
                                        <p:cTn id="51" dur="500" fill="hold"/>
                                        <p:tgtEl>
                                          <p:spTgt spid="10">
                                            <p:txEl>
                                              <p:pRg st="5" end="5"/>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543" y="238400"/>
            <a:ext cx="10353761" cy="1326321"/>
          </a:xfrm>
        </p:spPr>
        <p:txBody>
          <a:bodyPr>
            <a:normAutofit/>
          </a:bodyPr>
          <a:lstStyle/>
          <a:p>
            <a:r>
              <a:rPr lang="en-IN" sz="4000" dirty="0" smtClean="0">
                <a:latin typeface="Calibri" panose="020F0502020204030204" pitchFamily="34" charset="0"/>
              </a:rPr>
              <a:t>SQL ? NOSQL? </a:t>
            </a:r>
            <a:r>
              <a:rPr lang="en-IN" sz="4000" dirty="0" err="1" smtClean="0">
                <a:latin typeface="Calibri" panose="020F0502020204030204" pitchFamily="34" charset="0"/>
              </a:rPr>
              <a:t>NewSQL</a:t>
            </a:r>
            <a:r>
              <a:rPr lang="en-IN" sz="4000" dirty="0" smtClean="0">
                <a:latin typeface="Calibri" panose="020F0502020204030204" pitchFamily="34" charset="0"/>
              </a:rPr>
              <a:t>?</a:t>
            </a:r>
            <a:endParaRPr lang="en-IN" sz="4000" dirty="0">
              <a:latin typeface="Calibri" panose="020F0502020204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6889" y="1435094"/>
            <a:ext cx="3643016" cy="47340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6324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763" y="143403"/>
            <a:ext cx="6695684" cy="836428"/>
          </a:xfrm>
        </p:spPr>
        <p:txBody>
          <a:bodyPr>
            <a:normAutofit/>
          </a:bodyPr>
          <a:lstStyle/>
          <a:p>
            <a:pPr algn="ctr"/>
            <a:r>
              <a:rPr lang="en-IN" sz="3000" dirty="0" smtClean="0">
                <a:latin typeface="Calibri" panose="020F0502020204030204" pitchFamily="34" charset="0"/>
              </a:rPr>
              <a:t>SQL… My Precious !!!</a:t>
            </a:r>
            <a:endParaRPr lang="en-IN" sz="3000" dirty="0">
              <a:latin typeface="Calibri" panose="020F0502020204030204"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60335" y="752735"/>
            <a:ext cx="5195888" cy="3208520"/>
          </a:xfrm>
        </p:spPr>
      </p:pic>
      <p:sp>
        <p:nvSpPr>
          <p:cNvPr id="5" name="Text Placeholder 4"/>
          <p:cNvSpPr>
            <a:spLocks noGrp="1"/>
          </p:cNvSpPr>
          <p:nvPr>
            <p:ph type="body" sz="half" idx="2"/>
          </p:nvPr>
        </p:nvSpPr>
        <p:spPr>
          <a:xfrm>
            <a:off x="5253445" y="4570587"/>
            <a:ext cx="4367153" cy="1883734"/>
          </a:xfrm>
        </p:spPr>
        <p:txBody>
          <a:bodyPr>
            <a:normAutofit/>
          </a:bodyPr>
          <a:lstStyle/>
          <a:p>
            <a:pPr marL="285750" indent="-285750" algn="l">
              <a:buFont typeface="Arial" panose="020B0604020202020204" pitchFamily="34" charset="0"/>
              <a:buChar char="•"/>
            </a:pPr>
            <a:r>
              <a:rPr lang="en-IN" sz="2400" dirty="0" smtClean="0">
                <a:latin typeface="Calibri" panose="020F0502020204030204" pitchFamily="34" charset="0"/>
              </a:rPr>
              <a:t>Unable to Scale in this mobile generation</a:t>
            </a:r>
          </a:p>
          <a:p>
            <a:pPr marL="285750" indent="-285750" algn="l">
              <a:buFont typeface="Arial" panose="020B0604020202020204" pitchFamily="34" charset="0"/>
              <a:buChar char="•"/>
            </a:pPr>
            <a:r>
              <a:rPr lang="en-IN" sz="2400" dirty="0" smtClean="0">
                <a:latin typeface="Calibri" panose="020F0502020204030204" pitchFamily="34" charset="0"/>
              </a:rPr>
              <a:t>Diverse unstructured data</a:t>
            </a:r>
          </a:p>
        </p:txBody>
      </p:sp>
      <p:sp>
        <p:nvSpPr>
          <p:cNvPr id="6" name="Title 1"/>
          <p:cNvSpPr txBox="1">
            <a:spLocks/>
          </p:cNvSpPr>
          <p:nvPr/>
        </p:nvSpPr>
        <p:spPr>
          <a:xfrm>
            <a:off x="-181008" y="3751441"/>
            <a:ext cx="6695684" cy="836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2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endParaRPr lang="en-IN" sz="3000" dirty="0">
              <a:latin typeface="Calibri" panose="020F0502020204030204" pitchFamily="34" charset="0"/>
            </a:endParaRPr>
          </a:p>
        </p:txBody>
      </p:sp>
      <p:sp>
        <p:nvSpPr>
          <p:cNvPr id="7" name="Text Placeholder 4"/>
          <p:cNvSpPr txBox="1">
            <a:spLocks/>
          </p:cNvSpPr>
          <p:nvPr/>
        </p:nvSpPr>
        <p:spPr>
          <a:xfrm>
            <a:off x="399777" y="1081753"/>
            <a:ext cx="4760558" cy="5372567"/>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120000"/>
              </a:lnSpc>
              <a:spcBef>
                <a:spcPts val="10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285750" indent="-285750" algn="l">
              <a:buFont typeface="Arial" panose="020B0604020202020204" pitchFamily="34" charset="0"/>
              <a:buChar char="•"/>
            </a:pPr>
            <a:r>
              <a:rPr lang="en-IN" sz="9600" dirty="0">
                <a:latin typeface="Calibri" panose="020F0502020204030204" pitchFamily="34" charset="0"/>
              </a:rPr>
              <a:t>Edgar F </a:t>
            </a:r>
            <a:r>
              <a:rPr lang="en-IN" sz="9600" dirty="0" err="1">
                <a:latin typeface="Calibri" panose="020F0502020204030204" pitchFamily="34" charset="0"/>
              </a:rPr>
              <a:t>Codd</a:t>
            </a:r>
            <a:r>
              <a:rPr lang="en-IN" sz="9600" dirty="0">
                <a:latin typeface="Calibri" panose="020F0502020204030204" pitchFamily="34" charset="0"/>
              </a:rPr>
              <a:t> presented his paper “A relational model for data for large shared data banks” </a:t>
            </a:r>
            <a:endParaRPr lang="en-IN" sz="9600" dirty="0">
              <a:latin typeface="Calibri" panose="020F0502020204030204" pitchFamily="34" charset="0"/>
            </a:endParaRPr>
          </a:p>
          <a:p>
            <a:pPr marL="285750" indent="-285750" algn="l">
              <a:buFont typeface="Arial" panose="020B0604020202020204" pitchFamily="34" charset="0"/>
              <a:buChar char="•"/>
            </a:pPr>
            <a:r>
              <a:rPr lang="en-IN" sz="9600" dirty="0">
                <a:latin typeface="Calibri" panose="020F0502020204030204" pitchFamily="34" charset="0"/>
              </a:rPr>
              <a:t>It had been around </a:t>
            </a:r>
            <a:r>
              <a:rPr lang="en-IN" sz="9600" dirty="0" smtClean="0">
                <a:latin typeface="Calibri" panose="020F0502020204030204" pitchFamily="34" charset="0"/>
              </a:rPr>
              <a:t>for about 40 years now.</a:t>
            </a:r>
          </a:p>
          <a:p>
            <a:pPr marL="285750" indent="-285750" algn="l">
              <a:buFont typeface="Arial" panose="020B0604020202020204" pitchFamily="34" charset="0"/>
              <a:buChar char="•"/>
            </a:pPr>
            <a:r>
              <a:rPr lang="en-IN" sz="9600" dirty="0" smtClean="0">
                <a:effectLst/>
                <a:latin typeface="Calibri" panose="020F0502020204030204" pitchFamily="34" charset="0"/>
              </a:rPr>
              <a:t>It sticks to </a:t>
            </a:r>
            <a:r>
              <a:rPr lang="en-IN" sz="9600" dirty="0" smtClean="0">
                <a:effectLst/>
                <a:latin typeface="Calibri" panose="020F0502020204030204" pitchFamily="34" charset="0"/>
                <a:hlinkClick r:id="rId4"/>
              </a:rPr>
              <a:t>ACID</a:t>
            </a:r>
            <a:r>
              <a:rPr lang="en-IN" sz="9600" dirty="0" smtClean="0">
                <a:effectLst/>
                <a:latin typeface="Calibri" panose="020F0502020204030204" pitchFamily="34" charset="0"/>
              </a:rPr>
              <a:t> principles (atomicity, consistency, isolation, durability), thus guaranteeing stability, security, and predictability both of the entire database and every transaction in particular.</a:t>
            </a:r>
          </a:p>
          <a:p>
            <a:pPr marL="285750" indent="-285750" algn="l">
              <a:buFont typeface="Arial" panose="020B0604020202020204" pitchFamily="34" charset="0"/>
              <a:buChar char="•"/>
            </a:pPr>
            <a:r>
              <a:rPr lang="en-IN" sz="9600" dirty="0" smtClean="0">
                <a:latin typeface="Calibri" panose="020F0502020204030204" pitchFamily="34" charset="0"/>
              </a:rPr>
              <a:t>Good Enough For a majority of tasks!</a:t>
            </a:r>
          </a:p>
          <a:p>
            <a:pPr algn="l"/>
            <a:endParaRPr lang="en-IN" sz="3600" dirty="0">
              <a:latin typeface="Calibri" panose="020F0502020204030204" pitchFamily="34" charset="0"/>
            </a:endParaRPr>
          </a:p>
          <a:p>
            <a:pPr marL="285750" indent="-285750" algn="l">
              <a:buFont typeface="Arial" panose="020B0604020202020204" pitchFamily="34" charset="0"/>
              <a:buChar char="•"/>
            </a:pPr>
            <a:endParaRPr lang="en-IN" sz="3600" dirty="0" smtClean="0">
              <a:latin typeface="Calibri" panose="020F0502020204030204" pitchFamily="34" charset="0"/>
            </a:endParaRPr>
          </a:p>
          <a:p>
            <a:pPr marL="285750" indent="-285750" algn="l">
              <a:buFont typeface="Arial" panose="020B0604020202020204" pitchFamily="34" charset="0"/>
              <a:buChar char="•"/>
            </a:pPr>
            <a:endParaRPr lang="en-IN" dirty="0">
              <a:latin typeface="Calibri" panose="020F0502020204030204" pitchFamily="34" charset="0"/>
            </a:endParaRPr>
          </a:p>
        </p:txBody>
      </p:sp>
      <p:sp>
        <p:nvSpPr>
          <p:cNvPr id="8" name="Title 1"/>
          <p:cNvSpPr txBox="1">
            <a:spLocks/>
          </p:cNvSpPr>
          <p:nvPr/>
        </p:nvSpPr>
        <p:spPr>
          <a:xfrm>
            <a:off x="3844005" y="3672661"/>
            <a:ext cx="6695684" cy="83642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000" dirty="0" smtClean="0">
                <a:latin typeface="Calibri" panose="020F0502020204030204" pitchFamily="34" charset="0"/>
              </a:rPr>
              <a:t>Major Challenges</a:t>
            </a:r>
            <a:endParaRPr lang="en-IN" sz="3000" dirty="0">
              <a:latin typeface="Calibri" panose="020F0502020204030204" pitchFamily="34" charset="0"/>
            </a:endParaRPr>
          </a:p>
        </p:txBody>
      </p:sp>
    </p:spTree>
    <p:extLst>
      <p:ext uri="{BB962C8B-B14F-4D97-AF65-F5344CB8AC3E}">
        <p14:creationId xmlns:p14="http://schemas.microsoft.com/office/powerpoint/2010/main" val="2182781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228" y="180107"/>
            <a:ext cx="3932237" cy="602512"/>
          </a:xfrm>
        </p:spPr>
        <p:txBody>
          <a:bodyPr>
            <a:normAutofit/>
          </a:bodyPr>
          <a:lstStyle/>
          <a:p>
            <a:r>
              <a:rPr lang="en-IN" sz="3000" dirty="0" err="1" smtClean="0">
                <a:latin typeface="Calibri" panose="020F0502020204030204" pitchFamily="34" charset="0"/>
              </a:rPr>
              <a:t>NoSQL</a:t>
            </a:r>
            <a:r>
              <a:rPr lang="en-IN" dirty="0" err="1" smtClean="0">
                <a:latin typeface="Calibri" panose="020F0502020204030204" pitchFamily="34" charset="0"/>
              </a:rPr>
              <a:t>..Not</a:t>
            </a:r>
            <a:r>
              <a:rPr lang="en-IN" dirty="0" smtClean="0">
                <a:latin typeface="Calibri" panose="020F0502020204030204" pitchFamily="34" charset="0"/>
              </a:rPr>
              <a:t> </a:t>
            </a:r>
            <a:r>
              <a:rPr lang="en-IN" dirty="0" smtClean="0">
                <a:latin typeface="Calibri" panose="020F0502020204030204" pitchFamily="34" charset="0"/>
              </a:rPr>
              <a:t>Only </a:t>
            </a:r>
            <a:r>
              <a:rPr lang="en-IN" dirty="0" smtClean="0">
                <a:latin typeface="Calibri" panose="020F0502020204030204" pitchFamily="34" charset="0"/>
              </a:rPr>
              <a:t>SQL!</a:t>
            </a:r>
            <a:endParaRPr lang="en-IN" dirty="0">
              <a:latin typeface="Calibri" panose="020F0502020204030204" pitchFamily="34" charset="0"/>
            </a:endParaRPr>
          </a:p>
        </p:txBody>
      </p:sp>
      <p:pic>
        <p:nvPicPr>
          <p:cNvPr id="2050" name="Picture 2" descr="Image result for well that escalated quickly"/>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02110" y="352888"/>
            <a:ext cx="5293572" cy="2765298"/>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half" idx="2"/>
          </p:nvPr>
        </p:nvSpPr>
        <p:spPr>
          <a:xfrm>
            <a:off x="928280" y="637144"/>
            <a:ext cx="3932237" cy="5419060"/>
          </a:xfrm>
        </p:spPr>
        <p:txBody>
          <a:bodyPr>
            <a:noAutofit/>
          </a:bodyPr>
          <a:lstStyle/>
          <a:p>
            <a:pPr marL="285750" indent="-285750">
              <a:buFont typeface="Arial" panose="020B0604020202020204" pitchFamily="34" charset="0"/>
              <a:buChar char="•"/>
            </a:pPr>
            <a:r>
              <a:rPr lang="en-IN" sz="2400" dirty="0" smtClean="0">
                <a:latin typeface="Calibri" panose="020F0502020204030204" pitchFamily="34" charset="0"/>
                <a:cs typeface="Calibri" panose="020F0502020204030204" pitchFamily="34" charset="0"/>
              </a:rPr>
              <a:t>Paper </a:t>
            </a:r>
            <a:r>
              <a:rPr lang="en-IN" sz="2400" dirty="0">
                <a:latin typeface="Calibri" panose="020F0502020204030204" pitchFamily="34" charset="0"/>
                <a:cs typeface="Calibri" panose="020F0502020204030204" pitchFamily="34" charset="0"/>
              </a:rPr>
              <a:t>from Google with the title Big Table: A distributed storage system for structured data.</a:t>
            </a:r>
            <a:endParaRPr lang="en-IN" sz="2400" dirty="0" smtClean="0">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IN" sz="2400" dirty="0" smtClean="0">
                <a:effectLst/>
                <a:latin typeface="Calibri" panose="020F0502020204030204" pitchFamily="34" charset="0"/>
                <a:cs typeface="Calibri" panose="020F0502020204030204" pitchFamily="34" charset="0"/>
              </a:rPr>
              <a:t>NoSQL </a:t>
            </a:r>
            <a:r>
              <a:rPr lang="en-IN" sz="2400" dirty="0">
                <a:effectLst/>
                <a:latin typeface="Calibri" panose="020F0502020204030204" pitchFamily="34" charset="0"/>
                <a:cs typeface="Calibri" panose="020F0502020204030204" pitchFamily="34" charset="0"/>
              </a:rPr>
              <a:t>databases have existed since the 1960s, but have been recently gaining traction with popular options such as MongoDB, </a:t>
            </a:r>
            <a:r>
              <a:rPr lang="en-IN" sz="2400" dirty="0" err="1">
                <a:effectLst/>
                <a:latin typeface="Calibri" panose="020F0502020204030204" pitchFamily="34" charset="0"/>
                <a:cs typeface="Calibri" panose="020F0502020204030204" pitchFamily="34" charset="0"/>
              </a:rPr>
              <a:t>CouchDB</a:t>
            </a:r>
            <a:r>
              <a:rPr lang="en-IN" sz="2400" dirty="0">
                <a:effectLst/>
                <a:latin typeface="Calibri" panose="020F0502020204030204" pitchFamily="34" charset="0"/>
                <a:cs typeface="Calibri" panose="020F0502020204030204" pitchFamily="34" charset="0"/>
              </a:rPr>
              <a:t>, </a:t>
            </a:r>
            <a:r>
              <a:rPr lang="en-IN" sz="2400" dirty="0" err="1">
                <a:effectLst/>
                <a:latin typeface="Calibri" panose="020F0502020204030204" pitchFamily="34" charset="0"/>
                <a:cs typeface="Calibri" panose="020F0502020204030204" pitchFamily="34" charset="0"/>
              </a:rPr>
              <a:t>Redis</a:t>
            </a:r>
            <a:r>
              <a:rPr lang="en-IN" sz="2400" dirty="0">
                <a:effectLst/>
                <a:latin typeface="Calibri" panose="020F0502020204030204" pitchFamily="34" charset="0"/>
                <a:cs typeface="Calibri" panose="020F0502020204030204" pitchFamily="34" charset="0"/>
              </a:rPr>
              <a:t> and Apache Cassandra</a:t>
            </a:r>
            <a:r>
              <a:rPr lang="en-IN" sz="2400" dirty="0" smtClean="0">
                <a:effectLst/>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IN" sz="2400" dirty="0" smtClean="0">
                <a:effectLst/>
                <a:latin typeface="Calibri" panose="020F0502020204030204" pitchFamily="34" charset="0"/>
                <a:cs typeface="Calibri" panose="020F0502020204030204" pitchFamily="34" charset="0"/>
              </a:rPr>
              <a:t>So for different use cases different flavours of NoSQL databases begin to emerge. </a:t>
            </a:r>
          </a:p>
          <a:p>
            <a:pPr marL="285750" indent="-285750" algn="l">
              <a:buFont typeface="Arial" panose="020B0604020202020204" pitchFamily="34" charset="0"/>
              <a:buChar char="•"/>
            </a:pPr>
            <a:r>
              <a:rPr lang="en-IN" sz="2400" dirty="0" smtClean="0">
                <a:latin typeface="Calibri" panose="020F0502020204030204" pitchFamily="34" charset="0"/>
                <a:cs typeface="Calibri" panose="020F0502020204030204" pitchFamily="34" charset="0"/>
              </a:rPr>
              <a:t>Followed </a:t>
            </a:r>
            <a:r>
              <a:rPr lang="en-IN" sz="2400" dirty="0" smtClean="0">
                <a:latin typeface="Calibri" panose="020F0502020204030204" pitchFamily="34" charset="0"/>
                <a:cs typeface="Calibri" panose="020F0502020204030204" pitchFamily="34" charset="0"/>
              </a:rPr>
              <a:t>BASE </a:t>
            </a:r>
            <a:r>
              <a:rPr lang="en-IN" sz="2400" dirty="0" smtClean="0">
                <a:latin typeface="Calibri" panose="020F0502020204030204" pitchFamily="34" charset="0"/>
                <a:cs typeface="Calibri" panose="020F0502020204030204" pitchFamily="34" charset="0"/>
              </a:rPr>
              <a:t>Compliance and CAP Theorem.</a:t>
            </a:r>
            <a:endParaRPr lang="en-IN" sz="2400" dirty="0" smtClean="0">
              <a:effectLst/>
              <a:latin typeface="Calibri" panose="020F0502020204030204" pitchFamily="34" charset="0"/>
              <a:cs typeface="Calibri" panose="020F0502020204030204" pitchFamily="34" charset="0"/>
            </a:endParaRPr>
          </a:p>
        </p:txBody>
      </p:sp>
      <p:sp>
        <p:nvSpPr>
          <p:cNvPr id="7" name="Explosion 2 6"/>
          <p:cNvSpPr/>
          <p:nvPr/>
        </p:nvSpPr>
        <p:spPr>
          <a:xfrm>
            <a:off x="4098440" y="2877108"/>
            <a:ext cx="8624124" cy="3980891"/>
          </a:xfrm>
          <a:prstGeom prst="irregularSeal2">
            <a:avLst/>
          </a:prstGeom>
          <a:solidFill>
            <a:schemeClr val="tx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2" name="Picture 4" descr="Image result for cassandra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7699" y="3763599"/>
            <a:ext cx="1580629" cy="105941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hbase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0502" y="5032507"/>
            <a:ext cx="2769770" cy="70717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dynamodb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0432" y="3418258"/>
            <a:ext cx="2159871" cy="925659"/>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mongod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899" y="4872119"/>
            <a:ext cx="3523668" cy="957169"/>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redis 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2575" y="4362589"/>
            <a:ext cx="2018207" cy="674838"/>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Elastic Search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87844" y="4801672"/>
            <a:ext cx="1521245" cy="465501"/>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Image result for Couch DB"/>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69022" y="3678608"/>
            <a:ext cx="1256166" cy="108427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Image result for memsq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36711" y="5528915"/>
            <a:ext cx="3544756" cy="817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69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0"/>
                                        </p:tgtEl>
                                        <p:attrNameLst>
                                          <p:attrName>style.visibility</p:attrName>
                                        </p:attrNameLst>
                                      </p:cBhvr>
                                      <p:to>
                                        <p:strVal val="visible"/>
                                      </p:to>
                                    </p:set>
                                    <p:animEffect transition="in" filter="fade">
                                      <p:cBhvr>
                                        <p:cTn id="7" dur="500"/>
                                        <p:tgtEl>
                                          <p:spTgt spid="20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fade">
                                      <p:cBhvr>
                                        <p:cTn id="15" dur="500"/>
                                        <p:tgtEl>
                                          <p:spTgt spid="20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66"/>
                                        </p:tgtEl>
                                        <p:attrNameLst>
                                          <p:attrName>style.visibility</p:attrName>
                                        </p:attrNameLst>
                                      </p:cBhvr>
                                      <p:to>
                                        <p:strVal val="visible"/>
                                      </p:to>
                                    </p:set>
                                    <p:animEffect transition="in" filter="fade">
                                      <p:cBhvr>
                                        <p:cTn id="20" dur="500"/>
                                        <p:tgtEl>
                                          <p:spTgt spid="206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64"/>
                                        </p:tgtEl>
                                        <p:attrNameLst>
                                          <p:attrName>style.visibility</p:attrName>
                                        </p:attrNameLst>
                                      </p:cBhvr>
                                      <p:to>
                                        <p:strVal val="visible"/>
                                      </p:to>
                                    </p:set>
                                    <p:animEffect transition="in" filter="fade">
                                      <p:cBhvr>
                                        <p:cTn id="25" dur="500"/>
                                        <p:tgtEl>
                                          <p:spTgt spid="206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68"/>
                                        </p:tgtEl>
                                        <p:attrNameLst>
                                          <p:attrName>style.visibility</p:attrName>
                                        </p:attrNameLst>
                                      </p:cBhvr>
                                      <p:to>
                                        <p:strVal val="visible"/>
                                      </p:to>
                                    </p:set>
                                    <p:animEffect transition="in" filter="fade">
                                      <p:cBhvr>
                                        <p:cTn id="30" dur="500"/>
                                        <p:tgtEl>
                                          <p:spTgt spid="206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054"/>
                                        </p:tgtEl>
                                        <p:attrNameLst>
                                          <p:attrName>style.visibility</p:attrName>
                                        </p:attrNameLst>
                                      </p:cBhvr>
                                      <p:to>
                                        <p:strVal val="visible"/>
                                      </p:to>
                                    </p:set>
                                    <p:animEffect transition="in" filter="fade">
                                      <p:cBhvr>
                                        <p:cTn id="35" dur="500"/>
                                        <p:tgtEl>
                                          <p:spTgt spid="205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070"/>
                                        </p:tgtEl>
                                        <p:attrNameLst>
                                          <p:attrName>style.visibility</p:attrName>
                                        </p:attrNameLst>
                                      </p:cBhvr>
                                      <p:to>
                                        <p:strVal val="visible"/>
                                      </p:to>
                                    </p:set>
                                    <p:animEffect transition="in" filter="fade">
                                      <p:cBhvr>
                                        <p:cTn id="40" dur="500"/>
                                        <p:tgtEl>
                                          <p:spTgt spid="207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062"/>
                                        </p:tgtEl>
                                        <p:attrNameLst>
                                          <p:attrName>style.visibility</p:attrName>
                                        </p:attrNameLst>
                                      </p:cBhvr>
                                      <p:to>
                                        <p:strVal val="visible"/>
                                      </p:to>
                                    </p:set>
                                    <p:animEffect transition="in" filter="fade">
                                      <p:cBhvr>
                                        <p:cTn id="45" dur="500"/>
                                        <p:tgtEl>
                                          <p:spTgt spid="2062"/>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050"/>
                                        </p:tgtEl>
                                        <p:attrNameLst>
                                          <p:attrName>style.visibility</p:attrName>
                                        </p:attrNameLst>
                                      </p:cBhvr>
                                      <p:to>
                                        <p:strVal val="visible"/>
                                      </p:to>
                                    </p:set>
                                    <p:animEffect transition="in" filter="fade">
                                      <p:cBhvr>
                                        <p:cTn id="50" dur="1000"/>
                                        <p:tgtEl>
                                          <p:spTgt spid="2050"/>
                                        </p:tgtEl>
                                      </p:cBhvr>
                                    </p:animEffect>
                                    <p:anim calcmode="lin" valueType="num">
                                      <p:cBhvr>
                                        <p:cTn id="51" dur="1000" fill="hold"/>
                                        <p:tgtEl>
                                          <p:spTgt spid="2050"/>
                                        </p:tgtEl>
                                        <p:attrNameLst>
                                          <p:attrName>ppt_x</p:attrName>
                                        </p:attrNameLst>
                                      </p:cBhvr>
                                      <p:tavLst>
                                        <p:tav tm="0">
                                          <p:val>
                                            <p:strVal val="#ppt_x"/>
                                          </p:val>
                                        </p:tav>
                                        <p:tav tm="100000">
                                          <p:val>
                                            <p:strVal val="#ppt_x"/>
                                          </p:val>
                                        </p:tav>
                                      </p:tavLst>
                                    </p:anim>
                                    <p:anim calcmode="lin" valueType="num">
                                      <p:cBhvr>
                                        <p:cTn id="52"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695" y="400280"/>
            <a:ext cx="11441269" cy="1031913"/>
          </a:xfrm>
        </p:spPr>
        <p:txBody>
          <a:bodyPr>
            <a:normAutofit/>
          </a:bodyPr>
          <a:lstStyle/>
          <a:p>
            <a:r>
              <a:rPr lang="en-IN" sz="3000" dirty="0" smtClean="0">
                <a:latin typeface="Calibri" panose="020F0502020204030204" pitchFamily="34" charset="0"/>
              </a:rPr>
              <a:t>What </a:t>
            </a:r>
            <a:r>
              <a:rPr lang="en-IN" sz="3000" dirty="0" smtClean="0">
                <a:latin typeface="Calibri" panose="020F0502020204030204" pitchFamily="34" charset="0"/>
              </a:rPr>
              <a:t>are these </a:t>
            </a:r>
            <a:r>
              <a:rPr lang="en-IN" sz="3000" dirty="0" smtClean="0">
                <a:latin typeface="Calibri" panose="020F0502020204030204" pitchFamily="34" charset="0"/>
              </a:rPr>
              <a:t>types?</a:t>
            </a:r>
            <a:endParaRPr lang="en-IN" sz="3000" dirty="0">
              <a:latin typeface="Calibri" panose="020F0502020204030204" pitchFamily="34" charset="0"/>
            </a:endParaRPr>
          </a:p>
        </p:txBody>
      </p:sp>
      <p:pic>
        <p:nvPicPr>
          <p:cNvPr id="4098" name="Picture 2"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r="31466" b="1571"/>
          <a:stretch/>
        </p:blipFill>
        <p:spPr bwMode="auto">
          <a:xfrm>
            <a:off x="98996" y="1792578"/>
            <a:ext cx="6142779" cy="4345755"/>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p:cNvGrpSpPr/>
          <p:nvPr/>
        </p:nvGrpSpPr>
        <p:grpSpPr>
          <a:xfrm>
            <a:off x="6241775" y="1792578"/>
            <a:ext cx="5950225" cy="4345755"/>
            <a:chOff x="6241774" y="1792578"/>
            <a:chExt cx="5950225" cy="4345755"/>
          </a:xfrm>
        </p:grpSpPr>
        <p:pic>
          <p:nvPicPr>
            <p:cNvPr id="29" name="Picture 28"/>
            <p:cNvPicPr>
              <a:picLocks noChangeAspect="1"/>
            </p:cNvPicPr>
            <p:nvPr/>
          </p:nvPicPr>
          <p:blipFill rotWithShape="1">
            <a:blip r:embed="rId4">
              <a:extLst>
                <a:ext uri="{28A0092B-C50C-407E-A947-70E740481C1C}">
                  <a14:useLocalDpi xmlns:a14="http://schemas.microsoft.com/office/drawing/2010/main" val="0"/>
                </a:ext>
              </a:extLst>
            </a:blip>
            <a:srcRect r="9566" b="13043"/>
            <a:stretch/>
          </p:blipFill>
          <p:spPr>
            <a:xfrm>
              <a:off x="6241774" y="1792578"/>
              <a:ext cx="5950225" cy="4345755"/>
            </a:xfrm>
            <a:prstGeom prst="rect">
              <a:avLst/>
            </a:prstGeom>
          </p:spPr>
        </p:pic>
        <p:sp>
          <p:nvSpPr>
            <p:cNvPr id="30" name="Rectangle 29"/>
            <p:cNvSpPr/>
            <p:nvPr/>
          </p:nvSpPr>
          <p:spPr>
            <a:xfrm>
              <a:off x="6970643" y="3021496"/>
              <a:ext cx="490331" cy="22661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p:cNvSpPr/>
            <p:nvPr/>
          </p:nvSpPr>
          <p:spPr>
            <a:xfrm>
              <a:off x="7708605" y="5550195"/>
              <a:ext cx="4359348" cy="2232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11312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500"/>
                                        <p:tgtEl>
                                          <p:spTgt spid="4098"/>
                                        </p:tgtEl>
                                      </p:cBhvr>
                                    </p:animEffect>
                                  </p:childTnLst>
                                </p:cTn>
                              </p:par>
                              <p:par>
                                <p:cTn id="13" presetID="10"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044" y="238539"/>
            <a:ext cx="11352744" cy="549349"/>
          </a:xfrm>
        </p:spPr>
        <p:txBody>
          <a:bodyPr>
            <a:normAutofit/>
          </a:bodyPr>
          <a:lstStyle/>
          <a:p>
            <a:r>
              <a:rPr lang="en-IN" sz="3000" dirty="0" smtClean="0">
                <a:latin typeface="Calibri" panose="020F0502020204030204" pitchFamily="34" charset="0"/>
              </a:rPr>
              <a:t>Some Key Features of </a:t>
            </a:r>
            <a:r>
              <a:rPr lang="en-IN" sz="3000" dirty="0" err="1" smtClean="0">
                <a:latin typeface="Calibri" panose="020F0502020204030204" pitchFamily="34" charset="0"/>
              </a:rPr>
              <a:t>NoSQL</a:t>
            </a:r>
            <a:r>
              <a:rPr lang="en-IN" sz="3000" dirty="0" smtClean="0">
                <a:latin typeface="Calibri" panose="020F0502020204030204" pitchFamily="34" charset="0"/>
              </a:rPr>
              <a:t> DB</a:t>
            </a:r>
            <a:endParaRPr lang="en-IN" sz="3000" dirty="0">
              <a:latin typeface="Calibri" panose="020F0502020204030204" pitchFamily="34" charset="0"/>
            </a:endParaRPr>
          </a:p>
        </p:txBody>
      </p:sp>
      <p:sp>
        <p:nvSpPr>
          <p:cNvPr id="3" name="Content Placeholder 2"/>
          <p:cNvSpPr>
            <a:spLocks noGrp="1"/>
          </p:cNvSpPr>
          <p:nvPr>
            <p:ph idx="1"/>
          </p:nvPr>
        </p:nvSpPr>
        <p:spPr>
          <a:xfrm>
            <a:off x="133924" y="1621465"/>
            <a:ext cx="6189492" cy="5181600"/>
          </a:xfrm>
        </p:spPr>
        <p:txBody>
          <a:bodyPr/>
          <a:lstStyle/>
          <a:p>
            <a:r>
              <a:rPr lang="en-IN" dirty="0" smtClean="0"/>
              <a:t>You mean to tell me .. We are free from the tyranny of schemas.</a:t>
            </a:r>
          </a:p>
          <a:p>
            <a:r>
              <a:rPr lang="en-IN" dirty="0">
                <a:effectLst/>
              </a:rPr>
              <a:t>No need to develop a detailed database model: The non-relational nature of a NoSQL database allows database architects to quickly create a database without needing to develop a detailed (fine-grained) database model. This saves a lot of development time</a:t>
            </a:r>
            <a:r>
              <a:rPr lang="en-IN" dirty="0" smtClean="0">
                <a:effectLst/>
              </a:rPr>
              <a:t>.</a:t>
            </a:r>
            <a:endParaRPr lang="en-IN" dirty="0" smtClean="0">
              <a:effectLst/>
            </a:endParaRPr>
          </a:p>
        </p:txBody>
      </p:sp>
      <p:sp>
        <p:nvSpPr>
          <p:cNvPr id="5" name="Title 1"/>
          <p:cNvSpPr txBox="1">
            <a:spLocks/>
          </p:cNvSpPr>
          <p:nvPr/>
        </p:nvSpPr>
        <p:spPr>
          <a:xfrm>
            <a:off x="454689" y="1158949"/>
            <a:ext cx="6383433" cy="5493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2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IN" sz="3000" dirty="0" smtClean="0">
                <a:latin typeface="Calibri" panose="020F0502020204030204" pitchFamily="34" charset="0"/>
              </a:rPr>
              <a:t>1. </a:t>
            </a:r>
            <a:r>
              <a:rPr lang="en-IN" sz="3000" dirty="0" err="1" smtClean="0">
                <a:latin typeface="Calibri" panose="020F0502020204030204" pitchFamily="34" charset="0"/>
              </a:rPr>
              <a:t>Schemaless</a:t>
            </a:r>
            <a:r>
              <a:rPr lang="en-IN" sz="3000" dirty="0" smtClean="0">
                <a:latin typeface="Calibri" panose="020F0502020204030204" pitchFamily="34" charset="0"/>
              </a:rPr>
              <a:t> and </a:t>
            </a:r>
            <a:r>
              <a:rPr lang="en-IN" sz="3000" dirty="0" err="1" smtClean="0">
                <a:latin typeface="Calibri" panose="020F0502020204030204" pitchFamily="34" charset="0"/>
              </a:rPr>
              <a:t>TableLess</a:t>
            </a:r>
            <a:endParaRPr lang="en-IN" sz="3000" dirty="0">
              <a:latin typeface="Calibri" panose="020F0502020204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875" y="2200385"/>
            <a:ext cx="5257469" cy="3818162"/>
          </a:xfrm>
          <a:prstGeom prst="rect">
            <a:avLst/>
          </a:prstGeom>
        </p:spPr>
      </p:pic>
    </p:spTree>
    <p:extLst>
      <p:ext uri="{BB962C8B-B14F-4D97-AF65-F5344CB8AC3E}">
        <p14:creationId xmlns:p14="http://schemas.microsoft.com/office/powerpoint/2010/main" val="295008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22" y="610153"/>
            <a:ext cx="10353761" cy="647854"/>
          </a:xfrm>
        </p:spPr>
        <p:txBody>
          <a:bodyPr>
            <a:normAutofit/>
          </a:bodyPr>
          <a:lstStyle/>
          <a:p>
            <a:r>
              <a:rPr lang="en-IN" sz="3000" dirty="0" smtClean="0">
                <a:latin typeface="Calibri" panose="020F0502020204030204" pitchFamily="34" charset="0"/>
              </a:rPr>
              <a:t>Some Key Features of NoSQL DB</a:t>
            </a:r>
            <a:endParaRPr lang="en-IN" sz="3000" dirty="0">
              <a:latin typeface="Calibri" panose="020F0502020204030204" pitchFamily="34" charset="0"/>
            </a:endParaRPr>
          </a:p>
        </p:txBody>
      </p:sp>
      <p:sp>
        <p:nvSpPr>
          <p:cNvPr id="3" name="Content Placeholder 2"/>
          <p:cNvSpPr>
            <a:spLocks noGrp="1"/>
          </p:cNvSpPr>
          <p:nvPr>
            <p:ph idx="1"/>
          </p:nvPr>
        </p:nvSpPr>
        <p:spPr>
          <a:xfrm>
            <a:off x="913795" y="2096064"/>
            <a:ext cx="10353762" cy="1569420"/>
          </a:xfrm>
        </p:spPr>
        <p:txBody>
          <a:bodyPr/>
          <a:lstStyle/>
          <a:p>
            <a:pPr>
              <a:buFont typeface="Wingdings" panose="05000000000000000000" pitchFamily="2" charset="2"/>
              <a:buChar char="Ø"/>
            </a:pPr>
            <a:r>
              <a:rPr lang="en-IN" dirty="0">
                <a:effectLst/>
              </a:rPr>
              <a:t>Humongous Volume of </a:t>
            </a:r>
            <a:r>
              <a:rPr lang="en-IN" dirty="0" smtClean="0">
                <a:effectLst/>
              </a:rPr>
              <a:t>data.</a:t>
            </a:r>
          </a:p>
          <a:p>
            <a:pPr>
              <a:buFont typeface="Wingdings" panose="05000000000000000000" pitchFamily="2" charset="2"/>
              <a:buChar char="Ø"/>
            </a:pPr>
            <a:r>
              <a:rPr lang="en-IN" dirty="0" smtClean="0">
                <a:effectLst/>
              </a:rPr>
              <a:t>Can Scale both up and out.</a:t>
            </a:r>
          </a:p>
          <a:p>
            <a:pPr>
              <a:buFont typeface="Wingdings" panose="05000000000000000000" pitchFamily="2" charset="2"/>
              <a:buChar char="Ø"/>
            </a:pPr>
            <a:r>
              <a:rPr lang="en-IN" dirty="0" smtClean="0">
                <a:effectLst/>
              </a:rPr>
              <a:t>Also most of the time administration does not require large downtimes</a:t>
            </a:r>
            <a:r>
              <a:rPr lang="en-IN" dirty="0" smtClean="0">
                <a:effectLst/>
              </a:rPr>
              <a:t>.</a:t>
            </a:r>
            <a:endParaRPr lang="en-IN" dirty="0" smtClean="0">
              <a:effectLst/>
            </a:endParaRPr>
          </a:p>
        </p:txBody>
      </p:sp>
      <p:sp>
        <p:nvSpPr>
          <p:cNvPr id="5" name="Title 1"/>
          <p:cNvSpPr txBox="1">
            <a:spLocks/>
          </p:cNvSpPr>
          <p:nvPr/>
        </p:nvSpPr>
        <p:spPr>
          <a:xfrm>
            <a:off x="0" y="1429756"/>
            <a:ext cx="10203290" cy="54934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2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3000" dirty="0" smtClean="0">
                <a:latin typeface="Calibri" panose="020F0502020204030204" pitchFamily="34" charset="0"/>
              </a:rPr>
              <a:t>2. Extremely Scalable Distributed Architecture</a:t>
            </a:r>
            <a:endParaRPr lang="en-IN" sz="3000" dirty="0">
              <a:latin typeface="Calibri" panose="020F0502020204030204" pitchFamily="34" charset="0"/>
            </a:endParaRPr>
          </a:p>
        </p:txBody>
      </p:sp>
      <p:sp>
        <p:nvSpPr>
          <p:cNvPr id="6" name="Title 1"/>
          <p:cNvSpPr txBox="1">
            <a:spLocks/>
          </p:cNvSpPr>
          <p:nvPr/>
        </p:nvSpPr>
        <p:spPr>
          <a:xfrm>
            <a:off x="-265044" y="3823200"/>
            <a:ext cx="10733377" cy="5493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2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3000" dirty="0" smtClean="0">
                <a:latin typeface="Calibri" panose="020F0502020204030204" pitchFamily="34" charset="0"/>
              </a:rPr>
              <a:t>3. Very Powerful for some particular </a:t>
            </a:r>
            <a:r>
              <a:rPr lang="en-IN" sz="3000" dirty="0" smtClean="0">
                <a:latin typeface="Calibri" panose="020F0502020204030204" pitchFamily="34" charset="0"/>
              </a:rPr>
              <a:t>use cases</a:t>
            </a:r>
            <a:endParaRPr lang="en-IN" sz="3000" dirty="0">
              <a:latin typeface="Calibri" panose="020F0502020204030204" pitchFamily="34" charset="0"/>
            </a:endParaRPr>
          </a:p>
        </p:txBody>
      </p:sp>
      <p:sp>
        <p:nvSpPr>
          <p:cNvPr id="7" name="Content Placeholder 2"/>
          <p:cNvSpPr txBox="1">
            <a:spLocks/>
          </p:cNvSpPr>
          <p:nvPr/>
        </p:nvSpPr>
        <p:spPr>
          <a:xfrm>
            <a:off x="913795" y="4690407"/>
            <a:ext cx="10353762" cy="188267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buClr>
                <a:schemeClr val="accent1"/>
              </a:buClr>
              <a:buFont typeface="Wingdings" panose="05000000000000000000" pitchFamily="2" charset="2"/>
              <a:buChar char="Ø"/>
            </a:pPr>
            <a:r>
              <a:rPr lang="en-IN" dirty="0">
                <a:effectLst/>
                <a:latin typeface="+mj-lt"/>
                <a:ea typeface="+mj-ea"/>
                <a:cs typeface="+mj-cs"/>
              </a:rPr>
              <a:t>Humongous Volume of static data- </a:t>
            </a:r>
            <a:r>
              <a:rPr lang="en-IN" dirty="0" err="1">
                <a:effectLst/>
                <a:latin typeface="+mj-lt"/>
                <a:ea typeface="+mj-ea"/>
                <a:cs typeface="+mj-cs"/>
              </a:rPr>
              <a:t>Hbase</a:t>
            </a:r>
            <a:r>
              <a:rPr lang="en-IN" dirty="0">
                <a:effectLst/>
                <a:latin typeface="+mj-lt"/>
                <a:ea typeface="+mj-ea"/>
                <a:cs typeface="+mj-cs"/>
              </a:rPr>
              <a:t> , Big Table</a:t>
            </a:r>
          </a:p>
          <a:p>
            <a:pPr>
              <a:buClr>
                <a:schemeClr val="accent1"/>
              </a:buClr>
              <a:buFont typeface="Wingdings" panose="05000000000000000000" pitchFamily="2" charset="2"/>
              <a:buChar char="Ø"/>
            </a:pPr>
            <a:r>
              <a:rPr lang="en-IN" dirty="0">
                <a:effectLst/>
                <a:latin typeface="+mj-lt"/>
                <a:ea typeface="+mj-ea"/>
                <a:cs typeface="+mj-cs"/>
              </a:rPr>
              <a:t>Fast hot reads- </a:t>
            </a:r>
            <a:r>
              <a:rPr lang="en-IN" dirty="0" err="1">
                <a:effectLst/>
                <a:latin typeface="+mj-lt"/>
                <a:ea typeface="+mj-ea"/>
                <a:cs typeface="+mj-cs"/>
              </a:rPr>
              <a:t>Memcached</a:t>
            </a:r>
            <a:r>
              <a:rPr lang="en-IN" dirty="0">
                <a:effectLst/>
                <a:latin typeface="+mj-lt"/>
                <a:ea typeface="+mj-ea"/>
                <a:cs typeface="+mj-cs"/>
              </a:rPr>
              <a:t> or </a:t>
            </a:r>
            <a:r>
              <a:rPr lang="en-IN" dirty="0" err="1">
                <a:effectLst/>
                <a:latin typeface="+mj-lt"/>
                <a:ea typeface="+mj-ea"/>
                <a:cs typeface="+mj-cs"/>
              </a:rPr>
              <a:t>Redis</a:t>
            </a:r>
            <a:r>
              <a:rPr lang="en-IN" dirty="0">
                <a:effectLst/>
                <a:latin typeface="+mj-lt"/>
                <a:ea typeface="+mj-ea"/>
                <a:cs typeface="+mj-cs"/>
              </a:rPr>
              <a:t> </a:t>
            </a:r>
          </a:p>
          <a:p>
            <a:pPr>
              <a:buClr>
                <a:schemeClr val="accent1"/>
              </a:buClr>
              <a:buFont typeface="Wingdings" panose="05000000000000000000" pitchFamily="2" charset="2"/>
              <a:buChar char="Ø"/>
            </a:pPr>
            <a:r>
              <a:rPr lang="en-IN" dirty="0">
                <a:effectLst/>
                <a:latin typeface="+mj-lt"/>
                <a:ea typeface="+mj-ea"/>
                <a:cs typeface="+mj-cs"/>
              </a:rPr>
              <a:t>Search Engines- </a:t>
            </a:r>
            <a:r>
              <a:rPr lang="en-IN" dirty="0" err="1">
                <a:effectLst/>
                <a:latin typeface="+mj-lt"/>
                <a:ea typeface="+mj-ea"/>
                <a:cs typeface="+mj-cs"/>
              </a:rPr>
              <a:t>ElasticSearch</a:t>
            </a:r>
            <a:r>
              <a:rPr lang="en-IN" dirty="0">
                <a:effectLst/>
                <a:latin typeface="+mj-lt"/>
                <a:ea typeface="+mj-ea"/>
                <a:cs typeface="+mj-cs"/>
              </a:rPr>
              <a:t> </a:t>
            </a:r>
          </a:p>
          <a:p>
            <a:pPr>
              <a:buClr>
                <a:schemeClr val="accent1"/>
              </a:buClr>
              <a:buFont typeface="Wingdings" panose="05000000000000000000" pitchFamily="2" charset="2"/>
              <a:buChar char="Ø"/>
            </a:pPr>
            <a:r>
              <a:rPr lang="en-IN" dirty="0" err="1">
                <a:effectLst/>
                <a:latin typeface="+mj-lt"/>
                <a:ea typeface="+mj-ea"/>
                <a:cs typeface="+mj-cs"/>
              </a:rPr>
              <a:t>Redis</a:t>
            </a:r>
            <a:r>
              <a:rPr lang="en-IN" dirty="0">
                <a:effectLst/>
                <a:latin typeface="+mj-lt"/>
                <a:ea typeface="+mj-ea"/>
                <a:cs typeface="+mj-cs"/>
              </a:rPr>
              <a:t> for Sorted sets</a:t>
            </a:r>
          </a:p>
          <a:p>
            <a:pPr marL="0" indent="0">
              <a:buFont typeface="Arial" panose="020B0604020202020204" pitchFamily="34" charset="0"/>
              <a:buNone/>
            </a:pPr>
            <a:endParaRPr lang="en-IN" dirty="0" smtClean="0">
              <a:effectLst/>
              <a:latin typeface="Calibri" panose="020F0502020204030204" pitchFamily="34" charset="0"/>
            </a:endParaRPr>
          </a:p>
        </p:txBody>
      </p:sp>
    </p:spTree>
    <p:extLst>
      <p:ext uri="{BB962C8B-B14F-4D97-AF65-F5344CB8AC3E}">
        <p14:creationId xmlns:p14="http://schemas.microsoft.com/office/powerpoint/2010/main" val="363475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p:bldP spid="6" grpId="0"/>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3089</TotalTime>
  <Words>1536</Words>
  <Application>Microsoft Office PowerPoint</Application>
  <PresentationFormat>Widescreen</PresentationFormat>
  <Paragraphs>155</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Wingdings</vt:lpstr>
      <vt:lpstr>Wingdings 3</vt:lpstr>
      <vt:lpstr>Ion</vt:lpstr>
      <vt:lpstr>Meetup 1.0</vt:lpstr>
      <vt:lpstr>Welcome Note</vt:lpstr>
      <vt:lpstr>Why this Topic</vt:lpstr>
      <vt:lpstr>SQL ? NOSQL? NewSQL?</vt:lpstr>
      <vt:lpstr>SQL… My Precious !!!</vt:lpstr>
      <vt:lpstr>NoSQL..Not Only SQL!</vt:lpstr>
      <vt:lpstr>What are these types?</vt:lpstr>
      <vt:lpstr>Some Key Features of NoSQL DB</vt:lpstr>
      <vt:lpstr>Some Key Features of NoSQL DB</vt:lpstr>
      <vt:lpstr>Industry Leaders analysis</vt:lpstr>
      <vt:lpstr>Then what is the problem?</vt:lpstr>
      <vt:lpstr>Few Myths To BUST!</vt:lpstr>
      <vt:lpstr>NewSQL..</vt:lpstr>
      <vt:lpstr>Factors that decide what to use?</vt:lpstr>
      <vt:lpstr>Transition</vt:lpstr>
      <vt:lpstr>SAMPLE USECASES</vt:lpstr>
      <vt:lpstr>Questions</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Meetup 1.0</dc:title>
  <dc:creator>Bhavishya Mathur</dc:creator>
  <cp:lastModifiedBy>Bhavishya Mathur</cp:lastModifiedBy>
  <cp:revision>63</cp:revision>
  <dcterms:created xsi:type="dcterms:W3CDTF">2017-09-03T16:35:34Z</dcterms:created>
  <dcterms:modified xsi:type="dcterms:W3CDTF">2017-09-06T11:00:16Z</dcterms:modified>
</cp:coreProperties>
</file>