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6" r:id="rId1"/>
  </p:sldMasterIdLst>
  <p:sldIdLst>
    <p:sldId id="256" r:id="rId2"/>
    <p:sldId id="257" r:id="rId3"/>
    <p:sldId id="258" r:id="rId4"/>
    <p:sldId id="259" r:id="rId5"/>
    <p:sldId id="260" r:id="rId6"/>
    <p:sldId id="276" r:id="rId7"/>
    <p:sldId id="278" r:id="rId8"/>
    <p:sldId id="279" r:id="rId9"/>
    <p:sldId id="280" r:id="rId10"/>
    <p:sldId id="281" r:id="rId11"/>
    <p:sldId id="282" r:id="rId12"/>
    <p:sldId id="264" r:id="rId13"/>
    <p:sldId id="266" r:id="rId14"/>
    <p:sldId id="292" r:id="rId15"/>
    <p:sldId id="293" r:id="rId16"/>
    <p:sldId id="286" r:id="rId17"/>
    <p:sldId id="268" r:id="rId18"/>
    <p:sldId id="284" r:id="rId19"/>
    <p:sldId id="285" r:id="rId20"/>
    <p:sldId id="296" r:id="rId21"/>
    <p:sldId id="267" r:id="rId22"/>
    <p:sldId id="287" r:id="rId23"/>
    <p:sldId id="294" r:id="rId24"/>
    <p:sldId id="269" r:id="rId25"/>
    <p:sldId id="277" r:id="rId26"/>
    <p:sldId id="273" r:id="rId27"/>
    <p:sldId id="288" r:id="rId28"/>
    <p:sldId id="289" r:id="rId29"/>
    <p:sldId id="290" r:id="rId30"/>
    <p:sldId id="272" r:id="rId31"/>
    <p:sldId id="295" r:id="rId32"/>
    <p:sldId id="27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sorterViewPr>
    <p:cViewPr>
      <p:scale>
        <a:sx n="100" d="100"/>
        <a:sy n="100" d="100"/>
      </p:scale>
      <p:origin x="0" y="-27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42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39562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24029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74502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5643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3/14/2022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769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3/14/2022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20893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5616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2581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4727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1741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9414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403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3/14/2022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0697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3/14/2022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030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3/14/2022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9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1298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3/14/2022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31360994"/>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tpoint.com/microcontroller" TargetMode="External"/><Relationship Id="rId2" Type="http://schemas.openxmlformats.org/officeDocument/2006/relationships/hyperlink" Target="https://www.javatpoint.com/arduino-uno" TargetMode="External"/><Relationship Id="rId1" Type="http://schemas.openxmlformats.org/officeDocument/2006/relationships/slideLayout" Target="../slideLayouts/slideLayout2.xml"/><Relationship Id="rId4" Type="http://schemas.openxmlformats.org/officeDocument/2006/relationships/hyperlink" Target="https://www.javatpoint.com/arduino-ide"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mdpi.com/journal/sensors" TargetMode="External"/><Relationship Id="rId2" Type="http://schemas.openxmlformats.org/officeDocument/2006/relationships/hyperlink" Target="http://www.electronicshub.org/wireless-door-bel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pngimg.com/download/66563"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8BE97-5F48-D54C-885F-7E5A887A0F41}"/>
              </a:ext>
            </a:extLst>
          </p:cNvPr>
          <p:cNvSpPr>
            <a:spLocks noGrp="1"/>
          </p:cNvSpPr>
          <p:nvPr>
            <p:ph type="title"/>
          </p:nvPr>
        </p:nvSpPr>
        <p:spPr>
          <a:xfrm>
            <a:off x="367391" y="1916349"/>
            <a:ext cx="11480898" cy="1638234"/>
          </a:xfrm>
        </p:spPr>
        <p:txBody>
          <a:bodyPr>
            <a:noAutofit/>
          </a:bodyPr>
          <a:lstStyle/>
          <a:p>
            <a:pPr algn="ctr"/>
            <a:r>
              <a:rPr lang="en-US" sz="4400" dirty="0">
                <a:latin typeface="Times New Roman" panose="02020603050405020304" pitchFamily="18" charset="0"/>
                <a:cs typeface="Times New Roman" panose="02020603050405020304" pitchFamily="18" charset="0"/>
              </a:rPr>
              <a:t>Advanced </a:t>
            </a:r>
            <a:r>
              <a:rPr lang="en-US" sz="4400" dirty="0">
                <a:solidFill>
                  <a:schemeClr val="tx1"/>
                </a:solidFill>
                <a:latin typeface="Times New Roman" panose="02020603050405020304" pitchFamily="18" charset="0"/>
                <a:cs typeface="Times New Roman" panose="02020603050405020304" pitchFamily="18" charset="0"/>
              </a:rPr>
              <a:t>D</a:t>
            </a:r>
            <a:r>
              <a:rPr lang="en-US" dirty="0">
                <a:solidFill>
                  <a:schemeClr val="tx1"/>
                </a:solidFill>
                <a:latin typeface="Times New Roman" panose="02020603050405020304" pitchFamily="18" charset="0"/>
                <a:cs typeface="Times New Roman" panose="02020603050405020304" pitchFamily="18" charset="0"/>
              </a:rPr>
              <a:t>oorbell</a:t>
            </a:r>
            <a:r>
              <a:rPr lang="en-US" sz="4400" dirty="0">
                <a:latin typeface="Times New Roman" panose="02020603050405020304" pitchFamily="18" charset="0"/>
                <a:cs typeface="Times New Roman" panose="02020603050405020304" pitchFamily="18" charset="0"/>
              </a:rPr>
              <a:t> to prevent </a:t>
            </a:r>
            <a:br>
              <a:rPr lang="en-US" sz="4400" dirty="0">
                <a:latin typeface="Times New Roman" panose="02020603050405020304" pitchFamily="18" charset="0"/>
                <a:cs typeface="Times New Roman" panose="02020603050405020304" pitchFamily="18" charset="0"/>
              </a:rPr>
            </a:br>
            <a:r>
              <a:rPr lang="en-US" sz="4400" dirty="0">
                <a:solidFill>
                  <a:srgbClr val="FFFF00"/>
                </a:solidFill>
                <a:latin typeface="Times New Roman" panose="02020603050405020304" pitchFamily="18" charset="0"/>
                <a:cs typeface="Times New Roman" panose="02020603050405020304" pitchFamily="18" charset="0"/>
              </a:rPr>
              <a:t>COVID-19</a:t>
            </a:r>
            <a:r>
              <a:rPr lang="en-US" sz="4400" dirty="0">
                <a:solidFill>
                  <a:srgbClr val="FF0000"/>
                </a:solidFill>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using Arduino </a:t>
            </a:r>
            <a:r>
              <a:rPr lang="en-US" dirty="0">
                <a:latin typeface="Times New Roman" panose="02020603050405020304" pitchFamily="18" charset="0"/>
                <a:cs typeface="Times New Roman" panose="02020603050405020304" pitchFamily="18" charset="0"/>
              </a:rPr>
              <a:t>NANO</a:t>
            </a:r>
            <a:endParaRPr lang="en-US" sz="4400"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817CFF6-8899-344E-847D-04E54E12CC7D}"/>
              </a:ext>
            </a:extLst>
          </p:cNvPr>
          <p:cNvSpPr>
            <a:spLocks noGrp="1"/>
          </p:cNvSpPr>
          <p:nvPr>
            <p:ph sz="half" idx="1"/>
          </p:nvPr>
        </p:nvSpPr>
        <p:spPr>
          <a:xfrm>
            <a:off x="367391" y="3554583"/>
            <a:ext cx="5568183" cy="2775468"/>
          </a:xfrm>
        </p:spPr>
        <p:txBody>
          <a:bodyPr>
            <a:noAutofit/>
          </a:bodyPr>
          <a:lstStyle/>
          <a:p>
            <a:pPr marL="0" indent="0">
              <a:buNone/>
            </a:pPr>
            <a:r>
              <a:rPr lang="en-GB" sz="2400" u="sng" dirty="0">
                <a:latin typeface="Times New Roman" panose="02020603050405020304" pitchFamily="18" charset="0"/>
                <a:cs typeface="Times New Roman" panose="02020603050405020304" pitchFamily="18" charset="0"/>
              </a:rPr>
              <a:t>Batch Number:</a:t>
            </a:r>
            <a:r>
              <a:rPr lang="en-GB" sz="2400" dirty="0">
                <a:latin typeface="Times New Roman" panose="02020603050405020304" pitchFamily="18" charset="0"/>
                <a:cs typeface="Times New Roman" panose="02020603050405020304" pitchFamily="18" charset="0"/>
              </a:rPr>
              <a:t> 78</a:t>
            </a:r>
          </a:p>
          <a:p>
            <a:pPr marL="0" indent="0">
              <a:buNone/>
            </a:pPr>
            <a:r>
              <a:rPr lang="en-GB" sz="2400" u="sng" dirty="0">
                <a:latin typeface="Times New Roman" panose="02020603050405020304" pitchFamily="18" charset="0"/>
                <a:cs typeface="Times New Roman" panose="02020603050405020304" pitchFamily="18" charset="0"/>
              </a:rPr>
              <a:t>Presented By: </a:t>
            </a:r>
          </a:p>
          <a:p>
            <a:pPr marL="0" indent="0">
              <a:buNone/>
            </a:pPr>
            <a:r>
              <a:rPr lang="en-GB" sz="2400" dirty="0">
                <a:latin typeface="Times New Roman" panose="02020603050405020304" pitchFamily="18" charset="0"/>
                <a:cs typeface="Times New Roman" panose="02020603050405020304" pitchFamily="18" charset="0"/>
              </a:rPr>
              <a:t>V K Ramdas Coudinya(11189C190)</a:t>
            </a:r>
          </a:p>
          <a:p>
            <a:pPr marL="0" indent="0">
              <a:buNone/>
            </a:pPr>
            <a:r>
              <a:rPr lang="en-GB" sz="2400" dirty="0">
                <a:latin typeface="Times New Roman" panose="02020603050405020304" pitchFamily="18" charset="0"/>
                <a:cs typeface="Times New Roman" panose="02020603050405020304" pitchFamily="18" charset="0"/>
              </a:rPr>
              <a:t>R V Sarath Kumar(11189C193)</a:t>
            </a:r>
          </a:p>
          <a:p>
            <a:pPr marL="0" indent="0">
              <a:buNone/>
            </a:pPr>
            <a:r>
              <a:rPr lang="en-GB" sz="2400" dirty="0">
                <a:latin typeface="Times New Roman" panose="02020603050405020304" pitchFamily="18" charset="0"/>
                <a:cs typeface="Times New Roman" panose="02020603050405020304" pitchFamily="18" charset="0"/>
              </a:rPr>
              <a:t>T Ravi Teja(11189C222)                                                                                 </a:t>
            </a:r>
          </a:p>
        </p:txBody>
      </p:sp>
      <p:sp>
        <p:nvSpPr>
          <p:cNvPr id="6" name="Content Placeholder 5">
            <a:extLst>
              <a:ext uri="{FF2B5EF4-FFF2-40B4-BE49-F238E27FC236}">
                <a16:creationId xmlns:a16="http://schemas.microsoft.com/office/drawing/2014/main" id="{80BD801E-DE14-6544-9F1B-97EBDD66CDFE}"/>
              </a:ext>
            </a:extLst>
          </p:cNvPr>
          <p:cNvSpPr>
            <a:spLocks noGrp="1"/>
          </p:cNvSpPr>
          <p:nvPr>
            <p:ph sz="half" idx="2"/>
          </p:nvPr>
        </p:nvSpPr>
        <p:spPr>
          <a:xfrm>
            <a:off x="6181013" y="3554583"/>
            <a:ext cx="5935573" cy="2775468"/>
          </a:xfrm>
        </p:spPr>
        <p:txBody>
          <a:bodyPr>
            <a:normAutofit/>
          </a:bodyPr>
          <a:lstStyle/>
          <a:p>
            <a:pPr marL="0" indent="0">
              <a:buNone/>
            </a:pPr>
            <a:r>
              <a:rPr lang="en-GB" sz="2400" u="sng" dirty="0">
                <a:latin typeface="Times New Roman" panose="02020603050405020304" pitchFamily="18" charset="0"/>
                <a:cs typeface="Times New Roman" panose="02020603050405020304" pitchFamily="18" charset="0"/>
              </a:rPr>
              <a:t>Guided by:</a:t>
            </a:r>
          </a:p>
          <a:p>
            <a:pPr marL="0" indent="0">
              <a:buNone/>
            </a:pPr>
            <a:r>
              <a:rPr lang="en-GB" sz="2400" dirty="0">
                <a:latin typeface="Times New Roman" panose="02020603050405020304" pitchFamily="18" charset="0"/>
                <a:cs typeface="Times New Roman" panose="02020603050405020304" pitchFamily="18" charset="0"/>
              </a:rPr>
              <a:t>A. Niranjan, Assistant Professor</a:t>
            </a:r>
          </a:p>
          <a:p>
            <a:pPr marL="0" indent="0">
              <a:buNone/>
            </a:pPr>
            <a:r>
              <a:rPr lang="en-GB" sz="2400" dirty="0">
                <a:latin typeface="Times New Roman" panose="02020603050405020304" pitchFamily="18" charset="0"/>
                <a:cs typeface="Times New Roman" panose="02020603050405020304" pitchFamily="18" charset="0"/>
              </a:rPr>
              <a:t>Department of ECE</a:t>
            </a:r>
          </a:p>
          <a:p>
            <a:pPr marL="0" indent="0">
              <a:buNone/>
            </a:pPr>
            <a:r>
              <a:rPr lang="en-GB" sz="2400" dirty="0">
                <a:latin typeface="Times New Roman" panose="02020603050405020304" pitchFamily="18" charset="0"/>
                <a:cs typeface="Times New Roman" panose="02020603050405020304" pitchFamily="18" charset="0"/>
              </a:rPr>
              <a:t>SCSVMV (DEEMED UNIVERSITY)</a:t>
            </a:r>
          </a:p>
          <a:p>
            <a:pPr marL="0" indent="0">
              <a:buNone/>
            </a:pPr>
            <a:r>
              <a:rPr lang="en-GB" sz="2400" dirty="0">
                <a:latin typeface="Times New Roman" panose="02020603050405020304" pitchFamily="18" charset="0"/>
                <a:cs typeface="Times New Roman" panose="02020603050405020304" pitchFamily="18" charset="0"/>
              </a:rPr>
              <a:t>KANCHIPURAM.</a:t>
            </a:r>
          </a:p>
          <a:p>
            <a:pPr marL="0" indent="0">
              <a:buNone/>
            </a:pPr>
            <a:endParaRPr lang="en-GB" dirty="0">
              <a:solidFill>
                <a:schemeClr val="tx2">
                  <a:lumMod val="40000"/>
                  <a:lumOff val="60000"/>
                </a:schemeClr>
              </a:solidFill>
            </a:endParaRPr>
          </a:p>
          <a:p>
            <a:pPr marL="0" indent="0">
              <a:buNone/>
            </a:pPr>
            <a:endParaRPr lang="en-GB" i="1" dirty="0">
              <a:solidFill>
                <a:schemeClr val="tx2">
                  <a:lumMod val="40000"/>
                  <a:lumOff val="60000"/>
                </a:schemeClr>
              </a:solidFill>
            </a:endParaRPr>
          </a:p>
        </p:txBody>
      </p:sp>
      <p:sp>
        <p:nvSpPr>
          <p:cNvPr id="4" name="TextBox 3">
            <a:extLst>
              <a:ext uri="{FF2B5EF4-FFF2-40B4-BE49-F238E27FC236}">
                <a16:creationId xmlns:a16="http://schemas.microsoft.com/office/drawing/2014/main" id="{EAF57FFF-BAA9-4795-A462-CFAE4BDA6267}"/>
              </a:ext>
            </a:extLst>
          </p:cNvPr>
          <p:cNvSpPr txBox="1"/>
          <p:nvPr/>
        </p:nvSpPr>
        <p:spPr>
          <a:xfrm>
            <a:off x="1206546" y="180215"/>
            <a:ext cx="9458055" cy="1446550"/>
          </a:xfrm>
          <a:prstGeom prst="rect">
            <a:avLst/>
          </a:prstGeom>
          <a:noFill/>
        </p:spPr>
        <p:txBody>
          <a:bodyPr wrap="square" rtlCol="0">
            <a:spAutoFit/>
          </a:bodyPr>
          <a:lstStyle/>
          <a:p>
            <a:pPr algn="ctr"/>
            <a:r>
              <a:rPr kumimoji="0" lang="sv-SE" sz="4400" b="1" i="0" u="none" strike="noStrike" kern="1200" cap="none" spc="0" normalizeH="0" baseline="0" noProof="0" dirty="0">
                <a:ln w="6350">
                  <a:noFill/>
                </a:ln>
                <a:solidFill>
                  <a:schemeClr val="accent2"/>
                </a:solidFill>
                <a:uLnTx/>
                <a:uFillTx/>
                <a:latin typeface="Times New Roman" panose="02020603050405020304" pitchFamily="18" charset="0"/>
                <a:ea typeface="+mj-ea"/>
                <a:cs typeface="Times New Roman" panose="02020603050405020304" pitchFamily="18" charset="0"/>
              </a:rPr>
              <a:t>Sri Chandrasekharendra Saraswathi</a:t>
            </a:r>
          </a:p>
          <a:p>
            <a:pPr algn="ctr"/>
            <a:r>
              <a:rPr kumimoji="0" lang="sv-SE" sz="4400" b="1" i="0" u="none" strike="noStrike" kern="1200" cap="none" spc="0" normalizeH="0" baseline="0" noProof="0" dirty="0">
                <a:ln w="6350">
                  <a:noFill/>
                </a:ln>
                <a:solidFill>
                  <a:schemeClr val="accent2"/>
                </a:solidFill>
                <a:uLnTx/>
                <a:uFillTx/>
                <a:latin typeface="Times New Roman" panose="02020603050405020304" pitchFamily="18" charset="0"/>
                <a:ea typeface="+mj-ea"/>
                <a:cs typeface="Times New Roman" panose="02020603050405020304" pitchFamily="18" charset="0"/>
              </a:rPr>
              <a:t>Viswa Mahavidyalaya</a:t>
            </a:r>
            <a:endParaRPr lang="en-IN" sz="4400" dirty="0">
              <a:solidFill>
                <a:schemeClr val="accent2"/>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F4668D4-4593-4DE4-9BE2-37A2D8D59C4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34394" y="77420"/>
            <a:ext cx="1398310" cy="1259761"/>
          </a:xfrm>
          <a:prstGeom prst="rect">
            <a:avLst/>
          </a:prstGeom>
        </p:spPr>
      </p:pic>
    </p:spTree>
    <p:extLst>
      <p:ext uri="{BB962C8B-B14F-4D97-AF65-F5344CB8AC3E}">
        <p14:creationId xmlns:p14="http://schemas.microsoft.com/office/powerpoint/2010/main" val="3834306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2CEE-0B7B-4806-83FD-965241258069}"/>
              </a:ext>
            </a:extLst>
          </p:cNvPr>
          <p:cNvSpPr>
            <a:spLocks noGrp="1"/>
          </p:cNvSpPr>
          <p:nvPr>
            <p:ph type="title"/>
          </p:nvPr>
        </p:nvSpPr>
        <p:spPr>
          <a:xfrm>
            <a:off x="687371" y="311085"/>
            <a:ext cx="10515600" cy="1325563"/>
          </a:xfrm>
        </p:spPr>
        <p:txBody>
          <a:bodyPr/>
          <a:lstStyle/>
          <a:p>
            <a:pPr algn="ctr"/>
            <a:r>
              <a:rPr lang="en-US" sz="4400" b="1" dirty="0">
                <a:solidFill>
                  <a:srgbClr val="FFFF00"/>
                </a:solidFill>
                <a:latin typeface="Times New Roman" panose="02020603050405020304" pitchFamily="18" charset="0"/>
                <a:cs typeface="Times New Roman" panose="02020603050405020304" pitchFamily="18" charset="0"/>
              </a:rPr>
              <a:t>Raspberry Pi Based Smart Doorbell</a:t>
            </a:r>
            <a:endParaRPr lang="en-IN" b="1" dirty="0">
              <a:solidFill>
                <a:srgbClr val="FFFF00"/>
              </a:solidFill>
            </a:endParaRPr>
          </a:p>
        </p:txBody>
      </p:sp>
      <p:sp>
        <p:nvSpPr>
          <p:cNvPr id="3" name="Content Placeholder 2">
            <a:extLst>
              <a:ext uri="{FF2B5EF4-FFF2-40B4-BE49-F238E27FC236}">
                <a16:creationId xmlns:a16="http://schemas.microsoft.com/office/drawing/2014/main" id="{13DD51F9-4DBD-4AC1-A9B4-F64B8C4447D4}"/>
              </a:ext>
            </a:extLst>
          </p:cNvPr>
          <p:cNvSpPr>
            <a:spLocks noGrp="1"/>
          </p:cNvSpPr>
          <p:nvPr>
            <p:ph idx="1"/>
          </p:nvPr>
        </p:nvSpPr>
        <p:spPr>
          <a:xfrm>
            <a:off x="0" y="1825625"/>
            <a:ext cx="12192000" cy="4351338"/>
          </a:xfrm>
        </p:spPr>
        <p:txBody>
          <a:bodyPr/>
          <a:lstStyle/>
          <a:p>
            <a:pPr marL="457200" lvl="1" indent="0" algn="just">
              <a:buNone/>
            </a:pPr>
            <a:r>
              <a:rPr lang="en-IN" dirty="0">
                <a:latin typeface="Times New Roman" panose="02020603050405020304" pitchFamily="18" charset="0"/>
                <a:cs typeface="Times New Roman" panose="02020603050405020304" pitchFamily="18" charset="0"/>
              </a:rPr>
              <a:t>Authors: </a:t>
            </a:r>
            <a:r>
              <a:rPr lang="en-IN" dirty="0"/>
              <a:t>Gopal Kumar, Ankit Mishra, Dhiraj Kumar, Asst. Prof. H.S. Hemane.</a:t>
            </a:r>
          </a:p>
          <a:p>
            <a:pPr lvl="1" algn="just"/>
            <a:r>
              <a:rPr lang="en-US" dirty="0">
                <a:latin typeface="Times New Roman" panose="02020603050405020304" pitchFamily="18" charset="0"/>
                <a:cs typeface="Times New Roman" panose="02020603050405020304" pitchFamily="18" charset="0"/>
              </a:rPr>
              <a:t>The proposed system will allow to communicate between visitors and owners of the house. Video camera system (the photo of visitors will be sent to the owner of the house), instant message notification, SMS / MMS notification and dual audio / single sided process will be provided with videophone. </a:t>
            </a:r>
          </a:p>
          <a:p>
            <a:pPr lvl="1" algn="just"/>
            <a:r>
              <a:rPr lang="en-US" dirty="0">
                <a:latin typeface="Times New Roman" panose="02020603050405020304" pitchFamily="18" charset="0"/>
                <a:cs typeface="Times New Roman" panose="02020603050405020304" pitchFamily="18" charset="0"/>
              </a:rPr>
              <a:t>In addition, cloud storage of image data with a high resolution will be provided using the system With increasing safety and security is-sues, the use of smart door system increased consistently with the advent of security related electronics, such as digital door locks, advanced video conversation devices, and wire-less home security networks.</a:t>
            </a:r>
          </a:p>
          <a:p>
            <a:pPr lvl="1" algn="just"/>
            <a:r>
              <a:rPr lang="en-US" sz="2400" dirty="0">
                <a:latin typeface="Times New Roman" panose="02020603050405020304" pitchFamily="18" charset="0"/>
                <a:cs typeface="Times New Roman" panose="02020603050405020304" pitchFamily="18" charset="0"/>
              </a:rPr>
              <a:t>The design and development of a home security system </a:t>
            </a:r>
            <a:r>
              <a:rPr lang="en-US" dirty="0">
                <a:latin typeface="Times New Roman" panose="02020603050405020304" pitchFamily="18" charset="0"/>
                <a:cs typeface="Times New Roman" panose="02020603050405020304" pitchFamily="18" charset="0"/>
              </a:rPr>
              <a:t>combined with the functions of video camera system along with cloud storage</a:t>
            </a:r>
            <a:r>
              <a:rPr lang="en-US" sz="2400" dirty="0">
                <a:latin typeface="Times New Roman" panose="02020603050405020304" pitchFamily="18" charset="0"/>
                <a:cs typeface="Times New Roman" panose="02020603050405020304" pitchFamily="18" charset="0"/>
              </a:rPr>
              <a:t> to ensure security has been reported in this paper.</a:t>
            </a:r>
          </a:p>
        </p:txBody>
      </p:sp>
    </p:spTree>
    <p:extLst>
      <p:ext uri="{BB962C8B-B14F-4D97-AF65-F5344CB8AC3E}">
        <p14:creationId xmlns:p14="http://schemas.microsoft.com/office/powerpoint/2010/main" val="392033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F6D6-688B-4B30-95D3-CE3A8EACF884}"/>
              </a:ext>
            </a:extLst>
          </p:cNvPr>
          <p:cNvSpPr>
            <a:spLocks noGrp="1"/>
          </p:cNvSpPr>
          <p:nvPr>
            <p:ph type="title"/>
          </p:nvPr>
        </p:nvSpPr>
        <p:spPr>
          <a:xfrm>
            <a:off x="696798" y="196699"/>
            <a:ext cx="10515600" cy="1325563"/>
          </a:xfrm>
        </p:spPr>
        <p:txBody>
          <a:bodyPr/>
          <a:lstStyle/>
          <a:p>
            <a:pPr algn="ctr"/>
            <a:r>
              <a:rPr lang="en-US" sz="4400" b="1" dirty="0">
                <a:solidFill>
                  <a:srgbClr val="FFFF00"/>
                </a:solidFill>
                <a:latin typeface="Times New Roman" panose="02020603050405020304" pitchFamily="18" charset="0"/>
                <a:cs typeface="Times New Roman" panose="02020603050405020304" pitchFamily="18" charset="0"/>
              </a:rPr>
              <a:t>Arduino based Wireless Doorbell</a:t>
            </a:r>
            <a:endParaRPr lang="en-IN" b="1" dirty="0">
              <a:solidFill>
                <a:srgbClr val="FFFF00"/>
              </a:solidFill>
            </a:endParaRPr>
          </a:p>
        </p:txBody>
      </p:sp>
      <p:sp>
        <p:nvSpPr>
          <p:cNvPr id="3" name="Content Placeholder 2">
            <a:extLst>
              <a:ext uri="{FF2B5EF4-FFF2-40B4-BE49-F238E27FC236}">
                <a16:creationId xmlns:a16="http://schemas.microsoft.com/office/drawing/2014/main" id="{9968EE9F-245A-4EB0-A640-6801B67EC7CB}"/>
              </a:ext>
            </a:extLst>
          </p:cNvPr>
          <p:cNvSpPr>
            <a:spLocks noGrp="1"/>
          </p:cNvSpPr>
          <p:nvPr>
            <p:ph idx="1"/>
          </p:nvPr>
        </p:nvSpPr>
        <p:spPr>
          <a:xfrm>
            <a:off x="0" y="1484555"/>
            <a:ext cx="12192000" cy="5373445"/>
          </a:xfrm>
        </p:spPr>
        <p:txBody>
          <a:bodyPr>
            <a:normAutofit fontScale="92500" lnSpcReduction="20000"/>
          </a:bodyPr>
          <a:lstStyle/>
          <a:p>
            <a:pPr marL="0" indent="0" algn="just">
              <a:buNone/>
            </a:pPr>
            <a:r>
              <a:rPr lang="en-IN" sz="2600" dirty="0">
                <a:latin typeface="Times New Roman" panose="02020603050405020304" pitchFamily="18" charset="0"/>
                <a:cs typeface="Times New Roman" panose="02020603050405020304" pitchFamily="18" charset="0"/>
              </a:rPr>
              <a:t>Author: Anusha(Electronics Hub)</a:t>
            </a:r>
          </a:p>
          <a:p>
            <a:pPr algn="just"/>
            <a:r>
              <a:rPr lang="en-US" sz="2600" b="0" i="0" dirty="0">
                <a:effectLst/>
                <a:latin typeface="Times New Roman" panose="02020603050405020304" pitchFamily="18" charset="0"/>
                <a:cs typeface="Times New Roman" panose="02020603050405020304" pitchFamily="18" charset="0"/>
              </a:rPr>
              <a:t>The aim of this project is to design a simple and cost efficient wireless doorbell. </a:t>
            </a:r>
            <a:r>
              <a:rPr lang="en-US" sz="2600" dirty="0">
                <a:latin typeface="Times New Roman" panose="02020603050405020304" pitchFamily="18" charset="0"/>
                <a:cs typeface="Times New Roman" panose="02020603050405020304" pitchFamily="18" charset="0"/>
              </a:rPr>
              <a:t>T</a:t>
            </a:r>
            <a:r>
              <a:rPr lang="en-US" sz="2600" b="0" i="0" dirty="0">
                <a:effectLst/>
                <a:latin typeface="Times New Roman" panose="02020603050405020304" pitchFamily="18" charset="0"/>
                <a:cs typeface="Times New Roman" panose="02020603050405020304" pitchFamily="18" charset="0"/>
              </a:rPr>
              <a:t>his project is designed an Arduino based Wireless Doorbell using simple hardware.</a:t>
            </a:r>
          </a:p>
          <a:p>
            <a:pPr algn="just"/>
            <a:r>
              <a:rPr lang="en-US" sz="2600" b="0" i="0" dirty="0">
                <a:effectLst/>
                <a:latin typeface="Times New Roman" panose="02020603050405020304" pitchFamily="18" charset="0"/>
                <a:cs typeface="Times New Roman" panose="02020603050405020304" pitchFamily="18" charset="0"/>
              </a:rPr>
              <a:t> The project is implemented using RF Module for wireless communication and also an Arduino UNO board to analyze the data</a:t>
            </a:r>
          </a:p>
          <a:p>
            <a:pPr algn="just"/>
            <a:r>
              <a:rPr lang="en-US" sz="2600" b="0" i="0" dirty="0">
                <a:effectLst/>
                <a:latin typeface="Times New Roman" panose="02020603050405020304" pitchFamily="18" charset="0"/>
                <a:cs typeface="Times New Roman" panose="02020603050405020304" pitchFamily="18" charset="0"/>
              </a:rPr>
              <a:t>In order to ring the bell (or buzzer in this case), we need to push the button on the transmitter side of the circuit. When the button is pushed on the transmitter side, a logic ‘0’ will be detected by the Encoder IC. The Encoder IC will transmit this data serially through the RF Transmitter Module.</a:t>
            </a:r>
          </a:p>
          <a:p>
            <a:pPr algn="just"/>
            <a:r>
              <a:rPr lang="en-US" sz="2600" b="0" i="0" dirty="0">
                <a:effectLst/>
                <a:latin typeface="Times New Roman" panose="02020603050405020304" pitchFamily="18" charset="0"/>
                <a:cs typeface="Times New Roman" panose="02020603050405020304" pitchFamily="18" charset="0"/>
              </a:rPr>
              <a:t>The transmitted data will be received by the RF Receiver Module and is given to the Decoder IC. The Decoder IC, then decodes the serial data to parallel data and transmits the Logic ‘0’ to Arduino.</a:t>
            </a:r>
            <a:r>
              <a:rPr lang="en-US" sz="2600" dirty="0">
                <a:latin typeface="Times New Roman" panose="02020603050405020304" pitchFamily="18" charset="0"/>
                <a:cs typeface="Times New Roman" panose="02020603050405020304" pitchFamily="18" charset="0"/>
              </a:rPr>
              <a:t> </a:t>
            </a:r>
            <a:r>
              <a:rPr lang="en-US" sz="2600" b="0" i="0" dirty="0">
                <a:effectLst/>
                <a:latin typeface="Times New Roman" panose="02020603050405020304" pitchFamily="18" charset="0"/>
                <a:cs typeface="Times New Roman" panose="02020603050405020304" pitchFamily="18" charset="0"/>
              </a:rPr>
              <a:t>In the Arduino UNO’s, he Arduino, the buzzer is turned on. Hence, whenever the button is pressed, the buzzer is turned on wirelessly.</a:t>
            </a:r>
          </a:p>
          <a:p>
            <a:pPr algn="just"/>
            <a:r>
              <a:rPr lang="en-US" sz="2600" dirty="0">
                <a:latin typeface="Times New Roman" panose="02020603050405020304" pitchFamily="18" charset="0"/>
                <a:cs typeface="Times New Roman" panose="02020603050405020304" pitchFamily="18" charset="0"/>
              </a:rPr>
              <a:t>The design and development of a home security system combined with the functions of  RFID based system to ensure security has been reported in this paper.</a:t>
            </a:r>
          </a:p>
          <a:p>
            <a:pPr algn="l"/>
            <a:endParaRPr lang="en-US" sz="2600" b="0" i="0" dirty="0">
              <a:solidFill>
                <a:srgbClr val="000000"/>
              </a:solidFill>
              <a:effectLst/>
              <a:latin typeface="Times New Roman" panose="02020603050405020304" pitchFamily="18" charset="0"/>
              <a:cs typeface="Times New Roman" panose="02020603050405020304" pitchFamily="18" charset="0"/>
            </a:endParaRPr>
          </a:p>
          <a:p>
            <a:pPr algn="l"/>
            <a:endParaRPr lang="en-US" sz="2600" b="0" i="0" dirty="0">
              <a:solidFill>
                <a:srgbClr val="34444C"/>
              </a:solidFill>
              <a:effectLst/>
              <a:latin typeface="Times New Roman" panose="02020603050405020304" pitchFamily="18" charset="0"/>
              <a:cs typeface="Times New Roman" panose="02020603050405020304" pitchFamily="18" charset="0"/>
            </a:endParaRPr>
          </a:p>
          <a:p>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585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5161B98-2035-774E-8A86-646A5C4D2149}"/>
              </a:ext>
            </a:extLst>
          </p:cNvPr>
          <p:cNvSpPr>
            <a:spLocks noGrp="1"/>
          </p:cNvSpPr>
          <p:nvPr>
            <p:ph sz="half" idx="1"/>
          </p:nvPr>
        </p:nvSpPr>
        <p:spPr>
          <a:xfrm>
            <a:off x="714169" y="2169181"/>
            <a:ext cx="4878389" cy="4688818"/>
          </a:xfrm>
        </p:spPr>
        <p:txBody>
          <a:bodyPr>
            <a:normAutofit/>
          </a:bodyPr>
          <a:lstStyle/>
          <a:p>
            <a:pPr algn="just"/>
            <a:r>
              <a:rPr lang="en-GB" sz="2400" dirty="0">
                <a:latin typeface="Times New Roman" panose="02020603050405020304" pitchFamily="18" charset="0"/>
                <a:cs typeface="Times New Roman" panose="02020603050405020304" pitchFamily="18" charset="0"/>
              </a:rPr>
              <a:t>The existing system is the conventional old system in which the visitor has to press the switch in order to ring the doorbell. This involves touch which has become dangerous these days. </a:t>
            </a:r>
          </a:p>
        </p:txBody>
      </p:sp>
      <p:sp>
        <p:nvSpPr>
          <p:cNvPr id="10" name="Content Placeholder 9">
            <a:extLst>
              <a:ext uri="{FF2B5EF4-FFF2-40B4-BE49-F238E27FC236}">
                <a16:creationId xmlns:a16="http://schemas.microsoft.com/office/drawing/2014/main" id="{5F272906-18A2-3D4E-AFCD-5FE077C7080C}"/>
              </a:ext>
            </a:extLst>
          </p:cNvPr>
          <p:cNvSpPr>
            <a:spLocks noGrp="1"/>
          </p:cNvSpPr>
          <p:nvPr>
            <p:ph sz="half" idx="2"/>
          </p:nvPr>
        </p:nvSpPr>
        <p:spPr>
          <a:xfrm>
            <a:off x="6602620" y="2169181"/>
            <a:ext cx="4875211" cy="4688819"/>
          </a:xfrm>
        </p:spPr>
        <p:txBody>
          <a:bodyPr>
            <a:normAutofit/>
          </a:bodyPr>
          <a:lstStyle/>
          <a:p>
            <a:pPr lvl="1" algn="just"/>
            <a:r>
              <a:rPr lang="en-US" sz="2400" dirty="0">
                <a:latin typeface="Times New Roman" panose="02020603050405020304" pitchFamily="18" charset="0"/>
                <a:cs typeface="Times New Roman" panose="02020603050405020304" pitchFamily="18" charset="0"/>
              </a:rPr>
              <a:t>In the system that we propose, there is no need for a visitor to search for the switch, then press the switch in order to ring the doorbell. This system will automatically detect their presence, thus avoiding touch. </a:t>
            </a:r>
          </a:p>
        </p:txBody>
      </p:sp>
      <p:sp>
        <p:nvSpPr>
          <p:cNvPr id="7" name="Text Placeholder 6">
            <a:extLst>
              <a:ext uri="{FF2B5EF4-FFF2-40B4-BE49-F238E27FC236}">
                <a16:creationId xmlns:a16="http://schemas.microsoft.com/office/drawing/2014/main" id="{02069443-14A4-9A4F-A284-87E612E5319B}"/>
              </a:ext>
            </a:extLst>
          </p:cNvPr>
          <p:cNvSpPr>
            <a:spLocks noGrp="1"/>
          </p:cNvSpPr>
          <p:nvPr>
            <p:ph type="body" idx="4294967295"/>
          </p:nvPr>
        </p:nvSpPr>
        <p:spPr>
          <a:xfrm>
            <a:off x="226244" y="869951"/>
            <a:ext cx="4649788" cy="652462"/>
          </a:xfrm>
        </p:spPr>
        <p:txBody>
          <a:bodyPr>
            <a:noAutofit/>
          </a:bodyPr>
          <a:lstStyle/>
          <a:p>
            <a:pPr marL="0" indent="0" algn="ctr">
              <a:buNone/>
            </a:pPr>
            <a:r>
              <a:rPr lang="en-GB" sz="4400" b="1" dirty="0">
                <a:solidFill>
                  <a:srgbClr val="FFFF00"/>
                </a:solidFill>
                <a:latin typeface="Times New Roman" panose="02020603050405020304" pitchFamily="18" charset="0"/>
                <a:cs typeface="Times New Roman" panose="02020603050405020304" pitchFamily="18" charset="0"/>
              </a:rPr>
              <a:t>Existing system</a:t>
            </a:r>
            <a:endParaRPr lang="en-US" sz="4400" b="1" dirty="0">
              <a:solidFill>
                <a:srgbClr val="FFFF00"/>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6ED84B2E-A898-ED4C-9FEA-FE0F8B4BD58E}"/>
              </a:ext>
            </a:extLst>
          </p:cNvPr>
          <p:cNvSpPr>
            <a:spLocks noGrp="1"/>
          </p:cNvSpPr>
          <p:nvPr>
            <p:ph type="body" sz="quarter" idx="4294967295"/>
          </p:nvPr>
        </p:nvSpPr>
        <p:spPr>
          <a:xfrm>
            <a:off x="7545388" y="871538"/>
            <a:ext cx="4646612" cy="650875"/>
          </a:xfrm>
        </p:spPr>
        <p:txBody>
          <a:bodyPr>
            <a:noAutofit/>
          </a:bodyPr>
          <a:lstStyle/>
          <a:p>
            <a:pPr marL="0" indent="0" algn="just">
              <a:buNone/>
            </a:pPr>
            <a:r>
              <a:rPr lang="en-GB" sz="4400" b="1" dirty="0">
                <a:solidFill>
                  <a:srgbClr val="FFFF00"/>
                </a:solidFill>
                <a:latin typeface="Times New Roman" panose="02020603050405020304" pitchFamily="18" charset="0"/>
                <a:cs typeface="Times New Roman" panose="02020603050405020304" pitchFamily="18" charset="0"/>
              </a:rPr>
              <a:t>Proposed system</a:t>
            </a:r>
            <a:endParaRPr lang="en-US" sz="44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953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F4ADB-0FF6-A140-91F4-2E9793B540A8}"/>
              </a:ext>
            </a:extLst>
          </p:cNvPr>
          <p:cNvSpPr>
            <a:spLocks noGrp="1"/>
          </p:cNvSpPr>
          <p:nvPr>
            <p:ph type="title"/>
          </p:nvPr>
        </p:nvSpPr>
        <p:spPr>
          <a:xfrm>
            <a:off x="574283" y="121522"/>
            <a:ext cx="9905998" cy="1221178"/>
          </a:xfrm>
        </p:spPr>
        <p:txBody>
          <a:bodyPr/>
          <a:lstStyle/>
          <a:p>
            <a:pPr algn="ctr"/>
            <a:r>
              <a:rPr lang="en-GB" sz="4400" b="1" dirty="0">
                <a:solidFill>
                  <a:srgbClr val="FFFF00"/>
                </a:solidFill>
                <a:latin typeface="Times New Roman" panose="02020603050405020304" pitchFamily="18" charset="0"/>
                <a:cs typeface="Times New Roman" panose="02020603050405020304" pitchFamily="18" charset="0"/>
              </a:rPr>
              <a:t>Block diagram</a:t>
            </a:r>
            <a:endParaRPr lang="en-US" sz="4400" b="1" dirty="0">
              <a:solidFill>
                <a:srgbClr val="FFFF00"/>
              </a:solidFill>
              <a:latin typeface="Times New Roman" panose="02020603050405020304" pitchFamily="18" charset="0"/>
              <a:cs typeface="Times New Roman" panose="02020603050405020304" pitchFamily="18" charset="0"/>
            </a:endParaRPr>
          </a:p>
        </p:txBody>
      </p:sp>
      <p:pic>
        <p:nvPicPr>
          <p:cNvPr id="3074" name="Picture 1">
            <a:extLst>
              <a:ext uri="{FF2B5EF4-FFF2-40B4-BE49-F238E27FC236}">
                <a16:creationId xmlns:a16="http://schemas.microsoft.com/office/drawing/2014/main" id="{E614CB0C-4A19-412C-AB36-10E66B209F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043" y="927920"/>
            <a:ext cx="9288479" cy="5717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0490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19B4-3C9B-466F-B367-8FC5B9BE578B}"/>
              </a:ext>
            </a:extLst>
          </p:cNvPr>
          <p:cNvSpPr>
            <a:spLocks noGrp="1"/>
          </p:cNvSpPr>
          <p:nvPr>
            <p:ph type="title"/>
          </p:nvPr>
        </p:nvSpPr>
        <p:spPr/>
        <p:txBody>
          <a:bodyPr/>
          <a:lstStyle/>
          <a:p>
            <a:pPr algn="ctr"/>
            <a:r>
              <a:rPr lang="en-IN" sz="4400" b="1" dirty="0">
                <a:solidFill>
                  <a:srgbClr val="FFFF00"/>
                </a:solidFill>
                <a:latin typeface="Times New Roman" panose="02020603050405020304" pitchFamily="18" charset="0"/>
                <a:cs typeface="Times New Roman" panose="02020603050405020304" pitchFamily="18" charset="0"/>
              </a:rPr>
              <a:t>ARDUINO NANO Hardware</a:t>
            </a:r>
          </a:p>
        </p:txBody>
      </p:sp>
      <p:pic>
        <p:nvPicPr>
          <p:cNvPr id="1026" name="Picture 2" descr="See the source image">
            <a:extLst>
              <a:ext uri="{FF2B5EF4-FFF2-40B4-BE49-F238E27FC236}">
                <a16:creationId xmlns:a16="http://schemas.microsoft.com/office/drawing/2014/main" id="{81C8E1E1-FB09-4C2E-87C5-3B3B2DD33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398" y="1304178"/>
            <a:ext cx="8172450" cy="5101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595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5DAF-1F88-429E-8254-2BD5A7DDD72F}"/>
              </a:ext>
            </a:extLst>
          </p:cNvPr>
          <p:cNvSpPr>
            <a:spLocks noGrp="1"/>
          </p:cNvSpPr>
          <p:nvPr>
            <p:ph type="title"/>
          </p:nvPr>
        </p:nvSpPr>
        <p:spPr/>
        <p:txBody>
          <a:bodyPr/>
          <a:lstStyle/>
          <a:p>
            <a:pPr algn="ctr"/>
            <a:r>
              <a:rPr lang="en-IN" sz="4400" b="1" dirty="0">
                <a:solidFill>
                  <a:srgbClr val="FFFF00"/>
                </a:solidFill>
                <a:latin typeface="Times New Roman" panose="02020603050405020304" pitchFamily="18" charset="0"/>
                <a:cs typeface="Times New Roman" panose="02020603050405020304" pitchFamily="18" charset="0"/>
              </a:rPr>
              <a:t>ARDUINO NANO</a:t>
            </a:r>
          </a:p>
        </p:txBody>
      </p:sp>
      <p:sp>
        <p:nvSpPr>
          <p:cNvPr id="3" name="Content Placeholder 2">
            <a:extLst>
              <a:ext uri="{FF2B5EF4-FFF2-40B4-BE49-F238E27FC236}">
                <a16:creationId xmlns:a16="http://schemas.microsoft.com/office/drawing/2014/main" id="{FA844387-E89E-46D4-9DFF-3F91549B1719}"/>
              </a:ext>
            </a:extLst>
          </p:cNvPr>
          <p:cNvSpPr>
            <a:spLocks noGrp="1"/>
          </p:cNvSpPr>
          <p:nvPr>
            <p:ph idx="1"/>
          </p:nvPr>
        </p:nvSpPr>
        <p:spPr>
          <a:xfrm>
            <a:off x="717794" y="1704127"/>
            <a:ext cx="10528383" cy="4701155"/>
          </a:xfrm>
        </p:spPr>
        <p:txBody>
          <a:bodyPr>
            <a:noAutofit/>
          </a:bodyPr>
          <a:lstStyle/>
          <a:p>
            <a:pPr algn="just"/>
            <a:r>
              <a:rPr lang="en-US" sz="2400" b="0" i="0" dirty="0">
                <a:effectLst/>
                <a:latin typeface="Times New Roman" panose="02020603050405020304" pitchFamily="18" charset="0"/>
                <a:cs typeface="Times New Roman" panose="02020603050405020304" pitchFamily="18" charset="0"/>
              </a:rPr>
              <a:t>The </a:t>
            </a:r>
            <a:r>
              <a:rPr lang="en-US" sz="2400" b="1" i="0" dirty="0">
                <a:effectLst/>
                <a:latin typeface="Times New Roman" panose="02020603050405020304" pitchFamily="18" charset="0"/>
                <a:cs typeface="Times New Roman" panose="02020603050405020304" pitchFamily="18" charset="0"/>
              </a:rPr>
              <a:t>Arduino Nano</a:t>
            </a:r>
            <a:r>
              <a:rPr lang="en-US" sz="2400" b="0" i="0" dirty="0">
                <a:effectLst/>
                <a:latin typeface="Times New Roman" panose="02020603050405020304" pitchFamily="18" charset="0"/>
                <a:cs typeface="Times New Roman" panose="02020603050405020304" pitchFamily="18" charset="0"/>
              </a:rPr>
              <a:t> is a small Arduino board based on </a:t>
            </a:r>
            <a:r>
              <a:rPr lang="en-US" sz="2400" b="1" i="0" dirty="0">
                <a:effectLst/>
                <a:latin typeface="Times New Roman" panose="02020603050405020304" pitchFamily="18" charset="0"/>
                <a:cs typeface="Times New Roman" panose="02020603050405020304" pitchFamily="18" charset="0"/>
              </a:rPr>
              <a:t>ATmega328P</a:t>
            </a:r>
            <a:r>
              <a:rPr lang="en-US" sz="2400" b="0" i="0" dirty="0">
                <a:effectLst/>
                <a:latin typeface="Times New Roman" panose="02020603050405020304" pitchFamily="18" charset="0"/>
                <a:cs typeface="Times New Roman" panose="02020603050405020304" pitchFamily="18" charset="0"/>
              </a:rPr>
              <a:t> or ATmega628 Microcontroller. The connectivity is the same as the </a:t>
            </a:r>
            <a:r>
              <a:rPr lang="en-US" sz="2400" b="0" i="0"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Arduino UNO board</a:t>
            </a:r>
            <a:r>
              <a:rPr lang="en-US" sz="2400" b="0" i="0" dirty="0">
                <a:effectLst/>
                <a:latin typeface="Times New Roman" panose="02020603050405020304" pitchFamily="18" charset="0"/>
                <a:cs typeface="Times New Roman" panose="02020603050405020304" pitchFamily="18" charset="0"/>
              </a:rPr>
              <a:t>.</a:t>
            </a:r>
          </a:p>
          <a:p>
            <a:pPr algn="just"/>
            <a:r>
              <a:rPr lang="en-US" sz="2400" b="0" i="0" dirty="0">
                <a:effectLst/>
                <a:latin typeface="Times New Roman" panose="02020603050405020304" pitchFamily="18" charset="0"/>
                <a:cs typeface="Times New Roman" panose="02020603050405020304" pitchFamily="18" charset="0"/>
              </a:rPr>
              <a:t>The Nano board is defined as a sustainable, small, consistent, and flexible</a:t>
            </a:r>
            <a:r>
              <a:rPr lang="en-US" sz="2400" i="0" dirty="0">
                <a:effectLst/>
                <a:latin typeface="Times New Roman" panose="02020603050405020304" pitchFamily="18" charset="0"/>
                <a:cs typeface="Times New Roman" panose="02020603050405020304" pitchFamily="18" charset="0"/>
              </a:rPr>
              <a:t> </a:t>
            </a:r>
            <a:r>
              <a:rPr lang="en-US" sz="2400" i="0"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microcontroller</a:t>
            </a:r>
            <a:r>
              <a:rPr lang="en-US" sz="2400"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board. It is small in size compared to the UNO board. The Arduino Nano is organized using the Arduino (IDE), which can run on various platforms. Here, IDE stands for Integrated Development Environment.</a:t>
            </a:r>
          </a:p>
          <a:p>
            <a:pPr algn="just"/>
            <a:r>
              <a:rPr lang="en-US" sz="2400" b="0" i="0" dirty="0">
                <a:effectLst/>
                <a:latin typeface="Times New Roman" panose="02020603050405020304" pitchFamily="18" charset="0"/>
                <a:cs typeface="Times New Roman" panose="02020603050405020304" pitchFamily="18" charset="0"/>
              </a:rPr>
              <a:t>The devices required to start our projects using the Arduino Nano board are </a:t>
            </a:r>
            <a:r>
              <a:rPr lang="en-US" sz="2400" b="0" i="0"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Arduino IDE</a:t>
            </a:r>
            <a:r>
              <a:rPr lang="en-US" sz="2400" b="0" i="0" dirty="0">
                <a:effectLst/>
                <a:latin typeface="Times New Roman" panose="02020603050405020304" pitchFamily="18" charset="0"/>
                <a:cs typeface="Times New Roman" panose="02020603050405020304" pitchFamily="18" charset="0"/>
              </a:rPr>
              <a:t> and mini </a:t>
            </a:r>
            <a:r>
              <a:rPr lang="en-US" sz="2400" b="0" i="0"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USB</a:t>
            </a:r>
            <a:r>
              <a:rPr lang="en-US" sz="2400" b="0" i="0" dirty="0">
                <a:effectLst/>
                <a:latin typeface="Times New Roman" panose="02020603050405020304" pitchFamily="18" charset="0"/>
                <a:cs typeface="Times New Roman" panose="02020603050405020304" pitchFamily="18" charset="0"/>
              </a:rPr>
              <a:t>. The Arduino IDE software must be installed on our respected laptop or desktop. The mini USB transfers the code from the computer to the Arduino Nano board.</a:t>
            </a:r>
          </a:p>
        </p:txBody>
      </p:sp>
    </p:spTree>
    <p:extLst>
      <p:ext uri="{BB962C8B-B14F-4D97-AF65-F5344CB8AC3E}">
        <p14:creationId xmlns:p14="http://schemas.microsoft.com/office/powerpoint/2010/main" val="2752284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10AF1-F0A1-487A-8276-8C205EACD214}"/>
              </a:ext>
            </a:extLst>
          </p:cNvPr>
          <p:cNvSpPr>
            <a:spLocks noGrp="1"/>
          </p:cNvSpPr>
          <p:nvPr>
            <p:ph type="title"/>
          </p:nvPr>
        </p:nvSpPr>
        <p:spPr>
          <a:xfrm>
            <a:off x="559480" y="344727"/>
            <a:ext cx="10515600" cy="1325563"/>
          </a:xfrm>
        </p:spPr>
        <p:txBody>
          <a:bodyPr/>
          <a:lstStyle/>
          <a:p>
            <a:pPr algn="ctr"/>
            <a:r>
              <a:rPr lang="en-IN" sz="4400" b="1" dirty="0">
                <a:solidFill>
                  <a:srgbClr val="FFFF00"/>
                </a:solidFill>
                <a:latin typeface="Times New Roman" panose="02020603050405020304" pitchFamily="18" charset="0"/>
                <a:cs typeface="Times New Roman" panose="02020603050405020304" pitchFamily="18" charset="0"/>
              </a:rPr>
              <a:t>Schematic diagram of the project</a:t>
            </a:r>
          </a:p>
        </p:txBody>
      </p:sp>
      <p:pic>
        <p:nvPicPr>
          <p:cNvPr id="2050" name="Picture 1">
            <a:extLst>
              <a:ext uri="{FF2B5EF4-FFF2-40B4-BE49-F238E27FC236}">
                <a16:creationId xmlns:a16="http://schemas.microsoft.com/office/drawing/2014/main" id="{4A74CBAF-9FAD-424B-92E2-3406D7023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530" y="1455018"/>
            <a:ext cx="9407524" cy="4961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1085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D7CD0-A923-AB41-B774-B63A8A8B3472}"/>
              </a:ext>
            </a:extLst>
          </p:cNvPr>
          <p:cNvSpPr>
            <a:spLocks noGrp="1"/>
          </p:cNvSpPr>
          <p:nvPr>
            <p:ph type="title"/>
          </p:nvPr>
        </p:nvSpPr>
        <p:spPr>
          <a:xfrm>
            <a:off x="1621017" y="197963"/>
            <a:ext cx="8610600" cy="1293028"/>
          </a:xfrm>
        </p:spPr>
        <p:txBody>
          <a:bodyPr>
            <a:normAutofit/>
          </a:bodyPr>
          <a:lstStyle/>
          <a:p>
            <a:pPr algn="ctr"/>
            <a:r>
              <a:rPr lang="en-GB" sz="4400" b="1" dirty="0">
                <a:solidFill>
                  <a:srgbClr val="FFFF00"/>
                </a:solidFill>
                <a:latin typeface="Times New Roman" panose="02020603050405020304" pitchFamily="18" charset="0"/>
                <a:cs typeface="Times New Roman" panose="02020603050405020304" pitchFamily="18" charset="0"/>
              </a:rPr>
              <a:t>Hardware Requirements</a:t>
            </a:r>
            <a:endParaRPr lang="en-US" sz="44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B9A54D-C7D2-5A45-A3E6-44B81E6ED6CA}"/>
              </a:ext>
            </a:extLst>
          </p:cNvPr>
          <p:cNvSpPr>
            <a:spLocks noGrp="1"/>
          </p:cNvSpPr>
          <p:nvPr>
            <p:ph idx="1"/>
          </p:nvPr>
        </p:nvSpPr>
        <p:spPr>
          <a:xfrm>
            <a:off x="358218" y="1720801"/>
            <a:ext cx="12192000" cy="4750904"/>
          </a:xfrm>
        </p:spPr>
        <p:txBody>
          <a:bodyPr>
            <a:normAutofit/>
          </a:bodyPr>
          <a:lstStyle/>
          <a:p>
            <a:r>
              <a:rPr lang="en-GB" sz="2400" dirty="0">
                <a:latin typeface="Times New Roman" panose="02020603050405020304" pitchFamily="18" charset="0"/>
                <a:cs typeface="Times New Roman" panose="02020603050405020304" pitchFamily="18" charset="0"/>
              </a:rPr>
              <a:t>OLED Display</a:t>
            </a:r>
          </a:p>
          <a:p>
            <a:r>
              <a:rPr lang="en-GB" sz="2400" dirty="0">
                <a:latin typeface="Times New Roman" panose="02020603050405020304" pitchFamily="18" charset="0"/>
                <a:cs typeface="Times New Roman" panose="02020603050405020304" pitchFamily="18" charset="0"/>
              </a:rPr>
              <a:t>Bread Board</a:t>
            </a:r>
          </a:p>
          <a:p>
            <a:r>
              <a:rPr lang="en-GB" sz="2400" dirty="0">
                <a:latin typeface="Times New Roman" panose="02020603050405020304" pitchFamily="18" charset="0"/>
                <a:cs typeface="Times New Roman" panose="02020603050405020304" pitchFamily="18" charset="0"/>
              </a:rPr>
              <a:t>ARDUINO NANO</a:t>
            </a:r>
          </a:p>
          <a:p>
            <a:r>
              <a:rPr lang="en-GB" sz="2400" dirty="0">
                <a:latin typeface="Times New Roman" panose="02020603050405020304" pitchFamily="18" charset="0"/>
                <a:cs typeface="Times New Roman" panose="02020603050405020304" pitchFamily="18" charset="0"/>
              </a:rPr>
              <a:t>IR sensor</a:t>
            </a:r>
          </a:p>
          <a:p>
            <a:r>
              <a:rPr lang="en-GB" sz="2400" dirty="0">
                <a:latin typeface="Times New Roman" panose="02020603050405020304" pitchFamily="18" charset="0"/>
                <a:cs typeface="Times New Roman" panose="02020603050405020304" pitchFamily="18" charset="0"/>
              </a:rPr>
              <a:t>Temperature Sensor(</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MLX90614)</a:t>
            </a:r>
          </a:p>
          <a:p>
            <a:r>
              <a:rPr lang="en-IN" sz="2400" dirty="0">
                <a:latin typeface="Times New Roman" panose="02020603050405020304" pitchFamily="18" charset="0"/>
                <a:cs typeface="Times New Roman" panose="02020603050405020304" pitchFamily="18" charset="0"/>
              </a:rPr>
              <a:t>Door Bell/ Buzzer</a:t>
            </a:r>
          </a:p>
          <a:p>
            <a:r>
              <a:rPr lang="en-IN" sz="2400" dirty="0">
                <a:latin typeface="Times New Roman" panose="02020603050405020304" pitchFamily="18" charset="0"/>
                <a:cs typeface="Times New Roman" panose="02020603050405020304" pitchFamily="18" charset="0"/>
              </a:rPr>
              <a:t>Relay Module</a:t>
            </a:r>
          </a:p>
          <a:p>
            <a:r>
              <a:rPr lang="en-IN" sz="2400" dirty="0">
                <a:latin typeface="Times New Roman" panose="02020603050405020304" pitchFamily="18" charset="0"/>
                <a:cs typeface="Times New Roman" panose="02020603050405020304" pitchFamily="18" charset="0"/>
              </a:rPr>
              <a:t>Jumper wires (for connecting components)</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7467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39AA-290A-4795-AB1E-C72C491EDB02}"/>
              </a:ext>
            </a:extLst>
          </p:cNvPr>
          <p:cNvSpPr>
            <a:spLocks noGrp="1"/>
          </p:cNvSpPr>
          <p:nvPr>
            <p:ph type="title"/>
          </p:nvPr>
        </p:nvSpPr>
        <p:spPr>
          <a:xfrm>
            <a:off x="457985" y="96463"/>
            <a:ext cx="10515600" cy="879213"/>
          </a:xfrm>
        </p:spPr>
        <p:txBody>
          <a:bodyPr>
            <a:noAutofit/>
          </a:bodyPr>
          <a:lstStyle/>
          <a:p>
            <a:pPr algn="ctr"/>
            <a:r>
              <a:rPr lang="en-IN" sz="4400" b="1" dirty="0">
                <a:solidFill>
                  <a:srgbClr val="FFFF00"/>
                </a:solidFill>
                <a:latin typeface="Times New Roman" panose="02020603050405020304" pitchFamily="18" charset="0"/>
                <a:cs typeface="Times New Roman" panose="02020603050405020304" pitchFamily="18" charset="0"/>
              </a:rPr>
              <a:t>Functioning of Hardware</a:t>
            </a:r>
            <a:br>
              <a:rPr lang="en-IN" sz="4400" b="1" dirty="0">
                <a:solidFill>
                  <a:srgbClr val="FFFF00"/>
                </a:solidFill>
                <a:latin typeface="Times New Roman" panose="02020603050405020304" pitchFamily="18" charset="0"/>
                <a:cs typeface="Times New Roman" panose="02020603050405020304" pitchFamily="18" charset="0"/>
              </a:rPr>
            </a:br>
            <a:r>
              <a:rPr lang="en-IN" sz="4400" b="1" dirty="0">
                <a:solidFill>
                  <a:srgbClr val="FFFF00"/>
                </a:solidFill>
                <a:latin typeface="Times New Roman" panose="02020603050405020304" pitchFamily="18" charset="0"/>
                <a:cs typeface="Times New Roman" panose="02020603050405020304" pitchFamily="18" charset="0"/>
              </a:rPr>
              <a:t> Components</a:t>
            </a:r>
          </a:p>
        </p:txBody>
      </p:sp>
      <p:sp>
        <p:nvSpPr>
          <p:cNvPr id="3" name="Content Placeholder 2">
            <a:extLst>
              <a:ext uri="{FF2B5EF4-FFF2-40B4-BE49-F238E27FC236}">
                <a16:creationId xmlns:a16="http://schemas.microsoft.com/office/drawing/2014/main" id="{8B50BC31-9524-4450-93F5-12030E97028A}"/>
              </a:ext>
            </a:extLst>
          </p:cNvPr>
          <p:cNvSpPr>
            <a:spLocks noGrp="1"/>
          </p:cNvSpPr>
          <p:nvPr>
            <p:ph idx="1"/>
          </p:nvPr>
        </p:nvSpPr>
        <p:spPr>
          <a:xfrm>
            <a:off x="457985" y="1692113"/>
            <a:ext cx="11106348" cy="6985261"/>
          </a:xfrm>
        </p:spPr>
        <p:txBody>
          <a:bodyPr>
            <a:noAutofit/>
          </a:bodyPr>
          <a:lstStyle/>
          <a:p>
            <a:pPr>
              <a:buFont typeface="Wingdings" panose="05000000000000000000" pitchFamily="2" charset="2"/>
              <a:buChar char="Ø"/>
            </a:pPr>
            <a:r>
              <a:rPr lang="en-IN" sz="2400" u="sng" dirty="0">
                <a:solidFill>
                  <a:srgbClr val="FFFF00"/>
                </a:solidFill>
                <a:latin typeface="Times New Roman" panose="02020603050405020304" pitchFamily="18" charset="0"/>
                <a:cs typeface="Times New Roman" panose="02020603050405020304" pitchFamily="18" charset="0"/>
              </a:rPr>
              <a:t>OLED Display :</a:t>
            </a:r>
          </a:p>
          <a:p>
            <a:pPr marL="0" indent="0" algn="just">
              <a:buNone/>
            </a:pPr>
            <a:r>
              <a:rPr lang="en-IN"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OLED (Organic Light-Emitting Diode) display is an alternative for LCD display. The OLED is super-light, almost paper-thin, flexible, and produce a brighter, crisper and a better picture</a:t>
            </a:r>
            <a:r>
              <a:rPr lang="en-IN" sz="24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IN" sz="2400" u="sng" dirty="0">
                <a:solidFill>
                  <a:srgbClr val="FFFF00"/>
                </a:solidFill>
                <a:latin typeface="Times New Roman" panose="02020603050405020304" pitchFamily="18" charset="0"/>
                <a:cs typeface="Times New Roman" panose="02020603050405020304" pitchFamily="18" charset="0"/>
              </a:rPr>
              <a:t>Bread Board :</a:t>
            </a:r>
          </a:p>
          <a:p>
            <a:pPr marL="0" indent="0" algn="just">
              <a:buNone/>
            </a:pPr>
            <a:r>
              <a:rPr lang="en-IN"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breadboard, or protoboard, is a construction base for prototyping of electronics.</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u="sng" dirty="0">
                <a:solidFill>
                  <a:srgbClr val="FFFF00"/>
                </a:solidFill>
                <a:latin typeface="Times New Roman" panose="02020603050405020304" pitchFamily="18" charset="0"/>
                <a:cs typeface="Times New Roman" panose="02020603050405020304" pitchFamily="18" charset="0"/>
              </a:rPr>
              <a:t>ARDUINO NANO :</a:t>
            </a:r>
          </a:p>
          <a:p>
            <a:pPr marL="0" indent="0" algn="just">
              <a:buNone/>
            </a:pPr>
            <a:r>
              <a:rPr lang="en-IN"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Arduino Nano is a small, complete, and breadboard-friendly board based on the ATmega328 (Arduino Nano 3.x). It has more or less the same functionality of the Arduino UNO or MEGA, but in a different package. It lacks only a DC power jack, and works with a Mini-B USB cable instead of a standard one.</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815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39AA-290A-4795-AB1E-C72C491EDB02}"/>
              </a:ext>
            </a:extLst>
          </p:cNvPr>
          <p:cNvSpPr>
            <a:spLocks noGrp="1"/>
          </p:cNvSpPr>
          <p:nvPr>
            <p:ph type="title"/>
          </p:nvPr>
        </p:nvSpPr>
        <p:spPr>
          <a:xfrm>
            <a:off x="555396" y="301660"/>
            <a:ext cx="10515600" cy="879213"/>
          </a:xfrm>
        </p:spPr>
        <p:txBody>
          <a:bodyPr>
            <a:noAutofit/>
          </a:bodyPr>
          <a:lstStyle/>
          <a:p>
            <a:pPr algn="ctr"/>
            <a:r>
              <a:rPr lang="en-IN" sz="4400" b="1" dirty="0">
                <a:solidFill>
                  <a:srgbClr val="FFFF00"/>
                </a:solidFill>
                <a:latin typeface="Times New Roman" panose="02020603050405020304" pitchFamily="18" charset="0"/>
                <a:cs typeface="Times New Roman" panose="02020603050405020304" pitchFamily="18" charset="0"/>
              </a:rPr>
              <a:t>Functioning of Hardware </a:t>
            </a:r>
            <a:br>
              <a:rPr lang="en-IN" sz="4400" b="1" dirty="0">
                <a:solidFill>
                  <a:srgbClr val="FFFF00"/>
                </a:solidFill>
                <a:latin typeface="Times New Roman" panose="02020603050405020304" pitchFamily="18" charset="0"/>
                <a:cs typeface="Times New Roman" panose="02020603050405020304" pitchFamily="18" charset="0"/>
              </a:rPr>
            </a:br>
            <a:r>
              <a:rPr lang="en-IN" sz="4400" b="1" dirty="0">
                <a:solidFill>
                  <a:srgbClr val="FFFF00"/>
                </a:solidFill>
                <a:latin typeface="Times New Roman" panose="02020603050405020304" pitchFamily="18" charset="0"/>
                <a:cs typeface="Times New Roman" panose="02020603050405020304" pitchFamily="18" charset="0"/>
              </a:rPr>
              <a:t>Components</a:t>
            </a:r>
          </a:p>
        </p:txBody>
      </p:sp>
      <p:sp>
        <p:nvSpPr>
          <p:cNvPr id="3" name="Content Placeholder 2">
            <a:extLst>
              <a:ext uri="{FF2B5EF4-FFF2-40B4-BE49-F238E27FC236}">
                <a16:creationId xmlns:a16="http://schemas.microsoft.com/office/drawing/2014/main" id="{8B50BC31-9524-4450-93F5-12030E97028A}"/>
              </a:ext>
            </a:extLst>
          </p:cNvPr>
          <p:cNvSpPr>
            <a:spLocks noGrp="1"/>
          </p:cNvSpPr>
          <p:nvPr>
            <p:ph idx="1"/>
          </p:nvPr>
        </p:nvSpPr>
        <p:spPr>
          <a:xfrm>
            <a:off x="0" y="1463677"/>
            <a:ext cx="12192000" cy="5585380"/>
          </a:xfrm>
        </p:spPr>
        <p:txBody>
          <a:bodyPr>
            <a:normAutofit lnSpcReduction="10000"/>
          </a:bodyPr>
          <a:lstStyle/>
          <a:p>
            <a:pPr marL="0" indent="0">
              <a:buNone/>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u="sng" dirty="0">
                <a:solidFill>
                  <a:srgbClr val="FFFF00"/>
                </a:solidFill>
                <a:latin typeface="Times New Roman" panose="02020603050405020304" pitchFamily="18" charset="0"/>
                <a:cs typeface="Times New Roman" panose="02020603050405020304" pitchFamily="18" charset="0"/>
              </a:rPr>
              <a:t>Temperature Sensor(MLX90614) :</a:t>
            </a:r>
          </a:p>
          <a:p>
            <a:pPr marL="0" indent="0" algn="just">
              <a:buNone/>
            </a:pPr>
            <a:r>
              <a:rPr lang="en-IN"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MLX90614 sensor uses non-contact temperature sensing to collect temperature information without touching any specific surface. Although invisible to the human eye, all objects emit infrared light, and the concentration varies with temperature.</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u="sng" dirty="0">
                <a:solidFill>
                  <a:srgbClr val="FFFF00"/>
                </a:solidFill>
                <a:latin typeface="Times New Roman" panose="02020603050405020304" pitchFamily="18" charset="0"/>
                <a:cs typeface="Times New Roman" panose="02020603050405020304" pitchFamily="18" charset="0"/>
              </a:rPr>
              <a:t>Door Bell/ Buzzer :</a:t>
            </a:r>
          </a:p>
          <a:p>
            <a:pPr marL="0" indent="0" algn="just">
              <a:buNone/>
            </a:pPr>
            <a:r>
              <a:rPr lang="en-IN"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buzzer is a sounding device that can convert audio signals into sound signals. It is usually powered by DC voltage. It is widely used in alarms, computers, printers and other electronic products as sound devices.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u="sng" dirty="0">
                <a:solidFill>
                  <a:srgbClr val="FFFF00"/>
                </a:solidFill>
                <a:latin typeface="Times New Roman" panose="02020603050405020304" pitchFamily="18" charset="0"/>
                <a:cs typeface="Times New Roman" panose="02020603050405020304" pitchFamily="18" charset="0"/>
              </a:rPr>
              <a:t>Relay Module :</a:t>
            </a:r>
          </a:p>
          <a:p>
            <a:pPr marL="0" indent="0" algn="just">
              <a:buNone/>
            </a:pPr>
            <a:r>
              <a:rPr lang="en-IN"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5v relay is an automatic switch that is commonly used in an automatic control circuit and to control a high-current using a low-current signal. The input voltage of the relay signal ranges from 0 to 5V.</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524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E87C-FFD7-154C-B86D-035A40F8690F}"/>
              </a:ext>
            </a:extLst>
          </p:cNvPr>
          <p:cNvSpPr>
            <a:spLocks noGrp="1"/>
          </p:cNvSpPr>
          <p:nvPr>
            <p:ph type="title"/>
          </p:nvPr>
        </p:nvSpPr>
        <p:spPr>
          <a:xfrm>
            <a:off x="1143001" y="254524"/>
            <a:ext cx="9905998" cy="1487340"/>
          </a:xfrm>
        </p:spPr>
        <p:txBody>
          <a:bodyPr/>
          <a:lstStyle/>
          <a:p>
            <a:pPr algn="ctr"/>
            <a:r>
              <a:rPr lang="en-GB" b="1" dirty="0">
                <a:solidFill>
                  <a:srgbClr val="FFFF00"/>
                </a:solidFill>
                <a:latin typeface="Times New Roman" panose="02020603050405020304" pitchFamily="18" charset="0"/>
                <a:cs typeface="Times New Roman" panose="02020603050405020304" pitchFamily="18" charset="0"/>
              </a:rPr>
              <a:t>PLAN OF PRESENTATION</a:t>
            </a:r>
            <a:endParaRPr lang="en-US"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AE791F-3833-E64A-8C25-117279CACD1A}"/>
              </a:ext>
            </a:extLst>
          </p:cNvPr>
          <p:cNvSpPr>
            <a:spLocks noGrp="1"/>
          </p:cNvSpPr>
          <p:nvPr>
            <p:ph idx="1"/>
          </p:nvPr>
        </p:nvSpPr>
        <p:spPr>
          <a:xfrm>
            <a:off x="0" y="1278575"/>
            <a:ext cx="12192000" cy="5654840"/>
          </a:xfrm>
        </p:spPr>
        <p:txBody>
          <a:bodyPr>
            <a:normAutofit/>
          </a:bodyPr>
          <a:lstStyle/>
          <a:p>
            <a:pPr lvl="1" algn="just"/>
            <a:r>
              <a:rPr lang="en-GB" dirty="0">
                <a:latin typeface="Times New Roman" panose="02020603050405020304" pitchFamily="18" charset="0"/>
                <a:ea typeface="Abadi" panose="02000000000000000000" pitchFamily="2" charset="0"/>
                <a:cs typeface="Times New Roman" panose="02020603050405020304" pitchFamily="18" charset="0"/>
              </a:rPr>
              <a:t>Objective</a:t>
            </a:r>
          </a:p>
          <a:p>
            <a:pPr lvl="1" algn="just"/>
            <a:r>
              <a:rPr lang="en-GB" dirty="0">
                <a:latin typeface="Times New Roman" panose="02020603050405020304" pitchFamily="18" charset="0"/>
                <a:ea typeface="Abadi" panose="02000000000000000000" pitchFamily="2" charset="0"/>
                <a:cs typeface="Times New Roman" panose="02020603050405020304" pitchFamily="18" charset="0"/>
              </a:rPr>
              <a:t>Abstract</a:t>
            </a:r>
          </a:p>
          <a:p>
            <a:pPr lvl="1" algn="just"/>
            <a:r>
              <a:rPr lang="en-GB" dirty="0">
                <a:latin typeface="Times New Roman" panose="02020603050405020304" pitchFamily="18" charset="0"/>
                <a:ea typeface="Abadi" panose="02000000000000000000" pitchFamily="2" charset="0"/>
                <a:cs typeface="Times New Roman" panose="02020603050405020304" pitchFamily="18" charset="0"/>
              </a:rPr>
              <a:t>Introduction</a:t>
            </a:r>
          </a:p>
          <a:p>
            <a:pPr lvl="1" algn="just"/>
            <a:r>
              <a:rPr lang="en-GB" dirty="0">
                <a:latin typeface="Times New Roman" panose="02020603050405020304" pitchFamily="18" charset="0"/>
                <a:ea typeface="Abadi" panose="02000000000000000000" pitchFamily="2" charset="0"/>
                <a:cs typeface="Times New Roman" panose="02020603050405020304" pitchFamily="18" charset="0"/>
              </a:rPr>
              <a:t>Literature survey</a:t>
            </a:r>
          </a:p>
          <a:p>
            <a:pPr lvl="1" algn="just"/>
            <a:r>
              <a:rPr lang="en-GB" dirty="0">
                <a:latin typeface="Times New Roman" panose="02020603050405020304" pitchFamily="18" charset="0"/>
                <a:ea typeface="Abadi" panose="02000000000000000000" pitchFamily="2" charset="0"/>
                <a:cs typeface="Times New Roman" panose="02020603050405020304" pitchFamily="18" charset="0"/>
              </a:rPr>
              <a:t>Existing Vs proposed system</a:t>
            </a:r>
          </a:p>
          <a:p>
            <a:pPr lvl="1" algn="just"/>
            <a:r>
              <a:rPr lang="en-GB" dirty="0">
                <a:latin typeface="Times New Roman" panose="02020603050405020304" pitchFamily="18" charset="0"/>
                <a:ea typeface="Abadi" panose="02000000000000000000" pitchFamily="2" charset="0"/>
                <a:cs typeface="Times New Roman" panose="02020603050405020304" pitchFamily="18" charset="0"/>
              </a:rPr>
              <a:t>Block diagram</a:t>
            </a:r>
          </a:p>
          <a:p>
            <a:pPr lvl="1" algn="just"/>
            <a:r>
              <a:rPr lang="en-GB" dirty="0">
                <a:latin typeface="Times New Roman" panose="02020603050405020304" pitchFamily="18" charset="0"/>
                <a:ea typeface="Abadi" panose="02000000000000000000" pitchFamily="2" charset="0"/>
                <a:cs typeface="Times New Roman" panose="02020603050405020304" pitchFamily="18" charset="0"/>
              </a:rPr>
              <a:t>Hardware requirements</a:t>
            </a:r>
          </a:p>
          <a:p>
            <a:pPr lvl="1" algn="just"/>
            <a:r>
              <a:rPr lang="en-GB" dirty="0">
                <a:latin typeface="Times New Roman" panose="02020603050405020304" pitchFamily="18" charset="0"/>
                <a:ea typeface="Abadi" panose="02000000000000000000" pitchFamily="2" charset="0"/>
                <a:cs typeface="Times New Roman" panose="02020603050405020304" pitchFamily="18" charset="0"/>
              </a:rPr>
              <a:t>Software requirements</a:t>
            </a:r>
          </a:p>
          <a:p>
            <a:pPr lvl="1" algn="just"/>
            <a:r>
              <a:rPr lang="en-GB" dirty="0">
                <a:latin typeface="Times New Roman" panose="02020603050405020304" pitchFamily="18" charset="0"/>
                <a:ea typeface="Abadi" panose="02000000000000000000" pitchFamily="2" charset="0"/>
                <a:cs typeface="Times New Roman" panose="02020603050405020304" pitchFamily="18" charset="0"/>
              </a:rPr>
              <a:t>Advantages of the project</a:t>
            </a:r>
          </a:p>
          <a:p>
            <a:pPr lvl="1" algn="just"/>
            <a:r>
              <a:rPr lang="en-GB" dirty="0">
                <a:latin typeface="Times New Roman" panose="02020603050405020304" pitchFamily="18" charset="0"/>
                <a:ea typeface="Abadi" panose="02000000000000000000" pitchFamily="2" charset="0"/>
                <a:cs typeface="Times New Roman" panose="02020603050405020304" pitchFamily="18" charset="0"/>
              </a:rPr>
              <a:t>Disadvantages of the project</a:t>
            </a:r>
          </a:p>
          <a:p>
            <a:pPr lvl="1" algn="just"/>
            <a:r>
              <a:rPr lang="en-GB" dirty="0">
                <a:latin typeface="Times New Roman" panose="02020603050405020304" pitchFamily="18" charset="0"/>
                <a:ea typeface="Abadi" panose="02000000000000000000" pitchFamily="2" charset="0"/>
                <a:cs typeface="Times New Roman" panose="02020603050405020304" pitchFamily="18" charset="0"/>
              </a:rPr>
              <a:t>Applications of the project</a:t>
            </a:r>
          </a:p>
          <a:p>
            <a:pPr lvl="1" algn="just"/>
            <a:r>
              <a:rPr lang="en-GB" dirty="0">
                <a:latin typeface="Times New Roman" panose="02020603050405020304" pitchFamily="18" charset="0"/>
                <a:ea typeface="Abadi" panose="02000000000000000000" pitchFamily="2" charset="0"/>
                <a:cs typeface="Times New Roman" panose="02020603050405020304" pitchFamily="18" charset="0"/>
              </a:rPr>
              <a:t>Progress of the project</a:t>
            </a:r>
          </a:p>
          <a:p>
            <a:pPr lvl="1" algn="just"/>
            <a:r>
              <a:rPr lang="en-GB" dirty="0">
                <a:latin typeface="Times New Roman" panose="02020603050405020304" pitchFamily="18" charset="0"/>
                <a:ea typeface="Abadi" panose="02000000000000000000" pitchFamily="2" charset="0"/>
                <a:cs typeface="Times New Roman" panose="02020603050405020304" pitchFamily="18" charset="0"/>
              </a:rPr>
              <a:t>References </a:t>
            </a:r>
          </a:p>
          <a:p>
            <a:pPr lvl="1" algn="just"/>
            <a:endParaRPr lang="en-GB" dirty="0">
              <a:latin typeface="Abadi" panose="02000000000000000000" pitchFamily="2" charset="0"/>
              <a:ea typeface="Abadi" panose="02000000000000000000" pitchFamily="2" charset="0"/>
              <a:cs typeface="Aldhabi" pitchFamily="2" charset="-78"/>
            </a:endParaRPr>
          </a:p>
        </p:txBody>
      </p:sp>
    </p:spTree>
    <p:extLst>
      <p:ext uri="{BB962C8B-B14F-4D97-AF65-F5344CB8AC3E}">
        <p14:creationId xmlns:p14="http://schemas.microsoft.com/office/powerpoint/2010/main" val="1957518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F4D33-3BCE-470E-A6E6-1637B5640467}"/>
              </a:ext>
            </a:extLst>
          </p:cNvPr>
          <p:cNvSpPr>
            <a:spLocks noGrp="1"/>
          </p:cNvSpPr>
          <p:nvPr>
            <p:ph type="title"/>
          </p:nvPr>
        </p:nvSpPr>
        <p:spPr/>
        <p:txBody>
          <a:bodyPr/>
          <a:lstStyle/>
          <a:p>
            <a:pPr algn="ctr"/>
            <a:r>
              <a:rPr lang="en-IN" sz="4400" b="1" dirty="0">
                <a:solidFill>
                  <a:srgbClr val="FFFF00"/>
                </a:solidFill>
                <a:latin typeface="Times New Roman" panose="02020603050405020304" pitchFamily="18" charset="0"/>
                <a:cs typeface="Times New Roman" panose="02020603050405020304" pitchFamily="18" charset="0"/>
              </a:rPr>
              <a:t>Functioning of Hardware Components</a:t>
            </a:r>
            <a:endParaRPr lang="en-IN" sz="44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885C0F-685E-455F-A8EE-3D963AD11843}"/>
              </a:ext>
            </a:extLst>
          </p:cNvPr>
          <p:cNvSpPr>
            <a:spLocks noGrp="1"/>
          </p:cNvSpPr>
          <p:nvPr>
            <p:ph idx="1"/>
          </p:nvPr>
        </p:nvSpPr>
        <p:spPr/>
        <p:txBody>
          <a:bodyPr>
            <a:normAutofit/>
          </a:bodyPr>
          <a:lstStyle/>
          <a:p>
            <a:pPr algn="just">
              <a:buFont typeface="Wingdings" panose="05000000000000000000" pitchFamily="2" charset="2"/>
              <a:buChar char="Ø"/>
            </a:pPr>
            <a:r>
              <a:rPr lang="en-IN" sz="2400" u="sng" dirty="0">
                <a:solidFill>
                  <a:srgbClr val="FFFF00"/>
                </a:solidFill>
                <a:latin typeface="Times New Roman" panose="02020603050405020304" pitchFamily="18" charset="0"/>
                <a:cs typeface="Times New Roman" panose="02020603050405020304" pitchFamily="18" charset="0"/>
              </a:rPr>
              <a:t>IR sensor :</a:t>
            </a:r>
          </a:p>
          <a:p>
            <a:pPr marL="0" indent="0" algn="just">
              <a:buNone/>
            </a:pPr>
            <a:r>
              <a:rPr lang="en-IN"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 infrared sensor (IR sensor) is a radiation-sensitive optoelectronic component with a spectral sensitivity in the infrared wavelength range 780 nm … 50 µm. IR sensors are now widely used in motion detectors, which are used in building services to switch on lamps or in alarm systems to detect unwelcome guests.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9622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B88F3-70CF-AB40-92DB-1C61AF82D14B}"/>
              </a:ext>
            </a:extLst>
          </p:cNvPr>
          <p:cNvSpPr>
            <a:spLocks noGrp="1"/>
          </p:cNvSpPr>
          <p:nvPr>
            <p:ph type="title"/>
          </p:nvPr>
        </p:nvSpPr>
        <p:spPr>
          <a:xfrm>
            <a:off x="1432482" y="546755"/>
            <a:ext cx="8610600" cy="1293028"/>
          </a:xfrm>
        </p:spPr>
        <p:txBody>
          <a:bodyPr>
            <a:normAutofit/>
          </a:bodyPr>
          <a:lstStyle/>
          <a:p>
            <a:pPr algn="ctr"/>
            <a:r>
              <a:rPr lang="en-GB" sz="4400" b="1" dirty="0">
                <a:solidFill>
                  <a:srgbClr val="FFFF00"/>
                </a:solidFill>
                <a:latin typeface="Times New Roman" panose="02020603050405020304" pitchFamily="18" charset="0"/>
                <a:cs typeface="Times New Roman" panose="02020603050405020304" pitchFamily="18" charset="0"/>
              </a:rPr>
              <a:t>Software Requirements</a:t>
            </a:r>
            <a:endParaRPr lang="en-US" sz="44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747B93-04F0-6C4C-8F76-B2FD6D147572}"/>
              </a:ext>
            </a:extLst>
          </p:cNvPr>
          <p:cNvSpPr>
            <a:spLocks noGrp="1"/>
          </p:cNvSpPr>
          <p:nvPr>
            <p:ph idx="1"/>
          </p:nvPr>
        </p:nvSpPr>
        <p:spPr>
          <a:xfrm>
            <a:off x="0" y="2249487"/>
            <a:ext cx="12192000" cy="2409801"/>
          </a:xfrm>
        </p:spPr>
        <p:txBody>
          <a:bodyPr>
            <a:noAutofit/>
          </a:bodyPr>
          <a:lstStyle/>
          <a:p>
            <a:pPr algn="just"/>
            <a:r>
              <a:rPr lang="en-GB" dirty="0">
                <a:latin typeface="Times New Roman" panose="02020603050405020304" pitchFamily="18" charset="0"/>
                <a:cs typeface="Times New Roman" panose="02020603050405020304" pitchFamily="18" charset="0"/>
              </a:rPr>
              <a:t>PC with ARDUINO IDE installed.</a:t>
            </a:r>
          </a:p>
          <a:p>
            <a:pPr algn="just"/>
            <a:r>
              <a:rPr lang="en-GB" dirty="0">
                <a:latin typeface="Times New Roman" panose="02020603050405020304" pitchFamily="18" charset="0"/>
                <a:cs typeface="Times New Roman" panose="02020603050405020304" pitchFamily="18" charset="0"/>
              </a:rPr>
              <a:t>Adafruit Library(used for OLED and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MLX90614 temperature sensor)</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743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3ED0-C4DF-4551-AD46-11C6CB14B87F}"/>
              </a:ext>
            </a:extLst>
          </p:cNvPr>
          <p:cNvSpPr>
            <a:spLocks noGrp="1"/>
          </p:cNvSpPr>
          <p:nvPr>
            <p:ph type="title"/>
          </p:nvPr>
        </p:nvSpPr>
        <p:spPr>
          <a:xfrm>
            <a:off x="938847" y="505798"/>
            <a:ext cx="9404723" cy="1400530"/>
          </a:xfrm>
        </p:spPr>
        <p:txBody>
          <a:bodyPr/>
          <a:lstStyle/>
          <a:p>
            <a:pPr algn="ctr"/>
            <a:r>
              <a:rPr lang="en-IN" sz="4400" b="1" dirty="0">
                <a:solidFill>
                  <a:srgbClr val="FFFF00"/>
                </a:solidFill>
                <a:latin typeface="Times New Roman" panose="02020603050405020304" pitchFamily="18" charset="0"/>
                <a:cs typeface="Times New Roman" panose="02020603050405020304" pitchFamily="18" charset="0"/>
              </a:rPr>
              <a:t>Results and Discussion</a:t>
            </a:r>
          </a:p>
        </p:txBody>
      </p:sp>
      <p:sp>
        <p:nvSpPr>
          <p:cNvPr id="3" name="Content Placeholder 2">
            <a:extLst>
              <a:ext uri="{FF2B5EF4-FFF2-40B4-BE49-F238E27FC236}">
                <a16:creationId xmlns:a16="http://schemas.microsoft.com/office/drawing/2014/main" id="{F920421C-A092-4439-B67B-43453F527F33}"/>
              </a:ext>
            </a:extLst>
          </p:cNvPr>
          <p:cNvSpPr>
            <a:spLocks noGrp="1"/>
          </p:cNvSpPr>
          <p:nvPr>
            <p:ph idx="1"/>
          </p:nvPr>
        </p:nvSpPr>
        <p:spPr/>
        <p:txBody>
          <a:bodyPr/>
          <a:lstStyle/>
          <a:p>
            <a:pPr algn="just">
              <a:lnSpc>
                <a:spcPts val="2400"/>
              </a:lnSpc>
              <a:spcAft>
                <a:spcPts val="75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Case 1: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If the measured temperature of the object is less than or equal to the defined temperature, then the following message will be printed on the screen.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pic>
        <p:nvPicPr>
          <p:cNvPr id="5123" name="Picture 3" descr="A watch on a person's wrist&#10;&#10;Description automatically generated">
            <a:extLst>
              <a:ext uri="{FF2B5EF4-FFF2-40B4-BE49-F238E27FC236}">
                <a16:creationId xmlns:a16="http://schemas.microsoft.com/office/drawing/2014/main" id="{ED286BB6-6107-410F-B1C6-6BAEDFC262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9379" y="3160267"/>
            <a:ext cx="5063660" cy="337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5807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3ED0-C4DF-4551-AD46-11C6CB14B87F}"/>
              </a:ext>
            </a:extLst>
          </p:cNvPr>
          <p:cNvSpPr>
            <a:spLocks noGrp="1"/>
          </p:cNvSpPr>
          <p:nvPr>
            <p:ph type="title"/>
          </p:nvPr>
        </p:nvSpPr>
        <p:spPr/>
        <p:txBody>
          <a:bodyPr/>
          <a:lstStyle/>
          <a:p>
            <a:pPr algn="ctr"/>
            <a:r>
              <a:rPr lang="en-IN" sz="4400" b="1" dirty="0">
                <a:solidFill>
                  <a:srgbClr val="FFFF00"/>
                </a:solidFill>
                <a:latin typeface="Times New Roman" panose="02020603050405020304" pitchFamily="18" charset="0"/>
                <a:cs typeface="Times New Roman" panose="02020603050405020304" pitchFamily="18" charset="0"/>
              </a:rPr>
              <a:t>Results and Discussion</a:t>
            </a:r>
          </a:p>
        </p:txBody>
      </p:sp>
      <p:sp>
        <p:nvSpPr>
          <p:cNvPr id="3" name="Content Placeholder 2">
            <a:extLst>
              <a:ext uri="{FF2B5EF4-FFF2-40B4-BE49-F238E27FC236}">
                <a16:creationId xmlns:a16="http://schemas.microsoft.com/office/drawing/2014/main" id="{F920421C-A092-4439-B67B-43453F527F33}"/>
              </a:ext>
            </a:extLst>
          </p:cNvPr>
          <p:cNvSpPr>
            <a:spLocks noGrp="1"/>
          </p:cNvSpPr>
          <p:nvPr>
            <p:ph idx="1"/>
          </p:nvPr>
        </p:nvSpPr>
        <p:spPr>
          <a:xfrm>
            <a:off x="1334712" y="1619285"/>
            <a:ext cx="8946541" cy="4195481"/>
          </a:xfrm>
        </p:spPr>
        <p:txBody>
          <a:bodyPr/>
          <a:lstStyle/>
          <a:p>
            <a:pPr algn="just">
              <a:lnSpc>
                <a:spcPts val="2400"/>
              </a:lnSpc>
              <a:spcAft>
                <a:spcPts val="75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Case 2: </a:t>
            </a:r>
            <a:r>
              <a:rPr lang="en-US" sz="2400" dirty="0">
                <a:effectLst/>
                <a:latin typeface="Times New Roman" panose="02020603050405020304" pitchFamily="18" charset="0"/>
                <a:ea typeface="Calibri" panose="020F0502020204030204" pitchFamily="34" charset="0"/>
              </a:rPr>
              <a:t>If the measured temperature of the object is greater to the defined temperature, then the following message will be printed on the screen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pic>
        <p:nvPicPr>
          <p:cNvPr id="6146" name="Picture 4" descr="A picture containing person&#10;&#10;Description automatically generated">
            <a:extLst>
              <a:ext uri="{FF2B5EF4-FFF2-40B4-BE49-F238E27FC236}">
                <a16:creationId xmlns:a16="http://schemas.microsoft.com/office/drawing/2014/main" id="{086506D3-332F-4A05-8D1B-7A8715F94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426" y="2634211"/>
            <a:ext cx="5660528" cy="377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9081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EBEA6-904D-0442-B84F-4731F61D9F85}"/>
              </a:ext>
            </a:extLst>
          </p:cNvPr>
          <p:cNvSpPr>
            <a:spLocks noGrp="1"/>
          </p:cNvSpPr>
          <p:nvPr>
            <p:ph type="title"/>
          </p:nvPr>
        </p:nvSpPr>
        <p:spPr>
          <a:xfrm>
            <a:off x="1498469" y="527901"/>
            <a:ext cx="8610600" cy="1293028"/>
          </a:xfrm>
        </p:spPr>
        <p:txBody>
          <a:bodyPr>
            <a:normAutofit/>
          </a:bodyPr>
          <a:lstStyle/>
          <a:p>
            <a:pPr algn="ctr"/>
            <a:r>
              <a:rPr lang="en-GB" sz="4400" b="1" dirty="0">
                <a:solidFill>
                  <a:srgbClr val="FFFF00"/>
                </a:solidFill>
                <a:latin typeface="Times New Roman" panose="02020603050405020304" pitchFamily="18" charset="0"/>
                <a:cs typeface="Times New Roman" panose="02020603050405020304" pitchFamily="18" charset="0"/>
              </a:rPr>
              <a:t>Advantages of the project</a:t>
            </a:r>
            <a:endParaRPr lang="en-US" sz="44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7710BE-3A2F-8648-8E89-B6EF97F569EE}"/>
              </a:ext>
            </a:extLst>
          </p:cNvPr>
          <p:cNvSpPr>
            <a:spLocks noGrp="1"/>
          </p:cNvSpPr>
          <p:nvPr>
            <p:ph idx="1"/>
          </p:nvPr>
        </p:nvSpPr>
        <p:spPr>
          <a:xfrm>
            <a:off x="0" y="2269609"/>
            <a:ext cx="12192000" cy="3116008"/>
          </a:xfrm>
        </p:spPr>
        <p:txBody>
          <a:bodyPr>
            <a:normAutofit/>
          </a:bodyPr>
          <a:lstStyle/>
          <a:p>
            <a:pPr marL="914400" lvl="1" indent="-457200" algn="just">
              <a:buFont typeface="+mj-lt"/>
              <a:buAutoNum type="arabicPeriod"/>
            </a:pPr>
            <a:r>
              <a:rPr lang="en-US" dirty="0">
                <a:latin typeface="Times New Roman" panose="02020603050405020304" pitchFamily="18" charset="0"/>
                <a:cs typeface="Times New Roman" panose="02020603050405020304" pitchFamily="18" charset="0"/>
              </a:rPr>
              <a:t>As there is a temperature sensor in this doorbell, we can easily identify people with high temperature and save ourselves from getting infected.</a:t>
            </a:r>
          </a:p>
          <a:p>
            <a:pPr marL="914400" lvl="1" indent="-457200" algn="just">
              <a:buFont typeface="+mj-lt"/>
              <a:buAutoNum type="arabicPeriod"/>
            </a:pPr>
            <a:r>
              <a:rPr lang="en-US" dirty="0">
                <a:latin typeface="Times New Roman" panose="02020603050405020304" pitchFamily="18" charset="0"/>
                <a:cs typeface="Times New Roman" panose="02020603050405020304" pitchFamily="18" charset="0"/>
              </a:rPr>
              <a:t> Safety is guaranteed by all means.</a:t>
            </a:r>
          </a:p>
          <a:p>
            <a:pPr marL="914400" lvl="1" indent="-457200" algn="just">
              <a:buFont typeface="+mj-lt"/>
              <a:buAutoNum type="arabicPeriod"/>
            </a:pPr>
            <a:r>
              <a:rPr lang="en-US" dirty="0">
                <a:latin typeface="Times New Roman" panose="02020603050405020304" pitchFamily="18" charset="0"/>
                <a:cs typeface="Times New Roman" panose="02020603050405020304" pitchFamily="18" charset="0"/>
              </a:rPr>
              <a:t>It is easy to install and is portable.</a:t>
            </a:r>
          </a:p>
          <a:p>
            <a:pPr marL="914400" lvl="1" indent="-457200" algn="just">
              <a:buFont typeface="+mj-lt"/>
              <a:buAutoNum type="arabicPeriod"/>
            </a:pPr>
            <a:r>
              <a:rPr lang="en-US" dirty="0">
                <a:latin typeface="Times New Roman" panose="02020603050405020304" pitchFamily="18" charset="0"/>
                <a:cs typeface="Times New Roman" panose="02020603050405020304" pitchFamily="18" charset="0"/>
              </a:rPr>
              <a:t>It is very affordable.</a:t>
            </a:r>
          </a:p>
          <a:p>
            <a:pPr marL="914400" lvl="1" indent="-457200" algn="just">
              <a:buFont typeface="+mj-lt"/>
              <a:buAutoNum type="arabicPeriod"/>
            </a:pPr>
            <a:r>
              <a:rPr lang="en-US" dirty="0">
                <a:latin typeface="Times New Roman" panose="02020603050405020304" pitchFamily="18" charset="0"/>
                <a:cs typeface="Times New Roman" panose="02020603050405020304" pitchFamily="18" charset="0"/>
              </a:rPr>
              <a:t>It also saves electricity, searching time for doorbell and manpower. </a:t>
            </a:r>
          </a:p>
        </p:txBody>
      </p:sp>
    </p:spTree>
    <p:extLst>
      <p:ext uri="{BB962C8B-B14F-4D97-AF65-F5344CB8AC3E}">
        <p14:creationId xmlns:p14="http://schemas.microsoft.com/office/powerpoint/2010/main" val="3109704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428F9-20D2-4040-BC1F-13E0A50F1586}"/>
              </a:ext>
            </a:extLst>
          </p:cNvPr>
          <p:cNvSpPr>
            <a:spLocks noGrp="1"/>
          </p:cNvSpPr>
          <p:nvPr>
            <p:ph type="title"/>
          </p:nvPr>
        </p:nvSpPr>
        <p:spPr>
          <a:xfrm>
            <a:off x="611957" y="556181"/>
            <a:ext cx="10515600" cy="1325563"/>
          </a:xfrm>
        </p:spPr>
        <p:txBody>
          <a:bodyPr/>
          <a:lstStyle/>
          <a:p>
            <a:pPr algn="ctr"/>
            <a:r>
              <a:rPr lang="en-GB" sz="4400" b="1" dirty="0">
                <a:solidFill>
                  <a:srgbClr val="FFFF00"/>
                </a:solidFill>
                <a:latin typeface="Times New Roman" panose="02020603050405020304" pitchFamily="18" charset="0"/>
                <a:cs typeface="Times New Roman" panose="02020603050405020304" pitchFamily="18" charset="0"/>
              </a:rPr>
              <a:t>Disadvantages of the project</a:t>
            </a:r>
            <a:endParaRPr lang="en-IN" sz="4400" dirty="0">
              <a:solidFill>
                <a:srgbClr val="FFFF00"/>
              </a:solidFill>
            </a:endParaRPr>
          </a:p>
        </p:txBody>
      </p:sp>
      <p:sp>
        <p:nvSpPr>
          <p:cNvPr id="3" name="Content Placeholder 2">
            <a:extLst>
              <a:ext uri="{FF2B5EF4-FFF2-40B4-BE49-F238E27FC236}">
                <a16:creationId xmlns:a16="http://schemas.microsoft.com/office/drawing/2014/main" id="{FBBC0098-BCF7-4F05-8607-BFE2DA5959DC}"/>
              </a:ext>
            </a:extLst>
          </p:cNvPr>
          <p:cNvSpPr>
            <a:spLocks noGrp="1"/>
          </p:cNvSpPr>
          <p:nvPr>
            <p:ph idx="1"/>
          </p:nvPr>
        </p:nvSpPr>
        <p:spPr>
          <a:xfrm>
            <a:off x="0" y="2011679"/>
            <a:ext cx="12192000" cy="4165283"/>
          </a:xfrm>
        </p:spPr>
        <p:txBody>
          <a:bodyPr>
            <a:normAutofit/>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The only disadvantage that a wireless doorbell poses has been that it most often works on batteries. Now we don’t always check the battery charge of our doorbell every day. Consider the case when the battery gets discharged and if we are not conscious of this fact, what follows may be troublesome. A visitor might come and we might not be aware of it as our as the doorbell is dead, but this is a small disadvantage that can be ignored as the advantage of having a wireless doorbell are numerous. So this one problem cannot make the entire product offering obsolete.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2762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E4C0-9D4C-F846-83D4-4353FD060540}"/>
              </a:ext>
            </a:extLst>
          </p:cNvPr>
          <p:cNvSpPr>
            <a:spLocks noGrp="1"/>
          </p:cNvSpPr>
          <p:nvPr>
            <p:ph type="title"/>
          </p:nvPr>
        </p:nvSpPr>
        <p:spPr>
          <a:xfrm>
            <a:off x="1413628" y="572684"/>
            <a:ext cx="8610600" cy="1293028"/>
          </a:xfrm>
        </p:spPr>
        <p:txBody>
          <a:bodyPr>
            <a:normAutofit/>
          </a:bodyPr>
          <a:lstStyle/>
          <a:p>
            <a:pPr algn="ctr"/>
            <a:r>
              <a:rPr lang="en-GB" sz="4400" b="1" dirty="0">
                <a:solidFill>
                  <a:srgbClr val="FFFF00"/>
                </a:solidFill>
                <a:latin typeface="Times New Roman" panose="02020603050405020304" pitchFamily="18" charset="0"/>
                <a:cs typeface="Times New Roman" panose="02020603050405020304" pitchFamily="18" charset="0"/>
              </a:rPr>
              <a:t>Applications of the project</a:t>
            </a:r>
            <a:endParaRPr lang="en-US" sz="44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87A4AD-66BD-BE48-939C-FB41A54A3366}"/>
              </a:ext>
            </a:extLst>
          </p:cNvPr>
          <p:cNvSpPr>
            <a:spLocks noGrp="1"/>
          </p:cNvSpPr>
          <p:nvPr>
            <p:ph idx="1"/>
          </p:nvPr>
        </p:nvSpPr>
        <p:spPr>
          <a:xfrm>
            <a:off x="0" y="2097088"/>
            <a:ext cx="12192000" cy="3541714"/>
          </a:xfrm>
        </p:spPr>
        <p:txBody>
          <a:bodyPr>
            <a:noAutofit/>
          </a:bodyPr>
          <a:lstStyle/>
          <a:p>
            <a:pPr algn="just" fontAlgn="base">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The Wireless Doorbell implemented in this project is just a demonstration of the idea. But the idea can be extended to actual, real time wireless doorbell system.</a:t>
            </a:r>
          </a:p>
          <a:p>
            <a:pPr algn="just" fontAlgn="base">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The project is suitable for homes, shops, garages, hospitals, offices etc</a:t>
            </a:r>
            <a:r>
              <a:rPr lang="en-US" sz="2000" b="0" i="0" dirty="0">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Since the mode of communication is IR, thermal radiation can be easily infrared sensor</a:t>
            </a:r>
            <a:r>
              <a:rPr lang="en-US" sz="1600" b="0" i="0" dirty="0">
                <a:effectLst/>
                <a:latin typeface="Roboto" panose="02000000000000000000" pitchFamily="2" charset="0"/>
              </a:rPr>
              <a:t>.</a:t>
            </a:r>
            <a:endParaRPr lang="en-US" sz="1600" b="0" i="0" dirty="0">
              <a:effectLst/>
              <a:latin typeface="Open Sans" panose="020B0606030504020204" pitchFamily="34" charset="0"/>
            </a:endParaRPr>
          </a:p>
        </p:txBody>
      </p:sp>
    </p:spTree>
    <p:extLst>
      <p:ext uri="{BB962C8B-B14F-4D97-AF65-F5344CB8AC3E}">
        <p14:creationId xmlns:p14="http://schemas.microsoft.com/office/powerpoint/2010/main" val="2301823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CB53-82BB-480A-A5AA-B0F6CA40C088}"/>
              </a:ext>
            </a:extLst>
          </p:cNvPr>
          <p:cNvSpPr>
            <a:spLocks noGrp="1"/>
          </p:cNvSpPr>
          <p:nvPr>
            <p:ph type="title"/>
          </p:nvPr>
        </p:nvSpPr>
        <p:spPr/>
        <p:txBody>
          <a:bodyPr/>
          <a:lstStyle/>
          <a:p>
            <a:pPr algn="ctr"/>
            <a:r>
              <a:rPr lang="en-IN" sz="4400" b="1" dirty="0">
                <a:solidFill>
                  <a:srgbClr val="FFFF00"/>
                </a:solidFill>
                <a:latin typeface="Times New Roman" panose="02020603050405020304" pitchFamily="18" charset="0"/>
                <a:cs typeface="Times New Roman" panose="02020603050405020304" pitchFamily="18" charset="0"/>
              </a:rPr>
              <a:t>Future scope of the project</a:t>
            </a:r>
          </a:p>
        </p:txBody>
      </p:sp>
      <p:sp>
        <p:nvSpPr>
          <p:cNvPr id="3" name="Content Placeholder 2">
            <a:extLst>
              <a:ext uri="{FF2B5EF4-FFF2-40B4-BE49-F238E27FC236}">
                <a16:creationId xmlns:a16="http://schemas.microsoft.com/office/drawing/2014/main" id="{0CE9C704-8941-47C6-A14F-06F7DF7154DD}"/>
              </a:ext>
            </a:extLst>
          </p:cNvPr>
          <p:cNvSpPr>
            <a:spLocks noGrp="1"/>
          </p:cNvSpPr>
          <p:nvPr>
            <p:ph idx="1"/>
          </p:nvPr>
        </p:nvSpPr>
        <p:spPr/>
        <p:txBody>
          <a:bodyPr>
            <a:normAutofit/>
          </a:bodyPr>
          <a:lstStyle/>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research can be further extended by linking it to devices through IOT. This will help in reducing the manpower to check the temperature. In the future aspect it can connect to the emergency medical services.</a:t>
            </a:r>
          </a:p>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In general, this product will provide an extra layer of safety from COVID-19 infection by making automatic decisions through the developed system as there is potential chance of new variants of COVID may arise in the coming days, the process of primary detection of temperature is very important. This can be easily done by this automated doorbell.</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7988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EB678-6F45-40F2-9EB6-256023CBD198}"/>
              </a:ext>
            </a:extLst>
          </p:cNvPr>
          <p:cNvSpPr>
            <a:spLocks noGrp="1"/>
          </p:cNvSpPr>
          <p:nvPr>
            <p:ph type="title"/>
          </p:nvPr>
        </p:nvSpPr>
        <p:spPr/>
        <p:txBody>
          <a:bodyPr/>
          <a:lstStyle/>
          <a:p>
            <a:pPr algn="ctr"/>
            <a:r>
              <a:rPr lang="en-IN" sz="4400" b="1" dirty="0">
                <a:solidFill>
                  <a:srgbClr val="FFFF00"/>
                </a:solidFill>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EF28F92B-0238-4E32-B02A-9F094B140CCF}"/>
              </a:ext>
            </a:extLst>
          </p:cNvPr>
          <p:cNvSpPr>
            <a:spLocks noGrp="1"/>
          </p:cNvSpPr>
          <p:nvPr>
            <p:ph idx="1"/>
          </p:nvPr>
        </p:nvSpPr>
        <p:spPr/>
        <p:txBody>
          <a:bodyPr>
            <a:normAutofit lnSpcReduction="10000"/>
          </a:bodyPr>
          <a:lstStyle/>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ARDUINO is a trivial and compact processor which is having high computing power contrary to its size. ARDUINO has its own impact for its computing, processing speed and multiple functions which can be used to program and to interface manifold devices in the real time and it is précised by the C++ programming language which is simple, highly efficient, powerful and optimal. Subsequently ARDUINO can be appropriate for the high compatible, reliable and scalable purpose in numerous applications. </a:t>
            </a:r>
          </a:p>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type of doorbell system has an immense impact in the busy human lifestyle to simplify their efforts to keep them and their away from a deadly disease like COVID-19 through this optimal solution.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1616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38A3-66EA-43BF-ADEB-7182E6319ED5}"/>
              </a:ext>
            </a:extLst>
          </p:cNvPr>
          <p:cNvSpPr>
            <a:spLocks noGrp="1"/>
          </p:cNvSpPr>
          <p:nvPr>
            <p:ph type="title"/>
          </p:nvPr>
        </p:nvSpPr>
        <p:spPr/>
        <p:txBody>
          <a:bodyPr/>
          <a:lstStyle/>
          <a:p>
            <a:pPr algn="ctr"/>
            <a:r>
              <a:rPr lang="en-IN" sz="4400" dirty="0">
                <a:solidFill>
                  <a:srgbClr val="FFFF00"/>
                </a:solidFill>
                <a:latin typeface="Times New Roman" panose="02020603050405020304" pitchFamily="18" charset="0"/>
                <a:cs typeface="Times New Roman" panose="02020603050405020304" pitchFamily="18" charset="0"/>
              </a:rPr>
              <a:t>Publication/Presentation</a:t>
            </a:r>
          </a:p>
        </p:txBody>
      </p:sp>
      <p:sp>
        <p:nvSpPr>
          <p:cNvPr id="3" name="Content Placeholder 2">
            <a:extLst>
              <a:ext uri="{FF2B5EF4-FFF2-40B4-BE49-F238E27FC236}">
                <a16:creationId xmlns:a16="http://schemas.microsoft.com/office/drawing/2014/main" id="{7F0B446D-6BBE-4D18-9C69-21CD12F2A49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8095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FF776-0711-1C4B-8A5E-53DB3122A5F7}"/>
              </a:ext>
            </a:extLst>
          </p:cNvPr>
          <p:cNvSpPr>
            <a:spLocks noGrp="1"/>
          </p:cNvSpPr>
          <p:nvPr>
            <p:ph type="title"/>
          </p:nvPr>
        </p:nvSpPr>
        <p:spPr>
          <a:xfrm>
            <a:off x="1536176" y="641022"/>
            <a:ext cx="8610600" cy="1293028"/>
          </a:xfrm>
        </p:spPr>
        <p:txBody>
          <a:bodyPr/>
          <a:lstStyle/>
          <a:p>
            <a:pPr algn="ctr"/>
            <a:r>
              <a:rPr lang="en-GB" b="1" dirty="0">
                <a:solidFill>
                  <a:srgbClr val="FFFF00"/>
                </a:solidFill>
                <a:latin typeface="Times New Roman" panose="02020603050405020304" pitchFamily="18" charset="0"/>
                <a:cs typeface="Times New Roman" panose="02020603050405020304" pitchFamily="18" charset="0"/>
              </a:rPr>
              <a:t>Objective</a:t>
            </a:r>
            <a:endParaRPr lang="en-US"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44C782-963B-454A-8EBA-B2CC6603B8EA}"/>
              </a:ext>
            </a:extLst>
          </p:cNvPr>
          <p:cNvSpPr>
            <a:spLocks noGrp="1"/>
          </p:cNvSpPr>
          <p:nvPr>
            <p:ph idx="1"/>
          </p:nvPr>
        </p:nvSpPr>
        <p:spPr>
          <a:xfrm>
            <a:off x="0" y="2097087"/>
            <a:ext cx="12192000" cy="3679769"/>
          </a:xfrm>
        </p:spPr>
        <p:txBody>
          <a:bodyPr>
            <a:normAutofit/>
          </a:bodyPr>
          <a:lstStyle/>
          <a:p>
            <a:pPr algn="just"/>
            <a:r>
              <a:rPr lang="en-US" sz="2400" dirty="0">
                <a:latin typeface="Times New Roman" panose="02020603050405020304" pitchFamily="18" charset="0"/>
                <a:cs typeface="Times New Roman" panose="02020603050405020304" pitchFamily="18" charset="0"/>
              </a:rPr>
              <a:t>Protecting our loved ones and ourselves from the deadly coronavirus by restricting entry to our house to only people with a normal body temperature. So, our objective is to build a smart anti-corona doorbell using an Arduino Nano. </a:t>
            </a:r>
          </a:p>
          <a:p>
            <a:pPr algn="just"/>
            <a:r>
              <a:rPr lang="en-US" sz="2400" dirty="0">
                <a:latin typeface="Times New Roman" panose="02020603050405020304" pitchFamily="18" charset="0"/>
                <a:cs typeface="Times New Roman" panose="02020603050405020304" pitchFamily="18" charset="0"/>
              </a:rPr>
              <a:t>As COVID-19 is becoming worse day by day it is important for to be safe ourselves and ensure safety to our family. As we cannot measure a person’s temperature at home. So, for the safety concerns, we install this advanced doorbell at the entrance of our house to measure the visitor’s temperature and then by using it we can decide whether to let them in or not which ensures safety.</a:t>
            </a:r>
          </a:p>
          <a:p>
            <a:pPr algn="just"/>
            <a:r>
              <a:rPr lang="en-US" sz="2400" dirty="0">
                <a:latin typeface="Times New Roman" panose="02020603050405020304" pitchFamily="18" charset="0"/>
                <a:cs typeface="Times New Roman" panose="02020603050405020304" pitchFamily="18" charset="0"/>
              </a:rPr>
              <a:t> Thus, the main idea of the project is to ensure safety through technology.</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580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F9133-976A-F34C-AA22-1548E021653B}"/>
              </a:ext>
            </a:extLst>
          </p:cNvPr>
          <p:cNvSpPr>
            <a:spLocks noGrp="1"/>
          </p:cNvSpPr>
          <p:nvPr>
            <p:ph type="title"/>
          </p:nvPr>
        </p:nvSpPr>
        <p:spPr>
          <a:xfrm>
            <a:off x="511405" y="365869"/>
            <a:ext cx="9905998" cy="1478570"/>
          </a:xfrm>
        </p:spPr>
        <p:txBody>
          <a:bodyPr/>
          <a:lstStyle/>
          <a:p>
            <a:pPr algn="ctr"/>
            <a:r>
              <a:rPr lang="en-GB" sz="4400" b="1" dirty="0">
                <a:solidFill>
                  <a:srgbClr val="FFFF00"/>
                </a:solidFill>
                <a:latin typeface="Times New Roman" panose="02020603050405020304" pitchFamily="18" charset="0"/>
                <a:cs typeface="Times New Roman" panose="02020603050405020304" pitchFamily="18" charset="0"/>
              </a:rPr>
              <a:t>References</a:t>
            </a:r>
            <a:endParaRPr lang="en-US" sz="44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334E14-1F9E-D74B-9E37-B2DE7E89E70C}"/>
              </a:ext>
            </a:extLst>
          </p:cNvPr>
          <p:cNvSpPr>
            <a:spLocks noGrp="1"/>
          </p:cNvSpPr>
          <p:nvPr>
            <p:ph idx="1"/>
          </p:nvPr>
        </p:nvSpPr>
        <p:spPr>
          <a:xfrm>
            <a:off x="0" y="1844439"/>
            <a:ext cx="12192000" cy="4213782"/>
          </a:xfrm>
        </p:spPr>
        <p:txBody>
          <a:bodyPr>
            <a:normAutofit/>
          </a:bodyPr>
          <a:lstStyle/>
          <a:p>
            <a:pPr lvl="0" algn="just" fontAlgn="base"/>
            <a:r>
              <a:rPr lang="en-US" sz="2400" dirty="0">
                <a:latin typeface="Times New Roman" panose="02020603050405020304" pitchFamily="18" charset="0"/>
                <a:cs typeface="Times New Roman" panose="02020603050405020304" pitchFamily="18" charset="0"/>
              </a:rPr>
              <a:t>Arduino based Wireless Doorbell :</a:t>
            </a:r>
            <a:r>
              <a:rPr lang="en-US" sz="24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www.electronicshub.org/wireless-door-bell</a:t>
            </a:r>
            <a:endParaRPr lang="en-US" sz="2400" dirty="0">
              <a:latin typeface="Times New Roman" panose="02020603050405020304" pitchFamily="18" charset="0"/>
              <a:cs typeface="Times New Roman" panose="02020603050405020304" pitchFamily="18" charset="0"/>
            </a:endParaRPr>
          </a:p>
          <a:p>
            <a:pPr algn="just" fontAlgn="base"/>
            <a:r>
              <a:rPr lang="en-IN" sz="2400" dirty="0">
                <a:latin typeface="Times New Roman" panose="02020603050405020304" pitchFamily="18" charset="0"/>
                <a:cs typeface="Times New Roman" panose="02020603050405020304" pitchFamily="18" charset="0"/>
              </a:rPr>
              <a:t>Ambika, Baswaraj Gadgey, Veeresh Pujari, Pallavi B V “Smart Bell Using IOT” International Journal for Research in Applied Science &amp; Engineering Technology (IJRASET) (2017).</a:t>
            </a:r>
          </a:p>
          <a:p>
            <a:pPr algn="just" fontAlgn="base"/>
            <a:r>
              <a:rPr lang="en-US" sz="2400" dirty="0">
                <a:latin typeface="Times New Roman" panose="02020603050405020304" pitchFamily="18" charset="0"/>
                <a:cs typeface="Times New Roman" panose="02020603050405020304" pitchFamily="18" charset="0"/>
              </a:rPr>
              <a:t>Woo-hyuk park and yun-gyung cheong “IoT smart bell notification system: Design and implementation” 19th International Conference on Advanced Communication Technology (ICACT) (2017).</a:t>
            </a:r>
          </a:p>
          <a:p>
            <a:pPr algn="just" fontAlgn="base"/>
            <a:r>
              <a:rPr lang="en-IN" sz="2400" dirty="0">
                <a:latin typeface="Times New Roman" panose="02020603050405020304" pitchFamily="18" charset="0"/>
                <a:cs typeface="Times New Roman" panose="02020603050405020304" pitchFamily="18" charset="0"/>
              </a:rPr>
              <a:t>Jie-Ci Yang , Chin-</a:t>
            </a:r>
            <a:r>
              <a:rPr lang="en-IN" sz="2400" dirty="0" err="1">
                <a:latin typeface="Times New Roman" panose="02020603050405020304" pitchFamily="18" charset="0"/>
                <a:cs typeface="Times New Roman" panose="02020603050405020304" pitchFamily="18" charset="0"/>
              </a:rPr>
              <a:t>Lun</a:t>
            </a:r>
            <a:r>
              <a:rPr lang="en-IN" sz="2400" dirty="0">
                <a:latin typeface="Times New Roman" panose="02020603050405020304" pitchFamily="18" charset="0"/>
                <a:cs typeface="Times New Roman" panose="02020603050405020304" pitchFamily="18" charset="0"/>
              </a:rPr>
              <a:t> Lai, Hsin-Teng Sheu and Jiann-Jone Chen “An Intelligent Automated Door Control System Based on a Smart Camera” </a:t>
            </a:r>
            <a:r>
              <a:rPr lang="en-IN" sz="24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http://www.mdpi.com/journal/sensors</a:t>
            </a:r>
            <a:r>
              <a:rPr lang="en-IN" sz="2400" dirty="0">
                <a:latin typeface="Times New Roman" panose="02020603050405020304" pitchFamily="18" charset="0"/>
                <a:cs typeface="Times New Roman" panose="02020603050405020304" pitchFamily="18" charset="0"/>
              </a:rPr>
              <a:t> (2016).</a:t>
            </a:r>
            <a:endParaRPr lang="en-GB" sz="2400" dirty="0">
              <a:effectLst/>
              <a:latin typeface="Times New Roman" panose="02020603050405020304" pitchFamily="18" charset="0"/>
              <a:ea typeface="Abadi"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991950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D61D-1272-4619-B79A-EEA51FF1238D}"/>
              </a:ext>
            </a:extLst>
          </p:cNvPr>
          <p:cNvSpPr>
            <a:spLocks noGrp="1"/>
          </p:cNvSpPr>
          <p:nvPr>
            <p:ph type="title"/>
          </p:nvPr>
        </p:nvSpPr>
        <p:spPr>
          <a:xfrm>
            <a:off x="1098597" y="386730"/>
            <a:ext cx="9404723" cy="1400530"/>
          </a:xfrm>
        </p:spPr>
        <p:txBody>
          <a:bodyPr/>
          <a:lstStyle/>
          <a:p>
            <a:pPr algn="ctr"/>
            <a:r>
              <a:rPr lang="en-IN" sz="4400" b="1" dirty="0">
                <a:solidFill>
                  <a:srgbClr val="FFFF00"/>
                </a:solidFill>
                <a:latin typeface="Times New Roman" panose="02020603050405020304" pitchFamily="18" charset="0"/>
                <a:cs typeface="Times New Roman" panose="02020603050405020304" pitchFamily="18" charset="0"/>
              </a:rPr>
              <a:t> Demo of the project</a:t>
            </a:r>
          </a:p>
        </p:txBody>
      </p:sp>
    </p:spTree>
    <p:extLst>
      <p:ext uri="{BB962C8B-B14F-4D97-AF65-F5344CB8AC3E}">
        <p14:creationId xmlns:p14="http://schemas.microsoft.com/office/powerpoint/2010/main" val="565791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169DBCF-9B14-43EB-B4D6-4DB596913DE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41310" y="469001"/>
            <a:ext cx="10346960" cy="5671984"/>
          </a:xfrm>
          <a:prstGeom prst="rect">
            <a:avLst/>
          </a:prstGeom>
        </p:spPr>
      </p:pic>
    </p:spTree>
    <p:extLst>
      <p:ext uri="{BB962C8B-B14F-4D97-AF65-F5344CB8AC3E}">
        <p14:creationId xmlns:p14="http://schemas.microsoft.com/office/powerpoint/2010/main" val="3541513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DB3C9-4A61-584F-824C-838AA180229F}"/>
              </a:ext>
            </a:extLst>
          </p:cNvPr>
          <p:cNvSpPr>
            <a:spLocks noGrp="1"/>
          </p:cNvSpPr>
          <p:nvPr>
            <p:ph type="title"/>
          </p:nvPr>
        </p:nvSpPr>
        <p:spPr>
          <a:xfrm>
            <a:off x="622937" y="547386"/>
            <a:ext cx="9905998" cy="1478570"/>
          </a:xfrm>
        </p:spPr>
        <p:txBody>
          <a:bodyPr/>
          <a:lstStyle/>
          <a:p>
            <a:pPr algn="ctr"/>
            <a:r>
              <a:rPr lang="en-GB" sz="4400" b="1" dirty="0">
                <a:solidFill>
                  <a:srgbClr val="FFFF00"/>
                </a:solidFill>
                <a:latin typeface="Times New Roman" panose="02020603050405020304" pitchFamily="18" charset="0"/>
                <a:cs typeface="Times New Roman" panose="02020603050405020304" pitchFamily="18" charset="0"/>
              </a:rPr>
              <a:t>Abstract</a:t>
            </a:r>
            <a:endParaRPr lang="en-US" sz="44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A69406-9392-1645-90B9-BCF393D9305C}"/>
              </a:ext>
            </a:extLst>
          </p:cNvPr>
          <p:cNvSpPr>
            <a:spLocks noGrp="1"/>
          </p:cNvSpPr>
          <p:nvPr>
            <p:ph idx="1"/>
          </p:nvPr>
        </p:nvSpPr>
        <p:spPr>
          <a:xfrm>
            <a:off x="1141412" y="1663188"/>
            <a:ext cx="9905999" cy="5095727"/>
          </a:xfrm>
        </p:spPr>
        <p:txBody>
          <a:bodyPr/>
          <a:lstStyle/>
          <a:p>
            <a:endParaRPr lang="en-GB" dirty="0"/>
          </a:p>
          <a:p>
            <a:endParaRPr lang="en-US" dirty="0"/>
          </a:p>
        </p:txBody>
      </p:sp>
      <p:sp>
        <p:nvSpPr>
          <p:cNvPr id="5" name="TextBox 4">
            <a:extLst>
              <a:ext uri="{FF2B5EF4-FFF2-40B4-BE49-F238E27FC236}">
                <a16:creationId xmlns:a16="http://schemas.microsoft.com/office/drawing/2014/main" id="{AE8455C6-03A1-AA42-A67E-E732D1B56892}"/>
              </a:ext>
            </a:extLst>
          </p:cNvPr>
          <p:cNvSpPr txBox="1"/>
          <p:nvPr/>
        </p:nvSpPr>
        <p:spPr>
          <a:xfrm>
            <a:off x="-1589" y="1663188"/>
            <a:ext cx="12191999" cy="4647426"/>
          </a:xfrm>
          <a:prstGeom prst="rect">
            <a:avLst/>
          </a:prstGeom>
          <a:noFill/>
        </p:spPr>
        <p:txBody>
          <a:bodyPr wrap="square">
            <a:spAutoFit/>
          </a:bodyPr>
          <a:lstStyle/>
          <a:p>
            <a:pPr>
              <a:spcBef>
                <a:spcPts val="20"/>
              </a:spcBef>
            </a:pPr>
            <a:r>
              <a:rPr lang="en-US" sz="800" dirty="0">
                <a:effectLst/>
                <a:latin typeface="Arial" panose="020B0604020202020204" pitchFamily="34" charset="0"/>
                <a:ea typeface="Aldhabi" panose="02000000000000000000" pitchFamily="2" charset="0"/>
                <a:cs typeface="Arial" panose="020B0604020202020204" pitchFamily="34" charset="0"/>
              </a:rPr>
              <a:t> </a:t>
            </a:r>
            <a:endParaRPr lang="en-GB" dirty="0">
              <a:effectLst/>
              <a:latin typeface="Arial" panose="020B0604020202020204" pitchFamily="34" charset="0"/>
              <a:ea typeface="Aldhabi" panose="02000000000000000000" pitchFamily="2" charset="0"/>
              <a:cs typeface="Arial" panose="020B0604020202020204" pitchFamily="34" charset="0"/>
            </a:endParaRPr>
          </a:p>
          <a:p>
            <a:pPr marL="285750" indent="-285750" algn="jus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this project, we will be designing an advanced doorbell that ensures safety from </a:t>
            </a:r>
            <a:r>
              <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COVID-19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pandemic as it is fully touch proof. What If the person who came to our house cannot find the doorbell or if the person is has fever or if they maybe covid affected, what can be done to ensure? </a:t>
            </a:r>
          </a:p>
          <a:p>
            <a:pPr algn="just"/>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How will it be if we use an automatic doorbell which checks their temperature and gives us instructions whether it is safe or not to let them inside and ring bell only when he is good? There are no more hassles.</a:t>
            </a:r>
          </a:p>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person who comes to our house need not search for the doorbell and press it any more. If we install this automatic doorbell using object detection circuit on the door itself, the circuit will automatically sense the presence of the person and ring the doorbell.</a:t>
            </a:r>
            <a:r>
              <a:rPr lang="en-US" sz="2400" dirty="0">
                <a:effectLst/>
                <a:latin typeface="Times New Roman" panose="02020603050405020304" pitchFamily="18" charset="0"/>
                <a:ea typeface="Aldhabi" panose="02000000000000000000" pitchFamily="2" charset="0"/>
                <a:cs typeface="Times New Roman" panose="02020603050405020304" pitchFamily="18" charset="0"/>
              </a:rPr>
              <a:t> </a:t>
            </a:r>
            <a:endParaRPr lang="en-GB" sz="2400" dirty="0">
              <a:effectLst/>
              <a:latin typeface="Times New Roman" panose="02020603050405020304" pitchFamily="18" charset="0"/>
              <a:ea typeface="Aldhabi"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482511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134F3-D7BF-D448-BCCD-317EBC442879}"/>
              </a:ext>
            </a:extLst>
          </p:cNvPr>
          <p:cNvSpPr>
            <a:spLocks noGrp="1"/>
          </p:cNvSpPr>
          <p:nvPr>
            <p:ph type="title"/>
          </p:nvPr>
        </p:nvSpPr>
        <p:spPr>
          <a:xfrm>
            <a:off x="615100" y="311085"/>
            <a:ext cx="9905998" cy="1498448"/>
          </a:xfrm>
        </p:spPr>
        <p:txBody>
          <a:bodyPr/>
          <a:lstStyle/>
          <a:p>
            <a:pPr algn="ctr"/>
            <a:r>
              <a:rPr lang="en-GB" b="1" dirty="0">
                <a:latin typeface="Times New Roman" panose="02020603050405020304" pitchFamily="18" charset="0"/>
                <a:cs typeface="Times New Roman" panose="02020603050405020304" pitchFamily="18" charset="0"/>
              </a:rPr>
              <a:t>    </a:t>
            </a:r>
            <a:r>
              <a:rPr lang="en-GB" sz="4400" b="1" dirty="0">
                <a:solidFill>
                  <a:srgbClr val="FFFF00"/>
                </a:solidFill>
                <a:latin typeface="Times New Roman" panose="02020603050405020304" pitchFamily="18" charset="0"/>
                <a:cs typeface="Times New Roman" panose="02020603050405020304" pitchFamily="18" charset="0"/>
              </a:rPr>
              <a:t>Introduction</a:t>
            </a:r>
            <a:endParaRPr lang="en-US" sz="44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B6FFFF-B256-9B40-BD28-62D4E1C48172}"/>
              </a:ext>
            </a:extLst>
          </p:cNvPr>
          <p:cNvSpPr>
            <a:spLocks noGrp="1"/>
          </p:cNvSpPr>
          <p:nvPr>
            <p:ph idx="1"/>
          </p:nvPr>
        </p:nvSpPr>
        <p:spPr>
          <a:xfrm>
            <a:off x="0" y="1498448"/>
            <a:ext cx="12192000" cy="5141707"/>
          </a:xfrm>
        </p:spPr>
        <p:txBody>
          <a:bodyPr numCol="1">
            <a:noAutofit/>
          </a:bodyPr>
          <a:lstStyle/>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necessity for some means by which someone on the outside of a door could notify someone on the inside of his presence has been recognized for centuries. The earliest solution to this problem consisted of the simple expedient of knocking on the door with one's fist. As the human race grew in wisdom and technical sophistication, new and subtler methods were invented. The first of these was the mechanical door knocker, which saved man untold pain from bruised knuckles.</a:t>
            </a:r>
          </a:p>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Then came the mechanical switch method requires that a mat containing many such switches be placed in front of the door in such a way that anyone approaching the door must step on it. Not only are such mats highly unesthetic, but it must be connected to the sound producing unit inside the house, requiring that a hole be drilled through a wall. This sort of installation is beyond what most homeowners have the time or skill to attempt, and is therefore usually done by professionals, greatly increasing total cost.</a:t>
            </a:r>
          </a:p>
          <a:p>
            <a:pPr algn="just">
              <a:lnSpc>
                <a:spcPct val="107000"/>
              </a:lnSpc>
              <a:spcAft>
                <a:spcPts val="8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6496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CE734-827B-4F8E-B10A-51EFAC3EF270}"/>
              </a:ext>
            </a:extLst>
          </p:cNvPr>
          <p:cNvSpPr>
            <a:spLocks noGrp="1"/>
          </p:cNvSpPr>
          <p:nvPr>
            <p:ph type="title"/>
          </p:nvPr>
        </p:nvSpPr>
        <p:spPr>
          <a:xfrm>
            <a:off x="1545602" y="202285"/>
            <a:ext cx="8610600" cy="1293028"/>
          </a:xfrm>
        </p:spPr>
        <p:txBody>
          <a:bodyPr/>
          <a:lstStyle/>
          <a:p>
            <a:pPr algn="ctr"/>
            <a:r>
              <a:rPr lang="en-IN" sz="4400" b="1" dirty="0">
                <a:solidFill>
                  <a:srgbClr val="FFFF0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B6941AB-2CD5-4999-A50C-21FC81C28A36}"/>
              </a:ext>
            </a:extLst>
          </p:cNvPr>
          <p:cNvSpPr>
            <a:spLocks noGrp="1"/>
          </p:cNvSpPr>
          <p:nvPr>
            <p:ph idx="1"/>
          </p:nvPr>
        </p:nvSpPr>
        <p:spPr>
          <a:xfrm>
            <a:off x="0" y="1495313"/>
            <a:ext cx="12191999" cy="5002306"/>
          </a:xfrm>
        </p:spPr>
        <p:txBody>
          <a:bodyPr>
            <a:noAutofit/>
          </a:bodyPr>
          <a:lstStyle/>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photoelectric method requires that a light source and photodetector be mounted on either side of the path leading to the door. Here again, installation is usually done by professionals, and unless it is possible to hide the units in shrubbery, the light source and detector can be even more unesthetic than a mat.</a:t>
            </a:r>
          </a:p>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Installation of a doorbell based on a capacitance proximity sensor is somewhat simpler than that of a mechanical switch or photoelectric unit in that the entire device can be mounted on the inside of the door. However, in order to obtain even the minimal detection range of two feet, metal sensor plates of several square feet must be used, and while these cannot be seen from the outside, they are painfully obvious from the inside.</a:t>
            </a:r>
          </a:p>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order to overcome the disadvantages of the methods discussed, it is clear that the ideal automatic doorbell would consist of a single small battery-operated unit, requiring no electrical connections at all. Installation would consist of driving a nail into the door and hanging the unit from it. The automatic doorbell herein described seeks to meet these criteria.</a:t>
            </a:r>
          </a:p>
        </p:txBody>
      </p:sp>
    </p:spTree>
    <p:extLst>
      <p:ext uri="{BB962C8B-B14F-4D97-AF65-F5344CB8AC3E}">
        <p14:creationId xmlns:p14="http://schemas.microsoft.com/office/powerpoint/2010/main" val="1017874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63300-B48B-4A90-9C33-E954A35CD958}"/>
              </a:ext>
            </a:extLst>
          </p:cNvPr>
          <p:cNvSpPr>
            <a:spLocks noGrp="1"/>
          </p:cNvSpPr>
          <p:nvPr>
            <p:ph type="title"/>
          </p:nvPr>
        </p:nvSpPr>
        <p:spPr>
          <a:xfrm>
            <a:off x="838200" y="10758"/>
            <a:ext cx="10515600" cy="1325563"/>
          </a:xfrm>
        </p:spPr>
        <p:txBody>
          <a:bodyPr/>
          <a:lstStyle/>
          <a:p>
            <a:pPr algn="ctr"/>
            <a:r>
              <a:rPr lang="en-GB" sz="4400" b="1" dirty="0">
                <a:solidFill>
                  <a:srgbClr val="FFFF00"/>
                </a:solidFill>
                <a:latin typeface="Times New Roman" panose="02020603050405020304" pitchFamily="18" charset="0"/>
                <a:ea typeface="Abadi" panose="02000000000000000000" pitchFamily="2" charset="0"/>
                <a:cs typeface="Times New Roman" panose="02020603050405020304" pitchFamily="18" charset="0"/>
              </a:rPr>
              <a:t>Literature</a:t>
            </a:r>
            <a:r>
              <a:rPr lang="en-GB" b="1" dirty="0">
                <a:solidFill>
                  <a:srgbClr val="FFFF00"/>
                </a:solidFill>
                <a:latin typeface="Times New Roman" panose="02020603050405020304" pitchFamily="18" charset="0"/>
                <a:ea typeface="Abadi" panose="02000000000000000000" pitchFamily="2" charset="0"/>
                <a:cs typeface="Times New Roman" panose="02020603050405020304" pitchFamily="18" charset="0"/>
              </a:rPr>
              <a:t> survey</a:t>
            </a: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64FD94-16F0-47EC-B3DB-3C01803A2488}"/>
              </a:ext>
            </a:extLst>
          </p:cNvPr>
          <p:cNvSpPr>
            <a:spLocks noGrp="1"/>
          </p:cNvSpPr>
          <p:nvPr>
            <p:ph idx="1"/>
          </p:nvPr>
        </p:nvSpPr>
        <p:spPr>
          <a:xfrm>
            <a:off x="0" y="1325563"/>
            <a:ext cx="12192000" cy="5383924"/>
          </a:xfrm>
        </p:spPr>
        <p:txBody>
          <a:bodyPr>
            <a:normAutofit lnSpcReduction="10000"/>
          </a:bodyPr>
          <a:lstStyle/>
          <a:p>
            <a:pPr algn="ctr"/>
            <a:r>
              <a:rPr lang="en-IN" sz="2400" dirty="0">
                <a:latin typeface="Times New Roman" panose="02020603050405020304" pitchFamily="18" charset="0"/>
                <a:cs typeface="Times New Roman" panose="02020603050405020304" pitchFamily="18" charset="0"/>
              </a:rPr>
              <a:t>Smart Bell Using IOT</a:t>
            </a:r>
            <a:r>
              <a:rPr lang="en-US" sz="2400" dirty="0">
                <a:latin typeface="Times New Roman" panose="02020603050405020304" pitchFamily="18" charset="0"/>
                <a:cs typeface="Times New Roman" panose="02020603050405020304" pitchFamily="18" charset="0"/>
              </a:rPr>
              <a:t>.</a:t>
            </a:r>
          </a:p>
          <a:p>
            <a:pPr marL="0" indent="0" algn="ctr">
              <a:buNone/>
            </a:pPr>
            <a:r>
              <a:rPr lang="en-IN" sz="2400" dirty="0">
                <a:solidFill>
                  <a:srgbClr val="FFFF00"/>
                </a:solidFill>
                <a:latin typeface="Times New Roman" panose="02020603050405020304" pitchFamily="18" charset="0"/>
                <a:cs typeface="Times New Roman" panose="02020603050405020304" pitchFamily="18" charset="0"/>
              </a:rPr>
              <a:t>Ambika, Baswaraj Gadgey, Veeresh Pujari, Pallavi B V</a:t>
            </a:r>
            <a:r>
              <a:rPr lang="en-IN" sz="2400" dirty="0">
                <a:latin typeface="Times New Roman" panose="02020603050405020304" pitchFamily="18" charset="0"/>
                <a:cs typeface="Times New Roman" panose="02020603050405020304" pitchFamily="18" charset="0"/>
              </a:rPr>
              <a:t>,</a:t>
            </a:r>
          </a:p>
          <a:p>
            <a:pPr marL="0" indent="0" algn="ctr">
              <a:buNone/>
            </a:pPr>
            <a:r>
              <a:rPr lang="en-IN" sz="2400" dirty="0">
                <a:latin typeface="Times New Roman" panose="02020603050405020304" pitchFamily="18" charset="0"/>
                <a:cs typeface="Times New Roman" panose="02020603050405020304" pitchFamily="18" charset="0"/>
              </a:rPr>
              <a:t>International Journal for Research in Applied Science &amp; Engineering Technology (IJRASET) (2017).</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IoT smart bell notification system :Design and implementation.</a:t>
            </a:r>
          </a:p>
          <a:p>
            <a:pPr marL="0" indent="0" algn="ctr">
              <a:buNone/>
            </a:pPr>
            <a:r>
              <a:rPr lang="en-US" sz="2400" dirty="0">
                <a:solidFill>
                  <a:srgbClr val="FFFF00"/>
                </a:solidFill>
                <a:latin typeface="Times New Roman" panose="02020603050405020304" pitchFamily="18" charset="0"/>
                <a:cs typeface="Times New Roman" panose="02020603050405020304" pitchFamily="18" charset="0"/>
              </a:rPr>
              <a:t>Woo-hyuk park and Yun-</a:t>
            </a:r>
            <a:r>
              <a:rPr lang="en-US" sz="2400" dirty="0" err="1">
                <a:solidFill>
                  <a:srgbClr val="FFFF00"/>
                </a:solidFill>
                <a:latin typeface="Times New Roman" panose="02020603050405020304" pitchFamily="18" charset="0"/>
                <a:cs typeface="Times New Roman" panose="02020603050405020304" pitchFamily="18" charset="0"/>
              </a:rPr>
              <a:t>gyung</a:t>
            </a:r>
            <a:r>
              <a:rPr lang="en-US" sz="2400" dirty="0">
                <a:solidFill>
                  <a:srgbClr val="FFFF00"/>
                </a:solidFill>
                <a:latin typeface="Times New Roman" panose="02020603050405020304" pitchFamily="18" charset="0"/>
                <a:cs typeface="Times New Roman" panose="02020603050405020304" pitchFamily="18" charset="0"/>
              </a:rPr>
              <a:t> cheong</a:t>
            </a:r>
          </a:p>
          <a:p>
            <a:pPr marL="0" indent="0" algn="ctr">
              <a:buNone/>
            </a:pPr>
            <a:r>
              <a:rPr lang="en-US" sz="2400" dirty="0">
                <a:latin typeface="Times New Roman" panose="02020603050405020304" pitchFamily="18" charset="0"/>
                <a:cs typeface="Times New Roman" panose="02020603050405020304" pitchFamily="18" charset="0"/>
              </a:rPr>
              <a:t>19th International Conference on Advanced Communication Technology (ICACT) (2017).</a:t>
            </a:r>
            <a:endParaRPr lang="en-US" sz="2400" dirty="0">
              <a:solidFill>
                <a:srgbClr val="FF0000"/>
              </a:solidFill>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Raspberry Pi Based Smart Doorbell.</a:t>
            </a:r>
          </a:p>
          <a:p>
            <a:pPr marL="0" indent="0" algn="ctr">
              <a:buNone/>
            </a:pPr>
            <a:r>
              <a:rPr lang="en-IN" sz="2400" dirty="0" err="1">
                <a:solidFill>
                  <a:srgbClr val="FFFF00"/>
                </a:solidFill>
                <a:latin typeface="Times New Roman" panose="02020603050405020304" pitchFamily="18" charset="0"/>
                <a:cs typeface="Times New Roman" panose="02020603050405020304" pitchFamily="18" charset="0"/>
              </a:rPr>
              <a:t>Jie</a:t>
            </a:r>
            <a:r>
              <a:rPr lang="en-IN" sz="2400" dirty="0">
                <a:solidFill>
                  <a:srgbClr val="FFFF00"/>
                </a:solidFill>
                <a:latin typeface="Times New Roman" panose="02020603050405020304" pitchFamily="18" charset="0"/>
                <a:cs typeface="Times New Roman" panose="02020603050405020304" pitchFamily="18" charset="0"/>
              </a:rPr>
              <a:t>-Ci Yang , Chin-</a:t>
            </a:r>
            <a:r>
              <a:rPr lang="en-IN" sz="2400" dirty="0" err="1">
                <a:solidFill>
                  <a:srgbClr val="FFFF00"/>
                </a:solidFill>
                <a:latin typeface="Times New Roman" panose="02020603050405020304" pitchFamily="18" charset="0"/>
                <a:cs typeface="Times New Roman" panose="02020603050405020304" pitchFamily="18" charset="0"/>
              </a:rPr>
              <a:t>Lun</a:t>
            </a:r>
            <a:r>
              <a:rPr lang="en-IN" sz="2400" dirty="0">
                <a:solidFill>
                  <a:srgbClr val="FFFF00"/>
                </a:solidFill>
                <a:latin typeface="Times New Roman" panose="02020603050405020304" pitchFamily="18" charset="0"/>
                <a:cs typeface="Times New Roman" panose="02020603050405020304" pitchFamily="18" charset="0"/>
              </a:rPr>
              <a:t> Lai, Hsin-Teng Sheu and Jiann-Jone Chen</a:t>
            </a:r>
          </a:p>
          <a:p>
            <a:pPr marL="0" indent="0" algn="ctr">
              <a:buNone/>
            </a:pPr>
            <a:r>
              <a:rPr lang="en-US" sz="2400" dirty="0">
                <a:latin typeface="Times New Roman" panose="02020603050405020304" pitchFamily="18" charset="0"/>
                <a:cs typeface="Times New Roman" panose="02020603050405020304" pitchFamily="18" charset="0"/>
              </a:rPr>
              <a:t>MDPI journal(2016)</a:t>
            </a:r>
          </a:p>
          <a:p>
            <a:pPr algn="ctr"/>
            <a:r>
              <a:rPr lang="en-US" sz="2400" dirty="0">
                <a:latin typeface="Times New Roman" panose="02020603050405020304" pitchFamily="18" charset="0"/>
                <a:cs typeface="Times New Roman" panose="02020603050405020304" pitchFamily="18" charset="0"/>
              </a:rPr>
              <a:t>Arduino based Wireless Door bell</a:t>
            </a:r>
          </a:p>
          <a:p>
            <a:pPr marL="0" indent="0" algn="ctr">
              <a:buNone/>
            </a:pPr>
            <a:r>
              <a:rPr lang="en-US" sz="2400" dirty="0">
                <a:solidFill>
                  <a:srgbClr val="FFFF00"/>
                </a:solidFill>
                <a:latin typeface="Times New Roman" panose="02020603050405020304" pitchFamily="18" charset="0"/>
                <a:cs typeface="Times New Roman" panose="02020603050405020304" pitchFamily="18" charset="0"/>
              </a:rPr>
              <a:t>Anusha(Electronics Hub)</a:t>
            </a:r>
          </a:p>
        </p:txBody>
      </p:sp>
    </p:spTree>
    <p:extLst>
      <p:ext uri="{BB962C8B-B14F-4D97-AF65-F5344CB8AC3E}">
        <p14:creationId xmlns:p14="http://schemas.microsoft.com/office/powerpoint/2010/main" val="835148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A8347-2E49-46C2-B225-99F5DF71E717}"/>
              </a:ext>
            </a:extLst>
          </p:cNvPr>
          <p:cNvSpPr>
            <a:spLocks noGrp="1"/>
          </p:cNvSpPr>
          <p:nvPr>
            <p:ph type="title"/>
          </p:nvPr>
        </p:nvSpPr>
        <p:spPr>
          <a:xfrm>
            <a:off x="659091" y="331269"/>
            <a:ext cx="10515600" cy="1325563"/>
          </a:xfrm>
        </p:spPr>
        <p:txBody>
          <a:bodyPr/>
          <a:lstStyle/>
          <a:p>
            <a:pPr algn="ctr"/>
            <a:r>
              <a:rPr lang="en-IN" sz="4400" b="1" dirty="0">
                <a:solidFill>
                  <a:srgbClr val="FFFF00"/>
                </a:solidFill>
                <a:latin typeface="Times New Roman" panose="02020603050405020304" pitchFamily="18" charset="0"/>
                <a:cs typeface="Times New Roman" panose="02020603050405020304" pitchFamily="18" charset="0"/>
              </a:rPr>
              <a:t>Smart Bell Using IOT</a:t>
            </a:r>
          </a:p>
        </p:txBody>
      </p:sp>
      <p:sp>
        <p:nvSpPr>
          <p:cNvPr id="3" name="Content Placeholder 2">
            <a:extLst>
              <a:ext uri="{FF2B5EF4-FFF2-40B4-BE49-F238E27FC236}">
                <a16:creationId xmlns:a16="http://schemas.microsoft.com/office/drawing/2014/main" id="{E24BF345-98E6-4781-B7AF-00C9919AFB59}"/>
              </a:ext>
            </a:extLst>
          </p:cNvPr>
          <p:cNvSpPr>
            <a:spLocks noGrp="1"/>
          </p:cNvSpPr>
          <p:nvPr>
            <p:ph idx="1"/>
          </p:nvPr>
        </p:nvSpPr>
        <p:spPr>
          <a:xfrm>
            <a:off x="0" y="1796527"/>
            <a:ext cx="12192000" cy="4435256"/>
          </a:xfrm>
        </p:spPr>
        <p:txBody>
          <a:bodyPr>
            <a:normAutofit/>
          </a:bodyPr>
          <a:lstStyle/>
          <a:p>
            <a:pPr marL="0" indent="0" algn="just">
              <a:buNone/>
            </a:pPr>
            <a:r>
              <a:rPr lang="en-IN" sz="2400" dirty="0"/>
              <a:t> </a:t>
            </a:r>
            <a:r>
              <a:rPr lang="en-IN" sz="2400" dirty="0">
                <a:latin typeface="Times New Roman" panose="02020603050405020304" pitchFamily="18" charset="0"/>
                <a:cs typeface="Times New Roman" panose="02020603050405020304" pitchFamily="18" charset="0"/>
              </a:rPr>
              <a:t>Author: </a:t>
            </a:r>
            <a:r>
              <a:rPr lang="sv-SE" sz="2400" dirty="0">
                <a:latin typeface="Times New Roman" panose="02020603050405020304" pitchFamily="18" charset="0"/>
                <a:cs typeface="Times New Roman" panose="02020603050405020304" pitchFamily="18" charset="0"/>
              </a:rPr>
              <a:t>Ambika, Baswaraj Gadgey, Veeresh Pujari and Pallavi BV.</a:t>
            </a:r>
          </a:p>
          <a:p>
            <a:pPr algn="just"/>
            <a:r>
              <a:rPr lang="en-US" sz="2400" dirty="0">
                <a:latin typeface="Times New Roman" panose="02020603050405020304" pitchFamily="18" charset="0"/>
                <a:cs typeface="Times New Roman" panose="02020603050405020304" pitchFamily="18" charset="0"/>
              </a:rPr>
              <a:t>This paper gives basic idea of how to remotely monitor and control door. It will work as and when bell rings at the door or any motion is sensed at the door, it will act as a trigger to the camera and the camera will capture the image of the person standing in front of the door, that will be shown to the registered user who is away from home and then he will identify the person and through the web server he can control the door lock. </a:t>
            </a:r>
          </a:p>
          <a:p>
            <a:pPr algn="just"/>
            <a:r>
              <a:rPr lang="en-US" sz="2400" dirty="0">
                <a:latin typeface="Times New Roman" panose="02020603050405020304" pitchFamily="18" charset="0"/>
                <a:cs typeface="Times New Roman" panose="02020603050405020304" pitchFamily="18" charset="0"/>
              </a:rPr>
              <a:t>Smart home security control system has become indispensable in daily life.</a:t>
            </a:r>
          </a:p>
          <a:p>
            <a:pPr algn="just"/>
            <a:r>
              <a:rPr lang="en-US" sz="2400" dirty="0">
                <a:latin typeface="Times New Roman" panose="02020603050405020304" pitchFamily="18" charset="0"/>
                <a:cs typeface="Times New Roman" panose="02020603050405020304" pitchFamily="18" charset="0"/>
              </a:rPr>
              <a:t>The design and development of a home security system, based on human face recognition technology and remotely monitoring technology, to confirm visitor identity and to control door accessibility has been reported in this paper.</a:t>
            </a:r>
          </a:p>
        </p:txBody>
      </p:sp>
    </p:spTree>
    <p:extLst>
      <p:ext uri="{BB962C8B-B14F-4D97-AF65-F5344CB8AC3E}">
        <p14:creationId xmlns:p14="http://schemas.microsoft.com/office/powerpoint/2010/main" val="1114731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73DF-3E8A-4787-996D-800F83542477}"/>
              </a:ext>
            </a:extLst>
          </p:cNvPr>
          <p:cNvSpPr>
            <a:spLocks noGrp="1"/>
          </p:cNvSpPr>
          <p:nvPr>
            <p:ph type="title"/>
          </p:nvPr>
        </p:nvSpPr>
        <p:spPr>
          <a:xfrm>
            <a:off x="838200" y="0"/>
            <a:ext cx="10515600" cy="1690688"/>
          </a:xfrm>
        </p:spPr>
        <p:txBody>
          <a:bodyPr>
            <a:normAutofit/>
          </a:bodyPr>
          <a:lstStyle/>
          <a:p>
            <a:pPr algn="ctr"/>
            <a:r>
              <a:rPr lang="en-US" sz="4400" b="1" dirty="0">
                <a:solidFill>
                  <a:srgbClr val="FFFF00"/>
                </a:solidFill>
                <a:latin typeface="Times New Roman" panose="02020603050405020304" pitchFamily="18" charset="0"/>
                <a:cs typeface="Times New Roman" panose="02020603050405020304" pitchFamily="18" charset="0"/>
              </a:rPr>
              <a:t>IoT smart bell notification system :</a:t>
            </a:r>
            <a:br>
              <a:rPr lang="en-US" sz="4400" b="1" dirty="0">
                <a:solidFill>
                  <a:srgbClr val="FFFF00"/>
                </a:solidFill>
                <a:latin typeface="Times New Roman" panose="02020603050405020304" pitchFamily="18" charset="0"/>
                <a:cs typeface="Times New Roman" panose="02020603050405020304" pitchFamily="18" charset="0"/>
              </a:rPr>
            </a:br>
            <a:r>
              <a:rPr lang="en-US" sz="4400" b="1" dirty="0">
                <a:solidFill>
                  <a:srgbClr val="FFFF00"/>
                </a:solidFill>
                <a:latin typeface="Times New Roman" panose="02020603050405020304" pitchFamily="18" charset="0"/>
                <a:cs typeface="Times New Roman" panose="02020603050405020304" pitchFamily="18" charset="0"/>
              </a:rPr>
              <a:t>Design and implementation</a:t>
            </a: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7DCC4C-C67B-4308-820C-287BD68E6F28}"/>
              </a:ext>
            </a:extLst>
          </p:cNvPr>
          <p:cNvSpPr>
            <a:spLocks noGrp="1"/>
          </p:cNvSpPr>
          <p:nvPr>
            <p:ph idx="1"/>
          </p:nvPr>
        </p:nvSpPr>
        <p:spPr>
          <a:xfrm>
            <a:off x="0" y="2130943"/>
            <a:ext cx="12192000" cy="4351338"/>
          </a:xfrm>
        </p:spPr>
        <p:txBody>
          <a:bodyPr>
            <a:normAutofit/>
          </a:bodyPr>
          <a:lstStyle/>
          <a:p>
            <a:pPr marL="457200" lvl="1" indent="0" algn="just">
              <a:buNone/>
            </a:pPr>
            <a:r>
              <a:rPr lang="en-US" sz="2400" dirty="0">
                <a:latin typeface="Times New Roman" panose="02020603050405020304" pitchFamily="18" charset="0"/>
                <a:cs typeface="Times New Roman" panose="02020603050405020304" pitchFamily="18" charset="0"/>
              </a:rPr>
              <a:t>Authors: Woo-hyuk park and Yun-gyung cheong.</a:t>
            </a:r>
          </a:p>
          <a:p>
            <a:pPr lvl="1" algn="just"/>
            <a:r>
              <a:rPr lang="en-US" sz="2400" dirty="0">
                <a:latin typeface="Times New Roman" panose="02020603050405020304" pitchFamily="18" charset="0"/>
                <a:cs typeface="Times New Roman" panose="02020603050405020304" pitchFamily="18" charset="0"/>
              </a:rPr>
              <a:t>In this paper, they provide a security system that combines the functions of smart phone and home network system. It enables the users to monitor visitors in real-time, remotely via the IoT-based doorbell installed near the entrance door to a house. </a:t>
            </a:r>
          </a:p>
          <a:p>
            <a:pPr lvl="1" algn="just"/>
            <a:r>
              <a:rPr lang="en-US" sz="2400" dirty="0">
                <a:latin typeface="Times New Roman" panose="02020603050405020304" pitchFamily="18" charset="0"/>
                <a:cs typeface="Times New Roman" panose="02020603050405020304" pitchFamily="18" charset="0"/>
              </a:rPr>
              <a:t>If an outsider breaks into the house, the system can help identify the trespasser by acquiring CCTV evidence. Furthermore, this system can be used to report to the police or home security service provider immediately when a trespass occurs.</a:t>
            </a:r>
          </a:p>
          <a:p>
            <a:pPr lvl="1" algn="just"/>
            <a:r>
              <a:rPr lang="en-US" sz="2400" dirty="0">
                <a:latin typeface="Times New Roman" panose="02020603050405020304" pitchFamily="18" charset="0"/>
                <a:cs typeface="Times New Roman" panose="02020603050405020304" pitchFamily="18" charset="0"/>
              </a:rPr>
              <a:t>The design and development of a home security system combined with the functions of smart phone and home network system to confirm visitor identity has been reported in this paper.</a:t>
            </a:r>
          </a:p>
          <a:p>
            <a:pPr lvl="1"/>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011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522</TotalTime>
  <Words>2817</Words>
  <Application>Microsoft Office PowerPoint</Application>
  <PresentationFormat>Widescreen</PresentationFormat>
  <Paragraphs>154</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Abadi</vt:lpstr>
      <vt:lpstr>Arial</vt:lpstr>
      <vt:lpstr>Century Gothic</vt:lpstr>
      <vt:lpstr>Open Sans</vt:lpstr>
      <vt:lpstr>Roboto</vt:lpstr>
      <vt:lpstr>Times New Roman</vt:lpstr>
      <vt:lpstr>Wingdings</vt:lpstr>
      <vt:lpstr>Wingdings 3</vt:lpstr>
      <vt:lpstr>Ion</vt:lpstr>
      <vt:lpstr>Advanced Doorbell to prevent  COVID-19 using Arduino NANO</vt:lpstr>
      <vt:lpstr>PLAN OF PRESENTATION</vt:lpstr>
      <vt:lpstr>Objective</vt:lpstr>
      <vt:lpstr>Abstract</vt:lpstr>
      <vt:lpstr>    Introduction</vt:lpstr>
      <vt:lpstr>Introduction</vt:lpstr>
      <vt:lpstr>Literature survey</vt:lpstr>
      <vt:lpstr>Smart Bell Using IOT</vt:lpstr>
      <vt:lpstr>IoT smart bell notification system : Design and implementation</vt:lpstr>
      <vt:lpstr>Raspberry Pi Based Smart Doorbell</vt:lpstr>
      <vt:lpstr>Arduino based Wireless Doorbell</vt:lpstr>
      <vt:lpstr>PowerPoint Presentation</vt:lpstr>
      <vt:lpstr>Block diagram</vt:lpstr>
      <vt:lpstr>ARDUINO NANO Hardware</vt:lpstr>
      <vt:lpstr>ARDUINO NANO</vt:lpstr>
      <vt:lpstr>Schematic diagram of the project</vt:lpstr>
      <vt:lpstr>Hardware Requirements</vt:lpstr>
      <vt:lpstr>Functioning of Hardware  Components</vt:lpstr>
      <vt:lpstr>Functioning of Hardware  Components</vt:lpstr>
      <vt:lpstr>Functioning of Hardware Components</vt:lpstr>
      <vt:lpstr>Software Requirements</vt:lpstr>
      <vt:lpstr>Results and Discussion</vt:lpstr>
      <vt:lpstr>Results and Discussion</vt:lpstr>
      <vt:lpstr>Advantages of the project</vt:lpstr>
      <vt:lpstr>Disadvantages of the project</vt:lpstr>
      <vt:lpstr>Applications of the project</vt:lpstr>
      <vt:lpstr>Future scope of the project</vt:lpstr>
      <vt:lpstr>Conclusion </vt:lpstr>
      <vt:lpstr>Publication/Presentation</vt:lpstr>
      <vt:lpstr>References</vt:lpstr>
      <vt:lpstr> Demo of the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DOORBELL TO PREVENT COVID-19</dc:title>
  <dc:creator>Ravi Teja</dc:creator>
  <cp:lastModifiedBy>Ramdas Coundinya</cp:lastModifiedBy>
  <cp:revision>44</cp:revision>
  <dcterms:created xsi:type="dcterms:W3CDTF">2021-09-27T11:44:03Z</dcterms:created>
  <dcterms:modified xsi:type="dcterms:W3CDTF">2022-03-14T09:56:10Z</dcterms:modified>
</cp:coreProperties>
</file>