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7010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0346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00648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70924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58032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9/11/2022</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41167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9/11/2022</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51312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9/11/2022</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35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9/11/2022</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54298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9/11/2022</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4612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9/11/2022</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8292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9/11/2022</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3991440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Langelių koordinatės. Formulės ir Funkcijos. </a:t>
            </a:r>
            <a:endParaRPr lang="lt-LT" dirty="0"/>
          </a:p>
        </p:txBody>
      </p:sp>
      <p:sp>
        <p:nvSpPr>
          <p:cNvPr id="3" name="Subtitle 2"/>
          <p:cNvSpPr>
            <a:spLocks noGrp="1"/>
          </p:cNvSpPr>
          <p:nvPr>
            <p:ph type="subTitle" idx="1"/>
          </p:nvPr>
        </p:nvSpPr>
        <p:spPr>
          <a:xfrm>
            <a:off x="3857620" y="571480"/>
            <a:ext cx="4119562" cy="914400"/>
          </a:xfrm>
        </p:spPr>
        <p:txBody>
          <a:bodyPr/>
          <a:lstStyle/>
          <a:p>
            <a:r>
              <a:rPr lang="lt-LT" b="1" dirty="0" smtClean="0"/>
              <a:t>Informacinės technologijos</a:t>
            </a:r>
            <a:endParaRPr lang="lt-LT"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lt-LT" dirty="0" smtClean="0"/>
              <a:t>Pamokos uždaviniai</a:t>
            </a:r>
            <a:endParaRPr lang="en-US" dirty="0"/>
          </a:p>
        </p:txBody>
      </p:sp>
      <p:sp>
        <p:nvSpPr>
          <p:cNvPr id="3" name="Content Placeholder 2"/>
          <p:cNvSpPr>
            <a:spLocks noGrp="1"/>
          </p:cNvSpPr>
          <p:nvPr>
            <p:ph idx="1"/>
          </p:nvPr>
        </p:nvSpPr>
        <p:spPr/>
        <p:txBody>
          <a:bodyPr/>
          <a:lstStyle/>
          <a:p>
            <a:r>
              <a:rPr lang="lt-LT" dirty="0" smtClean="0"/>
              <a:t>Pakartosite absoliučiąsias, mišrias ir santykines koordinates.</a:t>
            </a:r>
          </a:p>
          <a:p>
            <a:r>
              <a:rPr lang="lt-LT" dirty="0" smtClean="0"/>
              <a:t>Prisiminsite kaip rašomos formulės ir skaičiuojami procentai.</a:t>
            </a:r>
          </a:p>
          <a:p>
            <a:r>
              <a:rPr lang="lt-LT" dirty="0" smtClean="0"/>
              <a:t>Atliksite </a:t>
            </a:r>
            <a:r>
              <a:rPr lang="en-US" dirty="0" smtClean="0"/>
              <a:t>2</a:t>
            </a:r>
            <a:r>
              <a:rPr lang="lt-LT" dirty="0" smtClean="0"/>
              <a:t> pratimus naudodamiesi pateikta medžiaga ir mokytojo pagalba.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Teorija kartojimui</a:t>
            </a:r>
            <a:endParaRPr lang="en-US" dirty="0"/>
          </a:p>
        </p:txBody>
      </p:sp>
      <p:sp>
        <p:nvSpPr>
          <p:cNvPr id="3" name="Turinio vietos rezervavimo ženklas 2"/>
          <p:cNvSpPr>
            <a:spLocks noGrp="1"/>
          </p:cNvSpPr>
          <p:nvPr>
            <p:ph idx="1"/>
          </p:nvPr>
        </p:nvSpPr>
        <p:spPr/>
        <p:txBody>
          <a:bodyPr>
            <a:normAutofit/>
          </a:bodyPr>
          <a:lstStyle/>
          <a:p>
            <a:r>
              <a:rPr lang="lt-LT" dirty="0" smtClean="0"/>
              <a:t>Absoliučios koordinatės – tai langelių koordinatės, kurios nesikeičia kopijuojant (perkeliant) formulę į kitą vietą. Jos nurodomos prieš stulpelio raidę ir eilutės numerį rašant po dolerio ženklą (F4). Pvz.: </a:t>
            </a:r>
            <a:r>
              <a:rPr lang="lt-LT" dirty="0" smtClean="0">
                <a:solidFill>
                  <a:srgbClr val="FF0000"/>
                </a:solidFill>
              </a:rPr>
              <a:t>$A$5</a:t>
            </a:r>
          </a:p>
          <a:p>
            <a:r>
              <a:rPr lang="lt-LT" dirty="0" smtClean="0"/>
              <a:t>Santykinės koordinatės kinta kopijuojant (perkeliant) formulę į kitą vietą. Joje nėra dolerio ženklų. Pvz.: </a:t>
            </a:r>
            <a:r>
              <a:rPr lang="lt-LT" dirty="0" smtClean="0">
                <a:solidFill>
                  <a:srgbClr val="FF0000"/>
                </a:solidFill>
              </a:rPr>
              <a:t>A5</a:t>
            </a:r>
          </a:p>
          <a:p>
            <a:r>
              <a:rPr lang="lt-LT" dirty="0" smtClean="0"/>
              <a:t>Mišrios koordinatės – mišinys absoliučių ir santykinių koordinačių. Kurios kinta tik prie tam tikrų sąlygų. Pvz.: </a:t>
            </a:r>
            <a:r>
              <a:rPr lang="lt-LT" dirty="0" smtClean="0">
                <a:solidFill>
                  <a:srgbClr val="FF0000"/>
                </a:solidFill>
              </a:rPr>
              <a:t>A$5</a:t>
            </a:r>
          </a:p>
          <a:p>
            <a:endParaRPr lang="lt-L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u</a:t>
            </a:r>
            <a:r>
              <a:rPr lang="lt-LT" dirty="0" err="1" smtClean="0"/>
              <a:t>žduotis</a:t>
            </a:r>
            <a:endParaRPr lang="lt-LT" dirty="0"/>
          </a:p>
        </p:txBody>
      </p:sp>
      <p:sp>
        <p:nvSpPr>
          <p:cNvPr id="5" name="Turinio vietos rezervavimo ženklas 4"/>
          <p:cNvSpPr>
            <a:spLocks noGrp="1"/>
          </p:cNvSpPr>
          <p:nvPr>
            <p:ph idx="1"/>
          </p:nvPr>
        </p:nvSpPr>
        <p:spPr>
          <a:xfrm>
            <a:off x="304800" y="1295400"/>
            <a:ext cx="5131297" cy="2349624"/>
          </a:xfrm>
        </p:spPr>
        <p:txBody>
          <a:bodyPr>
            <a:normAutofit/>
          </a:bodyPr>
          <a:lstStyle/>
          <a:p>
            <a:pPr>
              <a:lnSpc>
                <a:spcPct val="120000"/>
              </a:lnSpc>
            </a:pPr>
            <a:r>
              <a:rPr lang="lt-LT" sz="1600" dirty="0" smtClean="0"/>
              <a:t>Parenkite lenteles. Formulių pagalba apskaičiuokite mėlynų langelių reikšmes </a:t>
            </a:r>
            <a:r>
              <a:rPr lang="lt-LT" sz="1600" b="1" dirty="0" smtClean="0">
                <a:solidFill>
                  <a:srgbClr val="FF0000"/>
                </a:solidFill>
              </a:rPr>
              <a:t>B</a:t>
            </a:r>
            <a:r>
              <a:rPr lang="lt-LT" sz="1600" dirty="0" smtClean="0"/>
              <a:t>. </a:t>
            </a:r>
          </a:p>
          <a:p>
            <a:pPr>
              <a:lnSpc>
                <a:spcPct val="120000"/>
              </a:lnSpc>
            </a:pPr>
            <a:r>
              <a:rPr lang="lt-LT" sz="1600" dirty="0" smtClean="0"/>
              <a:t>1 lentelėje </a:t>
            </a:r>
            <a:r>
              <a:rPr lang="lt-LT" sz="1600" b="1" dirty="0" smtClean="0">
                <a:solidFill>
                  <a:srgbClr val="FF0000"/>
                </a:solidFill>
              </a:rPr>
              <a:t>proc.</a:t>
            </a:r>
            <a:r>
              <a:rPr lang="lt-LT" sz="1600" dirty="0" smtClean="0"/>
              <a:t> procentų mažiau už pateiktą skaičių </a:t>
            </a:r>
            <a:r>
              <a:rPr lang="lt-LT" sz="1600" b="1" dirty="0" smtClean="0">
                <a:solidFill>
                  <a:srgbClr val="FF0000"/>
                </a:solidFill>
              </a:rPr>
              <a:t>A</a:t>
            </a:r>
            <a:r>
              <a:rPr lang="lt-LT" sz="1600" dirty="0" smtClean="0"/>
              <a:t>.</a:t>
            </a:r>
          </a:p>
          <a:p>
            <a:pPr>
              <a:lnSpc>
                <a:spcPct val="120000"/>
              </a:lnSpc>
            </a:pPr>
            <a:r>
              <a:rPr lang="lt-LT" sz="1600" dirty="0" smtClean="0"/>
              <a:t>2 </a:t>
            </a:r>
            <a:r>
              <a:rPr lang="lt-LT" sz="1600" dirty="0"/>
              <a:t>lentelėje </a:t>
            </a:r>
            <a:r>
              <a:rPr lang="lt-LT" sz="1600" b="1" dirty="0">
                <a:solidFill>
                  <a:srgbClr val="FF0000"/>
                </a:solidFill>
              </a:rPr>
              <a:t>proc.</a:t>
            </a:r>
            <a:r>
              <a:rPr lang="lt-LT" sz="1600" dirty="0"/>
              <a:t> procentų </a:t>
            </a:r>
            <a:r>
              <a:rPr lang="lt-LT" sz="1600" dirty="0" smtClean="0"/>
              <a:t>daugiau už </a:t>
            </a:r>
            <a:r>
              <a:rPr lang="lt-LT" sz="1600" dirty="0"/>
              <a:t>pateiktą skaičių </a:t>
            </a:r>
            <a:r>
              <a:rPr lang="lt-LT" sz="1600" b="1" dirty="0">
                <a:solidFill>
                  <a:srgbClr val="FF0000"/>
                </a:solidFill>
              </a:rPr>
              <a:t>A</a:t>
            </a:r>
            <a:r>
              <a:rPr lang="lt-LT" sz="1600" dirty="0" smtClean="0"/>
              <a:t>.</a:t>
            </a:r>
          </a:p>
          <a:p>
            <a:pPr>
              <a:lnSpc>
                <a:spcPct val="120000"/>
              </a:lnSpc>
            </a:pPr>
            <a:r>
              <a:rPr lang="lt-LT" sz="1600" dirty="0" smtClean="0"/>
              <a:t>Lentelių apipavidalinimas būtinas.</a:t>
            </a:r>
            <a:endParaRPr lang="lt-LT" sz="1600" dirty="0"/>
          </a:p>
        </p:txBody>
      </p:sp>
      <p:graphicFrame>
        <p:nvGraphicFramePr>
          <p:cNvPr id="6" name="Objektas 5"/>
          <p:cNvGraphicFramePr>
            <a:graphicFrameLocks noChangeAspect="1"/>
          </p:cNvGraphicFramePr>
          <p:nvPr>
            <p:extLst>
              <p:ext uri="{D42A27DB-BD31-4B8C-83A1-F6EECF244321}">
                <p14:modId xmlns:p14="http://schemas.microsoft.com/office/powerpoint/2010/main" val="517070632"/>
              </p:ext>
            </p:extLst>
          </p:nvPr>
        </p:nvGraphicFramePr>
        <p:xfrm>
          <a:off x="5436097" y="1295400"/>
          <a:ext cx="3555504" cy="5493984"/>
        </p:xfrm>
        <a:graphic>
          <a:graphicData uri="http://schemas.openxmlformats.org/presentationml/2006/ole">
            <mc:AlternateContent xmlns:mc="http://schemas.openxmlformats.org/markup-compatibility/2006">
              <mc:Choice xmlns:v="urn:schemas-microsoft-com:vml" Requires="v">
                <p:oleObj spid="_x0000_s1030" name="Image" r:id="rId3" imgW="4634640" imgH="7161840" progId="Photoshop.Image.18">
                  <p:embed/>
                </p:oleObj>
              </mc:Choice>
              <mc:Fallback>
                <p:oleObj name="Image" r:id="rId3" imgW="4634640" imgH="7161840" progId="Photoshop.Image.18">
                  <p:embed/>
                  <p:pic>
                    <p:nvPicPr>
                      <p:cNvPr id="0" name=""/>
                      <p:cNvPicPr/>
                      <p:nvPr/>
                    </p:nvPicPr>
                    <p:blipFill>
                      <a:blip r:embed="rId4"/>
                      <a:stretch>
                        <a:fillRect/>
                      </a:stretch>
                    </p:blipFill>
                    <p:spPr>
                      <a:xfrm>
                        <a:off x="5436097" y="1295400"/>
                        <a:ext cx="3555504" cy="5493984"/>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2 užduotis</a:t>
            </a:r>
            <a:endParaRPr lang="lt-LT" dirty="0"/>
          </a:p>
        </p:txBody>
      </p:sp>
      <p:sp>
        <p:nvSpPr>
          <p:cNvPr id="3" name="Turinio vietos rezervavimo ženklas 2"/>
          <p:cNvSpPr>
            <a:spLocks noGrp="1"/>
          </p:cNvSpPr>
          <p:nvPr>
            <p:ph idx="1"/>
          </p:nvPr>
        </p:nvSpPr>
        <p:spPr>
          <a:xfrm>
            <a:off x="337793" y="1554162"/>
            <a:ext cx="5131296" cy="3603030"/>
          </a:xfrm>
        </p:spPr>
        <p:txBody>
          <a:bodyPr>
            <a:normAutofit/>
          </a:bodyPr>
          <a:lstStyle/>
          <a:p>
            <a:pPr marL="0" indent="0" algn="just">
              <a:lnSpc>
                <a:spcPct val="140000"/>
              </a:lnSpc>
              <a:buNone/>
            </a:pPr>
            <a:r>
              <a:rPr lang="lt-LT" sz="1600" dirty="0" err="1" smtClean="0"/>
              <a:t>Automobilevičių</a:t>
            </a:r>
            <a:r>
              <a:rPr lang="lt-LT" sz="1600" dirty="0" smtClean="0"/>
              <a:t> šeima prieš 5 metus nusipirko naują automobilį už 36 000 eurų. Kasmet šio automobilio vertė sumažėja po 15%, lyginant su kaina metų pradžioje. Apskaičiuokite automobilio vertė visiems duotiems metams. Kiek procentų automobilio vertė po 5 metų tapo mažesnė už pradinę kainą? Atsakymas procento tikslumu.</a:t>
            </a:r>
          </a:p>
          <a:p>
            <a:pPr marL="0" indent="0" algn="just">
              <a:lnSpc>
                <a:spcPct val="140000"/>
              </a:lnSpc>
              <a:buNone/>
            </a:pPr>
            <a:r>
              <a:rPr lang="lt-LT" sz="1600" b="1" dirty="0" smtClean="0"/>
              <a:t>Melsvai spalvinti langeliai su formulėmis.</a:t>
            </a:r>
            <a:endParaRPr lang="lt-LT" sz="1600" b="1" dirty="0"/>
          </a:p>
        </p:txBody>
      </p:sp>
      <p:graphicFrame>
        <p:nvGraphicFramePr>
          <p:cNvPr id="4" name="Objektas 3"/>
          <p:cNvGraphicFramePr>
            <a:graphicFrameLocks noChangeAspect="1"/>
          </p:cNvGraphicFramePr>
          <p:nvPr>
            <p:extLst>
              <p:ext uri="{D42A27DB-BD31-4B8C-83A1-F6EECF244321}">
                <p14:modId xmlns:p14="http://schemas.microsoft.com/office/powerpoint/2010/main" val="3472102928"/>
              </p:ext>
            </p:extLst>
          </p:nvPr>
        </p:nvGraphicFramePr>
        <p:xfrm>
          <a:off x="5580112" y="1554162"/>
          <a:ext cx="3213100" cy="4572000"/>
        </p:xfrm>
        <a:graphic>
          <a:graphicData uri="http://schemas.openxmlformats.org/presentationml/2006/ole">
            <mc:AlternateContent xmlns:mc="http://schemas.openxmlformats.org/markup-compatibility/2006">
              <mc:Choice xmlns:v="urn:schemas-microsoft-com:vml" Requires="v">
                <p:oleObj spid="_x0000_s2053" name="Image" r:id="rId3" imgW="3212640" imgH="4571280" progId="Photoshop.Image.18">
                  <p:embed/>
                </p:oleObj>
              </mc:Choice>
              <mc:Fallback>
                <p:oleObj name="Image" r:id="rId3" imgW="3212640" imgH="4571280" progId="Photoshop.Image.18">
                  <p:embed/>
                  <p:pic>
                    <p:nvPicPr>
                      <p:cNvPr id="0" name=""/>
                      <p:cNvPicPr/>
                      <p:nvPr/>
                    </p:nvPicPr>
                    <p:blipFill>
                      <a:blip r:embed="rId4"/>
                      <a:stretch>
                        <a:fillRect/>
                      </a:stretch>
                    </p:blipFill>
                    <p:spPr>
                      <a:xfrm>
                        <a:off x="5580112" y="1554162"/>
                        <a:ext cx="3213100" cy="45720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lt-LT" dirty="0" smtClean="0"/>
              <a:t>3 užduotis</a:t>
            </a:r>
            <a:endParaRPr lang="lt-LT" dirty="0"/>
          </a:p>
        </p:txBody>
      </p:sp>
      <p:sp>
        <p:nvSpPr>
          <p:cNvPr id="2" name="Turinio vietos rezervavimo ženklas 1"/>
          <p:cNvSpPr>
            <a:spLocks noGrp="1"/>
          </p:cNvSpPr>
          <p:nvPr>
            <p:ph idx="1"/>
          </p:nvPr>
        </p:nvSpPr>
        <p:spPr>
          <a:xfrm>
            <a:off x="628650" y="1825625"/>
            <a:ext cx="4807446" cy="2395463"/>
          </a:xfrm>
        </p:spPr>
        <p:txBody>
          <a:bodyPr>
            <a:normAutofit/>
          </a:bodyPr>
          <a:lstStyle/>
          <a:p>
            <a:r>
              <a:rPr lang="lt-LT" sz="1600" dirty="0" smtClean="0"/>
              <a:t>Bendrovės „Svajonė“ 2020 m. gruodžio 31 d. padėjo į banką „Taupyklė“ A eurų indėlį. Bankas moka p % metinių palūkanų, kurios skaičiuojamos kiekvienų metų pabaigoje nuo indėlio ir priaugusių palūkanų.</a:t>
            </a:r>
          </a:p>
          <a:p>
            <a:r>
              <a:rPr lang="lt-LT" sz="1600" dirty="0" smtClean="0"/>
              <a:t>Parenkite lentelę ir apskaičiuokite, kiek palūkanų eurais bus priskaičiuota po x metų? Kokia pinigų suma bus sukaupta po x metų?</a:t>
            </a:r>
          </a:p>
          <a:p>
            <a:r>
              <a:rPr lang="lt-LT" sz="1600" dirty="0" smtClean="0"/>
              <a:t>Tarkime, kad p = 6%, indėlis – 5000 eurų ir metų 10.</a:t>
            </a:r>
          </a:p>
          <a:p>
            <a:r>
              <a:rPr lang="lt-LT" sz="1600" dirty="0" smtClean="0"/>
              <a:t>Melsvi langeliai su formulėmis.</a:t>
            </a:r>
            <a:endParaRPr lang="lt-LT" sz="1600" dirty="0"/>
          </a:p>
        </p:txBody>
      </p:sp>
      <p:graphicFrame>
        <p:nvGraphicFramePr>
          <p:cNvPr id="3" name="Objektas 2"/>
          <p:cNvGraphicFramePr>
            <a:graphicFrameLocks noChangeAspect="1"/>
          </p:cNvGraphicFramePr>
          <p:nvPr>
            <p:extLst>
              <p:ext uri="{D42A27DB-BD31-4B8C-83A1-F6EECF244321}">
                <p14:modId xmlns:p14="http://schemas.microsoft.com/office/powerpoint/2010/main" val="2719703471"/>
              </p:ext>
            </p:extLst>
          </p:nvPr>
        </p:nvGraphicFramePr>
        <p:xfrm>
          <a:off x="5508104" y="1825624"/>
          <a:ext cx="3482099" cy="4410659"/>
        </p:xfrm>
        <a:graphic>
          <a:graphicData uri="http://schemas.openxmlformats.org/presentationml/2006/ole">
            <mc:AlternateContent xmlns:mc="http://schemas.openxmlformats.org/markup-compatibility/2006">
              <mc:Choice xmlns:v="urn:schemas-microsoft-com:vml" Requires="v">
                <p:oleObj spid="_x0000_s4099" name="Image" r:id="rId3" imgW="3999960" imgH="5066640" progId="Photoshop.Image.18">
                  <p:embed/>
                </p:oleObj>
              </mc:Choice>
              <mc:Fallback>
                <p:oleObj name="Image" r:id="rId3" imgW="3999960" imgH="5066640" progId="Photoshop.Image.18">
                  <p:embed/>
                  <p:pic>
                    <p:nvPicPr>
                      <p:cNvPr id="0" name=""/>
                      <p:cNvPicPr/>
                      <p:nvPr/>
                    </p:nvPicPr>
                    <p:blipFill>
                      <a:blip r:embed="rId4"/>
                      <a:stretch>
                        <a:fillRect/>
                      </a:stretch>
                    </p:blipFill>
                    <p:spPr>
                      <a:xfrm>
                        <a:off x="5508104" y="1825624"/>
                        <a:ext cx="3482099" cy="4410659"/>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lt-LT" dirty="0" smtClean="0"/>
              <a:t>4 užduotis</a:t>
            </a:r>
            <a:endParaRPr lang="lt-LT" dirty="0"/>
          </a:p>
        </p:txBody>
      </p:sp>
      <p:sp>
        <p:nvSpPr>
          <p:cNvPr id="2" name="Turinio vietos rezervavimo ženklas 1"/>
          <p:cNvSpPr>
            <a:spLocks noGrp="1"/>
          </p:cNvSpPr>
          <p:nvPr>
            <p:ph idx="1"/>
          </p:nvPr>
        </p:nvSpPr>
        <p:spPr>
          <a:xfrm>
            <a:off x="628650" y="1825625"/>
            <a:ext cx="5023470" cy="3691607"/>
          </a:xfrm>
        </p:spPr>
        <p:txBody>
          <a:bodyPr>
            <a:normAutofit/>
          </a:bodyPr>
          <a:lstStyle/>
          <a:p>
            <a:r>
              <a:rPr lang="en-US" sz="1600" dirty="0" err="1" smtClean="0"/>
              <a:t>Indr</a:t>
            </a:r>
            <a:r>
              <a:rPr lang="lt-LT" sz="1600" dirty="0" smtClean="0"/>
              <a:t>ė perskaitė tokį skelbimą: „Pirkite kompiuterį „XXI amžius“ išsimokėtinai! Dabar mokėkite tik 400 eurų. Visus kitus mėnesius mokėkite po 200 eurų.“ Ji nori žinoti, kokia yra kompiuterio kaina ir kokia kainos dalis procentais bus sumokėta baigiantis kiekvienam metų mėnesiui.</a:t>
            </a:r>
          </a:p>
          <a:p>
            <a:r>
              <a:rPr lang="lt-LT" sz="1600" dirty="0" smtClean="0"/>
              <a:t>Melsvi langeliai yra formulės.</a:t>
            </a:r>
          </a:p>
          <a:p>
            <a:r>
              <a:rPr lang="lt-LT" sz="1600" dirty="0" smtClean="0"/>
              <a:t>Mėnesių pavadinimus galima pildyti automatiškai, velkant žemyn.</a:t>
            </a:r>
            <a:endParaRPr lang="lt-LT" sz="1600" dirty="0"/>
          </a:p>
        </p:txBody>
      </p:sp>
      <p:graphicFrame>
        <p:nvGraphicFramePr>
          <p:cNvPr id="3" name="Objektas 2"/>
          <p:cNvGraphicFramePr>
            <a:graphicFrameLocks noChangeAspect="1"/>
          </p:cNvGraphicFramePr>
          <p:nvPr>
            <p:extLst>
              <p:ext uri="{D42A27DB-BD31-4B8C-83A1-F6EECF244321}">
                <p14:modId xmlns:p14="http://schemas.microsoft.com/office/powerpoint/2010/main" val="463420320"/>
              </p:ext>
            </p:extLst>
          </p:nvPr>
        </p:nvGraphicFramePr>
        <p:xfrm>
          <a:off x="5868144" y="1825625"/>
          <a:ext cx="2850625" cy="4401628"/>
        </p:xfrm>
        <a:graphic>
          <a:graphicData uri="http://schemas.openxmlformats.org/presentationml/2006/ole">
            <mc:AlternateContent xmlns:mc="http://schemas.openxmlformats.org/markup-compatibility/2006">
              <mc:Choice xmlns:v="urn:schemas-microsoft-com:vml" Requires="v">
                <p:oleObj spid="_x0000_s3076" name="Image" r:id="rId3" imgW="3707640" imgH="5726880" progId="Photoshop.Image.18">
                  <p:embed/>
                </p:oleObj>
              </mc:Choice>
              <mc:Fallback>
                <p:oleObj name="Image" r:id="rId3" imgW="3707640" imgH="5726880" progId="Photoshop.Image.18">
                  <p:embed/>
                  <p:pic>
                    <p:nvPicPr>
                      <p:cNvPr id="0" name=""/>
                      <p:cNvPicPr/>
                      <p:nvPr/>
                    </p:nvPicPr>
                    <p:blipFill>
                      <a:blip r:embed="rId4"/>
                      <a:stretch>
                        <a:fillRect/>
                      </a:stretch>
                    </p:blipFill>
                    <p:spPr>
                      <a:xfrm>
                        <a:off x="5868144" y="1825625"/>
                        <a:ext cx="2850625" cy="4401628"/>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lt-LT" dirty="0" smtClean="0"/>
              <a:t>5 užduotis</a:t>
            </a:r>
            <a:endParaRPr lang="lt-LT" dirty="0"/>
          </a:p>
        </p:txBody>
      </p:sp>
      <p:sp>
        <p:nvSpPr>
          <p:cNvPr id="2" name="Turinio vietos rezervavimo ženklas 1"/>
          <p:cNvSpPr>
            <a:spLocks noGrp="1"/>
          </p:cNvSpPr>
          <p:nvPr>
            <p:ph idx="1"/>
          </p:nvPr>
        </p:nvSpPr>
        <p:spPr>
          <a:xfrm>
            <a:off x="628650" y="1825625"/>
            <a:ext cx="4663430" cy="4351338"/>
          </a:xfrm>
        </p:spPr>
        <p:txBody>
          <a:bodyPr/>
          <a:lstStyle/>
          <a:p>
            <a:r>
              <a:rPr lang="lt-LT" sz="1600" dirty="0" smtClean="0"/>
              <a:t>Daugiausiai ūkių buvo 2017 metais. Vėliau jų skaičius ėmė mažėti.</a:t>
            </a:r>
          </a:p>
          <a:p>
            <a:r>
              <a:rPr lang="lt-LT" sz="1600" dirty="0" smtClean="0"/>
              <a:t>Parenkite lentelę. Apskaičiuokite, keliais procentais kasmet sumažėja ekologinių ūkių skaičius, kiek vidutiniškai procentų per metus sumažėja jų skaičius.</a:t>
            </a:r>
          </a:p>
          <a:p>
            <a:r>
              <a:rPr lang="lt-LT" sz="1600" dirty="0" smtClean="0"/>
              <a:t>Melsvi langeliai formulės.</a:t>
            </a:r>
          </a:p>
          <a:p>
            <a:endParaRPr lang="lt-LT" dirty="0"/>
          </a:p>
        </p:txBody>
      </p:sp>
      <p:graphicFrame>
        <p:nvGraphicFramePr>
          <p:cNvPr id="3" name="Objektas 2"/>
          <p:cNvGraphicFramePr>
            <a:graphicFrameLocks noChangeAspect="1"/>
          </p:cNvGraphicFramePr>
          <p:nvPr>
            <p:extLst>
              <p:ext uri="{D42A27DB-BD31-4B8C-83A1-F6EECF244321}">
                <p14:modId xmlns:p14="http://schemas.microsoft.com/office/powerpoint/2010/main" val="1914523050"/>
              </p:ext>
            </p:extLst>
          </p:nvPr>
        </p:nvGraphicFramePr>
        <p:xfrm>
          <a:off x="5364088" y="1811751"/>
          <a:ext cx="3467100" cy="3124200"/>
        </p:xfrm>
        <a:graphic>
          <a:graphicData uri="http://schemas.openxmlformats.org/presentationml/2006/ole">
            <mc:AlternateContent xmlns:mc="http://schemas.openxmlformats.org/markup-compatibility/2006">
              <mc:Choice xmlns:v="urn:schemas-microsoft-com:vml" Requires="v">
                <p:oleObj spid="_x0000_s5122" name="Image" r:id="rId3" imgW="3466440" imgH="3123720" progId="Photoshop.Image.18">
                  <p:embed/>
                </p:oleObj>
              </mc:Choice>
              <mc:Fallback>
                <p:oleObj name="Image" r:id="rId3" imgW="3466440" imgH="3123720" progId="Photoshop.Image.18">
                  <p:embed/>
                  <p:pic>
                    <p:nvPicPr>
                      <p:cNvPr id="0" name=""/>
                      <p:cNvPicPr/>
                      <p:nvPr/>
                    </p:nvPicPr>
                    <p:blipFill>
                      <a:blip r:embed="rId4"/>
                      <a:stretch>
                        <a:fillRect/>
                      </a:stretch>
                    </p:blipFill>
                    <p:spPr>
                      <a:xfrm>
                        <a:off x="5364088" y="1811751"/>
                        <a:ext cx="3467100" cy="312420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405</Words>
  <Application>Microsoft Office PowerPoint</Application>
  <PresentationFormat>Demonstracija ekrane (4:3)</PresentationFormat>
  <Paragraphs>31</Paragraphs>
  <Slides>8</Slides>
  <Notes>0</Notes>
  <HiddenSlides>0</HiddenSlides>
  <MMClips>0</MMClips>
  <ScaleCrop>false</ScaleCrop>
  <HeadingPairs>
    <vt:vector size="8" baseType="variant">
      <vt:variant>
        <vt:lpstr>Naudojami šriftai</vt:lpstr>
      </vt:variant>
      <vt:variant>
        <vt:i4>3</vt:i4>
      </vt:variant>
      <vt:variant>
        <vt:lpstr>Tema</vt:lpstr>
      </vt:variant>
      <vt:variant>
        <vt:i4>1</vt:i4>
      </vt:variant>
      <vt:variant>
        <vt:lpstr>Įdėtosios OLE paslaugos</vt:lpstr>
      </vt:variant>
      <vt:variant>
        <vt:i4>1</vt:i4>
      </vt:variant>
      <vt:variant>
        <vt:lpstr>Skaidrių pavadinimai</vt:lpstr>
      </vt:variant>
      <vt:variant>
        <vt:i4>8</vt:i4>
      </vt:variant>
    </vt:vector>
  </HeadingPairs>
  <TitlesOfParts>
    <vt:vector size="13" baseType="lpstr">
      <vt:lpstr>Arial</vt:lpstr>
      <vt:lpstr>Calibri</vt:lpstr>
      <vt:lpstr>Calibri Light</vt:lpstr>
      <vt:lpstr>„Office“ tema</vt:lpstr>
      <vt:lpstr>Adobe Photoshop Image</vt:lpstr>
      <vt:lpstr>Langelių koordinatės. Formulės ir Funkcijos. </vt:lpstr>
      <vt:lpstr>2 Pamokos uždaviniai</vt:lpstr>
      <vt:lpstr>Teorija kartojimui</vt:lpstr>
      <vt:lpstr>1 užduotis</vt:lpstr>
      <vt:lpstr>2 užduotis</vt:lpstr>
      <vt:lpstr>3 užduotis</vt:lpstr>
      <vt:lpstr>4 užduotis</vt:lpstr>
      <vt:lpstr>5 užduotis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Ramas</cp:lastModifiedBy>
  <cp:revision>22</cp:revision>
  <dcterms:created xsi:type="dcterms:W3CDTF">2012-12-09T18:28:48Z</dcterms:created>
  <dcterms:modified xsi:type="dcterms:W3CDTF">2022-09-11T18:15:19Z</dcterms:modified>
</cp:coreProperties>
</file>