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3"/>
  </p:notesMasterIdLst>
  <p:sldIdLst>
    <p:sldId id="319" r:id="rId3"/>
    <p:sldId id="320" r:id="rId4"/>
    <p:sldId id="323" r:id="rId5"/>
    <p:sldId id="324" r:id="rId6"/>
    <p:sldId id="261" r:id="rId7"/>
    <p:sldId id="325" r:id="rId8"/>
    <p:sldId id="498" r:id="rId9"/>
    <p:sldId id="336" r:id="rId10"/>
    <p:sldId id="329" r:id="rId11"/>
    <p:sldId id="262" r:id="rId12"/>
    <p:sldId id="496" r:id="rId13"/>
    <p:sldId id="490" r:id="rId14"/>
    <p:sldId id="499" r:id="rId15"/>
    <p:sldId id="341" r:id="rId16"/>
    <p:sldId id="343" r:id="rId17"/>
    <p:sldId id="500" r:id="rId18"/>
    <p:sldId id="501" r:id="rId19"/>
    <p:sldId id="260" r:id="rId20"/>
    <p:sldId id="346" r:id="rId21"/>
    <p:sldId id="347" r:id="rId22"/>
    <p:sldId id="350" r:id="rId23"/>
    <p:sldId id="351" r:id="rId24"/>
    <p:sldId id="352" r:id="rId25"/>
    <p:sldId id="353" r:id="rId26"/>
    <p:sldId id="355" r:id="rId27"/>
    <p:sldId id="367" r:id="rId28"/>
    <p:sldId id="368" r:id="rId29"/>
    <p:sldId id="395" r:id="rId30"/>
    <p:sldId id="398" r:id="rId31"/>
    <p:sldId id="401" r:id="rId32"/>
    <p:sldId id="405" r:id="rId33"/>
    <p:sldId id="404" r:id="rId34"/>
    <p:sldId id="502" r:id="rId35"/>
    <p:sldId id="409" r:id="rId36"/>
    <p:sldId id="414" r:id="rId37"/>
    <p:sldId id="417" r:id="rId38"/>
    <p:sldId id="418" r:id="rId39"/>
    <p:sldId id="422" r:id="rId40"/>
    <p:sldId id="424" r:id="rId41"/>
    <p:sldId id="426" r:id="rId42"/>
    <p:sldId id="428" r:id="rId43"/>
    <p:sldId id="429" r:id="rId44"/>
    <p:sldId id="432" r:id="rId45"/>
    <p:sldId id="434" r:id="rId46"/>
    <p:sldId id="435" r:id="rId47"/>
    <p:sldId id="436" r:id="rId48"/>
    <p:sldId id="437" r:id="rId49"/>
    <p:sldId id="453" r:id="rId50"/>
    <p:sldId id="455" r:id="rId51"/>
    <p:sldId id="456" r:id="rId52"/>
    <p:sldId id="459" r:id="rId53"/>
    <p:sldId id="460" r:id="rId54"/>
    <p:sldId id="463" r:id="rId55"/>
    <p:sldId id="464" r:id="rId56"/>
    <p:sldId id="467" r:id="rId57"/>
    <p:sldId id="470" r:id="rId58"/>
    <p:sldId id="472" r:id="rId59"/>
    <p:sldId id="473" r:id="rId60"/>
    <p:sldId id="474" r:id="rId61"/>
    <p:sldId id="442" r:id="rId62"/>
    <p:sldId id="507" r:id="rId63"/>
    <p:sldId id="508" r:id="rId64"/>
    <p:sldId id="445" r:id="rId65"/>
    <p:sldId id="446" r:id="rId66"/>
    <p:sldId id="447" r:id="rId67"/>
    <p:sldId id="448" r:id="rId68"/>
    <p:sldId id="450" r:id="rId69"/>
    <p:sldId id="387" r:id="rId70"/>
    <p:sldId id="493" r:id="rId71"/>
    <p:sldId id="494" r:id="rId72"/>
    <p:sldId id="495" r:id="rId73"/>
    <p:sldId id="476" r:id="rId74"/>
    <p:sldId id="477" r:id="rId75"/>
    <p:sldId id="478" r:id="rId76"/>
    <p:sldId id="481" r:id="rId77"/>
    <p:sldId id="482" r:id="rId78"/>
    <p:sldId id="483" r:id="rId79"/>
    <p:sldId id="486" r:id="rId80"/>
    <p:sldId id="487" r:id="rId81"/>
    <p:sldId id="488" r:id="rId82"/>
  </p:sldIdLst>
  <p:sldSz cx="9144000" cy="5143500" type="screen16x9"/>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E4FC"/>
    <a:srgbClr val="0000FF"/>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4" autoAdjust="0"/>
    <p:restoredTop sz="95226" autoAdjust="0"/>
  </p:normalViewPr>
  <p:slideViewPr>
    <p:cSldViewPr>
      <p:cViewPr varScale="1">
        <p:scale>
          <a:sx n="144" d="100"/>
          <a:sy n="144" d="100"/>
        </p:scale>
        <p:origin x="330" y="114"/>
      </p:cViewPr>
      <p:guideLst>
        <p:guide orient="horz" pos="1620"/>
        <p:guide pos="2880"/>
      </p:guideLst>
    </p:cSldViewPr>
  </p:slideViewPr>
  <p:notesTextViewPr>
    <p:cViewPr>
      <p:scale>
        <a:sx n="1" d="1"/>
        <a:sy n="1" d="1"/>
      </p:scale>
      <p:origin x="0" y="0"/>
    </p:cViewPr>
  </p:notesTextViewPr>
  <p:sorterViewPr>
    <p:cViewPr>
      <p:scale>
        <a:sx n="200" d="100"/>
        <a:sy n="200" d="100"/>
      </p:scale>
      <p:origin x="0" y="-756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850AF0-816B-4ED6-84A5-EA3CA6F9DB58}" type="datetimeFigureOut">
              <a:rPr lang="lt-LT" smtClean="0"/>
              <a:t>2023-11-10</a:t>
            </a:fld>
            <a:endParaRPr lang="lt-LT"/>
          </a:p>
        </p:txBody>
      </p:sp>
      <p:sp>
        <p:nvSpPr>
          <p:cNvPr id="4" name="Skaidrės vaizdo vietos rezervavimo ženkla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p>
        </p:txBody>
      </p:sp>
      <p:sp>
        <p:nvSpPr>
          <p:cNvPr id="6" name="Poraštės vietos rezervavimo ženklas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F8EA06-E083-4AB0-90AD-BAE4495EE1EF}" type="slidenum">
              <a:rPr lang="lt-LT" smtClean="0"/>
              <a:t>‹#›</a:t>
            </a:fld>
            <a:endParaRPr lang="lt-LT"/>
          </a:p>
        </p:txBody>
      </p:sp>
    </p:spTree>
    <p:extLst>
      <p:ext uri="{BB962C8B-B14F-4D97-AF65-F5344CB8AC3E}">
        <p14:creationId xmlns:p14="http://schemas.microsoft.com/office/powerpoint/2010/main" val="1249035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04F8EA06-E083-4AB0-90AD-BAE4495EE1EF}" type="slidenum">
              <a:rPr lang="lt-LT" smtClean="0"/>
              <a:t>4</a:t>
            </a:fld>
            <a:endParaRPr lang="lt-LT"/>
          </a:p>
        </p:txBody>
      </p:sp>
    </p:spTree>
    <p:extLst>
      <p:ext uri="{BB962C8B-B14F-4D97-AF65-F5344CB8AC3E}">
        <p14:creationId xmlns:p14="http://schemas.microsoft.com/office/powerpoint/2010/main" val="330963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04F8EA06-E083-4AB0-90AD-BAE4495EE1EF}" type="slidenum">
              <a:rPr lang="lt-LT" smtClean="0"/>
              <a:t>5</a:t>
            </a:fld>
            <a:endParaRPr lang="lt-LT"/>
          </a:p>
        </p:txBody>
      </p:sp>
    </p:spTree>
    <p:extLst>
      <p:ext uri="{BB962C8B-B14F-4D97-AF65-F5344CB8AC3E}">
        <p14:creationId xmlns:p14="http://schemas.microsoft.com/office/powerpoint/2010/main" val="48136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04F8EA06-E083-4AB0-90AD-BAE4495EE1EF}" type="slidenum">
              <a:rPr lang="lt-LT" smtClean="0"/>
              <a:t>6</a:t>
            </a:fld>
            <a:endParaRPr lang="lt-LT"/>
          </a:p>
        </p:txBody>
      </p:sp>
    </p:spTree>
    <p:extLst>
      <p:ext uri="{BB962C8B-B14F-4D97-AF65-F5344CB8AC3E}">
        <p14:creationId xmlns:p14="http://schemas.microsoft.com/office/powerpoint/2010/main" val="4118563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04F8EA06-E083-4AB0-90AD-BAE4495EE1EF}" type="slidenum">
              <a:rPr lang="lt-LT" smtClean="0"/>
              <a:t>52</a:t>
            </a:fld>
            <a:endParaRPr lang="lt-LT"/>
          </a:p>
        </p:txBody>
      </p:sp>
    </p:spTree>
    <p:extLst>
      <p:ext uri="{BB962C8B-B14F-4D97-AF65-F5344CB8AC3E}">
        <p14:creationId xmlns:p14="http://schemas.microsoft.com/office/powerpoint/2010/main" val="173002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sp>
        <p:nvSpPr>
          <p:cNvPr id="16" name="Rounded Rectangle 15"/>
          <p:cNvSpPr/>
          <p:nvPr/>
        </p:nvSpPr>
        <p:spPr>
          <a:xfrm>
            <a:off x="228600" y="171450"/>
            <a:ext cx="8695944" cy="4632548"/>
          </a:xfrm>
          <a:prstGeom prst="roundRect">
            <a:avLst>
              <a:gd name="adj" fmla="val 1272"/>
            </a:avLst>
          </a:prstGeom>
          <a:solidFill>
            <a:srgbClr val="21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200151"/>
            <a:ext cx="7772400" cy="1335081"/>
          </a:xfrm>
        </p:spPr>
        <p:txBody>
          <a:bodyPr anchor="b">
            <a:normAutofit/>
          </a:bodyPr>
          <a:lstStyle>
            <a:lvl1pPr>
              <a:defRPr sz="4400">
                <a:solidFill>
                  <a:srgbClr val="FFFFFF"/>
                </a:solidFill>
              </a:defRPr>
            </a:lvl1pPr>
          </a:lstStyle>
          <a:p>
            <a:r>
              <a:rPr lang="lt-LT"/>
              <a:t>Spustelėję redag. ruoš. pavad. stilių</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Spustelėję redag. ruoš. paantrš. stilių</a:t>
            </a:r>
            <a:endParaRPr lang="en-US" dirty="0"/>
          </a:p>
        </p:txBody>
      </p:sp>
      <p:sp>
        <p:nvSpPr>
          <p:cNvPr id="4" name="Date Placeholder 3"/>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81996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 ruoš. pavad. stilių</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
        <p:nvSpPr>
          <p:cNvPr id="4" name="Date Placeholder 3"/>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230704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us pavadinimas ir tekstas">
    <p:spTree>
      <p:nvGrpSpPr>
        <p:cNvPr id="1" name=""/>
        <p:cNvGrpSpPr/>
        <p:nvPr/>
      </p:nvGrpSpPr>
      <p:grpSpPr>
        <a:xfrm>
          <a:off x="0" y="0"/>
          <a:ext cx="0" cy="0"/>
          <a:chOff x="0" y="0"/>
          <a:chExt cx="0" cy="0"/>
        </a:xfrm>
      </p:grpSpPr>
      <p:sp>
        <p:nvSpPr>
          <p:cNvPr id="21" name="Rounded Rectangle 20"/>
          <p:cNvSpPr/>
          <p:nvPr/>
        </p:nvSpPr>
        <p:spPr bwMode="hidden">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grpSp>
        <p:nvGrpSpPr>
          <p:cNvPr id="15" name="Group 14"/>
          <p:cNvGrpSpPr>
            <a:grpSpLocks noChangeAspect="1"/>
          </p:cNvGrpSpPr>
          <p:nvPr/>
        </p:nvGrpSpPr>
        <p:grpSpPr bwMode="hidden">
          <a:xfrm>
            <a:off x="211665" y="535643"/>
            <a:ext cx="8723376" cy="998685"/>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085850"/>
            <a:ext cx="2057400" cy="3365500"/>
          </a:xfrm>
        </p:spPr>
        <p:txBody>
          <a:bodyPr vert="eaVert" anchor="ctr"/>
          <a:lstStyle>
            <a:lvl1pPr algn="l">
              <a:defRPr>
                <a:solidFill>
                  <a:schemeClr val="tx2"/>
                </a:solidFill>
              </a:defRPr>
            </a:lvl1pPr>
          </a:lstStyle>
          <a:p>
            <a:r>
              <a:rPr lang="lt-LT"/>
              <a:t>Spustelėję redag. ruoš. pavad. stilių</a:t>
            </a:r>
            <a:endParaRPr lang="en-US" dirty="0"/>
          </a:p>
        </p:txBody>
      </p:sp>
      <p:sp>
        <p:nvSpPr>
          <p:cNvPr id="3" name="Vertical Text Placeholder 2"/>
          <p:cNvSpPr>
            <a:spLocks noGrp="1"/>
          </p:cNvSpPr>
          <p:nvPr>
            <p:ph type="body" orient="vert" idx="1"/>
          </p:nvPr>
        </p:nvSpPr>
        <p:spPr>
          <a:xfrm>
            <a:off x="457200" y="1085851"/>
            <a:ext cx="6019800" cy="3365501"/>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Tree>
    <p:extLst>
      <p:ext uri="{BB962C8B-B14F-4D97-AF65-F5344CB8AC3E}">
        <p14:creationId xmlns:p14="http://schemas.microsoft.com/office/powerpoint/2010/main" val="4283368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sp>
        <p:nvSpPr>
          <p:cNvPr id="16" name="Rounded Rectangle 15"/>
          <p:cNvSpPr/>
          <p:nvPr/>
        </p:nvSpPr>
        <p:spPr>
          <a:xfrm>
            <a:off x="228600" y="182034"/>
            <a:ext cx="8695944" cy="4515697"/>
          </a:xfrm>
          <a:prstGeom prst="roundRect">
            <a:avLst>
              <a:gd name="adj" fmla="val 1272"/>
            </a:avLst>
          </a:prstGeom>
          <a:solidFill>
            <a:srgbClr val="21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lt-LT" dirty="0"/>
              <a:t>Spustelėję </a:t>
            </a:r>
            <a:r>
              <a:rPr lang="lt-LT" dirty="0" err="1"/>
              <a:t>redag</a:t>
            </a:r>
            <a:r>
              <a:rPr lang="lt-LT" dirty="0"/>
              <a:t>. ruoš. pavad. stilių</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lt-LT"/>
              <a:t>Spustelėję redag. ruoš. paantrš. stilių</a:t>
            </a:r>
            <a:endParaRPr lang="en-US" dirty="0"/>
          </a:p>
        </p:txBody>
      </p:sp>
      <p:sp>
        <p:nvSpPr>
          <p:cNvPr id="4" name="Date Placeholder 3"/>
          <p:cNvSpPr>
            <a:spLocks noGrp="1"/>
          </p:cNvSpPr>
          <p:nvPr>
            <p:ph type="dt" sz="half" idx="10"/>
          </p:nvPr>
        </p:nvSpPr>
        <p:spPr>
          <a:xfrm>
            <a:off x="5163672" y="4687623"/>
            <a:ext cx="3786690" cy="273844"/>
          </a:xfrm>
          <a:prstGeom prst="rect">
            <a:avLst/>
          </a:prstGeom>
        </p:spPr>
        <p:txBody>
          <a:bodyPr/>
          <a:lstStyle/>
          <a:p>
            <a:fld id="{1AF01CD3-FD87-4A9D-A1BC-D4CFEE2F6724}" type="datetime1">
              <a:rPr lang="lt-LT" smtClean="0">
                <a:solidFill>
                  <a:srgbClr val="073E87"/>
                </a:solidFill>
              </a:r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417707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
        <p:nvSpPr>
          <p:cNvPr id="4" name="Date Placeholder 3"/>
          <p:cNvSpPr>
            <a:spLocks noGrp="1"/>
          </p:cNvSpPr>
          <p:nvPr>
            <p:ph type="dt" sz="half" idx="10"/>
          </p:nvPr>
        </p:nvSpPr>
        <p:spPr>
          <a:xfrm>
            <a:off x="5163672" y="4687623"/>
            <a:ext cx="3786690" cy="273844"/>
          </a:xfrm>
          <a:prstGeom prst="rect">
            <a:avLst/>
          </a:prstGeom>
        </p:spPr>
        <p:txBody>
          <a:bodyPr/>
          <a:lstStyle/>
          <a:p>
            <a:fld id="{6E8499F3-EABA-46E3-93EA-E8DF9DAAC2D9}" type="datetime1">
              <a:rPr lang="lt-LT" smtClean="0">
                <a:solidFill>
                  <a:srgbClr val="073E87"/>
                </a:solidFill>
              </a:r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7" name="Title 6"/>
          <p:cNvSpPr>
            <a:spLocks noGrp="1"/>
          </p:cNvSpPr>
          <p:nvPr>
            <p:ph type="title"/>
          </p:nvPr>
        </p:nvSpPr>
        <p:spPr>
          <a:xfrm>
            <a:off x="457200" y="184476"/>
            <a:ext cx="8229600" cy="939546"/>
          </a:xfrm>
        </p:spPr>
        <p:txBody>
          <a:bodyPr/>
          <a:lstStyle>
            <a:lvl1pPr>
              <a:defRPr sz="3600"/>
            </a:lvl1pPr>
          </a:lstStyle>
          <a:p>
            <a:r>
              <a:rPr lang="lt-LT" dirty="0"/>
              <a:t>Spustelėję </a:t>
            </a:r>
            <a:r>
              <a:rPr lang="lt-LT" dirty="0" err="1"/>
              <a:t>redag</a:t>
            </a:r>
            <a:r>
              <a:rPr lang="lt-LT" dirty="0"/>
              <a:t>. ruoš. pavad. stilių</a:t>
            </a:r>
            <a:endParaRPr lang="en-US" dirty="0"/>
          </a:p>
        </p:txBody>
      </p:sp>
    </p:spTree>
    <p:extLst>
      <p:ext uri="{BB962C8B-B14F-4D97-AF65-F5344CB8AC3E}">
        <p14:creationId xmlns:p14="http://schemas.microsoft.com/office/powerpoint/2010/main" val="3411532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Pavadinimas ir turiny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1520" y="1264599"/>
            <a:ext cx="8640959" cy="3330023"/>
          </a:xfrm>
        </p:spPr>
        <p:txBody>
          <a:bodyPr/>
          <a:lstStyle>
            <a:lvl1pPr marL="360363" indent="-360363">
              <a:buClr>
                <a:srgbClr val="029EF4"/>
              </a:buClr>
              <a:buSzPct val="80000"/>
              <a:buFont typeface="Wingdings" panose="05000000000000000000" pitchFamily="2" charset="2"/>
              <a:buChar char="q"/>
              <a:defRPr sz="2100"/>
            </a:lvl1pPr>
            <a:lvl2pPr marL="576248" indent="-274313">
              <a:buClr>
                <a:srgbClr val="02A0F8"/>
              </a:buClr>
              <a:buFont typeface="Wingdings" panose="05000000000000000000" pitchFamily="2" charset="2"/>
              <a:buChar char="§"/>
              <a:defRPr sz="1800"/>
            </a:lvl2pPr>
          </a:lstStyle>
          <a:p>
            <a:pPr lvl="0"/>
            <a:r>
              <a:rPr lang="lt-LT" dirty="0"/>
              <a:t>Spustelėję </a:t>
            </a:r>
            <a:r>
              <a:rPr lang="lt-LT" dirty="0" err="1"/>
              <a:t>redag</a:t>
            </a:r>
            <a:r>
              <a:rPr lang="lt-LT" dirty="0"/>
              <a:t>. ruoš. teksto stilių</a:t>
            </a:r>
          </a:p>
          <a:p>
            <a:pPr lvl="1"/>
            <a:r>
              <a:rPr lang="lt-LT" dirty="0"/>
              <a:t>Antras lygmuo</a:t>
            </a:r>
          </a:p>
        </p:txBody>
      </p:sp>
      <p:sp>
        <p:nvSpPr>
          <p:cNvPr id="4" name="Date Placeholder 3"/>
          <p:cNvSpPr>
            <a:spLocks noGrp="1"/>
          </p:cNvSpPr>
          <p:nvPr>
            <p:ph type="dt" sz="half" idx="10"/>
          </p:nvPr>
        </p:nvSpPr>
        <p:spPr>
          <a:xfrm>
            <a:off x="5163672" y="4687623"/>
            <a:ext cx="3786690" cy="273844"/>
          </a:xfrm>
          <a:prstGeom prst="rect">
            <a:avLst/>
          </a:prstGeom>
        </p:spPr>
        <p:txBody>
          <a:bodyPr/>
          <a:lstStyle/>
          <a:p>
            <a:fld id="{5DD1EEEB-D14D-4F7D-BC48-FCBD8A82651A}" type="datetime1">
              <a:rPr lang="lt-LT" smtClean="0">
                <a:solidFill>
                  <a:srgbClr val="073E87"/>
                </a:solidFill>
              </a:r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7" name="Title 6"/>
          <p:cNvSpPr>
            <a:spLocks noGrp="1"/>
          </p:cNvSpPr>
          <p:nvPr>
            <p:ph type="title"/>
          </p:nvPr>
        </p:nvSpPr>
        <p:spPr/>
        <p:txBody>
          <a:bodyPr/>
          <a:lstStyle/>
          <a:p>
            <a:r>
              <a:rPr lang="lt-LT" dirty="0"/>
              <a:t>Spustelėję </a:t>
            </a:r>
            <a:r>
              <a:rPr lang="lt-LT" dirty="0" err="1"/>
              <a:t>redag</a:t>
            </a:r>
            <a:r>
              <a:rPr lang="lt-LT" dirty="0"/>
              <a:t>. ruoš. pavad. stilių</a:t>
            </a:r>
            <a:endParaRPr lang="en-US" dirty="0"/>
          </a:p>
        </p:txBody>
      </p:sp>
    </p:spTree>
    <p:extLst>
      <p:ext uri="{BB962C8B-B14F-4D97-AF65-F5344CB8AC3E}">
        <p14:creationId xmlns:p14="http://schemas.microsoft.com/office/powerpoint/2010/main" val="1527637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kcijos antraštė">
    <p:spTree>
      <p:nvGrpSpPr>
        <p:cNvPr id="1" name=""/>
        <p:cNvGrpSpPr/>
        <p:nvPr/>
      </p:nvGrpSpPr>
      <p:grpSpPr>
        <a:xfrm>
          <a:off x="0" y="0"/>
          <a:ext cx="0" cy="0"/>
          <a:chOff x="0" y="0"/>
          <a:chExt cx="0" cy="0"/>
        </a:xfrm>
      </p:grpSpPr>
      <p:sp>
        <p:nvSpPr>
          <p:cNvPr id="14" name="Rounded Rectangle 13"/>
          <p:cNvSpPr/>
          <p:nvPr/>
        </p:nvSpPr>
        <p:spPr>
          <a:xfrm>
            <a:off x="228600" y="171450"/>
            <a:ext cx="8695944" cy="355244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Freeform 14"/>
          <p:cNvSpPr>
            <a:spLocks/>
          </p:cNvSpPr>
          <p:nvPr/>
        </p:nvSpPr>
        <p:spPr bwMode="hidden">
          <a:xfrm>
            <a:off x="6047442" y="3152695"/>
            <a:ext cx="2876429" cy="53552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18"/>
          <p:cNvSpPr>
            <a:spLocks/>
          </p:cNvSpPr>
          <p:nvPr/>
        </p:nvSpPr>
        <p:spPr bwMode="hidden">
          <a:xfrm>
            <a:off x="2619321" y="3056467"/>
            <a:ext cx="5544515" cy="637604"/>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1" name="Freeform 22"/>
          <p:cNvSpPr>
            <a:spLocks/>
          </p:cNvSpPr>
          <p:nvPr/>
        </p:nvSpPr>
        <p:spPr bwMode="hidden">
          <a:xfrm>
            <a:off x="2828728" y="3065672"/>
            <a:ext cx="5467980" cy="580704"/>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2" name="Freeform 26"/>
          <p:cNvSpPr>
            <a:spLocks/>
          </p:cNvSpPr>
          <p:nvPr/>
        </p:nvSpPr>
        <p:spPr bwMode="hidden">
          <a:xfrm>
            <a:off x="5609490" y="3055632"/>
            <a:ext cx="3308000" cy="488662"/>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3" name="Freeform 10"/>
          <p:cNvSpPr>
            <a:spLocks/>
          </p:cNvSpPr>
          <p:nvPr/>
        </p:nvSpPr>
        <p:spPr bwMode="hidden">
          <a:xfrm>
            <a:off x="211665" y="3043918"/>
            <a:ext cx="8723376" cy="99740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 name="Title 1"/>
          <p:cNvSpPr>
            <a:spLocks noGrp="1"/>
          </p:cNvSpPr>
          <p:nvPr>
            <p:ph type="title"/>
          </p:nvPr>
        </p:nvSpPr>
        <p:spPr>
          <a:xfrm>
            <a:off x="690032" y="1847670"/>
            <a:ext cx="7772400" cy="1143000"/>
          </a:xfrm>
        </p:spPr>
        <p:txBody>
          <a:bodyPr anchor="t">
            <a:normAutofit/>
          </a:bodyPr>
          <a:lstStyle>
            <a:lvl1pPr algn="ctr">
              <a:defRPr sz="4400" b="0" cap="none"/>
            </a:lvl1pPr>
          </a:lstStyle>
          <a:p>
            <a:r>
              <a:rPr lang="lt-LT"/>
              <a:t>Spustelėję redag. ruoš. pavad. stilių</a:t>
            </a:r>
            <a:endParaRPr lang="en-US" dirty="0"/>
          </a:p>
        </p:txBody>
      </p:sp>
      <p:sp>
        <p:nvSpPr>
          <p:cNvPr id="3" name="Text Placeholder 2"/>
          <p:cNvSpPr>
            <a:spLocks noGrp="1"/>
          </p:cNvSpPr>
          <p:nvPr>
            <p:ph type="body" idx="1"/>
          </p:nvPr>
        </p:nvSpPr>
        <p:spPr>
          <a:xfrm>
            <a:off x="1367365" y="1078088"/>
            <a:ext cx="6417734" cy="704851"/>
          </a:xfrm>
        </p:spPr>
        <p:txBody>
          <a:bodyPr anchor="b">
            <a:normAutofit/>
          </a:bodyPr>
          <a:lstStyle>
            <a:lvl1pPr marL="0" indent="0" algn="ctr">
              <a:buNone/>
              <a:defRPr sz="2000">
                <a:solidFill>
                  <a:srgbClr val="FFFFFF"/>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lt-LT"/>
              <a:t>Spustelėję redag. ruoš. teksto stilių</a:t>
            </a:r>
          </a:p>
        </p:txBody>
      </p:sp>
      <p:sp>
        <p:nvSpPr>
          <p:cNvPr id="4" name="Date Placeholder 3"/>
          <p:cNvSpPr>
            <a:spLocks noGrp="1"/>
          </p:cNvSpPr>
          <p:nvPr>
            <p:ph type="dt" sz="half" idx="10"/>
          </p:nvPr>
        </p:nvSpPr>
        <p:spPr>
          <a:xfrm>
            <a:off x="5163672" y="4687623"/>
            <a:ext cx="3786690" cy="273844"/>
          </a:xfrm>
          <a:prstGeom prst="rect">
            <a:avLst/>
          </a:prstGeom>
        </p:spPr>
        <p:txBody>
          <a:bodyPr/>
          <a:lstStyle/>
          <a:p>
            <a:fld id="{957E2276-53C4-4126-82FB-257314D1E4D9}" type="datetime1">
              <a:rPr lang="lt-LT" smtClean="0">
                <a:solidFill>
                  <a:srgbClr val="073E87"/>
                </a:solidFill>
              </a:r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a:xfrm>
            <a:off x="8427114" y="4824545"/>
            <a:ext cx="844471" cy="273844"/>
          </a:xfrm>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178060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 ruoš. pavad. stilių</a:t>
            </a:r>
            <a:endParaRPr lang="en-US"/>
          </a:p>
        </p:txBody>
      </p:sp>
      <p:sp>
        <p:nvSpPr>
          <p:cNvPr id="5" name="Date Placeholder 4"/>
          <p:cNvSpPr>
            <a:spLocks noGrp="1"/>
          </p:cNvSpPr>
          <p:nvPr>
            <p:ph type="dt" sz="half" idx="10"/>
          </p:nvPr>
        </p:nvSpPr>
        <p:spPr>
          <a:xfrm>
            <a:off x="5163672" y="4687623"/>
            <a:ext cx="3786690" cy="273844"/>
          </a:xfrm>
          <a:prstGeom prst="rect">
            <a:avLst/>
          </a:prstGeom>
        </p:spPr>
        <p:txBody>
          <a:bodyPr/>
          <a:lstStyle/>
          <a:p>
            <a:fld id="{E8996200-7D9F-418A-8538-A8714DCD5EB5}" type="datetime1">
              <a:rPr lang="lt-LT" smtClean="0">
                <a:solidFill>
                  <a:srgbClr val="073E87"/>
                </a:solidFill>
              </a:rPr>
              <a:t>2023-11-10</a:t>
            </a:fld>
            <a:endParaRPr lang="lt-LT">
              <a:solidFill>
                <a:srgbClr val="073E87"/>
              </a:solidFill>
            </a:endParaRPr>
          </a:p>
        </p:txBody>
      </p:sp>
      <p:sp>
        <p:nvSpPr>
          <p:cNvPr id="6" name="Footer Placeholder 5"/>
          <p:cNvSpPr>
            <a:spLocks noGrp="1"/>
          </p:cNvSpPr>
          <p:nvPr>
            <p:ph type="ftr" sz="quarter" idx="11"/>
          </p:nvPr>
        </p:nvSpPr>
        <p:spPr/>
        <p:txBody>
          <a:bodyPr/>
          <a:lstStyle/>
          <a:p>
            <a:endParaRPr lang="lt-LT">
              <a:solidFill>
                <a:srgbClr val="073E87"/>
              </a:solidFill>
            </a:endParaRPr>
          </a:p>
        </p:txBody>
      </p:sp>
      <p:sp>
        <p:nvSpPr>
          <p:cNvPr id="7" name="Slide Number Placeholder 6"/>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9" name="Content Placeholder 8"/>
          <p:cNvSpPr>
            <a:spLocks noGrp="1"/>
          </p:cNvSpPr>
          <p:nvPr>
            <p:ph sz="quarter" idx="13"/>
          </p:nvPr>
        </p:nvSpPr>
        <p:spPr>
          <a:xfrm>
            <a:off x="676655" y="2009394"/>
            <a:ext cx="3822192" cy="2585466"/>
          </a:xfr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
        <p:nvSpPr>
          <p:cNvPr id="11" name="Content Placeholder 10"/>
          <p:cNvSpPr>
            <a:spLocks noGrp="1"/>
          </p:cNvSpPr>
          <p:nvPr>
            <p:ph sz="quarter" idx="14"/>
          </p:nvPr>
        </p:nvSpPr>
        <p:spPr>
          <a:xfrm>
            <a:off x="4645152" y="2009394"/>
            <a:ext cx="3822192" cy="2585466"/>
          </a:xfr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Tree>
    <p:extLst>
      <p:ext uri="{BB962C8B-B14F-4D97-AF65-F5344CB8AC3E}">
        <p14:creationId xmlns:p14="http://schemas.microsoft.com/office/powerpoint/2010/main" val="48475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lt-LT"/>
              <a:t>Spustelėję redag. ruoš. pavad. stilių</a:t>
            </a:r>
            <a:endParaRPr lang="en-US"/>
          </a:p>
        </p:txBody>
      </p:sp>
      <p:sp>
        <p:nvSpPr>
          <p:cNvPr id="3" name="Text Placeholder 2"/>
          <p:cNvSpPr>
            <a:spLocks noGrp="1"/>
          </p:cNvSpPr>
          <p:nvPr>
            <p:ph type="body" idx="1"/>
          </p:nvPr>
        </p:nvSpPr>
        <p:spPr>
          <a:xfrm>
            <a:off x="676656" y="2008585"/>
            <a:ext cx="3822192" cy="479822"/>
          </a:xfrm>
        </p:spPr>
        <p:txBody>
          <a:bodyPr anchor="ctr"/>
          <a:lstStyle>
            <a:lvl1pPr marL="0" indent="0" algn="ctr">
              <a:buNone/>
              <a:defRPr sz="2400" b="0">
                <a:solidFill>
                  <a:schemeClr val="tx2"/>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lt-LT"/>
              <a:t>Spustelėję redag. ruoš. teksto stilių</a:t>
            </a:r>
          </a:p>
        </p:txBody>
      </p:sp>
      <p:sp>
        <p:nvSpPr>
          <p:cNvPr id="4" name="Content Placeholder 3"/>
          <p:cNvSpPr>
            <a:spLocks noGrp="1"/>
          </p:cNvSpPr>
          <p:nvPr>
            <p:ph sz="half" idx="2"/>
          </p:nvPr>
        </p:nvSpPr>
        <p:spPr>
          <a:xfrm>
            <a:off x="677336" y="2571751"/>
            <a:ext cx="3820055"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
        <p:nvSpPr>
          <p:cNvPr id="5" name="Text Placeholder 4"/>
          <p:cNvSpPr>
            <a:spLocks noGrp="1"/>
          </p:cNvSpPr>
          <p:nvPr>
            <p:ph type="body" sz="quarter" idx="3"/>
          </p:nvPr>
        </p:nvSpPr>
        <p:spPr>
          <a:xfrm>
            <a:off x="4648200" y="2008585"/>
            <a:ext cx="3822192" cy="479822"/>
          </a:xfrm>
        </p:spPr>
        <p:txBody>
          <a:bodyPr anchor="ctr"/>
          <a:lstStyle>
            <a:lvl1pPr marL="0" indent="0" algn="ctr">
              <a:buNone/>
              <a:defRPr sz="2400" b="0" i="0">
                <a:solidFill>
                  <a:schemeClr val="tx2"/>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lt-LT"/>
              <a:t>Spustelėję redag. ruoš. teksto stilių</a:t>
            </a:r>
          </a:p>
        </p:txBody>
      </p:sp>
      <p:sp>
        <p:nvSpPr>
          <p:cNvPr id="6" name="Content Placeholder 5"/>
          <p:cNvSpPr>
            <a:spLocks noGrp="1"/>
          </p:cNvSpPr>
          <p:nvPr>
            <p:ph sz="quarter" idx="4"/>
          </p:nvPr>
        </p:nvSpPr>
        <p:spPr>
          <a:xfrm>
            <a:off x="4645025" y="2571751"/>
            <a:ext cx="3822192"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
        <p:nvSpPr>
          <p:cNvPr id="7" name="Date Placeholder 6"/>
          <p:cNvSpPr>
            <a:spLocks noGrp="1"/>
          </p:cNvSpPr>
          <p:nvPr>
            <p:ph type="dt" sz="half" idx="10"/>
          </p:nvPr>
        </p:nvSpPr>
        <p:spPr>
          <a:xfrm>
            <a:off x="5163672" y="4687623"/>
            <a:ext cx="3786690" cy="273844"/>
          </a:xfrm>
          <a:prstGeom prst="rect">
            <a:avLst/>
          </a:prstGeom>
        </p:spPr>
        <p:txBody>
          <a:bodyPr/>
          <a:lstStyle/>
          <a:p>
            <a:fld id="{0B98BF90-E64A-4BF4-999C-540D12D81F17}" type="datetime1">
              <a:rPr lang="lt-LT" smtClean="0">
                <a:solidFill>
                  <a:srgbClr val="073E87"/>
                </a:solidFill>
              </a:rPr>
              <a:t>2023-11-10</a:t>
            </a:fld>
            <a:endParaRPr lang="lt-LT">
              <a:solidFill>
                <a:srgbClr val="073E87"/>
              </a:solidFill>
            </a:endParaRPr>
          </a:p>
        </p:txBody>
      </p:sp>
      <p:sp>
        <p:nvSpPr>
          <p:cNvPr id="8" name="Footer Placeholder 7"/>
          <p:cNvSpPr>
            <a:spLocks noGrp="1"/>
          </p:cNvSpPr>
          <p:nvPr>
            <p:ph type="ftr" sz="quarter" idx="11"/>
          </p:nvPr>
        </p:nvSpPr>
        <p:spPr/>
        <p:txBody>
          <a:bodyPr/>
          <a:lstStyle/>
          <a:p>
            <a:endParaRPr lang="lt-LT">
              <a:solidFill>
                <a:srgbClr val="073E87"/>
              </a:solidFill>
            </a:endParaRPr>
          </a:p>
        </p:txBody>
      </p:sp>
      <p:sp>
        <p:nvSpPr>
          <p:cNvPr id="9" name="Slide Number Placeholder 8"/>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1433439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Spustelėję </a:t>
            </a:r>
            <a:r>
              <a:rPr lang="lt-LT" dirty="0" err="1"/>
              <a:t>redag</a:t>
            </a:r>
            <a:r>
              <a:rPr lang="lt-LT" dirty="0"/>
              <a:t>. ruoš. pavad. stilių</a:t>
            </a:r>
            <a:endParaRPr lang="en-US" dirty="0"/>
          </a:p>
        </p:txBody>
      </p:sp>
      <p:sp>
        <p:nvSpPr>
          <p:cNvPr id="3" name="Date Placeholder 2"/>
          <p:cNvSpPr>
            <a:spLocks noGrp="1"/>
          </p:cNvSpPr>
          <p:nvPr>
            <p:ph type="dt" sz="half" idx="10"/>
          </p:nvPr>
        </p:nvSpPr>
        <p:spPr>
          <a:xfrm>
            <a:off x="5163672" y="4687623"/>
            <a:ext cx="3786690" cy="273844"/>
          </a:xfrm>
          <a:prstGeom prst="rect">
            <a:avLst/>
          </a:prstGeom>
        </p:spPr>
        <p:txBody>
          <a:bodyPr/>
          <a:lstStyle/>
          <a:p>
            <a:fld id="{BB31175F-DE4E-43A0-99D2-993C769A21AC}" type="datetime1">
              <a:rPr lang="lt-LT" smtClean="0">
                <a:solidFill>
                  <a:srgbClr val="073E87"/>
                </a:solidFill>
              </a:rPr>
              <a:t>2023-11-10</a:t>
            </a:fld>
            <a:endParaRPr lang="lt-LT">
              <a:solidFill>
                <a:srgbClr val="073E87"/>
              </a:solidFill>
            </a:endParaRPr>
          </a:p>
        </p:txBody>
      </p:sp>
      <p:sp>
        <p:nvSpPr>
          <p:cNvPr id="4" name="Footer Placeholder 3"/>
          <p:cNvSpPr>
            <a:spLocks noGrp="1"/>
          </p:cNvSpPr>
          <p:nvPr>
            <p:ph type="ftr" sz="quarter" idx="11"/>
          </p:nvPr>
        </p:nvSpPr>
        <p:spPr/>
        <p:txBody>
          <a:bodyPr/>
          <a:lstStyle/>
          <a:p>
            <a:endParaRPr lang="lt-LT">
              <a:solidFill>
                <a:srgbClr val="073E87"/>
              </a:solidFill>
            </a:endParaRPr>
          </a:p>
        </p:txBody>
      </p:sp>
      <p:sp>
        <p:nvSpPr>
          <p:cNvPr id="5" name="Slide Number Placeholder 4"/>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3549754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1_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Spustelėję </a:t>
            </a:r>
            <a:r>
              <a:rPr lang="lt-LT" dirty="0" err="1"/>
              <a:t>redag</a:t>
            </a:r>
            <a:r>
              <a:rPr lang="lt-LT" dirty="0"/>
              <a:t>. ruoš. pavad. stilių</a:t>
            </a:r>
            <a:endParaRPr lang="en-US" dirty="0"/>
          </a:p>
        </p:txBody>
      </p:sp>
      <p:sp>
        <p:nvSpPr>
          <p:cNvPr id="3" name="Date Placeholder 2"/>
          <p:cNvSpPr>
            <a:spLocks noGrp="1"/>
          </p:cNvSpPr>
          <p:nvPr>
            <p:ph type="dt" sz="half" idx="10"/>
          </p:nvPr>
        </p:nvSpPr>
        <p:spPr>
          <a:xfrm>
            <a:off x="5163672" y="4687623"/>
            <a:ext cx="3786690" cy="273844"/>
          </a:xfrm>
          <a:prstGeom prst="rect">
            <a:avLst/>
          </a:prstGeom>
        </p:spPr>
        <p:txBody>
          <a:bodyPr/>
          <a:lstStyle/>
          <a:p>
            <a:fld id="{BB31175F-DE4E-43A0-99D2-993C769A21AC}" type="datetime1">
              <a:rPr lang="lt-LT" smtClean="0">
                <a:solidFill>
                  <a:srgbClr val="073E87"/>
                </a:solidFill>
              </a:rPr>
              <a:t>2023-11-10</a:t>
            </a:fld>
            <a:endParaRPr lang="lt-LT">
              <a:solidFill>
                <a:srgbClr val="073E87"/>
              </a:solidFill>
            </a:endParaRPr>
          </a:p>
        </p:txBody>
      </p:sp>
      <p:sp>
        <p:nvSpPr>
          <p:cNvPr id="4" name="Footer Placeholder 3"/>
          <p:cNvSpPr>
            <a:spLocks noGrp="1"/>
          </p:cNvSpPr>
          <p:nvPr>
            <p:ph type="ftr" sz="quarter" idx="11"/>
          </p:nvPr>
        </p:nvSpPr>
        <p:spPr/>
        <p:txBody>
          <a:bodyPr/>
          <a:lstStyle/>
          <a:p>
            <a:endParaRPr lang="lt-LT">
              <a:solidFill>
                <a:srgbClr val="073E87"/>
              </a:solidFill>
            </a:endParaRPr>
          </a:p>
        </p:txBody>
      </p:sp>
      <p:sp>
        <p:nvSpPr>
          <p:cNvPr id="5" name="Slide Number Placeholder 4"/>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149536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
        <p:nvSpPr>
          <p:cNvPr id="4" name="Date Placeholder 3"/>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7" name="Title 6"/>
          <p:cNvSpPr>
            <a:spLocks noGrp="1"/>
          </p:cNvSpPr>
          <p:nvPr>
            <p:ph type="title"/>
          </p:nvPr>
        </p:nvSpPr>
        <p:spPr/>
        <p:txBody>
          <a:bodyPr/>
          <a:lstStyle/>
          <a:p>
            <a:r>
              <a:rPr lang="lt-LT"/>
              <a:t>Spustelėję redag. ruoš. pavad. stilių</a:t>
            </a:r>
            <a:endParaRPr lang="en-US"/>
          </a:p>
        </p:txBody>
      </p:sp>
    </p:spTree>
    <p:extLst>
      <p:ext uri="{BB962C8B-B14F-4D97-AF65-F5344CB8AC3E}">
        <p14:creationId xmlns:p14="http://schemas.microsoft.com/office/powerpoint/2010/main" val="4496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Tuščia">
    <p:spTree>
      <p:nvGrpSpPr>
        <p:cNvPr id="1" name=""/>
        <p:cNvGrpSpPr/>
        <p:nvPr/>
      </p:nvGrpSpPr>
      <p:grpSpPr>
        <a:xfrm>
          <a:off x="0" y="0"/>
          <a:ext cx="0" cy="0"/>
          <a:chOff x="0" y="0"/>
          <a:chExt cx="0" cy="0"/>
        </a:xfrm>
      </p:grpSpPr>
      <p:sp>
        <p:nvSpPr>
          <p:cNvPr id="12" name="Rounded Rectangle 11"/>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6" name="Group 5"/>
          <p:cNvGrpSpPr>
            <a:grpSpLocks noChangeAspect="1"/>
          </p:cNvGrpSpPr>
          <p:nvPr/>
        </p:nvGrpSpPr>
        <p:grpSpPr bwMode="hidden">
          <a:xfrm>
            <a:off x="211665" y="535645"/>
            <a:ext cx="8723376" cy="99740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Date Placeholder 1"/>
          <p:cNvSpPr>
            <a:spLocks noGrp="1"/>
          </p:cNvSpPr>
          <p:nvPr>
            <p:ph type="dt" sz="half" idx="10"/>
          </p:nvPr>
        </p:nvSpPr>
        <p:spPr>
          <a:xfrm>
            <a:off x="5163672" y="4687623"/>
            <a:ext cx="3786690" cy="273844"/>
          </a:xfrm>
          <a:prstGeom prst="rect">
            <a:avLst/>
          </a:prstGeom>
        </p:spPr>
        <p:txBody>
          <a:bodyPr/>
          <a:lstStyle/>
          <a:p>
            <a:fld id="{C3B38529-B4E3-4F9F-A2A0-A8690A07332F}" type="datetime1">
              <a:rPr lang="lt-LT" smtClean="0">
                <a:solidFill>
                  <a:srgbClr val="073E87"/>
                </a:solidFill>
              </a:rPr>
              <a:t>2023-11-10</a:t>
            </a:fld>
            <a:endParaRPr lang="lt-LT">
              <a:solidFill>
                <a:srgbClr val="073E87"/>
              </a:solidFill>
            </a:endParaRPr>
          </a:p>
        </p:txBody>
      </p:sp>
      <p:sp>
        <p:nvSpPr>
          <p:cNvPr id="3" name="Footer Placeholder 2"/>
          <p:cNvSpPr>
            <a:spLocks noGrp="1"/>
          </p:cNvSpPr>
          <p:nvPr>
            <p:ph type="ftr" sz="quarter" idx="11"/>
          </p:nvPr>
        </p:nvSpPr>
        <p:spPr/>
        <p:txBody>
          <a:bodyPr/>
          <a:lstStyle/>
          <a:p>
            <a:endParaRPr lang="lt-LT">
              <a:solidFill>
                <a:srgbClr val="073E87"/>
              </a:solidFill>
            </a:endParaRPr>
          </a:p>
        </p:txBody>
      </p:sp>
      <p:sp>
        <p:nvSpPr>
          <p:cNvPr id="4" name="Slide Number Placeholder 3"/>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3471897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Turinys ir antraštė">
    <p:spTree>
      <p:nvGrpSpPr>
        <p:cNvPr id="1" name=""/>
        <p:cNvGrpSpPr/>
        <p:nvPr/>
      </p:nvGrpSpPr>
      <p:grpSpPr>
        <a:xfrm>
          <a:off x="0" y="0"/>
          <a:ext cx="0" cy="0"/>
          <a:chOff x="0" y="0"/>
          <a:chExt cx="0" cy="0"/>
        </a:xfrm>
      </p:grpSpPr>
      <p:sp>
        <p:nvSpPr>
          <p:cNvPr id="15" name="Rounded Rectangle 14"/>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Date Placeholder 4"/>
          <p:cNvSpPr>
            <a:spLocks noGrp="1"/>
          </p:cNvSpPr>
          <p:nvPr>
            <p:ph type="dt" sz="half" idx="10"/>
          </p:nvPr>
        </p:nvSpPr>
        <p:spPr>
          <a:xfrm>
            <a:off x="5163672" y="4687623"/>
            <a:ext cx="3786690" cy="273844"/>
          </a:xfrm>
          <a:prstGeom prst="rect">
            <a:avLst/>
          </a:prstGeom>
        </p:spPr>
        <p:txBody>
          <a:bodyPr/>
          <a:lstStyle/>
          <a:p>
            <a:fld id="{7BA0E519-364F-448A-8219-892325B819B6}" type="datetime1">
              <a:rPr lang="lt-LT" smtClean="0">
                <a:solidFill>
                  <a:srgbClr val="073E87"/>
                </a:solidFill>
              </a:rPr>
              <a:t>2023-11-10</a:t>
            </a:fld>
            <a:endParaRPr lang="lt-LT">
              <a:solidFill>
                <a:srgbClr val="073E87"/>
              </a:solidFill>
            </a:endParaRPr>
          </a:p>
        </p:txBody>
      </p:sp>
      <p:sp>
        <p:nvSpPr>
          <p:cNvPr id="6" name="Footer Placeholder 5"/>
          <p:cNvSpPr>
            <a:spLocks noGrp="1"/>
          </p:cNvSpPr>
          <p:nvPr>
            <p:ph type="ftr" sz="quarter" idx="11"/>
          </p:nvPr>
        </p:nvSpPr>
        <p:spPr/>
        <p:txBody>
          <a:bodyPr/>
          <a:lstStyle/>
          <a:p>
            <a:endParaRPr lang="lt-LT">
              <a:solidFill>
                <a:srgbClr val="073E87"/>
              </a:solidFill>
            </a:endParaRPr>
          </a:p>
        </p:txBody>
      </p:sp>
      <p:sp>
        <p:nvSpPr>
          <p:cNvPr id="7" name="Slide Number Placeholder 6"/>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4" name="Text Placeholder 3"/>
          <p:cNvSpPr>
            <a:spLocks noGrp="1"/>
          </p:cNvSpPr>
          <p:nvPr>
            <p:ph type="body" sz="half" idx="2"/>
          </p:nvPr>
        </p:nvSpPr>
        <p:spPr>
          <a:xfrm>
            <a:off x="914400" y="2686052"/>
            <a:ext cx="3352800" cy="1428751"/>
          </a:xfrm>
        </p:spPr>
        <p:txBody>
          <a:bodyPr anchor="t">
            <a:normAutofit/>
          </a:bodyPr>
          <a:lstStyle>
            <a:lvl1pPr marL="0" indent="0">
              <a:spcBef>
                <a:spcPts val="0"/>
              </a:spcBef>
              <a:spcAft>
                <a:spcPts val="600"/>
              </a:spcAft>
              <a:buNone/>
              <a:defRPr sz="1800">
                <a:solidFill>
                  <a:schemeClr val="tx2"/>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lt-LT"/>
              <a:t>Spustelėję redag. ruoš. teksto stilių</a:t>
            </a:r>
          </a:p>
        </p:txBody>
      </p:sp>
      <p:grpSp>
        <p:nvGrpSpPr>
          <p:cNvPr id="2" name="Group 23"/>
          <p:cNvGrpSpPr>
            <a:grpSpLocks noChangeAspect="1"/>
          </p:cNvGrpSpPr>
          <p:nvPr/>
        </p:nvGrpSpPr>
        <p:grpSpPr bwMode="hidden">
          <a:xfrm>
            <a:off x="211665" y="535643"/>
            <a:ext cx="8723376" cy="998685"/>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2" name="Title 21"/>
          <p:cNvSpPr>
            <a:spLocks noGrp="1"/>
          </p:cNvSpPr>
          <p:nvPr>
            <p:ph type="title"/>
          </p:nvPr>
        </p:nvSpPr>
        <p:spPr>
          <a:xfrm>
            <a:off x="914400" y="1714500"/>
            <a:ext cx="3352800" cy="939546"/>
          </a:xfrm>
        </p:spPr>
        <p:txBody>
          <a:bodyPr anchor="b">
            <a:noAutofit/>
          </a:bodyPr>
          <a:lstStyle>
            <a:lvl1pPr algn="l">
              <a:defRPr sz="3200">
                <a:solidFill>
                  <a:schemeClr val="tx2"/>
                </a:solidFill>
              </a:defRPr>
            </a:lvl1pPr>
          </a:lstStyle>
          <a:p>
            <a:r>
              <a:rPr lang="lt-LT"/>
              <a:t>Spustelėję redag. ruoš. pavad. stilių</a:t>
            </a:r>
            <a:endParaRPr lang="en-US" dirty="0"/>
          </a:p>
        </p:txBody>
      </p:sp>
      <p:sp>
        <p:nvSpPr>
          <p:cNvPr id="3" name="Content Placeholder 2"/>
          <p:cNvSpPr>
            <a:spLocks noGrp="1"/>
          </p:cNvSpPr>
          <p:nvPr>
            <p:ph idx="1"/>
          </p:nvPr>
        </p:nvSpPr>
        <p:spPr>
          <a:xfrm>
            <a:off x="4651963" y="1371600"/>
            <a:ext cx="3904076" cy="28575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Tree>
    <p:extLst>
      <p:ext uri="{BB962C8B-B14F-4D97-AF65-F5344CB8AC3E}">
        <p14:creationId xmlns:p14="http://schemas.microsoft.com/office/powerpoint/2010/main" val="2743928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aveikslėlis ir antraštė">
    <p:spTree>
      <p:nvGrpSpPr>
        <p:cNvPr id="1" name=""/>
        <p:cNvGrpSpPr/>
        <p:nvPr/>
      </p:nvGrpSpPr>
      <p:grpSpPr>
        <a:xfrm>
          <a:off x="0" y="0"/>
          <a:ext cx="0" cy="0"/>
          <a:chOff x="0" y="0"/>
          <a:chExt cx="0" cy="0"/>
        </a:xfrm>
      </p:grpSpPr>
      <p:sp>
        <p:nvSpPr>
          <p:cNvPr id="15" name="Rounded Rectangle 14"/>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9" name="Group 8"/>
          <p:cNvGrpSpPr>
            <a:grpSpLocks noChangeAspect="1"/>
          </p:cNvGrpSpPr>
          <p:nvPr/>
        </p:nvGrpSpPr>
        <p:grpSpPr bwMode="hidden">
          <a:xfrm>
            <a:off x="211665" y="4015472"/>
            <a:ext cx="8723376" cy="998685"/>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Title 1"/>
          <p:cNvSpPr>
            <a:spLocks noGrp="1"/>
          </p:cNvSpPr>
          <p:nvPr>
            <p:ph type="title"/>
          </p:nvPr>
        </p:nvSpPr>
        <p:spPr>
          <a:xfrm>
            <a:off x="4874159" y="254002"/>
            <a:ext cx="3812645" cy="1822451"/>
          </a:xfrm>
        </p:spPr>
        <p:txBody>
          <a:bodyPr anchor="b">
            <a:normAutofit/>
          </a:bodyPr>
          <a:lstStyle>
            <a:lvl1pPr algn="l">
              <a:defRPr sz="2800" b="0">
                <a:solidFill>
                  <a:srgbClr val="FFFFFF"/>
                </a:solidFill>
              </a:defRPr>
            </a:lvl1pPr>
          </a:lstStyle>
          <a:p>
            <a:r>
              <a:rPr lang="lt-LT"/>
              <a:t>Spustelėję redag. ruoš. pavad. stilių</a:t>
            </a:r>
            <a:endParaRPr lang="en-US" dirty="0"/>
          </a:p>
        </p:txBody>
      </p:sp>
      <p:sp>
        <p:nvSpPr>
          <p:cNvPr id="4" name="Text Placeholder 3"/>
          <p:cNvSpPr>
            <a:spLocks noGrp="1"/>
          </p:cNvSpPr>
          <p:nvPr>
            <p:ph type="body" sz="half" idx="2"/>
          </p:nvPr>
        </p:nvSpPr>
        <p:spPr>
          <a:xfrm>
            <a:off x="4868337" y="2089150"/>
            <a:ext cx="3818467" cy="1816100"/>
          </a:xfrm>
        </p:spPr>
        <p:txBody>
          <a:bodyPr>
            <a:normAutofit/>
          </a:bodyPr>
          <a:lstStyle>
            <a:lvl1pPr marL="0" indent="0">
              <a:buNone/>
              <a:defRPr sz="1800">
                <a:solidFill>
                  <a:srgbClr val="FFFFFF"/>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lt-LT"/>
              <a:t>Spustelėję redag. ruoš. teksto stilių</a:t>
            </a:r>
          </a:p>
        </p:txBody>
      </p:sp>
      <p:sp>
        <p:nvSpPr>
          <p:cNvPr id="5" name="Date Placeholder 4"/>
          <p:cNvSpPr>
            <a:spLocks noGrp="1"/>
          </p:cNvSpPr>
          <p:nvPr>
            <p:ph type="dt" sz="half" idx="10"/>
          </p:nvPr>
        </p:nvSpPr>
        <p:spPr>
          <a:xfrm>
            <a:off x="5163672" y="4687623"/>
            <a:ext cx="3786690" cy="273844"/>
          </a:xfrm>
          <a:prstGeom prst="rect">
            <a:avLst/>
          </a:prstGeom>
        </p:spPr>
        <p:txBody>
          <a:bodyPr/>
          <a:lstStyle/>
          <a:p>
            <a:fld id="{FD74AB7C-F939-4943-BC66-745DF58E10DF}" type="datetime1">
              <a:rPr lang="lt-LT" smtClean="0">
                <a:solidFill>
                  <a:srgbClr val="073E87"/>
                </a:solidFill>
              </a:rPr>
              <a:t>2023-11-10</a:t>
            </a:fld>
            <a:endParaRPr lang="lt-LT">
              <a:solidFill>
                <a:srgbClr val="073E87"/>
              </a:solidFill>
            </a:endParaRPr>
          </a:p>
        </p:txBody>
      </p:sp>
      <p:sp>
        <p:nvSpPr>
          <p:cNvPr id="6" name="Footer Placeholder 5"/>
          <p:cNvSpPr>
            <a:spLocks noGrp="1"/>
          </p:cNvSpPr>
          <p:nvPr>
            <p:ph type="ftr" sz="quarter" idx="11"/>
          </p:nvPr>
        </p:nvSpPr>
        <p:spPr/>
        <p:txBody>
          <a:bodyPr/>
          <a:lstStyle/>
          <a:p>
            <a:endParaRPr lang="lt-LT">
              <a:solidFill>
                <a:srgbClr val="073E87"/>
              </a:solidFill>
            </a:endParaRPr>
          </a:p>
        </p:txBody>
      </p:sp>
      <p:sp>
        <p:nvSpPr>
          <p:cNvPr id="7" name="Slide Number Placeholder 6"/>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3" name="Picture Placeholder 2"/>
          <p:cNvSpPr>
            <a:spLocks noGrp="1"/>
          </p:cNvSpPr>
          <p:nvPr>
            <p:ph type="pic" idx="1"/>
          </p:nvPr>
        </p:nvSpPr>
        <p:spPr>
          <a:xfrm>
            <a:off x="838200" y="1028700"/>
            <a:ext cx="3566160" cy="219456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lt-LT"/>
              <a:t>Spustelėkite piktogr. norėdami įtraukti pav.</a:t>
            </a:r>
            <a:endParaRPr lang="en-US" dirty="0"/>
          </a:p>
        </p:txBody>
      </p:sp>
    </p:spTree>
    <p:extLst>
      <p:ext uri="{BB962C8B-B14F-4D97-AF65-F5344CB8AC3E}">
        <p14:creationId xmlns:p14="http://schemas.microsoft.com/office/powerpoint/2010/main" val="33948303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 ruoš. pavad. stilių</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
        <p:nvSpPr>
          <p:cNvPr id="4" name="Date Placeholder 3"/>
          <p:cNvSpPr>
            <a:spLocks noGrp="1"/>
          </p:cNvSpPr>
          <p:nvPr>
            <p:ph type="dt" sz="half" idx="10"/>
          </p:nvPr>
        </p:nvSpPr>
        <p:spPr>
          <a:xfrm>
            <a:off x="5163672" y="4687623"/>
            <a:ext cx="3786690" cy="273844"/>
          </a:xfrm>
          <a:prstGeom prst="rect">
            <a:avLst/>
          </a:prstGeom>
        </p:spPr>
        <p:txBody>
          <a:bodyPr/>
          <a:lstStyle/>
          <a:p>
            <a:fld id="{B33FE9DD-B383-4505-9E32-63ACAF52E2A9}" type="datetime1">
              <a:rPr lang="lt-LT" smtClean="0">
                <a:solidFill>
                  <a:srgbClr val="073E87"/>
                </a:solidFill>
              </a:r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1337727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kalus pavadinimas ir tekstas">
    <p:spTree>
      <p:nvGrpSpPr>
        <p:cNvPr id="1" name=""/>
        <p:cNvGrpSpPr/>
        <p:nvPr/>
      </p:nvGrpSpPr>
      <p:grpSpPr>
        <a:xfrm>
          <a:off x="0" y="0"/>
          <a:ext cx="0" cy="0"/>
          <a:chOff x="0" y="0"/>
          <a:chExt cx="0" cy="0"/>
        </a:xfrm>
      </p:grpSpPr>
      <p:sp>
        <p:nvSpPr>
          <p:cNvPr id="21" name="Rounded Rectangle 20"/>
          <p:cNvSpPr/>
          <p:nvPr/>
        </p:nvSpPr>
        <p:spPr bwMode="hidden">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10"/>
          </p:nvPr>
        </p:nvSpPr>
        <p:spPr>
          <a:xfrm>
            <a:off x="5163672" y="4687623"/>
            <a:ext cx="3786690" cy="273844"/>
          </a:xfrm>
          <a:prstGeom prst="rect">
            <a:avLst/>
          </a:prstGeom>
        </p:spPr>
        <p:txBody>
          <a:bodyPr/>
          <a:lstStyle/>
          <a:p>
            <a:fld id="{6F3A290C-A4C2-4E80-8547-CCDCAEBFE9D9}" type="datetime1">
              <a:rPr lang="lt-LT" smtClean="0">
                <a:solidFill>
                  <a:srgbClr val="073E87"/>
                </a:solidFill>
              </a:r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grpSp>
        <p:nvGrpSpPr>
          <p:cNvPr id="15" name="Group 14"/>
          <p:cNvGrpSpPr>
            <a:grpSpLocks noChangeAspect="1"/>
          </p:cNvGrpSpPr>
          <p:nvPr/>
        </p:nvGrpSpPr>
        <p:grpSpPr bwMode="hidden">
          <a:xfrm>
            <a:off x="211665" y="535643"/>
            <a:ext cx="8723376" cy="998685"/>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Vertical Title 1"/>
          <p:cNvSpPr>
            <a:spLocks noGrp="1"/>
          </p:cNvSpPr>
          <p:nvPr>
            <p:ph type="title" orient="vert"/>
          </p:nvPr>
        </p:nvSpPr>
        <p:spPr>
          <a:xfrm>
            <a:off x="6629400" y="1085850"/>
            <a:ext cx="2057400" cy="3365500"/>
          </a:xfrm>
        </p:spPr>
        <p:txBody>
          <a:bodyPr vert="eaVert" anchor="ctr"/>
          <a:lstStyle>
            <a:lvl1pPr algn="l">
              <a:defRPr>
                <a:solidFill>
                  <a:schemeClr val="tx2"/>
                </a:solidFill>
              </a:defRPr>
            </a:lvl1pPr>
          </a:lstStyle>
          <a:p>
            <a:r>
              <a:rPr lang="lt-LT"/>
              <a:t>Spustelėję redag. ruoš. pavad. stilių</a:t>
            </a:r>
            <a:endParaRPr lang="en-US" dirty="0"/>
          </a:p>
        </p:txBody>
      </p:sp>
      <p:sp>
        <p:nvSpPr>
          <p:cNvPr id="3" name="Vertical Text Placeholder 2"/>
          <p:cNvSpPr>
            <a:spLocks noGrp="1"/>
          </p:cNvSpPr>
          <p:nvPr>
            <p:ph type="body" orient="vert" idx="1"/>
          </p:nvPr>
        </p:nvSpPr>
        <p:spPr>
          <a:xfrm>
            <a:off x="457200" y="1085852"/>
            <a:ext cx="6019800" cy="3365501"/>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Tree>
    <p:extLst>
      <p:ext uri="{BB962C8B-B14F-4D97-AF65-F5344CB8AC3E}">
        <p14:creationId xmlns:p14="http://schemas.microsoft.com/office/powerpoint/2010/main" val="134309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kcijos antraštė">
    <p:spTree>
      <p:nvGrpSpPr>
        <p:cNvPr id="1" name=""/>
        <p:cNvGrpSpPr/>
        <p:nvPr/>
      </p:nvGrpSpPr>
      <p:grpSpPr>
        <a:xfrm>
          <a:off x="0" y="0"/>
          <a:ext cx="0" cy="0"/>
          <a:chOff x="0" y="0"/>
          <a:chExt cx="0" cy="0"/>
        </a:xfrm>
      </p:grpSpPr>
      <p:sp>
        <p:nvSpPr>
          <p:cNvPr id="14" name="Rounded Rectangle 13"/>
          <p:cNvSpPr/>
          <p:nvPr/>
        </p:nvSpPr>
        <p:spPr>
          <a:xfrm>
            <a:off x="228600" y="171450"/>
            <a:ext cx="8695944" cy="355244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41" y="3152695"/>
            <a:ext cx="2876429" cy="53552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3056467"/>
            <a:ext cx="5544515" cy="637604"/>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3065672"/>
            <a:ext cx="5467980" cy="580704"/>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3055632"/>
            <a:ext cx="3308000" cy="488662"/>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3043917"/>
            <a:ext cx="8723376" cy="99740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1847670"/>
            <a:ext cx="7772400" cy="1143000"/>
          </a:xfrm>
        </p:spPr>
        <p:txBody>
          <a:bodyPr anchor="t">
            <a:normAutofit/>
          </a:bodyPr>
          <a:lstStyle>
            <a:lvl1pPr algn="ctr">
              <a:defRPr sz="4400" b="0" cap="none"/>
            </a:lvl1pPr>
          </a:lstStyle>
          <a:p>
            <a:r>
              <a:rPr lang="lt-LT"/>
              <a:t>Spustelėję redag. ruoš. pavad. stilių</a:t>
            </a:r>
            <a:endParaRPr lang="en-US" dirty="0"/>
          </a:p>
        </p:txBody>
      </p:sp>
      <p:sp>
        <p:nvSpPr>
          <p:cNvPr id="3" name="Text Placeholder 2"/>
          <p:cNvSpPr>
            <a:spLocks noGrp="1"/>
          </p:cNvSpPr>
          <p:nvPr>
            <p:ph type="body" idx="1"/>
          </p:nvPr>
        </p:nvSpPr>
        <p:spPr>
          <a:xfrm>
            <a:off x="1367365" y="1078087"/>
            <a:ext cx="6417734" cy="70485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Spustelėję redag. ruoš. teksto stilių</a:t>
            </a:r>
          </a:p>
        </p:txBody>
      </p:sp>
      <p:sp>
        <p:nvSpPr>
          <p:cNvPr id="4" name="Date Placeholder 3"/>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5" name="Footer Placeholder 4"/>
          <p:cNvSpPr>
            <a:spLocks noGrp="1"/>
          </p:cNvSpPr>
          <p:nvPr>
            <p:ph type="ftr" sz="quarter" idx="11"/>
          </p:nvPr>
        </p:nvSpPr>
        <p:spPr/>
        <p:txBody>
          <a:bodyPr/>
          <a:lstStyle/>
          <a:p>
            <a:endParaRPr lang="lt-LT">
              <a:solidFill>
                <a:srgbClr val="073E87"/>
              </a:solidFill>
            </a:endParaRPr>
          </a:p>
        </p:txBody>
      </p:sp>
      <p:sp>
        <p:nvSpPr>
          <p:cNvPr id="6" name="Slide Number Placeholder 5"/>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329448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 ruoš. pavad. stilių</a:t>
            </a:r>
            <a:endParaRPr lang="en-US"/>
          </a:p>
        </p:txBody>
      </p:sp>
      <p:sp>
        <p:nvSpPr>
          <p:cNvPr id="5" name="Date Placeholder 4"/>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6" name="Footer Placeholder 5"/>
          <p:cNvSpPr>
            <a:spLocks noGrp="1"/>
          </p:cNvSpPr>
          <p:nvPr>
            <p:ph type="ftr" sz="quarter" idx="11"/>
          </p:nvPr>
        </p:nvSpPr>
        <p:spPr/>
        <p:txBody>
          <a:bodyPr/>
          <a:lstStyle/>
          <a:p>
            <a:endParaRPr lang="lt-LT">
              <a:solidFill>
                <a:srgbClr val="073E87"/>
              </a:solidFill>
            </a:endParaRPr>
          </a:p>
        </p:txBody>
      </p:sp>
      <p:sp>
        <p:nvSpPr>
          <p:cNvPr id="7" name="Slide Number Placeholder 6"/>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9" name="Content Placeholder 8"/>
          <p:cNvSpPr>
            <a:spLocks noGrp="1"/>
          </p:cNvSpPr>
          <p:nvPr>
            <p:ph sz="quarter" idx="13"/>
          </p:nvPr>
        </p:nvSpPr>
        <p:spPr>
          <a:xfrm>
            <a:off x="676655" y="2009394"/>
            <a:ext cx="3822192" cy="2585466"/>
          </a:xfr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
        <p:nvSpPr>
          <p:cNvPr id="11" name="Content Placeholder 10"/>
          <p:cNvSpPr>
            <a:spLocks noGrp="1"/>
          </p:cNvSpPr>
          <p:nvPr>
            <p:ph sz="quarter" idx="14"/>
          </p:nvPr>
        </p:nvSpPr>
        <p:spPr>
          <a:xfrm>
            <a:off x="4645152" y="2009394"/>
            <a:ext cx="3822192" cy="2585466"/>
          </a:xfr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a:p>
        </p:txBody>
      </p:sp>
    </p:spTree>
    <p:extLst>
      <p:ext uri="{BB962C8B-B14F-4D97-AF65-F5344CB8AC3E}">
        <p14:creationId xmlns:p14="http://schemas.microsoft.com/office/powerpoint/2010/main" val="371794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lt-LT"/>
              <a:t>Spustelėję redag. ruoš. pavad. stilių</a:t>
            </a:r>
            <a:endParaRPr lang="en-US"/>
          </a:p>
        </p:txBody>
      </p:sp>
      <p:sp>
        <p:nvSpPr>
          <p:cNvPr id="3" name="Text Placeholder 2"/>
          <p:cNvSpPr>
            <a:spLocks noGrp="1"/>
          </p:cNvSpPr>
          <p:nvPr>
            <p:ph type="body" idx="1"/>
          </p:nvPr>
        </p:nvSpPr>
        <p:spPr>
          <a:xfrm>
            <a:off x="676656" y="2008585"/>
            <a:ext cx="3822192" cy="47982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Spustelėję redag. ruoš. teksto stilių</a:t>
            </a:r>
          </a:p>
        </p:txBody>
      </p:sp>
      <p:sp>
        <p:nvSpPr>
          <p:cNvPr id="4" name="Content Placeholder 3"/>
          <p:cNvSpPr>
            <a:spLocks noGrp="1"/>
          </p:cNvSpPr>
          <p:nvPr>
            <p:ph sz="half" idx="2"/>
          </p:nvPr>
        </p:nvSpPr>
        <p:spPr>
          <a:xfrm>
            <a:off x="677335" y="2571751"/>
            <a:ext cx="3820055"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
        <p:nvSpPr>
          <p:cNvPr id="5" name="Text Placeholder 4"/>
          <p:cNvSpPr>
            <a:spLocks noGrp="1"/>
          </p:cNvSpPr>
          <p:nvPr>
            <p:ph type="body" sz="quarter" idx="3"/>
          </p:nvPr>
        </p:nvSpPr>
        <p:spPr>
          <a:xfrm>
            <a:off x="4648200" y="2008585"/>
            <a:ext cx="3822192" cy="47982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Spustelėję redag. ruoš. teksto stilių</a:t>
            </a:r>
          </a:p>
        </p:txBody>
      </p:sp>
      <p:sp>
        <p:nvSpPr>
          <p:cNvPr id="6" name="Content Placeholder 5"/>
          <p:cNvSpPr>
            <a:spLocks noGrp="1"/>
          </p:cNvSpPr>
          <p:nvPr>
            <p:ph sz="quarter" idx="4"/>
          </p:nvPr>
        </p:nvSpPr>
        <p:spPr>
          <a:xfrm>
            <a:off x="4645025" y="2571751"/>
            <a:ext cx="3822192"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
        <p:nvSpPr>
          <p:cNvPr id="7" name="Date Placeholder 6"/>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8" name="Footer Placeholder 7"/>
          <p:cNvSpPr>
            <a:spLocks noGrp="1"/>
          </p:cNvSpPr>
          <p:nvPr>
            <p:ph type="ftr" sz="quarter" idx="11"/>
          </p:nvPr>
        </p:nvSpPr>
        <p:spPr/>
        <p:txBody>
          <a:bodyPr/>
          <a:lstStyle/>
          <a:p>
            <a:endParaRPr lang="lt-LT">
              <a:solidFill>
                <a:srgbClr val="073E87"/>
              </a:solidFill>
            </a:endParaRPr>
          </a:p>
        </p:txBody>
      </p:sp>
      <p:sp>
        <p:nvSpPr>
          <p:cNvPr id="9" name="Slide Number Placeholder 8"/>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272326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 ruoš. pavad. stilių</a:t>
            </a:r>
            <a:endParaRPr lang="en-US"/>
          </a:p>
        </p:txBody>
      </p:sp>
      <p:sp>
        <p:nvSpPr>
          <p:cNvPr id="3" name="Date Placeholder 2"/>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4" name="Footer Placeholder 3"/>
          <p:cNvSpPr>
            <a:spLocks noGrp="1"/>
          </p:cNvSpPr>
          <p:nvPr>
            <p:ph type="ftr" sz="quarter" idx="11"/>
          </p:nvPr>
        </p:nvSpPr>
        <p:spPr/>
        <p:txBody>
          <a:bodyPr/>
          <a:lstStyle/>
          <a:p>
            <a:endParaRPr lang="lt-LT">
              <a:solidFill>
                <a:srgbClr val="073E87"/>
              </a:solidFill>
            </a:endParaRPr>
          </a:p>
        </p:txBody>
      </p:sp>
      <p:sp>
        <p:nvSpPr>
          <p:cNvPr id="5" name="Slide Number Placeholder 4"/>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92080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uščia">
    <p:spTree>
      <p:nvGrpSpPr>
        <p:cNvPr id="1" name=""/>
        <p:cNvGrpSpPr/>
        <p:nvPr/>
      </p:nvGrpSpPr>
      <p:grpSpPr>
        <a:xfrm>
          <a:off x="0" y="0"/>
          <a:ext cx="0" cy="0"/>
          <a:chOff x="0" y="0"/>
          <a:chExt cx="0" cy="0"/>
        </a:xfrm>
      </p:grpSpPr>
      <p:sp>
        <p:nvSpPr>
          <p:cNvPr id="12" name="Rounded Rectangle 11"/>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535644"/>
            <a:ext cx="8723376" cy="99740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3" name="Footer Placeholder 2"/>
          <p:cNvSpPr>
            <a:spLocks noGrp="1"/>
          </p:cNvSpPr>
          <p:nvPr>
            <p:ph type="ftr" sz="quarter" idx="11"/>
          </p:nvPr>
        </p:nvSpPr>
        <p:spPr/>
        <p:txBody>
          <a:bodyPr/>
          <a:lstStyle/>
          <a:p>
            <a:endParaRPr lang="lt-LT">
              <a:solidFill>
                <a:srgbClr val="073E87"/>
              </a:solidFill>
            </a:endParaRPr>
          </a:p>
        </p:txBody>
      </p:sp>
      <p:sp>
        <p:nvSpPr>
          <p:cNvPr id="4" name="Slide Number Placeholder 3"/>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Tree>
    <p:extLst>
      <p:ext uri="{BB962C8B-B14F-4D97-AF65-F5344CB8AC3E}">
        <p14:creationId xmlns:p14="http://schemas.microsoft.com/office/powerpoint/2010/main" val="384314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urinys ir antraštė">
    <p:spTree>
      <p:nvGrpSpPr>
        <p:cNvPr id="1" name=""/>
        <p:cNvGrpSpPr/>
        <p:nvPr/>
      </p:nvGrpSpPr>
      <p:grpSpPr>
        <a:xfrm>
          <a:off x="0" y="0"/>
          <a:ext cx="0" cy="0"/>
          <a:chOff x="0" y="0"/>
          <a:chExt cx="0" cy="0"/>
        </a:xfrm>
      </p:grpSpPr>
      <p:sp>
        <p:nvSpPr>
          <p:cNvPr id="15" name="Rounded Rectangle 14"/>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6" name="Footer Placeholder 5"/>
          <p:cNvSpPr>
            <a:spLocks noGrp="1"/>
          </p:cNvSpPr>
          <p:nvPr>
            <p:ph type="ftr" sz="quarter" idx="11"/>
          </p:nvPr>
        </p:nvSpPr>
        <p:spPr/>
        <p:txBody>
          <a:bodyPr/>
          <a:lstStyle/>
          <a:p>
            <a:endParaRPr lang="lt-LT">
              <a:solidFill>
                <a:srgbClr val="073E87"/>
              </a:solidFill>
            </a:endParaRPr>
          </a:p>
        </p:txBody>
      </p:sp>
      <p:sp>
        <p:nvSpPr>
          <p:cNvPr id="7" name="Slide Number Placeholder 6"/>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4" name="Text Placeholder 3"/>
          <p:cNvSpPr>
            <a:spLocks noGrp="1"/>
          </p:cNvSpPr>
          <p:nvPr>
            <p:ph type="body" sz="half" idx="2"/>
          </p:nvPr>
        </p:nvSpPr>
        <p:spPr>
          <a:xfrm>
            <a:off x="914400" y="2686051"/>
            <a:ext cx="3352800" cy="142875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Spustelėję redag. ruoš. teksto stilių</a:t>
            </a:r>
          </a:p>
        </p:txBody>
      </p:sp>
      <p:grpSp>
        <p:nvGrpSpPr>
          <p:cNvPr id="2" name="Group 23"/>
          <p:cNvGrpSpPr>
            <a:grpSpLocks noChangeAspect="1"/>
          </p:cNvGrpSpPr>
          <p:nvPr/>
        </p:nvGrpSpPr>
        <p:grpSpPr bwMode="hidden">
          <a:xfrm>
            <a:off x="211665" y="535643"/>
            <a:ext cx="8723376" cy="998685"/>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1714500"/>
            <a:ext cx="3352800" cy="939546"/>
          </a:xfrm>
        </p:spPr>
        <p:txBody>
          <a:bodyPr anchor="b">
            <a:noAutofit/>
          </a:bodyPr>
          <a:lstStyle>
            <a:lvl1pPr algn="l">
              <a:defRPr sz="3200">
                <a:solidFill>
                  <a:schemeClr val="tx2"/>
                </a:solidFill>
              </a:defRPr>
            </a:lvl1pPr>
          </a:lstStyle>
          <a:p>
            <a:r>
              <a:rPr lang="lt-LT"/>
              <a:t>Spustelėję redag. ruoš. pavad. stilių</a:t>
            </a:r>
            <a:endParaRPr lang="en-US" dirty="0"/>
          </a:p>
        </p:txBody>
      </p:sp>
      <p:sp>
        <p:nvSpPr>
          <p:cNvPr id="3" name="Content Placeholder 2"/>
          <p:cNvSpPr>
            <a:spLocks noGrp="1"/>
          </p:cNvSpPr>
          <p:nvPr>
            <p:ph idx="1"/>
          </p:nvPr>
        </p:nvSpPr>
        <p:spPr>
          <a:xfrm>
            <a:off x="4651962" y="1371600"/>
            <a:ext cx="3904076" cy="28575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Tree>
    <p:extLst>
      <p:ext uri="{BB962C8B-B14F-4D97-AF65-F5344CB8AC3E}">
        <p14:creationId xmlns:p14="http://schemas.microsoft.com/office/powerpoint/2010/main" val="195527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aveikslėlis ir antraštė">
    <p:spTree>
      <p:nvGrpSpPr>
        <p:cNvPr id="1" name=""/>
        <p:cNvGrpSpPr/>
        <p:nvPr/>
      </p:nvGrpSpPr>
      <p:grpSpPr>
        <a:xfrm>
          <a:off x="0" y="0"/>
          <a:ext cx="0" cy="0"/>
          <a:chOff x="0" y="0"/>
          <a:chExt cx="0" cy="0"/>
        </a:xfrm>
      </p:grpSpPr>
      <p:sp>
        <p:nvSpPr>
          <p:cNvPr id="15" name="Rounded Rectangle 14"/>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4015472"/>
            <a:ext cx="8723376" cy="998685"/>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8" y="254001"/>
            <a:ext cx="3812645" cy="1822451"/>
          </a:xfrm>
        </p:spPr>
        <p:txBody>
          <a:bodyPr anchor="b">
            <a:normAutofit/>
          </a:bodyPr>
          <a:lstStyle>
            <a:lvl1pPr algn="l">
              <a:defRPr sz="2800" b="0">
                <a:solidFill>
                  <a:srgbClr val="FFFFFF"/>
                </a:solidFill>
              </a:defRPr>
            </a:lvl1pPr>
          </a:lstStyle>
          <a:p>
            <a:r>
              <a:rPr lang="lt-LT"/>
              <a:t>Spustelėję redag. ruoš. pavad. stilių</a:t>
            </a:r>
            <a:endParaRPr lang="en-US" dirty="0"/>
          </a:p>
        </p:txBody>
      </p:sp>
      <p:sp>
        <p:nvSpPr>
          <p:cNvPr id="4" name="Text Placeholder 3"/>
          <p:cNvSpPr>
            <a:spLocks noGrp="1"/>
          </p:cNvSpPr>
          <p:nvPr>
            <p:ph type="body" sz="half" idx="2"/>
          </p:nvPr>
        </p:nvSpPr>
        <p:spPr>
          <a:xfrm>
            <a:off x="4868336" y="2089150"/>
            <a:ext cx="3818467" cy="18161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Spustelėję redag. ruoš. teksto stilių</a:t>
            </a:r>
          </a:p>
        </p:txBody>
      </p:sp>
      <p:sp>
        <p:nvSpPr>
          <p:cNvPr id="5" name="Date Placeholder 4"/>
          <p:cNvSpPr>
            <a:spLocks noGrp="1"/>
          </p:cNvSpPr>
          <p:nvPr>
            <p:ph type="dt" sz="half" idx="10"/>
          </p:nvPr>
        </p:nvSpPr>
        <p:spPr/>
        <p:txBody>
          <a:body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6" name="Footer Placeholder 5"/>
          <p:cNvSpPr>
            <a:spLocks noGrp="1"/>
          </p:cNvSpPr>
          <p:nvPr>
            <p:ph type="ftr" sz="quarter" idx="11"/>
          </p:nvPr>
        </p:nvSpPr>
        <p:spPr/>
        <p:txBody>
          <a:bodyPr/>
          <a:lstStyle/>
          <a:p>
            <a:endParaRPr lang="lt-LT">
              <a:solidFill>
                <a:srgbClr val="073E87"/>
              </a:solidFill>
            </a:endParaRPr>
          </a:p>
        </p:txBody>
      </p:sp>
      <p:sp>
        <p:nvSpPr>
          <p:cNvPr id="7" name="Slide Number Placeholder 6"/>
          <p:cNvSpPr>
            <a:spLocks noGrp="1"/>
          </p:cNvSpPr>
          <p:nvPr>
            <p:ph type="sldNum" sz="quarter" idx="12"/>
          </p:nvPr>
        </p:nvSpPr>
        <p:spPr/>
        <p:txBody>
          <a:bodyPr/>
          <a:lstStyle/>
          <a:p>
            <a:fld id="{B9A80618-428C-4C0C-BF00-FA87539524B4}" type="slidenum">
              <a:rPr lang="lt-LT" smtClean="0">
                <a:solidFill>
                  <a:srgbClr val="073E87"/>
                </a:solidFill>
              </a:rPr>
              <a:pPr/>
              <a:t>‹#›</a:t>
            </a:fld>
            <a:endParaRPr lang="lt-LT">
              <a:solidFill>
                <a:srgbClr val="073E87"/>
              </a:solidFill>
            </a:endParaRPr>
          </a:p>
        </p:txBody>
      </p:sp>
      <p:sp>
        <p:nvSpPr>
          <p:cNvPr id="3" name="Picture Placeholder 2"/>
          <p:cNvSpPr>
            <a:spLocks noGrp="1"/>
          </p:cNvSpPr>
          <p:nvPr>
            <p:ph type="pic" idx="1"/>
          </p:nvPr>
        </p:nvSpPr>
        <p:spPr>
          <a:xfrm>
            <a:off x="838200" y="1028700"/>
            <a:ext cx="3566160" cy="219456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lt-LT"/>
              <a:t>Spustelėkite piktogr. norėdami įtraukti pav.</a:t>
            </a:r>
            <a:endParaRPr lang="en-US" dirty="0"/>
          </a:p>
        </p:txBody>
      </p:sp>
    </p:spTree>
    <p:extLst>
      <p:ext uri="{BB962C8B-B14F-4D97-AF65-F5344CB8AC3E}">
        <p14:creationId xmlns:p14="http://schemas.microsoft.com/office/powerpoint/2010/main" val="151076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0"/>
            <a:ext cx="8695944" cy="1851660"/>
          </a:xfrm>
          <a:prstGeom prst="roundRect">
            <a:avLst>
              <a:gd name="adj" fmla="val 3362"/>
            </a:avLst>
          </a:prstGeom>
          <a:solidFill>
            <a:srgbClr val="21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259572"/>
            <a:ext cx="8723376" cy="997406"/>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253746"/>
            <a:ext cx="8229600" cy="939546"/>
          </a:xfrm>
          <a:prstGeom prst="rect">
            <a:avLst/>
          </a:prstGeom>
        </p:spPr>
        <p:txBody>
          <a:bodyPr vert="horz" lIns="91440" tIns="45720" rIns="91440" bIns="45720" rtlCol="0" anchor="ctr">
            <a:normAutofit/>
          </a:bodyPr>
          <a:lstStyle/>
          <a:p>
            <a:r>
              <a:rPr lang="lt-LT" dirty="0"/>
              <a:t>Spustelėję </a:t>
            </a:r>
            <a:r>
              <a:rPr lang="lt-LT" dirty="0" err="1"/>
              <a:t>redag</a:t>
            </a:r>
            <a:r>
              <a:rPr lang="lt-LT" dirty="0"/>
              <a:t>. ruoš. pavad. stilių</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fld id="{7DE34E3E-FE9B-48DA-A36E-B84074D07358}" type="datetimeFigureOut">
              <a:rPr lang="lt-LT" smtClean="0">
                <a:solidFill>
                  <a:srgbClr val="073E87"/>
                </a:solidFill>
              </a:rPr>
              <a:pPr/>
              <a:t>2023-11-10</a:t>
            </a:fld>
            <a:endParaRPr lang="lt-LT">
              <a:solidFill>
                <a:srgbClr val="073E87"/>
              </a:solidFill>
            </a:endParaRPr>
          </a:p>
        </p:txBody>
      </p:sp>
      <p:sp>
        <p:nvSpPr>
          <p:cNvPr id="5" name="Footer Placeholder 4"/>
          <p:cNvSpPr>
            <a:spLocks noGrp="1"/>
          </p:cNvSpPr>
          <p:nvPr>
            <p:ph type="ftr" sz="quarter" idx="3"/>
          </p:nvPr>
        </p:nvSpPr>
        <p:spPr>
          <a:xfrm>
            <a:off x="193641" y="4687623"/>
            <a:ext cx="3786691" cy="273844"/>
          </a:xfrm>
          <a:prstGeom prst="rect">
            <a:avLst/>
          </a:prstGeom>
        </p:spPr>
        <p:txBody>
          <a:bodyPr vert="horz" lIns="91440" tIns="45720" rIns="91440" bIns="45720" rtlCol="0" anchor="ctr"/>
          <a:lstStyle>
            <a:lvl1pPr algn="l">
              <a:defRPr sz="1000">
                <a:solidFill>
                  <a:schemeClr val="tx2"/>
                </a:solidFill>
              </a:defRPr>
            </a:lvl1pPr>
          </a:lstStyle>
          <a:p>
            <a:endParaRPr lang="lt-LT">
              <a:solidFill>
                <a:srgbClr val="073E87"/>
              </a:solidFill>
            </a:endParaRPr>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fld id="{B9A80618-428C-4C0C-BF00-FA87539524B4}" type="slidenum">
              <a:rPr lang="lt-LT" smtClean="0">
                <a:solidFill>
                  <a:srgbClr val="073E87"/>
                </a:solidFill>
              </a:rPr>
              <a:pPr/>
              <a:t>‹#›</a:t>
            </a:fld>
            <a:endParaRPr lang="lt-LT">
              <a:solidFill>
                <a:srgbClr val="073E87"/>
              </a:solidFill>
            </a:endParaRPr>
          </a:p>
        </p:txBody>
      </p:sp>
      <p:sp>
        <p:nvSpPr>
          <p:cNvPr id="3" name="Text Placeholder 2"/>
          <p:cNvSpPr>
            <a:spLocks noGrp="1"/>
          </p:cNvSpPr>
          <p:nvPr>
            <p:ph type="body" idx="1"/>
          </p:nvPr>
        </p:nvSpPr>
        <p:spPr>
          <a:xfrm>
            <a:off x="872070" y="2006600"/>
            <a:ext cx="7408333" cy="2588022"/>
          </a:xfrm>
          <a:prstGeom prst="rect">
            <a:avLst/>
          </a:prstGeom>
        </p:spPr>
        <p:txBody>
          <a:bodyPr vert="horz" lIns="91440" tIns="45720" rIns="91440" bIns="45720" rtlCol="0">
            <a:normAutofit/>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Tree>
    <p:extLst>
      <p:ext uri="{BB962C8B-B14F-4D97-AF65-F5344CB8AC3E}">
        <p14:creationId xmlns:p14="http://schemas.microsoft.com/office/powerpoint/2010/main" val="3738271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1"/>
            <a:ext cx="8695944" cy="985391"/>
          </a:xfrm>
          <a:prstGeom prst="roundRect">
            <a:avLst>
              <a:gd name="adj" fmla="val 3362"/>
            </a:avLst>
          </a:prstGeom>
          <a:solidFill>
            <a:srgbClr val="21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457200" y="177549"/>
            <a:ext cx="8229600" cy="939546"/>
          </a:xfrm>
          <a:prstGeom prst="rect">
            <a:avLst/>
          </a:prstGeom>
        </p:spPr>
        <p:txBody>
          <a:bodyPr vert="horz" lIns="91440" tIns="45720" rIns="91440" bIns="45720" rtlCol="0" anchor="ctr">
            <a:normAutofit/>
          </a:bodyPr>
          <a:lstStyle/>
          <a:p>
            <a:r>
              <a:rPr lang="lt-LT" dirty="0"/>
              <a:t>Spustelėję </a:t>
            </a:r>
            <a:r>
              <a:rPr lang="lt-LT" dirty="0" err="1"/>
              <a:t>redag</a:t>
            </a:r>
            <a:r>
              <a:rPr lang="lt-LT" dirty="0"/>
              <a:t>. ruoš. pavad. stilių</a:t>
            </a:r>
            <a:endParaRPr lang="en-US" dirty="0"/>
          </a:p>
        </p:txBody>
      </p:sp>
      <p:sp>
        <p:nvSpPr>
          <p:cNvPr id="5" name="Footer Placeholder 4"/>
          <p:cNvSpPr>
            <a:spLocks noGrp="1"/>
          </p:cNvSpPr>
          <p:nvPr>
            <p:ph type="ftr" sz="quarter" idx="3"/>
          </p:nvPr>
        </p:nvSpPr>
        <p:spPr>
          <a:xfrm>
            <a:off x="193642" y="4687623"/>
            <a:ext cx="3786691" cy="273844"/>
          </a:xfrm>
          <a:prstGeom prst="rect">
            <a:avLst/>
          </a:prstGeom>
        </p:spPr>
        <p:txBody>
          <a:bodyPr vert="horz" lIns="91440" tIns="45720" rIns="91440" bIns="45720" rtlCol="0" anchor="ctr"/>
          <a:lstStyle>
            <a:lvl1pPr algn="l">
              <a:defRPr sz="1000">
                <a:solidFill>
                  <a:schemeClr val="tx2"/>
                </a:solidFill>
              </a:defRPr>
            </a:lvl1pPr>
          </a:lstStyle>
          <a:p>
            <a:endParaRPr lang="lt-LT">
              <a:solidFill>
                <a:srgbClr val="073E87"/>
              </a:solidFill>
            </a:endParaRPr>
          </a:p>
        </p:txBody>
      </p:sp>
      <p:sp>
        <p:nvSpPr>
          <p:cNvPr id="6" name="Slide Number Placeholder 5"/>
          <p:cNvSpPr>
            <a:spLocks noGrp="1"/>
          </p:cNvSpPr>
          <p:nvPr>
            <p:ph type="sldNum" sz="quarter" idx="4"/>
          </p:nvPr>
        </p:nvSpPr>
        <p:spPr>
          <a:xfrm>
            <a:off x="8551628" y="4835127"/>
            <a:ext cx="592372" cy="273844"/>
          </a:xfrm>
          <a:prstGeom prst="rect">
            <a:avLst/>
          </a:prstGeom>
        </p:spPr>
        <p:txBody>
          <a:bodyPr vert="horz" lIns="91440" tIns="45720" rIns="91440" bIns="45720" rtlCol="0" anchor="ctr"/>
          <a:lstStyle>
            <a:lvl1pPr algn="ctr">
              <a:defRPr sz="1000">
                <a:solidFill>
                  <a:schemeClr val="tx2"/>
                </a:solidFill>
              </a:defRPr>
            </a:lvl1pPr>
          </a:lstStyle>
          <a:p>
            <a:fld id="{B9A80618-428C-4C0C-BF00-FA87539524B4}" type="slidenum">
              <a:rPr lang="lt-LT" smtClean="0">
                <a:solidFill>
                  <a:srgbClr val="073E87"/>
                </a:solidFill>
              </a:rPr>
              <a:pPr/>
              <a:t>‹#›</a:t>
            </a:fld>
            <a:endParaRPr lang="lt-LT">
              <a:solidFill>
                <a:srgbClr val="073E87"/>
              </a:solidFill>
            </a:endParaRPr>
          </a:p>
        </p:txBody>
      </p:sp>
      <p:sp>
        <p:nvSpPr>
          <p:cNvPr id="3" name="Text Placeholder 2"/>
          <p:cNvSpPr>
            <a:spLocks noGrp="1"/>
          </p:cNvSpPr>
          <p:nvPr>
            <p:ph type="body" idx="1"/>
          </p:nvPr>
        </p:nvSpPr>
        <p:spPr>
          <a:xfrm>
            <a:off x="872071" y="2006600"/>
            <a:ext cx="7408333" cy="2588022"/>
          </a:xfrm>
          <a:prstGeom prst="rect">
            <a:avLst/>
          </a:prstGeom>
        </p:spPr>
        <p:txBody>
          <a:bodyPr vert="horz" lIns="91440" tIns="45720" rIns="91440" bIns="45720" rtlCol="0">
            <a:normAutofit/>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endParaRPr lang="en-US" dirty="0"/>
          </a:p>
        </p:txBody>
      </p:sp>
    </p:spTree>
    <p:extLst>
      <p:ext uri="{BB962C8B-B14F-4D97-AF65-F5344CB8AC3E}">
        <p14:creationId xmlns:p14="http://schemas.microsoft.com/office/powerpoint/2010/main" val="8023981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ctr" defTabSz="914378" rtl="0" eaLnBrk="1" latinLnBrk="0" hangingPunct="1">
        <a:spcBef>
          <a:spcPct val="0"/>
        </a:spcBef>
        <a:buNone/>
        <a:defRPr sz="33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13" indent="-274313" algn="l" defTabSz="914378"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48" indent="-274313" algn="l" defTabSz="914378"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41" indent="-228594" algn="l" defTabSz="914378"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2972" indent="-228594" algn="l" defTabSz="914378"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03" indent="-228594" algn="l" defTabSz="914378"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36"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068"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099"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132"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e-tar.lt/rs/aesupplement/1a764050239511edb4cae1b158f98ea5/PibGuMnJPz/b52ac6c04f0e11ee81b8b446907f594f/"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image.slidesharecdn.com/serveroperatingsystem-200426085246/75/server-operating-system-13-2048.jpg?cb=1666628400" TargetMode="Externa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s://edukedar.com/tcp-ip-model/" TargetMode="External"/><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s://www.rfc-editor.org/" TargetMode="Externa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www.rfc-editor.org/rfc/rfc1855.html" TargetMode="External"/><Relationship Id="rId2" Type="http://schemas.openxmlformats.org/officeDocument/2006/relationships/hyperlink" Target="https://rb.gy/7cjbb" TargetMode="External"/><Relationship Id="rId1" Type="http://schemas.openxmlformats.org/officeDocument/2006/relationships/slideLayout" Target="../slideLayouts/slideLayout14.xml"/><Relationship Id="rId4" Type="http://schemas.openxmlformats.org/officeDocument/2006/relationships/hyperlink" Target="http://www.elektronika.lt/teorija/kompiuterija/502/rfc-1855-netiketo-taisykle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rfc-editor.org/rfc/pdfrfc/rfc1166.txt.pdf" TargetMode="External"/><Relationship Id="rId1" Type="http://schemas.openxmlformats.org/officeDocument/2006/relationships/slideLayout" Target="../slideLayouts/slideLayout14.xml"/><Relationship Id="rId4" Type="http://schemas.openxmlformats.org/officeDocument/2006/relationships/hyperlink" Target="https://www.rfc-editor.org/rfc/rfc791.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mxtoolbox.com/"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hyperlink" Target="https://undraw.co/illustrations" TargetMode="External"/><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www.iplocation.net/ip-lookup" TargetMode="External"/><Relationship Id="rId2" Type="http://schemas.openxmlformats.org/officeDocument/2006/relationships/hyperlink" Target="https://www.whois.com/whois" TargetMode="External"/><Relationship Id="rId1" Type="http://schemas.openxmlformats.org/officeDocument/2006/relationships/slideLayout" Target="../slideLayouts/slideLayout14.xml"/><Relationship Id="rId6" Type="http://schemas.openxmlformats.org/officeDocument/2006/relationships/hyperlink" Target="https://whatismyipaddress.com/" TargetMode="External"/><Relationship Id="rId5" Type="http://schemas.openxmlformats.org/officeDocument/2006/relationships/hyperlink" Target="https://www.iv.lt/domenai/" TargetMode="External"/><Relationship Id="rId4" Type="http://schemas.openxmlformats.org/officeDocument/2006/relationships/hyperlink" Target="https://www.geodatatool.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hostinger.lt/domenai" TargetMode="External"/><Relationship Id="rId2" Type="http://schemas.openxmlformats.org/officeDocument/2006/relationships/hyperlink" Target="https://www.iv.lt/domenai/" TargetMode="External"/><Relationship Id="rId1" Type="http://schemas.openxmlformats.org/officeDocument/2006/relationships/slideLayout" Target="../slideLayouts/slideLayout14.xml"/><Relationship Id="rId6" Type="http://schemas.openxmlformats.org/officeDocument/2006/relationships/hyperlink" Target="https://www.names.lt/lt-domenai_domenu_registracija.html" TargetMode="External"/><Relationship Id="rId5" Type="http://schemas.openxmlformats.org/officeDocument/2006/relationships/hyperlink" Target="https://www.owexxhosting.lt/" TargetMode="External"/><Relationship Id="rId4" Type="http://schemas.openxmlformats.org/officeDocument/2006/relationships/hyperlink" Target="https://www.domenai.l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hyperlink" Target="https://www.names.lt/lt-domenai_domenu_registracija.html"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linma.org/apie/istorija/" TargetMode="Externa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hyperlink" Target="https://www.rfc-editor.org/rfc/rfc3986.html" TargetMode="Externa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rfc-editor.org/rfc/rfc826" TargetMode="External"/><Relationship Id="rId1" Type="http://schemas.openxmlformats.org/officeDocument/2006/relationships/slideLayout" Target="../slideLayouts/slideLayout14.xml"/><Relationship Id="rId4" Type="http://schemas.openxmlformats.org/officeDocument/2006/relationships/hyperlink" Target="https://macvendors.com/"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jpeg"/><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rrt.lt/" TargetMode="Externa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hyperlink" Target="https://datatracker.ietf.org/doc/html/rfc1519" TargetMode="External"/><Relationship Id="rId2" Type="http://schemas.openxmlformats.org/officeDocument/2006/relationships/hyperlink" Target="https://www.rfc-editor.org/rfc/rfc791.html" TargetMode="External"/><Relationship Id="rId1" Type="http://schemas.openxmlformats.org/officeDocument/2006/relationships/slideLayout" Target="../slideLayouts/slideLayout14.xml"/><Relationship Id="rId5" Type="http://schemas.openxmlformats.org/officeDocument/2006/relationships/hyperlink" Target="https://medium.com/networks-security/tricks-to-remember-five-classes-of-ipv4-484c191678fb" TargetMode="Externa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2" Type="http://schemas.openxmlformats.org/officeDocument/2006/relationships/hyperlink" Target="https://www.rfc-editor.org/info/rfc1918" TargetMode="Externa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hyperlink" Target="https://www.rfc-editor.org/info/rfc6335" TargetMode="Externa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hyperlink" Target="https://whatismyipaddress.com/ip-lookup" TargetMode="Externa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hyperlink" Target="http://www.emokykla.lt/" TargetMode="Externa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hyperlink" Target="https://isoc.live/" TargetMode="External"/><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hyperlink" Target="https://media.geeksforgeeks.org/wp-content/uploads/20230406152358/CN-(1).jpg" TargetMode="External"/><Relationship Id="rId2" Type="http://schemas.openxmlformats.org/officeDocument/2006/relationships/image" Target="../media/image46.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ctrTitle"/>
          </p:nvPr>
        </p:nvSpPr>
        <p:spPr>
          <a:xfrm>
            <a:off x="685800" y="902332"/>
            <a:ext cx="7772400" cy="1158498"/>
          </a:xfrm>
        </p:spPr>
        <p:txBody>
          <a:bodyPr>
            <a:normAutofit fontScale="90000"/>
          </a:bodyPr>
          <a:lstStyle/>
          <a:p>
            <a:r>
              <a:rPr lang="lt-LT" sz="5025" b="1" dirty="0"/>
              <a:t>Kompiuterių tinklai</a:t>
            </a:r>
            <a:r>
              <a:rPr lang="lt-LT" b="1" dirty="0"/>
              <a:t/>
            </a:r>
            <a:br>
              <a:rPr lang="lt-LT" b="1" dirty="0"/>
            </a:br>
            <a:r>
              <a:rPr lang="lt-LT" sz="3300" dirty="0"/>
              <a:t>III (11) gimnazijos klasė</a:t>
            </a:r>
          </a:p>
        </p:txBody>
      </p:sp>
      <p:sp>
        <p:nvSpPr>
          <p:cNvPr id="3" name="Antrinis pavadinimas 2"/>
          <p:cNvSpPr>
            <a:spLocks noGrp="1"/>
          </p:cNvSpPr>
          <p:nvPr>
            <p:ph type="subTitle" idx="1"/>
          </p:nvPr>
        </p:nvSpPr>
        <p:spPr>
          <a:xfrm>
            <a:off x="1371600" y="2287461"/>
            <a:ext cx="6400800" cy="480813"/>
          </a:xfrm>
        </p:spPr>
        <p:txBody>
          <a:bodyPr>
            <a:noAutofit/>
          </a:bodyPr>
          <a:lstStyle/>
          <a:p>
            <a:r>
              <a:rPr lang="lt-LT" sz="2800" dirty="0"/>
              <a:t>Rekomenduojamas turinys ir užduotys</a:t>
            </a:r>
          </a:p>
        </p:txBody>
      </p:sp>
      <p:sp>
        <p:nvSpPr>
          <p:cNvPr id="4" name="TextBox 3"/>
          <p:cNvSpPr txBox="1"/>
          <p:nvPr/>
        </p:nvSpPr>
        <p:spPr>
          <a:xfrm>
            <a:off x="467545" y="2994001"/>
            <a:ext cx="3672408" cy="954107"/>
          </a:xfrm>
          <a:prstGeom prst="rect">
            <a:avLst/>
          </a:prstGeom>
          <a:noFill/>
        </p:spPr>
        <p:txBody>
          <a:bodyPr wrap="square" rtlCol="0">
            <a:spAutoFit/>
          </a:bodyPr>
          <a:lstStyle/>
          <a:p>
            <a:pPr defTabSz="914378"/>
            <a:r>
              <a:rPr lang="lt-LT" sz="2000" b="1" dirty="0">
                <a:solidFill>
                  <a:prstClr val="white"/>
                </a:solidFill>
                <a:latin typeface="Candara"/>
              </a:rPr>
              <a:t>Tatjana Balvočienė</a:t>
            </a:r>
          </a:p>
          <a:p>
            <a:pPr defTabSz="914378"/>
            <a:r>
              <a:rPr lang="lt-LT" dirty="0">
                <a:solidFill>
                  <a:prstClr val="white"/>
                </a:solidFill>
                <a:latin typeface="Candara"/>
              </a:rPr>
              <a:t>Informatikos mokytoja ekspertė</a:t>
            </a:r>
          </a:p>
          <a:p>
            <a:pPr defTabSz="914378"/>
            <a:r>
              <a:rPr lang="lt-LT" dirty="0">
                <a:solidFill>
                  <a:prstClr val="white"/>
                </a:solidFill>
                <a:latin typeface="Candara"/>
              </a:rPr>
              <a:t>Šilutės Vydūno gimnazija </a:t>
            </a:r>
          </a:p>
        </p:txBody>
      </p:sp>
      <p:sp>
        <p:nvSpPr>
          <p:cNvPr id="5" name="TextBox 4"/>
          <p:cNvSpPr txBox="1"/>
          <p:nvPr/>
        </p:nvSpPr>
        <p:spPr>
          <a:xfrm>
            <a:off x="5004050" y="2996852"/>
            <a:ext cx="3816424" cy="1231106"/>
          </a:xfrm>
          <a:prstGeom prst="rect">
            <a:avLst/>
          </a:prstGeom>
          <a:noFill/>
        </p:spPr>
        <p:txBody>
          <a:bodyPr wrap="square" rtlCol="0">
            <a:spAutoFit/>
          </a:bodyPr>
          <a:lstStyle/>
          <a:p>
            <a:pPr defTabSz="914378"/>
            <a:r>
              <a:rPr lang="lt-LT" sz="2000" b="1" dirty="0">
                <a:solidFill>
                  <a:prstClr val="white"/>
                </a:solidFill>
                <a:latin typeface="Candara"/>
              </a:rPr>
              <a:t>Antanas Balvočius</a:t>
            </a:r>
          </a:p>
          <a:p>
            <a:pPr defTabSz="914378"/>
            <a:r>
              <a:rPr lang="lt-LT" dirty="0">
                <a:solidFill>
                  <a:prstClr val="white"/>
                </a:solidFill>
                <a:latin typeface="Candara"/>
              </a:rPr>
              <a:t>Kompetencijų aprašo, Bendrųjų programų (BP) įvado ir Informatikos BP bei rekomendacijų bendraautorius</a:t>
            </a:r>
          </a:p>
        </p:txBody>
      </p:sp>
      <p:sp>
        <p:nvSpPr>
          <p:cNvPr id="6" name="TextBox 5"/>
          <p:cNvSpPr txBox="1"/>
          <p:nvPr/>
        </p:nvSpPr>
        <p:spPr>
          <a:xfrm>
            <a:off x="2994003" y="4486857"/>
            <a:ext cx="2664296" cy="369332"/>
          </a:xfrm>
          <a:prstGeom prst="rect">
            <a:avLst/>
          </a:prstGeom>
          <a:noFill/>
        </p:spPr>
        <p:txBody>
          <a:bodyPr wrap="square" rtlCol="0">
            <a:spAutoFit/>
          </a:bodyPr>
          <a:lstStyle/>
          <a:p>
            <a:pPr algn="ctr" defTabSz="914378"/>
            <a:r>
              <a:rPr lang="lt-LT" dirty="0">
                <a:solidFill>
                  <a:srgbClr val="002060"/>
                </a:solidFill>
                <a:latin typeface="Candara"/>
              </a:rPr>
              <a:t>2023 m. rugsėjis</a:t>
            </a:r>
          </a:p>
        </p:txBody>
      </p:sp>
      <p:pic>
        <p:nvPicPr>
          <p:cNvPr id="7" name="Paveikslėlis 6" descr="Paveikslėlis, kuriame yra Šriftas, Grafika, logotipas, dizainas&#10;&#10;Automatiškai sugeneruotas aprašymas">
            <a:extLst>
              <a:ext uri="{FF2B5EF4-FFF2-40B4-BE49-F238E27FC236}">
                <a16:creationId xmlns:a16="http://schemas.microsoft.com/office/drawing/2014/main" id="{289DE25D-67C8-62FF-4C82-07FCEBAC3F7A}"/>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2400" y="189589"/>
            <a:ext cx="953624" cy="861620"/>
          </a:xfrm>
          <a:prstGeom prst="rect">
            <a:avLst/>
          </a:prstGeom>
          <a:noFill/>
          <a:extLst>
            <a:ext uri="{909E8E84-426E-40DD-AFC4-6F175D3DCCD1}">
              <a14:hiddenFill xmlns:a14="http://schemas.microsoft.com/office/drawing/2010/main">
                <a:solidFill>
                  <a:srgbClr val="FFFFFF"/>
                </a:solidFill>
              </a14:hiddenFill>
            </a:ext>
          </a:extLst>
        </p:spPr>
      </p:pic>
      <p:pic>
        <p:nvPicPr>
          <p:cNvPr id="9" name="Paveikslėlis 8" descr="Paveikslėlis, kuriame yra tekstas, Šriftas, ekrano kopija, Grafika&#10;&#10;Automatiškai sugeneruotas aprašymas">
            <a:extLst>
              <a:ext uri="{FF2B5EF4-FFF2-40B4-BE49-F238E27FC236}">
                <a16:creationId xmlns:a16="http://schemas.microsoft.com/office/drawing/2014/main" id="{37288FE2-1824-7E4C-EFFD-9B8FF31E12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40547"/>
            <a:ext cx="887605" cy="459405"/>
          </a:xfrm>
          <a:prstGeom prst="rect">
            <a:avLst/>
          </a:prstGeom>
        </p:spPr>
      </p:pic>
    </p:spTree>
    <p:extLst>
      <p:ext uri="{BB962C8B-B14F-4D97-AF65-F5344CB8AC3E}">
        <p14:creationId xmlns:p14="http://schemas.microsoft.com/office/powerpoint/2010/main" val="13030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252143"/>
            <a:ext cx="8640959" cy="3701352"/>
          </a:xfrm>
        </p:spPr>
        <p:txBody>
          <a:bodyPr>
            <a:normAutofit lnSpcReduction="10000"/>
          </a:bodyPr>
          <a:lstStyle/>
          <a:p>
            <a:pPr>
              <a:spcBef>
                <a:spcPts val="800"/>
              </a:spcBef>
            </a:pPr>
            <a:r>
              <a:rPr lang="lt-LT" sz="2000" b="1" dirty="0"/>
              <a:t>Klientas–Serveris</a:t>
            </a:r>
            <a:r>
              <a:rPr lang="lt-LT" sz="2000" dirty="0"/>
              <a:t>. Šiame modelyje vienas ar keli kompiuteriai (klientai) jungiasi prie centrinio kompiuterio (serverio) tam, kad pasiektų resursus ar paslaugas.</a:t>
            </a:r>
          </a:p>
          <a:p>
            <a:pPr>
              <a:spcBef>
                <a:spcPts val="800"/>
              </a:spcBef>
            </a:pPr>
            <a:r>
              <a:rPr lang="lt-LT" sz="2000" b="1" dirty="0" err="1"/>
              <a:t>Peer</a:t>
            </a:r>
            <a:r>
              <a:rPr lang="lt-LT" sz="2000" b="1" dirty="0"/>
              <a:t>-to-</a:t>
            </a:r>
            <a:r>
              <a:rPr lang="lt-LT" sz="2000" b="1" dirty="0" err="1"/>
              <a:t>Peer</a:t>
            </a:r>
            <a:r>
              <a:rPr lang="lt-LT" sz="2000" b="1" dirty="0"/>
              <a:t> (P2P)</a:t>
            </a:r>
            <a:r>
              <a:rPr lang="lt-LT" sz="2000" dirty="0"/>
              <a:t>. Kiekvienas kompiuteris gali veikti kaip klientas </a:t>
            </a:r>
            <a:r>
              <a:rPr lang="lt-LT" sz="2000" dirty="0" err="1"/>
              <a:t>irkaip</a:t>
            </a:r>
            <a:r>
              <a:rPr lang="lt-LT" sz="2000" dirty="0"/>
              <a:t> serveris. Tai reiškia, kad visi kompiuteriai gali tiesiogiai bendrauti tarpusavyje, be centrinio serverio.</a:t>
            </a:r>
          </a:p>
          <a:p>
            <a:pPr>
              <a:spcBef>
                <a:spcPts val="800"/>
              </a:spcBef>
            </a:pPr>
            <a:r>
              <a:rPr lang="lt-LT" sz="2000" b="1" dirty="0"/>
              <a:t>N-</a:t>
            </a:r>
            <a:r>
              <a:rPr lang="lt-LT" sz="2000" b="1" dirty="0" err="1"/>
              <a:t>Tier</a:t>
            </a:r>
            <a:r>
              <a:rPr lang="lt-LT" sz="2000" b="1" dirty="0"/>
              <a:t> (Daugiasluoksnis)</a:t>
            </a:r>
            <a:r>
              <a:rPr lang="lt-LT" sz="2000" dirty="0"/>
              <a:t>. Šiame modelyje skirtingi sluoksniai ar lygiai yra atsakingi už skirtingas funkcijas. Pavyzdžiui, pristatymo sluoksnis gali būti atsakingas už vartotojo sąsają, logikos sluoksnis už verslo taisykles, o duomenų sluoksnis už duomenų saugojimą.</a:t>
            </a:r>
          </a:p>
          <a:p>
            <a:pPr>
              <a:spcBef>
                <a:spcPts val="800"/>
              </a:spcBef>
            </a:pPr>
            <a:r>
              <a:rPr lang="lt-LT" sz="2000" b="1" dirty="0"/>
              <a:t>Mašina-Mašina (M2M)</a:t>
            </a:r>
            <a:r>
              <a:rPr lang="lt-LT" sz="2000" dirty="0"/>
              <a:t>. Čia įrenginiai ar sensoriai komunikuoja tarpusavyje be žmogaus įsikišimo.</a:t>
            </a:r>
          </a:p>
          <a:p>
            <a:pPr marL="0" indent="0">
              <a:spcBef>
                <a:spcPts val="800"/>
              </a:spcBef>
              <a:buNone/>
            </a:pPr>
            <a:endParaRPr lang="lt-LT" sz="2000" dirty="0"/>
          </a:p>
          <a:p>
            <a:endParaRPr lang="en-US" dirty="0"/>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tinklų modeliai (1) </a:t>
            </a:r>
            <a:endParaRPr lang="en-US" dirty="0"/>
          </a:p>
        </p:txBody>
      </p:sp>
      <p:sp>
        <p:nvSpPr>
          <p:cNvPr id="2" name="Skaidrės numerio vietos rezervavimo ženklas 2">
            <a:extLst>
              <a:ext uri="{FF2B5EF4-FFF2-40B4-BE49-F238E27FC236}">
                <a16:creationId xmlns:a16="http://schemas.microsoft.com/office/drawing/2014/main" id="{3BE032AE-9571-D299-C0A0-825B3E9E9782}"/>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03023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257669"/>
            <a:ext cx="8640959" cy="3330305"/>
          </a:xfrm>
        </p:spPr>
        <p:txBody>
          <a:bodyPr>
            <a:normAutofit/>
          </a:bodyPr>
          <a:lstStyle/>
          <a:p>
            <a:pPr>
              <a:spcBef>
                <a:spcPts val="1200"/>
              </a:spcBef>
            </a:pPr>
            <a:r>
              <a:rPr lang="lt-LT" sz="2000" b="1" dirty="0"/>
              <a:t>Klasteriai</a:t>
            </a:r>
            <a:r>
              <a:rPr lang="lt-LT" sz="2000" dirty="0"/>
              <a:t>. Tai grupė kompiuterių, dirbančių kartu, kad atliktų didelio masto užduotis.</a:t>
            </a:r>
          </a:p>
          <a:p>
            <a:pPr>
              <a:spcBef>
                <a:spcPts val="1800"/>
              </a:spcBef>
            </a:pPr>
            <a:r>
              <a:rPr lang="lt-LT" sz="2000" b="1" dirty="0"/>
              <a:t>Įtinklinta kompiuterija (</a:t>
            </a:r>
            <a:r>
              <a:rPr lang="lt-LT" sz="2000" b="1" dirty="0" err="1"/>
              <a:t>Grid</a:t>
            </a:r>
            <a:r>
              <a:rPr lang="lt-LT" sz="2000" b="1" dirty="0"/>
              <a:t> </a:t>
            </a:r>
            <a:r>
              <a:rPr lang="lt-LT" sz="2000" b="1" dirty="0" err="1"/>
              <a:t>Computing</a:t>
            </a:r>
            <a:r>
              <a:rPr lang="lt-LT" sz="2000" b="1" dirty="0"/>
              <a:t>). </a:t>
            </a:r>
            <a:r>
              <a:rPr lang="lt-LT" sz="2000" dirty="0"/>
              <a:t>Skirtingi kompiuteriai iš įvairių geografinių vietų gali būti sujungti, kad atliktų tam tikras užduotis. Kiekvienas kompiuteris gali atlikti dalį darbo ir pateikti rezultatus.</a:t>
            </a:r>
          </a:p>
          <a:p>
            <a:pPr>
              <a:spcBef>
                <a:spcPts val="1800"/>
              </a:spcBef>
            </a:pPr>
            <a:r>
              <a:rPr lang="lt-LT" sz="2000" b="1" dirty="0"/>
              <a:t>Kraštinė kompiuterija (</a:t>
            </a:r>
            <a:r>
              <a:rPr lang="lt-LT" sz="2000" b="1" dirty="0" err="1"/>
              <a:t>Edge</a:t>
            </a:r>
            <a:r>
              <a:rPr lang="lt-LT" sz="2000" b="1" dirty="0"/>
              <a:t> </a:t>
            </a:r>
            <a:r>
              <a:rPr lang="lt-LT" sz="2000" b="1" dirty="0" err="1"/>
              <a:t>Computing</a:t>
            </a:r>
            <a:r>
              <a:rPr lang="lt-LT" sz="2000" b="1" dirty="0"/>
              <a:t>). </a:t>
            </a:r>
            <a:r>
              <a:rPr lang="lt-LT" sz="2000" dirty="0"/>
              <a:t>Informacijos apdorojimas atliekamas arti duomenų šaltinio, pavyzdžiui, sensorių ar kitų įrenginių, o ne centrinėje duomenų saugykloje ar debesyje.</a:t>
            </a:r>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tinklų modeliai (2) </a:t>
            </a:r>
            <a:endParaRPr lang="en-US" dirty="0"/>
          </a:p>
        </p:txBody>
      </p:sp>
      <p:sp>
        <p:nvSpPr>
          <p:cNvPr id="2" name="Skaidrės numerio vietos rezervavimo ženklas 2">
            <a:extLst>
              <a:ext uri="{FF2B5EF4-FFF2-40B4-BE49-F238E27FC236}">
                <a16:creationId xmlns:a16="http://schemas.microsoft.com/office/drawing/2014/main" id="{3ED1B9B2-5316-CB45-9F52-101DD71D87F8}"/>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56974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173152"/>
            <a:ext cx="8640959" cy="3266444"/>
          </a:xfrm>
        </p:spPr>
        <p:txBody>
          <a:bodyPr>
            <a:normAutofit/>
          </a:bodyPr>
          <a:lstStyle/>
          <a:p>
            <a:pPr>
              <a:lnSpc>
                <a:spcPct val="105000"/>
              </a:lnSpc>
              <a:spcBef>
                <a:spcPts val="1000"/>
              </a:spcBef>
            </a:pPr>
            <a:r>
              <a:rPr lang="lt-LT" sz="2000" b="1" dirty="0"/>
              <a:t>Rūko kompiuterija (</a:t>
            </a:r>
            <a:r>
              <a:rPr lang="lt-LT" sz="2000" b="1" dirty="0" err="1"/>
              <a:t>Fog</a:t>
            </a:r>
            <a:r>
              <a:rPr lang="lt-LT" sz="2000" b="1" dirty="0"/>
              <a:t> </a:t>
            </a:r>
            <a:r>
              <a:rPr lang="lt-LT" sz="2000" b="1" dirty="0" err="1"/>
              <a:t>Computing</a:t>
            </a:r>
            <a:r>
              <a:rPr lang="lt-LT" sz="2000" b="1" dirty="0"/>
              <a:t>)</a:t>
            </a:r>
            <a:r>
              <a:rPr lang="lt-LT" sz="2000" dirty="0"/>
              <a:t>. Tai yra tarpinis modelis (tarp </a:t>
            </a:r>
            <a:r>
              <a:rPr lang="lt-LT" sz="2000" i="1" dirty="0" err="1"/>
              <a:t>Edge</a:t>
            </a:r>
            <a:r>
              <a:rPr lang="lt-LT" sz="2000" i="1" dirty="0"/>
              <a:t> </a:t>
            </a:r>
            <a:r>
              <a:rPr lang="lt-LT" sz="2000" i="1" dirty="0" err="1"/>
              <a:t>Computing</a:t>
            </a:r>
            <a:r>
              <a:rPr lang="lt-LT" sz="2000" i="1" dirty="0"/>
              <a:t> </a:t>
            </a:r>
            <a:r>
              <a:rPr lang="lt-LT" sz="2000" dirty="0"/>
              <a:t>ir centralizuoto duomenų apdorojimo), kuriame apdorojimas gali būti atliekamas arčiau duomenų šaltinio, bet taip pat ir naudojant resursus iš debesies.</a:t>
            </a:r>
            <a:endParaRPr lang="lt-LT" sz="2000" b="1" dirty="0"/>
          </a:p>
          <a:p>
            <a:pPr>
              <a:lnSpc>
                <a:spcPct val="105000"/>
              </a:lnSpc>
              <a:spcBef>
                <a:spcPts val="1000"/>
              </a:spcBef>
            </a:pPr>
            <a:r>
              <a:rPr lang="lt-LT" sz="2000" b="1" dirty="0"/>
              <a:t>Šaltinis–Tinklas (</a:t>
            </a:r>
            <a:r>
              <a:rPr lang="lt-LT" sz="2000" b="1" dirty="0" err="1"/>
              <a:t>Content</a:t>
            </a:r>
            <a:r>
              <a:rPr lang="lt-LT" sz="2000" b="1" dirty="0"/>
              <a:t> </a:t>
            </a:r>
            <a:r>
              <a:rPr lang="lt-LT" sz="2000" b="1" dirty="0" err="1"/>
              <a:t>Delivery</a:t>
            </a:r>
            <a:r>
              <a:rPr lang="lt-LT" sz="2000" b="1" dirty="0"/>
              <a:t> Network, CDN)</a:t>
            </a:r>
            <a:r>
              <a:rPr lang="lt-LT" sz="2000" dirty="0"/>
              <a:t>.  Šis modelis leidžia efektyviau pristatyti turinį vartotojams, pasitelkiant keletą serverių, esančių įvairiose geografinėse vietose.</a:t>
            </a:r>
          </a:p>
          <a:p>
            <a:pPr>
              <a:lnSpc>
                <a:spcPct val="105000"/>
              </a:lnSpc>
              <a:spcBef>
                <a:spcPts val="1000"/>
              </a:spcBef>
            </a:pPr>
            <a:r>
              <a:rPr lang="lt-LT" sz="2000" b="1" dirty="0"/>
              <a:t>Hibridiniai modeliai</a:t>
            </a:r>
            <a:r>
              <a:rPr lang="lt-LT" sz="2000" dirty="0"/>
              <a:t>. Atsižvelgiant į konkretų scenarijų ar poreikius įvairūs tinklo modeliai gali būti derinami tarpusavyje siekiant optimalaus rezultato.</a:t>
            </a:r>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tinklų modeliai (3) </a:t>
            </a:r>
            <a:endParaRPr lang="en-US" dirty="0"/>
          </a:p>
        </p:txBody>
      </p:sp>
      <p:sp>
        <p:nvSpPr>
          <p:cNvPr id="2" name="TextBox 1">
            <a:extLst>
              <a:ext uri="{FF2B5EF4-FFF2-40B4-BE49-F238E27FC236}">
                <a16:creationId xmlns:a16="http://schemas.microsoft.com/office/drawing/2014/main" id="{CEA2E516-294F-654C-ECC8-5A5117FC3A56}"/>
              </a:ext>
            </a:extLst>
          </p:cNvPr>
          <p:cNvSpPr txBox="1"/>
          <p:nvPr/>
        </p:nvSpPr>
        <p:spPr>
          <a:xfrm>
            <a:off x="0" y="4406501"/>
            <a:ext cx="9144000" cy="738664"/>
          </a:xfrm>
          <a:prstGeom prst="rect">
            <a:avLst/>
          </a:prstGeom>
          <a:solidFill>
            <a:schemeClr val="accent1">
              <a:lumMod val="20000"/>
              <a:lumOff val="80000"/>
            </a:schemeClr>
          </a:solidFill>
        </p:spPr>
        <p:txBody>
          <a:bodyPr wrap="square" rtlCol="0">
            <a:spAutoFit/>
          </a:bodyPr>
          <a:lstStyle/>
          <a:p>
            <a:pPr algn="ctr"/>
            <a:r>
              <a:rPr lang="lt-LT" sz="2100" b="1" i="1" dirty="0">
                <a:solidFill>
                  <a:schemeClr val="tx2"/>
                </a:solidFill>
              </a:rPr>
              <a:t>Kiekvienas iš šių modelių turi savo privalumus ir trūkumus, ir pasirinkimas priklauso nuo specifinių reikalavimų ir konteksto.</a:t>
            </a:r>
            <a:endParaRPr lang="lt-LT" sz="2100" dirty="0">
              <a:solidFill>
                <a:schemeClr val="tx2"/>
              </a:solidFill>
            </a:endParaRPr>
          </a:p>
        </p:txBody>
      </p:sp>
      <p:sp>
        <p:nvSpPr>
          <p:cNvPr id="3" name="Skaidrės numerio vietos rezervavimo ženklas 2">
            <a:extLst>
              <a:ext uri="{FF2B5EF4-FFF2-40B4-BE49-F238E27FC236}">
                <a16:creationId xmlns:a16="http://schemas.microsoft.com/office/drawing/2014/main" id="{4B5C7E79-94F8-26E1-1677-8735F7DA8399}"/>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73876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AAA994-2A5F-E12D-C220-6F12BCE7FBD3}"/>
              </a:ext>
            </a:extLst>
          </p:cNvPr>
          <p:cNvSpPr>
            <a:spLocks noGrp="1"/>
          </p:cNvSpPr>
          <p:nvPr>
            <p:ph type="ctrTitle"/>
          </p:nvPr>
        </p:nvSpPr>
        <p:spPr>
          <a:xfrm>
            <a:off x="422878" y="339503"/>
            <a:ext cx="8424936" cy="792087"/>
          </a:xfrm>
        </p:spPr>
        <p:txBody>
          <a:bodyPr>
            <a:normAutofit fontScale="90000"/>
          </a:bodyPr>
          <a:lstStyle/>
          <a:p>
            <a:r>
              <a:rPr lang="lt-LT" dirty="0"/>
              <a:t>Lokalieji ir išoriniai kompiuterių tinklai</a:t>
            </a:r>
            <a:endParaRPr lang="lt-LT" dirty="0">
              <a:solidFill>
                <a:schemeClr val="bg1">
                  <a:lumMod val="95000"/>
                </a:schemeClr>
              </a:solidFill>
            </a:endParaRPr>
          </a:p>
        </p:txBody>
      </p:sp>
      <p:sp>
        <p:nvSpPr>
          <p:cNvPr id="3" name="Antrinis pavadinimas 2">
            <a:extLst>
              <a:ext uri="{FF2B5EF4-FFF2-40B4-BE49-F238E27FC236}">
                <a16:creationId xmlns:a16="http://schemas.microsoft.com/office/drawing/2014/main" id="{E88355EC-8F78-D877-2E52-0B6DE6670378}"/>
              </a:ext>
            </a:extLst>
          </p:cNvPr>
          <p:cNvSpPr>
            <a:spLocks noGrp="1"/>
          </p:cNvSpPr>
          <p:nvPr>
            <p:ph type="subTitle" idx="1"/>
          </p:nvPr>
        </p:nvSpPr>
        <p:spPr>
          <a:xfrm>
            <a:off x="316154" y="1203598"/>
            <a:ext cx="8524286" cy="2952328"/>
          </a:xfrm>
        </p:spPr>
        <p:txBody>
          <a:bodyPr>
            <a:noAutofit/>
          </a:bodyPr>
          <a:lstStyle/>
          <a:p>
            <a:r>
              <a:rPr lang="lt-LT" sz="1800" b="1" dirty="0">
                <a:solidFill>
                  <a:schemeClr val="bg1"/>
                </a:solidFill>
                <a:effectLst>
                  <a:outerShdw blurRad="38100" dist="38100" dir="2700000" algn="tl">
                    <a:srgbClr val="000000">
                      <a:alpha val="43137"/>
                    </a:srgbClr>
                  </a:outerShdw>
                </a:effectLst>
              </a:rPr>
              <a:t>Siekiant palyginti kompiuterių tinklus juos sąlyginai </a:t>
            </a:r>
            <a:r>
              <a:rPr lang="lt-LT" sz="1800" b="1" dirty="0">
                <a:solidFill>
                  <a:schemeClr val="bg1"/>
                </a:solidFill>
              </a:rPr>
              <a:t>suskirstysime</a:t>
            </a:r>
            <a:r>
              <a:rPr lang="lt-LT" sz="1800" b="1" dirty="0">
                <a:solidFill>
                  <a:schemeClr val="bg1"/>
                </a:solidFill>
                <a:effectLst>
                  <a:outerShdw blurRad="38100" dist="38100" dir="2700000" algn="tl">
                    <a:srgbClr val="000000">
                      <a:alpha val="43137"/>
                    </a:srgbClr>
                  </a:outerShdw>
                </a:effectLst>
              </a:rPr>
              <a:t> į dvi grupes (tipus): </a:t>
            </a:r>
          </a:p>
          <a:p>
            <a:pPr marL="285750" indent="-285750">
              <a:buClr>
                <a:schemeClr val="bg1"/>
              </a:buClr>
              <a:buFont typeface="Wingdings" panose="05000000000000000000" pitchFamily="2" charset="2"/>
              <a:buChar char="ü"/>
            </a:pPr>
            <a:r>
              <a:rPr lang="lt-LT" sz="1800" b="1" dirty="0">
                <a:solidFill>
                  <a:schemeClr val="bg1"/>
                </a:solidFill>
                <a:effectLst>
                  <a:outerShdw blurRad="38100" dist="38100" dir="2700000" algn="tl">
                    <a:srgbClr val="000000">
                      <a:alpha val="43137"/>
                    </a:srgbClr>
                  </a:outerShdw>
                </a:effectLst>
              </a:rPr>
              <a:t>vietinius (lokalius ) </a:t>
            </a:r>
            <a:r>
              <a:rPr lang="lt-LT" sz="1800" dirty="0">
                <a:solidFill>
                  <a:schemeClr val="bg1"/>
                </a:solidFill>
              </a:rPr>
              <a:t>kompiuterių tinklus (</a:t>
            </a:r>
            <a:r>
              <a:rPr lang="lt-LT" sz="1800" i="1" dirty="0">
                <a:solidFill>
                  <a:schemeClr val="bg1"/>
                </a:solidFill>
              </a:rPr>
              <a:t>LAN</a:t>
            </a:r>
            <a:r>
              <a:rPr lang="lt-LT" sz="1800" dirty="0">
                <a:solidFill>
                  <a:schemeClr val="bg1"/>
                </a:solidFill>
              </a:rPr>
              <a:t>, angl. </a:t>
            </a:r>
            <a:r>
              <a:rPr lang="lt-LT" sz="1800" i="1" dirty="0" err="1">
                <a:solidFill>
                  <a:schemeClr val="bg1"/>
                </a:solidFill>
              </a:rPr>
              <a:t>Local</a:t>
            </a:r>
            <a:r>
              <a:rPr lang="lt-LT" sz="1800" i="1" dirty="0">
                <a:solidFill>
                  <a:schemeClr val="bg1"/>
                </a:solidFill>
              </a:rPr>
              <a:t> </a:t>
            </a:r>
            <a:r>
              <a:rPr lang="lt-LT" sz="1800" i="1" dirty="0" err="1">
                <a:solidFill>
                  <a:schemeClr val="bg1"/>
                </a:solidFill>
              </a:rPr>
              <a:t>Area</a:t>
            </a:r>
            <a:r>
              <a:rPr lang="lt-LT" sz="1800" i="1" dirty="0">
                <a:solidFill>
                  <a:schemeClr val="bg1"/>
                </a:solidFill>
              </a:rPr>
              <a:t> Network</a:t>
            </a:r>
            <a:r>
              <a:rPr lang="lt-LT" sz="1800" dirty="0">
                <a:solidFill>
                  <a:schemeClr val="bg1"/>
                </a:solidFill>
              </a:rPr>
              <a:t>)</a:t>
            </a:r>
            <a:r>
              <a:rPr lang="lt-LT" sz="1800" dirty="0">
                <a:solidFill>
                  <a:schemeClr val="bg1"/>
                </a:solidFill>
                <a:effectLst>
                  <a:outerShdw blurRad="38100" dist="38100" dir="2700000" algn="tl">
                    <a:srgbClr val="000000">
                      <a:alpha val="43137"/>
                    </a:srgbClr>
                  </a:outerShdw>
                </a:effectLst>
              </a:rPr>
              <a:t> ir </a:t>
            </a:r>
          </a:p>
          <a:p>
            <a:pPr marL="285750" indent="-285750">
              <a:buClr>
                <a:schemeClr val="bg1"/>
              </a:buClr>
              <a:buFont typeface="Wingdings" panose="05000000000000000000" pitchFamily="2" charset="2"/>
              <a:buChar char="ü"/>
            </a:pPr>
            <a:r>
              <a:rPr lang="lt-LT" sz="1800" b="1" dirty="0">
                <a:solidFill>
                  <a:schemeClr val="bg1"/>
                </a:solidFill>
                <a:effectLst>
                  <a:outerShdw blurRad="38100" dist="38100" dir="2700000" algn="tl">
                    <a:srgbClr val="000000">
                      <a:alpha val="43137"/>
                    </a:srgbClr>
                  </a:outerShdw>
                </a:effectLst>
              </a:rPr>
              <a:t>išorinius</a:t>
            </a:r>
            <a:r>
              <a:rPr lang="lt-LT" sz="1800" b="1" dirty="0">
                <a:solidFill>
                  <a:schemeClr val="bg1"/>
                </a:solidFill>
              </a:rPr>
              <a:t> </a:t>
            </a:r>
            <a:r>
              <a:rPr lang="lt-LT" sz="1800" dirty="0">
                <a:solidFill>
                  <a:schemeClr val="bg1"/>
                </a:solidFill>
              </a:rPr>
              <a:t>kompiuterių tinklus (angl. </a:t>
            </a:r>
            <a:r>
              <a:rPr lang="lt-LT" sz="1800" i="1" dirty="0" err="1">
                <a:solidFill>
                  <a:schemeClr val="bg1"/>
                </a:solidFill>
              </a:rPr>
              <a:t>External</a:t>
            </a:r>
            <a:r>
              <a:rPr lang="lt-LT" sz="1800" i="1" dirty="0">
                <a:solidFill>
                  <a:schemeClr val="bg1"/>
                </a:solidFill>
              </a:rPr>
              <a:t> Network</a:t>
            </a:r>
            <a:r>
              <a:rPr lang="lt-LT" sz="1800" dirty="0">
                <a:solidFill>
                  <a:schemeClr val="bg1"/>
                </a:solidFill>
              </a:rPr>
              <a:t>). </a:t>
            </a:r>
          </a:p>
          <a:p>
            <a:pPr>
              <a:spcBef>
                <a:spcPts val="1200"/>
              </a:spcBef>
            </a:pPr>
            <a:r>
              <a:rPr lang="lt-LT" sz="1800" dirty="0">
                <a:solidFill>
                  <a:schemeClr val="bg1"/>
                </a:solidFill>
              </a:rPr>
              <a:t>Prie </a:t>
            </a:r>
            <a:r>
              <a:rPr lang="lt-LT" sz="1800" b="1" dirty="0">
                <a:solidFill>
                  <a:schemeClr val="bg1"/>
                </a:solidFill>
                <a:effectLst>
                  <a:outerShdw blurRad="38100" dist="38100" dir="2700000" algn="tl">
                    <a:srgbClr val="000000">
                      <a:alpha val="43137"/>
                    </a:srgbClr>
                  </a:outerShdw>
                </a:effectLst>
              </a:rPr>
              <a:t>vietinių (lokalių )</a:t>
            </a:r>
            <a:r>
              <a:rPr lang="lt-LT" sz="1800" b="1" dirty="0">
                <a:solidFill>
                  <a:schemeClr val="bg1"/>
                </a:solidFill>
              </a:rPr>
              <a:t> </a:t>
            </a:r>
            <a:r>
              <a:rPr lang="lt-LT" sz="1800" dirty="0">
                <a:solidFill>
                  <a:schemeClr val="bg1"/>
                </a:solidFill>
              </a:rPr>
              <a:t>tinklų sąlyginai priskirkime</a:t>
            </a:r>
            <a:br>
              <a:rPr lang="lt-LT" sz="1800" dirty="0">
                <a:solidFill>
                  <a:schemeClr val="bg1"/>
                </a:solidFill>
              </a:rPr>
            </a:br>
            <a:r>
              <a:rPr lang="lt-LT" sz="1800" dirty="0">
                <a:solidFill>
                  <a:schemeClr val="bg1"/>
                </a:solidFill>
              </a:rPr>
              <a:t>anksčiau apibrėžtus PAN, LAN, CAN tinklus,</a:t>
            </a:r>
            <a:br>
              <a:rPr lang="lt-LT" sz="1800" dirty="0">
                <a:solidFill>
                  <a:schemeClr val="bg1"/>
                </a:solidFill>
              </a:rPr>
            </a:br>
            <a:r>
              <a:rPr lang="lt-LT" sz="1800" dirty="0">
                <a:solidFill>
                  <a:schemeClr val="bg1"/>
                </a:solidFill>
              </a:rPr>
              <a:t>o prie </a:t>
            </a:r>
            <a:r>
              <a:rPr lang="lt-LT" sz="1800" b="1" dirty="0">
                <a:solidFill>
                  <a:schemeClr val="bg1"/>
                </a:solidFill>
                <a:effectLst>
                  <a:outerShdw blurRad="38100" dist="38100" dir="2700000" algn="tl">
                    <a:srgbClr val="000000">
                      <a:alpha val="43137"/>
                    </a:srgbClr>
                  </a:outerShdw>
                </a:effectLst>
              </a:rPr>
              <a:t>išorinių – </a:t>
            </a:r>
            <a:r>
              <a:rPr lang="lt-LT" sz="1800" dirty="0">
                <a:solidFill>
                  <a:schemeClr val="bg1"/>
                </a:solidFill>
              </a:rPr>
              <a:t>MAN, WAN ir visą internetą.</a:t>
            </a:r>
          </a:p>
          <a:p>
            <a:pPr>
              <a:spcBef>
                <a:spcPts val="1200"/>
              </a:spcBef>
            </a:pPr>
            <a:r>
              <a:rPr lang="lt-LT" sz="1800" dirty="0">
                <a:solidFill>
                  <a:schemeClr val="bg1"/>
                </a:solidFill>
              </a:rPr>
              <a:t>Taip sąlyginai suskirstę kompiuterių tinklus į du tipus, besiskiriančius pagal dydį,  paskirtį, technologiją ir infrastruktūrą, </a:t>
            </a:r>
            <a:r>
              <a:rPr lang="lt-LT" sz="1800" b="1" dirty="0">
                <a:solidFill>
                  <a:schemeClr val="bg1"/>
                </a:solidFill>
                <a:effectLst>
                  <a:outerShdw blurRad="38100" dist="38100" dir="2700000" algn="tl">
                    <a:srgbClr val="000000">
                      <a:alpha val="43137"/>
                    </a:srgbClr>
                  </a:outerShdw>
                </a:effectLst>
              </a:rPr>
              <a:t>apžvelgsime pagrindinius jų skirtumus</a:t>
            </a:r>
            <a:r>
              <a:rPr lang="lt-LT" sz="1800" dirty="0">
                <a:solidFill>
                  <a:schemeClr val="bg1"/>
                </a:solidFill>
                <a:effectLst>
                  <a:outerShdw blurRad="38100" dist="38100" dir="2700000" algn="tl">
                    <a:srgbClr val="000000">
                      <a:alpha val="43137"/>
                    </a:srgbClr>
                  </a:outerShdw>
                </a:effectLst>
              </a:rPr>
              <a:t>.</a:t>
            </a:r>
            <a:endParaRPr lang="lt-LT" sz="1800" b="1" dirty="0">
              <a:solidFill>
                <a:schemeClr val="bg1"/>
              </a:solidFill>
              <a:effectLst>
                <a:outerShdw blurRad="38100" dist="38100" dir="2700000" algn="tl">
                  <a:srgbClr val="000000">
                    <a:alpha val="43137"/>
                  </a:srgbClr>
                </a:outerShdw>
              </a:effectLst>
            </a:endParaRPr>
          </a:p>
        </p:txBody>
      </p:sp>
      <p:sp>
        <p:nvSpPr>
          <p:cNvPr id="4" name="Skaidrės numerio vietos rezervavimo ženklas 3">
            <a:extLst>
              <a:ext uri="{FF2B5EF4-FFF2-40B4-BE49-F238E27FC236}">
                <a16:creationId xmlns:a16="http://schemas.microsoft.com/office/drawing/2014/main" id="{5488C8A8-BA0E-EE00-CA48-B015509C83BC}"/>
              </a:ext>
            </a:extLst>
          </p:cNvPr>
          <p:cNvSpPr>
            <a:spLocks noGrp="1"/>
          </p:cNvSpPr>
          <p:nvPr>
            <p:ph type="sldNum" sz="quarter" idx="12"/>
          </p:nvPr>
        </p:nvSpPr>
        <p:spPr/>
        <p:txBody>
          <a:bodyPr/>
          <a:lstStyle/>
          <a:p>
            <a:fld id="{B9A80618-428C-4C0C-BF00-FA87539524B4}" type="slidenum">
              <a:rPr lang="lt-LT" smtClean="0">
                <a:solidFill>
                  <a:srgbClr val="073E87"/>
                </a:solidFill>
              </a:rPr>
              <a:pPr/>
              <a:t>13</a:t>
            </a:fld>
            <a:endParaRPr lang="lt-LT" dirty="0">
              <a:solidFill>
                <a:srgbClr val="073E87"/>
              </a:solidFill>
            </a:endParaRPr>
          </a:p>
        </p:txBody>
      </p:sp>
    </p:spTree>
    <p:extLst>
      <p:ext uri="{BB962C8B-B14F-4D97-AF65-F5344CB8AC3E}">
        <p14:creationId xmlns:p14="http://schemas.microsoft.com/office/powerpoint/2010/main" val="193123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94D7F90E-DACF-2569-AE1F-D2A70A7C10A3}"/>
              </a:ext>
            </a:extLst>
          </p:cNvPr>
          <p:cNvSpPr>
            <a:spLocks noGrp="1"/>
          </p:cNvSpPr>
          <p:nvPr>
            <p:ph idx="1"/>
          </p:nvPr>
        </p:nvSpPr>
        <p:spPr>
          <a:xfrm>
            <a:off x="251520" y="1264599"/>
            <a:ext cx="8640959" cy="3701352"/>
          </a:xfrm>
        </p:spPr>
        <p:txBody>
          <a:bodyPr>
            <a:normAutofit lnSpcReduction="10000"/>
          </a:bodyPr>
          <a:lstStyle/>
          <a:p>
            <a:r>
              <a:rPr lang="lt-LT" sz="2300" b="1" dirty="0"/>
              <a:t>Vietovė</a:t>
            </a:r>
          </a:p>
          <a:p>
            <a:pPr lvl="1">
              <a:lnSpc>
                <a:spcPct val="110000"/>
              </a:lnSpc>
              <a:spcBef>
                <a:spcPts val="600"/>
              </a:spcBef>
            </a:pPr>
            <a:r>
              <a:rPr lang="lt-LT" sz="1900" b="1" dirty="0"/>
              <a:t>Lokalus kompiuterių tinklas (LAN).</a:t>
            </a:r>
            <a:r>
              <a:rPr lang="lt-LT" sz="1900" dirty="0"/>
              <a:t> Paprastai apima mažą vietovę – butą, namą, biurą arba įstaigą ar pan.</a:t>
            </a:r>
          </a:p>
          <a:p>
            <a:pPr lvl="1">
              <a:lnSpc>
                <a:spcPct val="110000"/>
              </a:lnSpc>
              <a:spcBef>
                <a:spcPts val="600"/>
              </a:spcBef>
            </a:pPr>
            <a:r>
              <a:rPr lang="lt-LT" sz="1900" b="1" dirty="0"/>
              <a:t>Išoriniai kompiuterių tinklai.</a:t>
            </a:r>
            <a:r>
              <a:rPr lang="lt-LT" sz="1900" dirty="0"/>
              <a:t> Tai tinklai, kurių mastas yra daug didesnis ir gali apimti visą šalį ar net visą pasaulį, pvz., internetas.</a:t>
            </a:r>
          </a:p>
          <a:p>
            <a:pPr>
              <a:spcBef>
                <a:spcPts val="1200"/>
              </a:spcBef>
            </a:pPr>
            <a:r>
              <a:rPr lang="lt-LT" sz="2300" b="1" dirty="0"/>
              <a:t>Prieigos kontrolė</a:t>
            </a:r>
          </a:p>
          <a:p>
            <a:pPr lvl="1">
              <a:lnSpc>
                <a:spcPct val="110000"/>
              </a:lnSpc>
              <a:spcBef>
                <a:spcPts val="600"/>
              </a:spcBef>
            </a:pPr>
            <a:r>
              <a:rPr lang="lt-LT" sz="1900" b="1" dirty="0"/>
              <a:t>Lokalus kompiuterių tinklas (LAN).</a:t>
            </a:r>
            <a:r>
              <a:rPr lang="lt-LT" sz="1900" dirty="0"/>
              <a:t> Dažniausiai valdomas vieno žmogaus ar organizacijos ir tik jie gali kontroliuoti tinklo resursus, jo nustatymus, teises.</a:t>
            </a:r>
          </a:p>
          <a:p>
            <a:pPr lvl="1">
              <a:lnSpc>
                <a:spcPct val="110000"/>
              </a:lnSpc>
              <a:spcBef>
                <a:spcPts val="600"/>
              </a:spcBef>
            </a:pPr>
            <a:r>
              <a:rPr lang="lt-LT" sz="1900" b="1" dirty="0"/>
              <a:t>Išoriniai kompiuterių tinklai. </a:t>
            </a:r>
            <a:r>
              <a:rPr lang="lt-LT" sz="1900" dirty="0"/>
              <a:t>Paprastai yra vieši ir prie jų gali prisijungti daug skirtingų organizacijų ir asmenų.</a:t>
            </a:r>
            <a:endParaRPr lang="en-US" sz="1900" dirty="0"/>
          </a:p>
        </p:txBody>
      </p:sp>
      <p:sp>
        <p:nvSpPr>
          <p:cNvPr id="3" name="Skaidrės numerio vietos rezervavimo ženklas 2">
            <a:extLst>
              <a:ext uri="{FF2B5EF4-FFF2-40B4-BE49-F238E27FC236}">
                <a16:creationId xmlns:a16="http://schemas.microsoft.com/office/drawing/2014/main" id="{8270C8FE-D463-F02C-74D4-1871FCD814C7}"/>
              </a:ext>
            </a:extLst>
          </p:cNvPr>
          <p:cNvSpPr>
            <a:spLocks noGrp="1"/>
          </p:cNvSpPr>
          <p:nvPr>
            <p:ph type="sldNum" sz="quarter" idx="12"/>
          </p:nvPr>
        </p:nvSpPr>
        <p:spPr/>
        <p:txBody>
          <a:bodyPr/>
          <a:lstStyle/>
          <a:p>
            <a:fld id="{B9A80618-428C-4C0C-BF00-FA87539524B4}" type="slidenum">
              <a:rPr lang="lt-LT" smtClean="0">
                <a:solidFill>
                  <a:srgbClr val="073E87"/>
                </a:solidFill>
              </a:rPr>
              <a:pPr/>
              <a:t>14</a:t>
            </a:fld>
            <a:endParaRPr lang="lt-LT">
              <a:solidFill>
                <a:srgbClr val="073E87"/>
              </a:solidFill>
            </a:endParaRPr>
          </a:p>
        </p:txBody>
      </p:sp>
      <p:sp>
        <p:nvSpPr>
          <p:cNvPr id="4" name="Pavadinimas 3">
            <a:extLst>
              <a:ext uri="{FF2B5EF4-FFF2-40B4-BE49-F238E27FC236}">
                <a16:creationId xmlns:a16="http://schemas.microsoft.com/office/drawing/2014/main" id="{596725E8-5353-53BB-877C-AA62B05487B0}"/>
              </a:ext>
            </a:extLst>
          </p:cNvPr>
          <p:cNvSpPr>
            <a:spLocks noGrp="1"/>
          </p:cNvSpPr>
          <p:nvPr>
            <p:ph type="title"/>
          </p:nvPr>
        </p:nvSpPr>
        <p:spPr/>
        <p:txBody>
          <a:bodyPr>
            <a:noAutofit/>
          </a:bodyPr>
          <a:lstStyle/>
          <a:p>
            <a:r>
              <a:rPr lang="lt-LT" sz="3200" dirty="0"/>
              <a:t>Lokalieji ir išoriniai kompiuterių tinklai:</a:t>
            </a:r>
            <a:br>
              <a:rPr lang="lt-LT" sz="3200" dirty="0"/>
            </a:br>
            <a:r>
              <a:rPr lang="lt-LT" sz="3200" dirty="0"/>
              <a:t>pagrindiniai skirtumai (1)</a:t>
            </a:r>
            <a:endParaRPr lang="en-US" sz="3200" dirty="0"/>
          </a:p>
        </p:txBody>
      </p:sp>
    </p:spTree>
    <p:extLst>
      <p:ext uri="{BB962C8B-B14F-4D97-AF65-F5344CB8AC3E}">
        <p14:creationId xmlns:p14="http://schemas.microsoft.com/office/powerpoint/2010/main" val="371276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94D7F90E-DACF-2569-AE1F-D2A70A7C10A3}"/>
              </a:ext>
            </a:extLst>
          </p:cNvPr>
          <p:cNvSpPr>
            <a:spLocks noGrp="1"/>
          </p:cNvSpPr>
          <p:nvPr>
            <p:ph idx="1"/>
          </p:nvPr>
        </p:nvSpPr>
        <p:spPr>
          <a:xfrm>
            <a:off x="251520" y="1264599"/>
            <a:ext cx="8640959" cy="3701352"/>
          </a:xfrm>
        </p:spPr>
        <p:txBody>
          <a:bodyPr>
            <a:normAutofit/>
          </a:bodyPr>
          <a:lstStyle/>
          <a:p>
            <a:r>
              <a:rPr lang="lt-LT" sz="2300" b="1" dirty="0"/>
              <a:t>Duomenų perdavimo greitis</a:t>
            </a:r>
          </a:p>
          <a:p>
            <a:pPr lvl="1">
              <a:spcBef>
                <a:spcPts val="600"/>
              </a:spcBef>
            </a:pPr>
            <a:r>
              <a:rPr lang="lt-LT" sz="1900" b="1" dirty="0"/>
              <a:t>Lokalus kompiuterių tinklas (LAN).</a:t>
            </a:r>
            <a:r>
              <a:rPr lang="lt-LT" sz="1900" dirty="0"/>
              <a:t> Paprastai siūlo aukštesnį duomenų perdavimo greitį.</a:t>
            </a:r>
          </a:p>
          <a:p>
            <a:pPr lvl="1">
              <a:spcBef>
                <a:spcPts val="600"/>
              </a:spcBef>
            </a:pPr>
            <a:r>
              <a:rPr lang="lt-LT" sz="1900" b="1" dirty="0"/>
              <a:t>Išoriniai tinklai. </a:t>
            </a:r>
            <a:r>
              <a:rPr lang="lt-LT" sz="1900" dirty="0"/>
              <a:t>Dažniausiai turi mažesnį duomenų perdavimo greitį (palyginti su LAN), kuris dažnai ribojamas dideliu naudotojų skaičiumi.</a:t>
            </a:r>
          </a:p>
          <a:p>
            <a:pPr>
              <a:spcBef>
                <a:spcPts val="1200"/>
              </a:spcBef>
            </a:pPr>
            <a:r>
              <a:rPr lang="lt-LT" sz="2300" b="1" dirty="0"/>
              <a:t>Saugumas</a:t>
            </a:r>
          </a:p>
          <a:p>
            <a:pPr lvl="1">
              <a:spcBef>
                <a:spcPts val="600"/>
              </a:spcBef>
            </a:pPr>
            <a:r>
              <a:rPr lang="lt-LT" sz="1900" b="1" dirty="0"/>
              <a:t>Lokalus kompiuterių tinklas (LAN). </a:t>
            </a:r>
            <a:r>
              <a:rPr lang="lt-LT" sz="1900" dirty="0"/>
              <a:t>Saugumas dažniausiai yra lengviau kontroliuojamas, nes visi įrenginiai yra vienoje vietoje, vietovėje.</a:t>
            </a:r>
          </a:p>
          <a:p>
            <a:pPr lvl="1">
              <a:spcBef>
                <a:spcPts val="600"/>
              </a:spcBef>
            </a:pPr>
            <a:r>
              <a:rPr lang="lt-LT" sz="1900" b="1" dirty="0"/>
              <a:t>Išoriniai tinklai. </a:t>
            </a:r>
            <a:r>
              <a:rPr lang="lt-LT" sz="1900" dirty="0"/>
              <a:t>Dažniausiai jie yra mažiau saugūs dėl didesnio įrenginių ir naudotojų skaičiaus.</a:t>
            </a:r>
          </a:p>
        </p:txBody>
      </p:sp>
      <p:sp>
        <p:nvSpPr>
          <p:cNvPr id="3" name="Skaidrės numerio vietos rezervavimo ženklas 2">
            <a:extLst>
              <a:ext uri="{FF2B5EF4-FFF2-40B4-BE49-F238E27FC236}">
                <a16:creationId xmlns:a16="http://schemas.microsoft.com/office/drawing/2014/main" id="{8270C8FE-D463-F02C-74D4-1871FCD814C7}"/>
              </a:ext>
            </a:extLst>
          </p:cNvPr>
          <p:cNvSpPr>
            <a:spLocks noGrp="1"/>
          </p:cNvSpPr>
          <p:nvPr>
            <p:ph type="sldNum" sz="quarter" idx="12"/>
          </p:nvPr>
        </p:nvSpPr>
        <p:spPr/>
        <p:txBody>
          <a:bodyPr/>
          <a:lstStyle/>
          <a:p>
            <a:fld id="{B9A80618-428C-4C0C-BF00-FA87539524B4}" type="slidenum">
              <a:rPr lang="lt-LT" smtClean="0">
                <a:solidFill>
                  <a:srgbClr val="073E87"/>
                </a:solidFill>
              </a:rPr>
              <a:pPr/>
              <a:t>15</a:t>
            </a:fld>
            <a:endParaRPr lang="lt-LT">
              <a:solidFill>
                <a:srgbClr val="073E87"/>
              </a:solidFill>
            </a:endParaRPr>
          </a:p>
        </p:txBody>
      </p:sp>
      <p:sp>
        <p:nvSpPr>
          <p:cNvPr id="4" name="Pavadinimas 3">
            <a:extLst>
              <a:ext uri="{FF2B5EF4-FFF2-40B4-BE49-F238E27FC236}">
                <a16:creationId xmlns:a16="http://schemas.microsoft.com/office/drawing/2014/main" id="{596725E8-5353-53BB-877C-AA62B05487B0}"/>
              </a:ext>
            </a:extLst>
          </p:cNvPr>
          <p:cNvSpPr>
            <a:spLocks noGrp="1"/>
          </p:cNvSpPr>
          <p:nvPr>
            <p:ph type="title"/>
          </p:nvPr>
        </p:nvSpPr>
        <p:spPr/>
        <p:txBody>
          <a:bodyPr>
            <a:noAutofit/>
          </a:bodyPr>
          <a:lstStyle/>
          <a:p>
            <a:r>
              <a:rPr lang="lt-LT" sz="3200" dirty="0"/>
              <a:t>Lokalieji ir išoriniai kompiuterių tinklai:</a:t>
            </a:r>
            <a:br>
              <a:rPr lang="lt-LT" sz="3200" dirty="0"/>
            </a:br>
            <a:r>
              <a:rPr lang="lt-LT" sz="3200" dirty="0"/>
              <a:t>pagrindiniai skirtumai (2)</a:t>
            </a:r>
            <a:endParaRPr lang="en-US" sz="3200" dirty="0"/>
          </a:p>
        </p:txBody>
      </p:sp>
    </p:spTree>
    <p:extLst>
      <p:ext uri="{BB962C8B-B14F-4D97-AF65-F5344CB8AC3E}">
        <p14:creationId xmlns:p14="http://schemas.microsoft.com/office/powerpoint/2010/main" val="127559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94D7F90E-DACF-2569-AE1F-D2A70A7C10A3}"/>
              </a:ext>
            </a:extLst>
          </p:cNvPr>
          <p:cNvSpPr>
            <a:spLocks noGrp="1"/>
          </p:cNvSpPr>
          <p:nvPr>
            <p:ph idx="1"/>
          </p:nvPr>
        </p:nvSpPr>
        <p:spPr>
          <a:xfrm>
            <a:off x="251520" y="1131590"/>
            <a:ext cx="8640959" cy="3960440"/>
          </a:xfrm>
        </p:spPr>
        <p:txBody>
          <a:bodyPr>
            <a:noAutofit/>
          </a:bodyPr>
          <a:lstStyle/>
          <a:p>
            <a:r>
              <a:rPr lang="lt-LT" sz="1600" b="1" dirty="0"/>
              <a:t>Komponentai</a:t>
            </a:r>
          </a:p>
          <a:p>
            <a:pPr lvl="1">
              <a:spcBef>
                <a:spcPts val="600"/>
              </a:spcBef>
            </a:pPr>
            <a:r>
              <a:rPr lang="lt-LT" sz="1600" b="1" dirty="0"/>
              <a:t>LAN.</a:t>
            </a:r>
            <a:r>
              <a:rPr lang="lt-LT" sz="1600" dirty="0"/>
              <a:t> Paprastai apima Ethernet* (vytos poros ir kt.) kabelius, Wi-Fi, komutatorius, maršrutizatorius, kompiuterius ir kitus vietos įrenginius.</a:t>
            </a:r>
          </a:p>
          <a:p>
            <a:pPr lvl="1">
              <a:spcBef>
                <a:spcPts val="1000"/>
              </a:spcBef>
            </a:pPr>
            <a:r>
              <a:rPr lang="lt-LT" sz="1600" b="1" dirty="0"/>
              <a:t>Išoriniai tinklai. </a:t>
            </a:r>
            <a:r>
              <a:rPr lang="lt-LT" sz="1600" dirty="0"/>
              <a:t>Naudoja  įvairesnes technologijas, įskaitant palydovinius ryšius, magistralinius (tranzito) tinklus, serverius, saugyklas ir daug kitų.</a:t>
            </a:r>
          </a:p>
          <a:p>
            <a:pPr>
              <a:spcBef>
                <a:spcPts val="1200"/>
              </a:spcBef>
            </a:pPr>
            <a:r>
              <a:rPr lang="lt-LT" sz="1600" b="1" dirty="0"/>
              <a:t>Protokolai(taisyklės, technologijos)</a:t>
            </a:r>
          </a:p>
          <a:p>
            <a:pPr lvl="1">
              <a:spcBef>
                <a:spcPts val="600"/>
              </a:spcBef>
            </a:pPr>
            <a:r>
              <a:rPr lang="lt-LT" sz="1600" b="1" dirty="0"/>
              <a:t>LAN.</a:t>
            </a:r>
            <a:r>
              <a:rPr lang="lt-LT" sz="1600" dirty="0"/>
              <a:t> Dažniausiai naudoja </a:t>
            </a:r>
            <a:r>
              <a:rPr lang="lt-LT" sz="1600" dirty="0" err="1"/>
              <a:t>Ethernet</a:t>
            </a:r>
            <a:r>
              <a:rPr lang="lt-LT" sz="1600" dirty="0"/>
              <a:t>, lokalius TCP/IP protokolus (šiuos protokolus plačiau apžvelgsime kitose skaidrėse).</a:t>
            </a:r>
          </a:p>
          <a:p>
            <a:pPr lvl="1">
              <a:spcBef>
                <a:spcPts val="1000"/>
              </a:spcBef>
            </a:pPr>
            <a:r>
              <a:rPr lang="lt-LT" sz="1600" b="1" dirty="0"/>
              <a:t>Išoriniai tinklai. </a:t>
            </a:r>
            <a:r>
              <a:rPr lang="lt-LT" sz="1600" dirty="0"/>
              <a:t>Naudoja daugybę įvairių protokolų, įskaitant visa spektrą išorinių TCP/IP, HTTP, HTTPS, FTP, SMTP ir kt.</a:t>
            </a:r>
          </a:p>
          <a:p>
            <a:pPr marL="88900" lvl="1" indent="1588">
              <a:spcBef>
                <a:spcPts val="600"/>
              </a:spcBef>
              <a:buNone/>
            </a:pPr>
            <a:r>
              <a:rPr lang="lt-LT" sz="1300" dirty="0"/>
              <a:t>*</a:t>
            </a:r>
            <a:r>
              <a:rPr lang="lt-LT" sz="1300" b="1" dirty="0"/>
              <a:t>Ethernet</a:t>
            </a:r>
            <a:r>
              <a:rPr lang="lt-LT" sz="1300" dirty="0"/>
              <a:t> yra tradicinė technologija, skirta prijungti įrenginius prie tinklo (LAN) arba plačiajuosčio tinklo (WAN). Ši technologija leidžia įrenginiams bendrauti tarpusavyje naudojant Ethernet protokolą (taisyklių rinkinį). Ethernet technologiją atitinką IEEE 802.3 serijos standartai, kurie ir išplėsti ir patikslinti atitinkamais interneto RFC (</a:t>
            </a:r>
            <a:r>
              <a:rPr lang="lt-LT" sz="1300" dirty="0" err="1"/>
              <a:t>Request</a:t>
            </a:r>
            <a:r>
              <a:rPr lang="lt-LT" sz="1300" dirty="0"/>
              <a:t> </a:t>
            </a:r>
            <a:r>
              <a:rPr lang="lt-LT" sz="1300" dirty="0" err="1"/>
              <a:t>for</a:t>
            </a:r>
            <a:r>
              <a:rPr lang="lt-LT" sz="1300" dirty="0"/>
              <a:t> </a:t>
            </a:r>
            <a:r>
              <a:rPr lang="lt-LT" sz="1300" dirty="0" err="1"/>
              <a:t>Comments</a:t>
            </a:r>
            <a:r>
              <a:rPr lang="lt-LT" sz="1300" dirty="0"/>
              <a:t>) dokumentais.</a:t>
            </a:r>
          </a:p>
        </p:txBody>
      </p:sp>
      <p:sp>
        <p:nvSpPr>
          <p:cNvPr id="3" name="Skaidrės numerio vietos rezervavimo ženklas 2">
            <a:extLst>
              <a:ext uri="{FF2B5EF4-FFF2-40B4-BE49-F238E27FC236}">
                <a16:creationId xmlns:a16="http://schemas.microsoft.com/office/drawing/2014/main" id="{8270C8FE-D463-F02C-74D4-1871FCD814C7}"/>
              </a:ext>
            </a:extLst>
          </p:cNvPr>
          <p:cNvSpPr>
            <a:spLocks noGrp="1"/>
          </p:cNvSpPr>
          <p:nvPr>
            <p:ph type="sldNum" sz="quarter" idx="12"/>
          </p:nvPr>
        </p:nvSpPr>
        <p:spPr/>
        <p:txBody>
          <a:bodyPr/>
          <a:lstStyle/>
          <a:p>
            <a:fld id="{B9A80618-428C-4C0C-BF00-FA87539524B4}" type="slidenum">
              <a:rPr lang="lt-LT" smtClean="0">
                <a:solidFill>
                  <a:srgbClr val="073E87"/>
                </a:solidFill>
              </a:rPr>
              <a:pPr/>
              <a:t>16</a:t>
            </a:fld>
            <a:endParaRPr lang="lt-LT">
              <a:solidFill>
                <a:srgbClr val="073E87"/>
              </a:solidFill>
            </a:endParaRPr>
          </a:p>
        </p:txBody>
      </p:sp>
      <p:sp>
        <p:nvSpPr>
          <p:cNvPr id="4" name="Pavadinimas 3">
            <a:extLst>
              <a:ext uri="{FF2B5EF4-FFF2-40B4-BE49-F238E27FC236}">
                <a16:creationId xmlns:a16="http://schemas.microsoft.com/office/drawing/2014/main" id="{596725E8-5353-53BB-877C-AA62B05487B0}"/>
              </a:ext>
            </a:extLst>
          </p:cNvPr>
          <p:cNvSpPr>
            <a:spLocks noGrp="1"/>
          </p:cNvSpPr>
          <p:nvPr>
            <p:ph type="title"/>
          </p:nvPr>
        </p:nvSpPr>
        <p:spPr/>
        <p:txBody>
          <a:bodyPr>
            <a:noAutofit/>
          </a:bodyPr>
          <a:lstStyle/>
          <a:p>
            <a:r>
              <a:rPr lang="lt-LT" sz="3200" dirty="0"/>
              <a:t>Lokalieji ir išoriniai kompiuterių tinklai:</a:t>
            </a:r>
            <a:br>
              <a:rPr lang="lt-LT" sz="3200" dirty="0"/>
            </a:br>
            <a:r>
              <a:rPr lang="lt-LT" sz="3200" dirty="0"/>
              <a:t>pagrindiniai skirtumai (3)</a:t>
            </a:r>
            <a:endParaRPr lang="en-US" sz="3200" dirty="0"/>
          </a:p>
        </p:txBody>
      </p:sp>
    </p:spTree>
    <p:extLst>
      <p:ext uri="{BB962C8B-B14F-4D97-AF65-F5344CB8AC3E}">
        <p14:creationId xmlns:p14="http://schemas.microsoft.com/office/powerpoint/2010/main" val="44229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94D7F90E-DACF-2569-AE1F-D2A70A7C10A3}"/>
              </a:ext>
            </a:extLst>
          </p:cNvPr>
          <p:cNvSpPr>
            <a:spLocks noGrp="1"/>
          </p:cNvSpPr>
          <p:nvPr>
            <p:ph idx="1"/>
          </p:nvPr>
        </p:nvSpPr>
        <p:spPr>
          <a:xfrm>
            <a:off x="251520" y="1264599"/>
            <a:ext cx="8640959" cy="3701352"/>
          </a:xfrm>
        </p:spPr>
        <p:txBody>
          <a:bodyPr>
            <a:normAutofit fontScale="92500" lnSpcReduction="10000"/>
          </a:bodyPr>
          <a:lstStyle/>
          <a:p>
            <a:r>
              <a:rPr lang="lt-LT" sz="2500" b="1" dirty="0"/>
              <a:t>Panaudojimas</a:t>
            </a:r>
          </a:p>
          <a:p>
            <a:pPr lvl="1">
              <a:lnSpc>
                <a:spcPct val="110000"/>
              </a:lnSpc>
              <a:spcBef>
                <a:spcPts val="600"/>
              </a:spcBef>
            </a:pPr>
            <a:r>
              <a:rPr lang="lt-LT" sz="2100" b="1" dirty="0"/>
              <a:t>Lokalus kompiuterių tinklas (LAN). </a:t>
            </a:r>
            <a:r>
              <a:rPr lang="lt-LT" sz="2100" dirty="0"/>
              <a:t>Paprastai naudojamas resursams bendrinti: failai, spausdintuvai, interneto ryšys ir kt.</a:t>
            </a:r>
          </a:p>
          <a:p>
            <a:pPr lvl="1">
              <a:lnSpc>
                <a:spcPct val="110000"/>
              </a:lnSpc>
              <a:spcBef>
                <a:spcPts val="600"/>
              </a:spcBef>
            </a:pPr>
            <a:r>
              <a:rPr lang="lt-LT" sz="2100" b="1" dirty="0"/>
              <a:t>Išoriniai tinklai. </a:t>
            </a:r>
            <a:r>
              <a:rPr lang="lt-LT" sz="2100" dirty="0"/>
              <a:t>Dažniausiai naudojami prieigai prie plačiųjų paslaugų, tokių kaip el. paštas, interneto svetainės, debesų saugyklos ir kt.</a:t>
            </a:r>
          </a:p>
          <a:p>
            <a:pPr lvl="1">
              <a:spcBef>
                <a:spcPts val="1000"/>
              </a:spcBef>
            </a:pPr>
            <a:endParaRPr lang="lt-LT" sz="2100" dirty="0"/>
          </a:p>
          <a:p>
            <a:pPr marL="268288" lvl="1" indent="0">
              <a:lnSpc>
                <a:spcPct val="110000"/>
              </a:lnSpc>
              <a:spcBef>
                <a:spcPts val="1000"/>
              </a:spcBef>
              <a:buNone/>
            </a:pPr>
            <a:r>
              <a:rPr lang="lt-LT" sz="2400" b="1" dirty="0"/>
              <a:t>Apibendrinimas.</a:t>
            </a:r>
            <a:r>
              <a:rPr lang="lt-LT" sz="2400" dirty="0"/>
              <a:t> Lokalus kompiuterių tinklas dažniausiai yra skirtas vidiniam naudojimui su aukštesniu greičiu ir saugumu, o išoriniai tinklai skirti plačiajai komunikacijai tarp daugybės įrenginių ir tinklų, teikiant lokaliems tinklams įvairias globalias paslaugas.</a:t>
            </a:r>
          </a:p>
          <a:p>
            <a:pPr marL="0" lvl="1" indent="0">
              <a:spcBef>
                <a:spcPts val="1000"/>
              </a:spcBef>
              <a:buNone/>
            </a:pPr>
            <a:endParaRPr lang="lt-LT" sz="2100" dirty="0"/>
          </a:p>
        </p:txBody>
      </p:sp>
      <p:sp>
        <p:nvSpPr>
          <p:cNvPr id="3" name="Skaidrės numerio vietos rezervavimo ženklas 2">
            <a:extLst>
              <a:ext uri="{FF2B5EF4-FFF2-40B4-BE49-F238E27FC236}">
                <a16:creationId xmlns:a16="http://schemas.microsoft.com/office/drawing/2014/main" id="{8270C8FE-D463-F02C-74D4-1871FCD814C7}"/>
              </a:ext>
            </a:extLst>
          </p:cNvPr>
          <p:cNvSpPr>
            <a:spLocks noGrp="1"/>
          </p:cNvSpPr>
          <p:nvPr>
            <p:ph type="sldNum" sz="quarter" idx="12"/>
          </p:nvPr>
        </p:nvSpPr>
        <p:spPr/>
        <p:txBody>
          <a:bodyPr/>
          <a:lstStyle/>
          <a:p>
            <a:fld id="{B9A80618-428C-4C0C-BF00-FA87539524B4}" type="slidenum">
              <a:rPr lang="lt-LT" smtClean="0">
                <a:solidFill>
                  <a:srgbClr val="073E87"/>
                </a:solidFill>
              </a:rPr>
              <a:pPr/>
              <a:t>17</a:t>
            </a:fld>
            <a:endParaRPr lang="lt-LT">
              <a:solidFill>
                <a:srgbClr val="073E87"/>
              </a:solidFill>
            </a:endParaRPr>
          </a:p>
        </p:txBody>
      </p:sp>
      <p:sp>
        <p:nvSpPr>
          <p:cNvPr id="4" name="Pavadinimas 3">
            <a:extLst>
              <a:ext uri="{FF2B5EF4-FFF2-40B4-BE49-F238E27FC236}">
                <a16:creationId xmlns:a16="http://schemas.microsoft.com/office/drawing/2014/main" id="{596725E8-5353-53BB-877C-AA62B05487B0}"/>
              </a:ext>
            </a:extLst>
          </p:cNvPr>
          <p:cNvSpPr>
            <a:spLocks noGrp="1"/>
          </p:cNvSpPr>
          <p:nvPr>
            <p:ph type="title"/>
          </p:nvPr>
        </p:nvSpPr>
        <p:spPr/>
        <p:txBody>
          <a:bodyPr>
            <a:noAutofit/>
          </a:bodyPr>
          <a:lstStyle/>
          <a:p>
            <a:r>
              <a:rPr lang="lt-LT" sz="3200" dirty="0"/>
              <a:t>Lokalieji ir išoriniai kompiuterių tinklai:</a:t>
            </a:r>
            <a:br>
              <a:rPr lang="lt-LT" sz="3200" dirty="0"/>
            </a:br>
            <a:r>
              <a:rPr lang="lt-LT" sz="3200" dirty="0"/>
              <a:t>pagrindiniai skirtumai (4)</a:t>
            </a:r>
            <a:endParaRPr lang="en-US" sz="3200" dirty="0"/>
          </a:p>
        </p:txBody>
      </p:sp>
      <p:cxnSp>
        <p:nvCxnSpPr>
          <p:cNvPr id="6" name="Tiesioji jungtis 5">
            <a:extLst>
              <a:ext uri="{FF2B5EF4-FFF2-40B4-BE49-F238E27FC236}">
                <a16:creationId xmlns:a16="http://schemas.microsoft.com/office/drawing/2014/main" id="{B2676A6E-1A55-FEBD-F76C-99FEAA16BE54}"/>
              </a:ext>
            </a:extLst>
          </p:cNvPr>
          <p:cNvCxnSpPr/>
          <p:nvPr/>
        </p:nvCxnSpPr>
        <p:spPr>
          <a:xfrm>
            <a:off x="2771800" y="3291830"/>
            <a:ext cx="3672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4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EF5E6088-CC7A-3F6A-DBE6-8D6B956D3DAA}"/>
              </a:ext>
            </a:extLst>
          </p:cNvPr>
          <p:cNvSpPr>
            <a:spLocks noGrp="1"/>
          </p:cNvSpPr>
          <p:nvPr>
            <p:ph idx="1"/>
          </p:nvPr>
        </p:nvSpPr>
        <p:spPr>
          <a:xfrm>
            <a:off x="251520" y="1128677"/>
            <a:ext cx="8640959" cy="3330023"/>
          </a:xfrm>
        </p:spPr>
        <p:txBody>
          <a:bodyPr/>
          <a:lstStyle/>
          <a:p>
            <a:pPr marL="180975" indent="355600">
              <a:buNone/>
            </a:pPr>
            <a:r>
              <a:rPr lang="lt-LT" sz="1800" dirty="0"/>
              <a:t>Lokalaus (vietinio) tinklo (LAN) topologija (schema) nurodo, kaip įvairūs tinklo mazgai, įrenginiai ir ryšiai yra fiziškai arba logiškai išdėstyti (prijungti)  vienas kito atžvilgiu – pavaizduojama, kaip signalai ir duomenys yra perduodami tarp tinklo mazgų (pavyzdžiui, kompiuterių, maršrutizatorių, komutatorių). </a:t>
            </a:r>
          </a:p>
          <a:p>
            <a:endParaRPr lang="en-US" dirty="0"/>
          </a:p>
        </p:txBody>
      </p:sp>
      <p:sp>
        <p:nvSpPr>
          <p:cNvPr id="4" name="Pavadinimas 3">
            <a:extLst>
              <a:ext uri="{FF2B5EF4-FFF2-40B4-BE49-F238E27FC236}">
                <a16:creationId xmlns:a16="http://schemas.microsoft.com/office/drawing/2014/main" id="{F7091C89-CA4E-B281-44A1-1067E8615913}"/>
              </a:ext>
            </a:extLst>
          </p:cNvPr>
          <p:cNvSpPr>
            <a:spLocks noGrp="1"/>
          </p:cNvSpPr>
          <p:nvPr>
            <p:ph type="title"/>
          </p:nvPr>
        </p:nvSpPr>
        <p:spPr/>
        <p:txBody>
          <a:bodyPr>
            <a:normAutofit/>
          </a:bodyPr>
          <a:lstStyle/>
          <a:p>
            <a:r>
              <a:rPr lang="lt-LT" sz="3600" dirty="0">
                <a:solidFill>
                  <a:schemeClr val="bg1"/>
                </a:solidFill>
              </a:rPr>
              <a:t>Lokalaus (vietinio) tinklo (LAN) topologija </a:t>
            </a:r>
            <a:endParaRPr lang="en-US" dirty="0"/>
          </a:p>
        </p:txBody>
      </p:sp>
      <p:pic>
        <p:nvPicPr>
          <p:cNvPr id="6" name="Picture 2">
            <a:extLst>
              <a:ext uri="{FF2B5EF4-FFF2-40B4-BE49-F238E27FC236}">
                <a16:creationId xmlns:a16="http://schemas.microsoft.com/office/drawing/2014/main" id="{12209D39-820A-AED1-8C3E-5DCC1A3660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8696" y="2191538"/>
            <a:ext cx="5726605" cy="2588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9A2FC39B-F439-50C2-346F-D8D714EEA47E}"/>
              </a:ext>
            </a:extLst>
          </p:cNvPr>
          <p:cNvSpPr txBox="1"/>
          <p:nvPr/>
        </p:nvSpPr>
        <p:spPr>
          <a:xfrm>
            <a:off x="647562" y="4731990"/>
            <a:ext cx="7848872" cy="323165"/>
          </a:xfrm>
          <a:prstGeom prst="rect">
            <a:avLst/>
          </a:prstGeom>
          <a:noFill/>
        </p:spPr>
        <p:txBody>
          <a:bodyPr wrap="square" rtlCol="0">
            <a:spAutoFit/>
          </a:bodyPr>
          <a:lstStyle/>
          <a:p>
            <a:pPr algn="ctr"/>
            <a:r>
              <a:rPr lang="lt-LT" sz="1500" i="1" dirty="0">
                <a:solidFill>
                  <a:schemeClr val="tx2"/>
                </a:solidFill>
              </a:rPr>
              <a:t>Paveikslėliuose pateiktos septynios dažniausiai naudojamus tinklo topologijos (schemos)</a:t>
            </a:r>
            <a:endParaRPr lang="en-US" sz="1500" i="1" dirty="0">
              <a:solidFill>
                <a:schemeClr val="tx2"/>
              </a:solidFill>
            </a:endParaRPr>
          </a:p>
        </p:txBody>
      </p:sp>
      <p:sp>
        <p:nvSpPr>
          <p:cNvPr id="2" name="Skaidrės numerio vietos rezervavimo ženklas 2">
            <a:extLst>
              <a:ext uri="{FF2B5EF4-FFF2-40B4-BE49-F238E27FC236}">
                <a16:creationId xmlns:a16="http://schemas.microsoft.com/office/drawing/2014/main" id="{94C81BB7-DF2F-7D4B-CA41-2D46EB7F8056}"/>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342411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97B18E9F-6CB6-4355-8EC9-78ADCAC46D5E}"/>
              </a:ext>
            </a:extLst>
          </p:cNvPr>
          <p:cNvSpPr>
            <a:spLocks noGrp="1"/>
          </p:cNvSpPr>
          <p:nvPr>
            <p:ph idx="1"/>
          </p:nvPr>
        </p:nvSpPr>
        <p:spPr>
          <a:xfrm>
            <a:off x="251520" y="1264599"/>
            <a:ext cx="8640959" cy="3701352"/>
          </a:xfrm>
        </p:spPr>
        <p:txBody>
          <a:bodyPr>
            <a:normAutofit/>
          </a:bodyPr>
          <a:lstStyle/>
          <a:p>
            <a:pPr>
              <a:lnSpc>
                <a:spcPct val="110000"/>
              </a:lnSpc>
            </a:pPr>
            <a:r>
              <a:rPr lang="lt-LT" sz="2000" b="1" dirty="0"/>
              <a:t>Kompiuterių tinklo architektūra  </a:t>
            </a:r>
            <a:r>
              <a:rPr lang="lt-LT" sz="2000" dirty="0"/>
              <a:t>yra platesnis terminas negu tinklo topologija. Šis terminas apibrėžia visą tinklo koncepciją, įskaitant topologiją, protokolus, techninę ir tinklo valdymo programinę įrangą.</a:t>
            </a:r>
          </a:p>
          <a:p>
            <a:pPr>
              <a:spcBef>
                <a:spcPts val="1200"/>
              </a:spcBef>
            </a:pPr>
            <a:r>
              <a:rPr lang="lt-LT" sz="2000" b="1" dirty="0"/>
              <a:t>Tinklo architektūra apima:</a:t>
            </a:r>
          </a:p>
          <a:p>
            <a:pPr lvl="1"/>
            <a:r>
              <a:rPr lang="lt-LT" sz="1700" b="1" dirty="0"/>
              <a:t>Protokolus </a:t>
            </a:r>
            <a:r>
              <a:rPr lang="lt-LT" sz="1700" dirty="0"/>
              <a:t>–</a:t>
            </a:r>
            <a:r>
              <a:rPr lang="lt-LT" sz="1700" b="1" dirty="0"/>
              <a:t> </a:t>
            </a:r>
            <a:r>
              <a:rPr lang="lt-LT" sz="1700" dirty="0"/>
              <a:t>taisykles ir standartus, kurie nurodo, kaip duomenys yra koduojami ir perduodami tinklu.</a:t>
            </a:r>
          </a:p>
          <a:p>
            <a:pPr lvl="1"/>
            <a:r>
              <a:rPr lang="lt-LT" sz="1700" b="1" dirty="0"/>
              <a:t>Topologiją </a:t>
            </a:r>
            <a:r>
              <a:rPr lang="lt-LT" sz="1700" dirty="0"/>
              <a:t>–</a:t>
            </a:r>
            <a:r>
              <a:rPr lang="lt-LT" sz="1700" b="1" dirty="0"/>
              <a:t> </a:t>
            </a:r>
            <a:r>
              <a:rPr lang="lt-LT" sz="1700" dirty="0"/>
              <a:t>fizinę arba loginę tinklo struktūrą </a:t>
            </a:r>
            <a:r>
              <a:rPr lang="lt-LT" sz="1200" dirty="0"/>
              <a:t>(žr. skaidrę „Lokalaus (vietinio) tinklo (LAN) topologija“) </a:t>
            </a:r>
          </a:p>
          <a:p>
            <a:pPr lvl="1"/>
            <a:r>
              <a:rPr lang="lt-LT" sz="1700" b="1" dirty="0"/>
              <a:t>Techninę įrangą </a:t>
            </a:r>
            <a:r>
              <a:rPr lang="lt-LT" sz="1700" dirty="0"/>
              <a:t>–</a:t>
            </a:r>
            <a:r>
              <a:rPr lang="lt-LT" sz="1700" b="1" dirty="0"/>
              <a:t> </a:t>
            </a:r>
            <a:r>
              <a:rPr lang="lt-LT" sz="1700" dirty="0"/>
              <a:t>fizines priemones, tokias kaip kompiuteriai, spausdintuvai, maršrutizatoriai, komutatoriai, laidai ir t.t.</a:t>
            </a:r>
          </a:p>
          <a:p>
            <a:pPr lvl="1"/>
            <a:r>
              <a:rPr lang="lt-LT" sz="1700" b="1" dirty="0"/>
              <a:t>Programinę  įrangą </a:t>
            </a:r>
            <a:r>
              <a:rPr lang="lt-LT" sz="1700" dirty="0"/>
              <a:t>– įskaitant operacinę sistemą, tinklo valdymo ir prieigos kontrolės programinę įrangą ir pan.</a:t>
            </a:r>
          </a:p>
          <a:p>
            <a:endParaRPr lang="lt-LT" sz="1800" dirty="0"/>
          </a:p>
          <a:p>
            <a:endParaRPr lang="en-US" sz="1800" dirty="0"/>
          </a:p>
        </p:txBody>
      </p:sp>
      <p:sp>
        <p:nvSpPr>
          <p:cNvPr id="4" name="Pavadinimas 3">
            <a:extLst>
              <a:ext uri="{FF2B5EF4-FFF2-40B4-BE49-F238E27FC236}">
                <a16:creationId xmlns:a16="http://schemas.microsoft.com/office/drawing/2014/main" id="{9E8150AB-BECB-12BB-0669-389BAA54C65D}"/>
              </a:ext>
            </a:extLst>
          </p:cNvPr>
          <p:cNvSpPr>
            <a:spLocks noGrp="1"/>
          </p:cNvSpPr>
          <p:nvPr>
            <p:ph type="title"/>
          </p:nvPr>
        </p:nvSpPr>
        <p:spPr/>
        <p:txBody>
          <a:bodyPr>
            <a:normAutofit/>
          </a:bodyPr>
          <a:lstStyle/>
          <a:p>
            <a:r>
              <a:rPr lang="lt-LT" dirty="0"/>
              <a:t>Kompiuterių tinklo architektūra</a:t>
            </a:r>
            <a:endParaRPr lang="en-US" dirty="0"/>
          </a:p>
        </p:txBody>
      </p:sp>
      <p:sp>
        <p:nvSpPr>
          <p:cNvPr id="2" name="Skaidrės numerio vietos rezervavimo ženklas 2">
            <a:extLst>
              <a:ext uri="{FF2B5EF4-FFF2-40B4-BE49-F238E27FC236}">
                <a16:creationId xmlns:a16="http://schemas.microsoft.com/office/drawing/2014/main" id="{66513B52-248E-EEED-BF03-20A5739E3BAE}"/>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48834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čiakampis 1"/>
          <p:cNvSpPr/>
          <p:nvPr/>
        </p:nvSpPr>
        <p:spPr>
          <a:xfrm>
            <a:off x="251520" y="1203598"/>
            <a:ext cx="8640960" cy="3123932"/>
          </a:xfrm>
          <a:prstGeom prst="rect">
            <a:avLst/>
          </a:prstGeom>
        </p:spPr>
        <p:txBody>
          <a:bodyPr wrap="square">
            <a:spAutoFit/>
          </a:bodyPr>
          <a:lstStyle/>
          <a:p>
            <a:pPr indent="536575" algn="just" defTabSz="914378"/>
            <a:r>
              <a:rPr lang="lt-LT" sz="1600" dirty="0">
                <a:solidFill>
                  <a:schemeClr val="tx2"/>
                </a:solidFill>
                <a:latin typeface="Candara"/>
              </a:rPr>
              <a:t>30.4. Technologinių problemų sprendimo mokymo(</a:t>
            </a:r>
            <a:r>
              <a:rPr lang="lt-LT" sz="1600" dirty="0" err="1">
                <a:solidFill>
                  <a:schemeClr val="tx2"/>
                </a:solidFill>
                <a:latin typeface="Candara"/>
              </a:rPr>
              <a:t>si</a:t>
            </a:r>
            <a:r>
              <a:rPr lang="lt-LT" sz="1600" dirty="0">
                <a:solidFill>
                  <a:schemeClr val="tx2"/>
                </a:solidFill>
                <a:latin typeface="Candara"/>
              </a:rPr>
              <a:t>) turinys.</a:t>
            </a:r>
          </a:p>
          <a:p>
            <a:pPr indent="536575" algn="just" defTabSz="914378">
              <a:spcBef>
                <a:spcPts val="300"/>
              </a:spcBef>
            </a:pPr>
            <a:r>
              <a:rPr lang="lt-LT" sz="1600" dirty="0">
                <a:solidFill>
                  <a:schemeClr val="tx2"/>
                </a:solidFill>
                <a:latin typeface="Candara"/>
              </a:rPr>
              <a:t>30.4.1. Kompiuterių tinklai. Susipažįstama su kompiuterių tinklų samprata ir jų nauda, interneto sąvoka, aiškinamasi, kuo skiriasi lokalieji ir išoriniai kompiuterių tinklai. Susipažįstama su pagrindiniais kompiuterių jungimo į tinklą būdais, pagrindine tinklų įranga, prieigos prie interneto priemonėmis. Analizuojamas TCP/IP interneto protokolas: aptariami pagrindiniai tinklo, kompiuterių, įrenginių </a:t>
            </a:r>
            <a:r>
              <a:rPr lang="lt-LT" sz="1600" dirty="0" err="1">
                <a:solidFill>
                  <a:schemeClr val="tx2"/>
                </a:solidFill>
                <a:latin typeface="Candara"/>
              </a:rPr>
              <a:t>adresacijos</a:t>
            </a:r>
            <a:r>
              <a:rPr lang="lt-LT" sz="1600" dirty="0">
                <a:solidFill>
                  <a:schemeClr val="tx2"/>
                </a:solidFill>
                <a:latin typeface="Candara"/>
              </a:rPr>
              <a:t> naudojant IPv4 principai, paaiškinama IP adreso sąvoka, pateikiama pavyzdžių. Susipažįstama su vidiniais, išoriniais ir dinaminiais IP adresais. Aptariamos pagrindinės tinklo (interneto) paslaugos, jų teikimo protokolai (pavyzdžiui, HTTP(S), FTP(S), SMTP, POP3, IMAP4 ir kt.) ir standartai. Išsiaiškinama domeno sąvoka ir domeno ryšys su URL. Išbandomos ir tyrinėjamos kompiuterių tinklo analizės, diagnostikos, tyrimo priemonės (pavyzdžiui, https://whatismyipaddress.com ir kt.), aiškinamasi, kaip susieti tinklinius ir belaidžiu ryšiu (pavyzdžiui, Bluetooth) valdomus įrenginius su kitais skaitmeniniais įrenginiais.</a:t>
            </a:r>
          </a:p>
        </p:txBody>
      </p:sp>
      <p:sp>
        <p:nvSpPr>
          <p:cNvPr id="4" name="Stačiakampis 3"/>
          <p:cNvSpPr/>
          <p:nvPr/>
        </p:nvSpPr>
        <p:spPr>
          <a:xfrm>
            <a:off x="251520" y="4266527"/>
            <a:ext cx="8640960" cy="692497"/>
          </a:xfrm>
          <a:prstGeom prst="rect">
            <a:avLst/>
          </a:prstGeom>
        </p:spPr>
        <p:txBody>
          <a:bodyPr wrap="square">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lt-LT" sz="1300" b="0" i="0" u="none" strike="noStrike" kern="1200" cap="none" spc="0" normalizeH="0" baseline="0" noProof="0" dirty="0">
                <a:ln>
                  <a:noFill/>
                </a:ln>
                <a:solidFill>
                  <a:schemeClr val="tx2"/>
                </a:solidFill>
                <a:effectLst/>
                <a:uLnTx/>
                <a:uFillTx/>
                <a:latin typeface="Candara"/>
                <a:ea typeface="+mn-ea"/>
                <a:cs typeface="+mn-cs"/>
              </a:rPr>
              <a:t>Informatikos bendroji programa (2022). </a:t>
            </a:r>
            <a:r>
              <a:rPr kumimoji="0" lang="lt-LT" sz="1300" b="0" i="1" u="none" strike="noStrike" kern="1200" cap="none" spc="0" normalizeH="0" baseline="0" noProof="0" dirty="0">
                <a:ln>
                  <a:noFill/>
                </a:ln>
                <a:solidFill>
                  <a:schemeClr val="tx2"/>
                </a:solidFill>
                <a:effectLst/>
                <a:uLnTx/>
                <a:uFillTx/>
                <a:latin typeface="Candara"/>
                <a:ea typeface="+mn-ea"/>
                <a:cs typeface="+mn-cs"/>
              </a:rPr>
              <a:t>Teisės aktų registras:</a:t>
            </a:r>
            <a:endParaRPr kumimoji="0" lang="lt-LT" sz="1300" b="0" i="0" u="none" strike="noStrike" kern="1200" cap="none" spc="0" normalizeH="0" baseline="0" noProof="0" dirty="0">
              <a:ln>
                <a:noFill/>
              </a:ln>
              <a:solidFill>
                <a:schemeClr val="tx2"/>
              </a:solidFill>
              <a:effectLst/>
              <a:uLnTx/>
              <a:uFillTx/>
              <a:latin typeface="Candara"/>
              <a:ea typeface="+mn-ea"/>
              <a:cs typeface="+mn-cs"/>
            </a:endParaRPr>
          </a:p>
          <a:p>
            <a:pPr marL="0" marR="0" lvl="0" indent="0" algn="l" defTabSz="914378" rtl="0" eaLnBrk="1" fontAlgn="auto" latinLnBrk="0" hangingPunct="1">
              <a:lnSpc>
                <a:spcPct val="100000"/>
              </a:lnSpc>
              <a:spcBef>
                <a:spcPts val="0"/>
              </a:spcBef>
              <a:spcAft>
                <a:spcPts val="0"/>
              </a:spcAft>
              <a:buClrTx/>
              <a:buSzTx/>
              <a:buFontTx/>
              <a:buNone/>
              <a:tabLst/>
              <a:defRPr/>
            </a:pPr>
            <a:r>
              <a:rPr kumimoji="0" lang="lt-LT" sz="1300" b="0" i="0" u="none" strike="noStrike" kern="1200" cap="none" spc="0" normalizeH="0" baseline="0" noProof="0" dirty="0">
                <a:ln>
                  <a:noFill/>
                </a:ln>
                <a:solidFill>
                  <a:prstClr val="black"/>
                </a:solidFill>
                <a:effectLst/>
                <a:uLnTx/>
                <a:uFillTx/>
                <a:latin typeface="Candara"/>
                <a:ea typeface="+mn-ea"/>
                <a:cs typeface="+mn-cs"/>
                <a:hlinkClick r:id="rId2"/>
              </a:rPr>
              <a:t>https://e-tar.lt/rs/aesupplement/1a764050239511edb4cae1b158f98ea5/PibGuMnJPz/b52ac6c04f0e11ee81b8b446907f594f/</a:t>
            </a:r>
            <a:r>
              <a:rPr kumimoji="0" lang="lt-LT" sz="1300" b="0" i="0" u="none" strike="noStrike" kern="1200" cap="none" spc="0" normalizeH="0" baseline="0" noProof="0" dirty="0">
                <a:ln>
                  <a:noFill/>
                </a:ln>
                <a:solidFill>
                  <a:prstClr val="black"/>
                </a:solidFill>
                <a:effectLst/>
                <a:uLnTx/>
                <a:uFillTx/>
                <a:latin typeface="Candara"/>
                <a:ea typeface="+mn-ea"/>
                <a:cs typeface="+mn-cs"/>
              </a:rPr>
              <a:t> </a:t>
            </a:r>
            <a:br>
              <a:rPr kumimoji="0" lang="lt-LT" sz="1300" b="0" i="0" u="none" strike="noStrike" kern="1200" cap="none" spc="0" normalizeH="0" baseline="0" noProof="0" dirty="0">
                <a:ln>
                  <a:noFill/>
                </a:ln>
                <a:solidFill>
                  <a:prstClr val="black"/>
                </a:solidFill>
                <a:effectLst/>
                <a:uLnTx/>
                <a:uFillTx/>
                <a:latin typeface="Candara"/>
                <a:ea typeface="+mn-ea"/>
                <a:cs typeface="+mn-cs"/>
              </a:rPr>
            </a:br>
            <a:r>
              <a:rPr kumimoji="0" lang="lt-LT" sz="1300" b="0" i="0" u="none" strike="noStrike" kern="1200" cap="none" spc="0" normalizeH="0" baseline="0" noProof="0" dirty="0">
                <a:ln>
                  <a:noFill/>
                </a:ln>
                <a:solidFill>
                  <a:schemeClr val="tx2"/>
                </a:solidFill>
                <a:effectLst/>
                <a:uLnTx/>
                <a:uFillTx/>
                <a:latin typeface="Candara"/>
                <a:ea typeface="+mn-ea"/>
                <a:cs typeface="+mn-cs"/>
              </a:rPr>
              <a:t>(2023-09-20)</a:t>
            </a:r>
          </a:p>
        </p:txBody>
      </p:sp>
      <p:sp>
        <p:nvSpPr>
          <p:cNvPr id="5" name="Pavadinimas 4">
            <a:extLst>
              <a:ext uri="{FF2B5EF4-FFF2-40B4-BE49-F238E27FC236}">
                <a16:creationId xmlns:a16="http://schemas.microsoft.com/office/drawing/2014/main" id="{DD8E7C1B-FDC4-DCCE-C2F0-DF30BACCE197}"/>
              </a:ext>
            </a:extLst>
          </p:cNvPr>
          <p:cNvSpPr>
            <a:spLocks noGrp="1"/>
          </p:cNvSpPr>
          <p:nvPr>
            <p:ph type="title"/>
          </p:nvPr>
        </p:nvSpPr>
        <p:spPr/>
        <p:txBody>
          <a:bodyPr>
            <a:normAutofit fontScale="90000"/>
          </a:bodyPr>
          <a:lstStyle/>
          <a:p>
            <a:r>
              <a:rPr lang="lt-LT" sz="3300" b="1" dirty="0">
                <a:solidFill>
                  <a:prstClr val="white"/>
                </a:solidFill>
                <a:latin typeface="Candara"/>
              </a:rPr>
              <a:t>Kompiuterių tinklai. III (11) gimnazijos klasė</a:t>
            </a:r>
            <a:r>
              <a:rPr lang="lt-LT" b="1" dirty="0">
                <a:solidFill>
                  <a:prstClr val="white"/>
                </a:solidFill>
                <a:latin typeface="Candara"/>
              </a:rPr>
              <a:t/>
            </a:r>
            <a:br>
              <a:rPr lang="lt-LT" b="1" dirty="0">
                <a:solidFill>
                  <a:prstClr val="white"/>
                </a:solidFill>
                <a:latin typeface="Candara"/>
              </a:rPr>
            </a:br>
            <a:r>
              <a:rPr lang="lt-LT" sz="3300" dirty="0">
                <a:solidFill>
                  <a:prstClr val="white"/>
                </a:solidFill>
                <a:latin typeface="Candara"/>
              </a:rPr>
              <a:t>Informatikos bendroji programa</a:t>
            </a:r>
            <a:endParaRPr lang="en-US" sz="3300" dirty="0"/>
          </a:p>
        </p:txBody>
      </p:sp>
      <p:sp>
        <p:nvSpPr>
          <p:cNvPr id="3" name="Skaidrės numerio vietos rezervavimo ženklas 2">
            <a:extLst>
              <a:ext uri="{FF2B5EF4-FFF2-40B4-BE49-F238E27FC236}">
                <a16:creationId xmlns:a16="http://schemas.microsoft.com/office/drawing/2014/main" id="{AF7B6692-EA40-837A-7853-4DF108326AC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3495632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97B18E9F-6CB6-4355-8EC9-78ADCAC46D5E}"/>
              </a:ext>
            </a:extLst>
          </p:cNvPr>
          <p:cNvSpPr>
            <a:spLocks noGrp="1"/>
          </p:cNvSpPr>
          <p:nvPr>
            <p:ph idx="1"/>
          </p:nvPr>
        </p:nvSpPr>
        <p:spPr>
          <a:xfrm>
            <a:off x="251520" y="1264599"/>
            <a:ext cx="8640959" cy="1451167"/>
          </a:xfrm>
        </p:spPr>
        <p:txBody>
          <a:bodyPr>
            <a:normAutofit/>
          </a:bodyPr>
          <a:lstStyle/>
          <a:p>
            <a:r>
              <a:rPr lang="lt-LT" sz="2000" b="1" dirty="0"/>
              <a:t>TINKLO TOPOLOGIJA</a:t>
            </a:r>
            <a:r>
              <a:rPr lang="lt-LT" sz="2000" dirty="0"/>
              <a:t> yra tinklo architektūros dalis ir yra susijusi su fiziškai ar logiškai sujungta įranga.</a:t>
            </a:r>
          </a:p>
          <a:p>
            <a:r>
              <a:rPr lang="lt-LT" sz="2000" b="1" dirty="0"/>
              <a:t>TINKLO ARCHITEKTŪRA</a:t>
            </a:r>
            <a:r>
              <a:rPr lang="lt-LT" sz="2000" dirty="0"/>
              <a:t> yra platesnė koncepcija, kuri apima topologiją, taip pat protokolus, techninę ir programinę įrangą.</a:t>
            </a:r>
          </a:p>
          <a:p>
            <a:pPr marL="0" indent="0">
              <a:buNone/>
            </a:pPr>
            <a:endParaRPr lang="lt-LT" sz="2000" b="1" i="1" dirty="0"/>
          </a:p>
          <a:p>
            <a:endParaRPr lang="lt-LT" sz="1800" dirty="0"/>
          </a:p>
          <a:p>
            <a:endParaRPr lang="en-US" sz="1800" dirty="0"/>
          </a:p>
        </p:txBody>
      </p:sp>
      <p:sp>
        <p:nvSpPr>
          <p:cNvPr id="4" name="Pavadinimas 3">
            <a:extLst>
              <a:ext uri="{FF2B5EF4-FFF2-40B4-BE49-F238E27FC236}">
                <a16:creationId xmlns:a16="http://schemas.microsoft.com/office/drawing/2014/main" id="{9E8150AB-BECB-12BB-0669-389BAA54C65D}"/>
              </a:ext>
            </a:extLst>
          </p:cNvPr>
          <p:cNvSpPr>
            <a:spLocks noGrp="1"/>
          </p:cNvSpPr>
          <p:nvPr>
            <p:ph type="title"/>
          </p:nvPr>
        </p:nvSpPr>
        <p:spPr/>
        <p:txBody>
          <a:bodyPr>
            <a:normAutofit/>
          </a:bodyPr>
          <a:lstStyle/>
          <a:p>
            <a:r>
              <a:rPr lang="lt-LT" dirty="0"/>
              <a:t>Kompiuterių tinklo architektūra (santrauka)</a:t>
            </a:r>
            <a:endParaRPr lang="en-US" dirty="0"/>
          </a:p>
        </p:txBody>
      </p:sp>
      <p:pic>
        <p:nvPicPr>
          <p:cNvPr id="2" name="Picture 3">
            <a:extLst>
              <a:ext uri="{FF2B5EF4-FFF2-40B4-BE49-F238E27FC236}">
                <a16:creationId xmlns:a16="http://schemas.microsoft.com/office/drawing/2014/main" id="{56F0EE10-0BF7-BF07-013C-EF84FAC61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019198"/>
            <a:ext cx="3407913" cy="1916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B5387301-5CF5-7D3C-C01F-073D72628C43}"/>
              </a:ext>
            </a:extLst>
          </p:cNvPr>
          <p:cNvSpPr txBox="1"/>
          <p:nvPr/>
        </p:nvSpPr>
        <p:spPr>
          <a:xfrm>
            <a:off x="3995936" y="3363838"/>
            <a:ext cx="4824536" cy="1446550"/>
          </a:xfrm>
          <a:prstGeom prst="rect">
            <a:avLst/>
          </a:prstGeom>
          <a:noFill/>
        </p:spPr>
        <p:txBody>
          <a:bodyPr wrap="square" rtlCol="0">
            <a:spAutoFit/>
          </a:bodyPr>
          <a:lstStyle/>
          <a:p>
            <a:r>
              <a:rPr lang="lt-LT" sz="2200" b="1" dirty="0">
                <a:solidFill>
                  <a:schemeClr val="tx2"/>
                </a:solidFill>
              </a:rPr>
              <a:t>Tinklo topologija suprantama kaip tinklo planas ar žemėlapis,  o tinklo architektūra apima visus aspektus, reikalingus tinklo kūrimui ir valdymui.</a:t>
            </a:r>
            <a:endParaRPr lang="lt-LT" sz="2200" dirty="0">
              <a:solidFill>
                <a:schemeClr val="tx2"/>
              </a:solidFill>
            </a:endParaRPr>
          </a:p>
        </p:txBody>
      </p:sp>
      <p:sp>
        <p:nvSpPr>
          <p:cNvPr id="6" name="Skaidrės numerio vietos rezervavimo ženklas 2">
            <a:extLst>
              <a:ext uri="{FF2B5EF4-FFF2-40B4-BE49-F238E27FC236}">
                <a16:creationId xmlns:a16="http://schemas.microsoft.com/office/drawing/2014/main" id="{F97B4706-06DA-E3CE-66F4-9BBDF1C2DC53}"/>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3466914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vadinimas 3">
            <a:extLst>
              <a:ext uri="{FF2B5EF4-FFF2-40B4-BE49-F238E27FC236}">
                <a16:creationId xmlns:a16="http://schemas.microsoft.com/office/drawing/2014/main" id="{9E8150AB-BECB-12BB-0669-389BAA54C65D}"/>
              </a:ext>
            </a:extLst>
          </p:cNvPr>
          <p:cNvSpPr>
            <a:spLocks noGrp="1"/>
          </p:cNvSpPr>
          <p:nvPr>
            <p:ph type="title"/>
          </p:nvPr>
        </p:nvSpPr>
        <p:spPr/>
        <p:txBody>
          <a:bodyPr>
            <a:normAutofit/>
          </a:bodyPr>
          <a:lstStyle/>
          <a:p>
            <a:r>
              <a:rPr lang="lt-LT" dirty="0">
                <a:solidFill>
                  <a:schemeClr val="bg1"/>
                </a:solidFill>
              </a:rPr>
              <a:t>Pagrindiniai tinklų architektūros modeliai (1) </a:t>
            </a:r>
            <a:endParaRPr lang="en-US" dirty="0"/>
          </a:p>
        </p:txBody>
      </p:sp>
      <p:sp>
        <p:nvSpPr>
          <p:cNvPr id="7" name="Turinio vietos rezervavimo ženklas 6">
            <a:extLst>
              <a:ext uri="{FF2B5EF4-FFF2-40B4-BE49-F238E27FC236}">
                <a16:creationId xmlns:a16="http://schemas.microsoft.com/office/drawing/2014/main" id="{824D6F5E-327A-66CB-192E-F26691FBD8B7}"/>
              </a:ext>
            </a:extLst>
          </p:cNvPr>
          <p:cNvSpPr>
            <a:spLocks noGrp="1"/>
          </p:cNvSpPr>
          <p:nvPr>
            <p:ph idx="1"/>
          </p:nvPr>
        </p:nvSpPr>
        <p:spPr>
          <a:xfrm>
            <a:off x="3419872" y="1371600"/>
            <a:ext cx="5472607" cy="3223022"/>
          </a:xfrm>
        </p:spPr>
        <p:txBody>
          <a:bodyPr>
            <a:normAutofit lnSpcReduction="10000"/>
          </a:bodyPr>
          <a:lstStyle/>
          <a:p>
            <a:pPr marL="0" indent="0">
              <a:lnSpc>
                <a:spcPct val="110000"/>
              </a:lnSpc>
              <a:buNone/>
            </a:pPr>
            <a:r>
              <a:rPr lang="lt-LT" sz="1800" b="1" dirty="0"/>
              <a:t>TCP/IP (</a:t>
            </a:r>
            <a:r>
              <a:rPr lang="lt-LT" sz="1800" b="1" dirty="0" err="1"/>
              <a:t>T</a:t>
            </a:r>
            <a:r>
              <a:rPr lang="lt-LT" sz="1800" dirty="0" err="1"/>
              <a:t>ransmission</a:t>
            </a:r>
            <a:r>
              <a:rPr lang="lt-LT" sz="1800" b="1" dirty="0"/>
              <a:t> </a:t>
            </a:r>
            <a:r>
              <a:rPr lang="lt-LT" sz="1800" b="1" dirty="0" err="1"/>
              <a:t>C</a:t>
            </a:r>
            <a:r>
              <a:rPr lang="lt-LT" sz="1800" dirty="0" err="1"/>
              <a:t>ontrol</a:t>
            </a:r>
            <a:r>
              <a:rPr lang="lt-LT" sz="1800" b="1" dirty="0"/>
              <a:t> </a:t>
            </a:r>
            <a:r>
              <a:rPr lang="lt-LT" sz="1800" b="1" dirty="0" err="1"/>
              <a:t>P</a:t>
            </a:r>
            <a:r>
              <a:rPr lang="lt-LT" sz="1800" dirty="0" err="1"/>
              <a:t>rotocol</a:t>
            </a:r>
            <a:r>
              <a:rPr lang="lt-LT" sz="1800" b="1" dirty="0"/>
              <a:t>/I</a:t>
            </a:r>
            <a:r>
              <a:rPr lang="lt-LT" sz="1800" dirty="0"/>
              <a:t>nternet </a:t>
            </a:r>
            <a:r>
              <a:rPr lang="lt-LT" sz="1800" b="1" dirty="0" err="1"/>
              <a:t>P</a:t>
            </a:r>
            <a:r>
              <a:rPr lang="lt-LT" sz="1800" dirty="0" err="1"/>
              <a:t>rotocol</a:t>
            </a:r>
            <a:r>
              <a:rPr lang="lt-LT" sz="1800" b="1" dirty="0"/>
              <a:t>)</a:t>
            </a:r>
            <a:r>
              <a:rPr lang="lt-LT" sz="1800" dirty="0"/>
              <a:t>. Tai yra </a:t>
            </a:r>
            <a:r>
              <a:rPr lang="lt-LT" sz="1800" i="1" dirty="0"/>
              <a:t>de facto </a:t>
            </a:r>
            <a:r>
              <a:rPr lang="lt-LT" sz="1800" dirty="0"/>
              <a:t>standartas internete ir daugumoje įstaigų tinklų. TCP/IP modelis turi keturis sluoksnius: pristatymo, tarpininkavimo, perdavimo ir sąsajos.</a:t>
            </a:r>
          </a:p>
          <a:p>
            <a:pPr marL="0" indent="0">
              <a:buNone/>
            </a:pPr>
            <a:endParaRPr lang="lt-LT" sz="1800" dirty="0"/>
          </a:p>
          <a:p>
            <a:pPr marL="0" indent="0">
              <a:buNone/>
            </a:pPr>
            <a:endParaRPr lang="lt-LT" sz="1800" dirty="0"/>
          </a:p>
          <a:p>
            <a:pPr marL="0" indent="0">
              <a:lnSpc>
                <a:spcPct val="110000"/>
              </a:lnSpc>
              <a:buNone/>
            </a:pPr>
            <a:r>
              <a:rPr lang="lt-LT" sz="1800" b="1" dirty="0" err="1"/>
              <a:t>Lygiarangis</a:t>
            </a:r>
            <a:r>
              <a:rPr lang="lt-LT" sz="1800" dirty="0"/>
              <a:t> (</a:t>
            </a:r>
            <a:r>
              <a:rPr lang="lt-LT" sz="1800" b="1" dirty="0"/>
              <a:t>P2P)</a:t>
            </a:r>
            <a:r>
              <a:rPr lang="lt-LT" sz="1800" dirty="0"/>
              <a:t>. Šiame modelyje visi kompiuteriai yra lygūs ir gali veikti kaip klientai ir kaip serveriai. Tai yra efektyvu mažiems tinklams, kai nėra reikalo centralizuotai tvarkyti resursus.</a:t>
            </a:r>
          </a:p>
        </p:txBody>
      </p:sp>
      <p:grpSp>
        <p:nvGrpSpPr>
          <p:cNvPr id="8" name="Grupė 7">
            <a:extLst>
              <a:ext uri="{FF2B5EF4-FFF2-40B4-BE49-F238E27FC236}">
                <a16:creationId xmlns:a16="http://schemas.microsoft.com/office/drawing/2014/main" id="{C2A0AC07-E153-69CF-A6BE-31F6B7A47FB2}"/>
              </a:ext>
            </a:extLst>
          </p:cNvPr>
          <p:cNvGrpSpPr/>
          <p:nvPr/>
        </p:nvGrpSpPr>
        <p:grpSpPr>
          <a:xfrm>
            <a:off x="285102" y="1384960"/>
            <a:ext cx="2990754" cy="1546830"/>
            <a:chOff x="107504" y="712204"/>
            <a:chExt cx="2952008" cy="1348473"/>
          </a:xfrm>
        </p:grpSpPr>
        <p:pic>
          <p:nvPicPr>
            <p:cNvPr id="9" name="Picture 2">
              <a:extLst>
                <a:ext uri="{FF2B5EF4-FFF2-40B4-BE49-F238E27FC236}">
                  <a16:creationId xmlns:a16="http://schemas.microsoft.com/office/drawing/2014/main" id="{955DE6FF-EDD8-235B-B14A-B0012FEC01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712204"/>
              <a:ext cx="2880000" cy="1049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a:extLst>
                <a:ext uri="{FF2B5EF4-FFF2-40B4-BE49-F238E27FC236}">
                  <a16:creationId xmlns:a16="http://schemas.microsoft.com/office/drawing/2014/main" id="{C241294D-8BFE-F156-A445-CDD61C35D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03357"/>
              <a:ext cx="6381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a:extLst>
                <a:ext uri="{FF2B5EF4-FFF2-40B4-BE49-F238E27FC236}">
                  <a16:creationId xmlns:a16="http://schemas.microsoft.com/office/drawing/2014/main" id="{A9F71E5F-7C97-2C3C-8E49-BECA72BB8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746352"/>
              <a:ext cx="5619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a:extLst>
                <a:ext uri="{FF2B5EF4-FFF2-40B4-BE49-F238E27FC236}">
                  <a16:creationId xmlns:a16="http://schemas.microsoft.com/office/drawing/2014/main" id="{2AFF0E15-C4A6-CA59-9413-0DAEE693BD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943" y="871779"/>
              <a:ext cx="424422" cy="1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a:extLst>
                <a:ext uri="{FF2B5EF4-FFF2-40B4-BE49-F238E27FC236}">
                  <a16:creationId xmlns:a16="http://schemas.microsoft.com/office/drawing/2014/main" id="{C6742C74-603E-FFE6-5C30-2B05F8BE2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1577" y="1683352"/>
              <a:ext cx="424422" cy="1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8">
              <a:extLst>
                <a:ext uri="{FF2B5EF4-FFF2-40B4-BE49-F238E27FC236}">
                  <a16:creationId xmlns:a16="http://schemas.microsoft.com/office/drawing/2014/main" id="{898440D7-09A2-7E7B-8C6A-9866D72782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851" y="1298057"/>
              <a:ext cx="396000" cy="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 name="Picture 9">
            <a:extLst>
              <a:ext uri="{FF2B5EF4-FFF2-40B4-BE49-F238E27FC236}">
                <a16:creationId xmlns:a16="http://schemas.microsoft.com/office/drawing/2014/main" id="{1AF3060D-5C57-B2DB-BABB-52EABC6BF8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74" y="2994642"/>
            <a:ext cx="2132677" cy="167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kaidrės numerio vietos rezervavimo ženklas 2">
            <a:extLst>
              <a:ext uri="{FF2B5EF4-FFF2-40B4-BE49-F238E27FC236}">
                <a16:creationId xmlns:a16="http://schemas.microsoft.com/office/drawing/2014/main" id="{58D114A0-9FBC-4C77-9D5C-6C8ACAF4AB8D}"/>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401023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vadinimas 3">
            <a:extLst>
              <a:ext uri="{FF2B5EF4-FFF2-40B4-BE49-F238E27FC236}">
                <a16:creationId xmlns:a16="http://schemas.microsoft.com/office/drawing/2014/main" id="{9E8150AB-BECB-12BB-0669-389BAA54C65D}"/>
              </a:ext>
            </a:extLst>
          </p:cNvPr>
          <p:cNvSpPr>
            <a:spLocks noGrp="1"/>
          </p:cNvSpPr>
          <p:nvPr>
            <p:ph type="title"/>
          </p:nvPr>
        </p:nvSpPr>
        <p:spPr/>
        <p:txBody>
          <a:bodyPr>
            <a:normAutofit/>
          </a:bodyPr>
          <a:lstStyle/>
          <a:p>
            <a:r>
              <a:rPr lang="lt-LT" dirty="0">
                <a:solidFill>
                  <a:schemeClr val="bg1"/>
                </a:solidFill>
              </a:rPr>
              <a:t>Pagrindiniai tinklų architektūros modeliai (2) </a:t>
            </a:r>
            <a:endParaRPr lang="en-US" dirty="0"/>
          </a:p>
        </p:txBody>
      </p:sp>
      <p:sp>
        <p:nvSpPr>
          <p:cNvPr id="7" name="Turinio vietos rezervavimo ženklas 6">
            <a:extLst>
              <a:ext uri="{FF2B5EF4-FFF2-40B4-BE49-F238E27FC236}">
                <a16:creationId xmlns:a16="http://schemas.microsoft.com/office/drawing/2014/main" id="{824D6F5E-327A-66CB-192E-F26691FBD8B7}"/>
              </a:ext>
            </a:extLst>
          </p:cNvPr>
          <p:cNvSpPr>
            <a:spLocks noGrp="1"/>
          </p:cNvSpPr>
          <p:nvPr>
            <p:ph idx="1"/>
          </p:nvPr>
        </p:nvSpPr>
        <p:spPr>
          <a:xfrm>
            <a:off x="3419872" y="1347614"/>
            <a:ext cx="5472607" cy="3247008"/>
          </a:xfrm>
        </p:spPr>
        <p:txBody>
          <a:bodyPr>
            <a:normAutofit/>
          </a:bodyPr>
          <a:lstStyle/>
          <a:p>
            <a:pPr marL="0" lvl="0" indent="0">
              <a:buNone/>
            </a:pPr>
            <a:r>
              <a:rPr lang="lt-LT" sz="1800" b="1" dirty="0"/>
              <a:t>Klientas-serveris (</a:t>
            </a:r>
            <a:r>
              <a:rPr lang="lt-LT" sz="1800" b="1" dirty="0" err="1"/>
              <a:t>Client</a:t>
            </a:r>
            <a:r>
              <a:rPr lang="lt-LT" sz="1800" b="1" dirty="0"/>
              <a:t>-Server)</a:t>
            </a:r>
            <a:r>
              <a:rPr lang="lt-LT" sz="1800" dirty="0"/>
              <a:t>. Tai yra vienas iš labiausiai paplitusių modelių. Klientų kompiuteriai (vartotojai) pasiekia resursus, esančius serveriuose. Šis modelis yra tinkamas dideliems ir vidutiniams tinklams.</a:t>
            </a:r>
          </a:p>
          <a:p>
            <a:pPr marL="0" indent="0">
              <a:buNone/>
            </a:pPr>
            <a:endParaRPr lang="lt-LT" sz="1800" dirty="0"/>
          </a:p>
          <a:p>
            <a:pPr marL="0" indent="0">
              <a:buNone/>
            </a:pPr>
            <a:endParaRPr lang="lt-LT" sz="1800" dirty="0"/>
          </a:p>
          <a:p>
            <a:pPr marL="0" lvl="0" indent="0">
              <a:buNone/>
            </a:pPr>
            <a:r>
              <a:rPr lang="lt-LT" sz="1800" b="1" dirty="0"/>
              <a:t>Hibridinis (</a:t>
            </a:r>
            <a:r>
              <a:rPr lang="lt-LT" sz="1800" b="1" dirty="0" err="1"/>
              <a:t>Hybrid</a:t>
            </a:r>
            <a:r>
              <a:rPr lang="lt-LT" sz="1800" b="1" dirty="0"/>
              <a:t>)</a:t>
            </a:r>
            <a:r>
              <a:rPr lang="lt-LT" sz="1800" dirty="0"/>
              <a:t>. Šis modelis yra kombinacija kliento-serverio ir P2P modelių. Tai leidžia pasinaudoti abiejų sistemų privalumais ir dažnai yra naudojamas dideliuose ir sudėtinguose tinkluose.</a:t>
            </a:r>
          </a:p>
        </p:txBody>
      </p:sp>
      <p:pic>
        <p:nvPicPr>
          <p:cNvPr id="2" name="Picture 10">
            <a:extLst>
              <a:ext uri="{FF2B5EF4-FFF2-40B4-BE49-F238E27FC236}">
                <a16:creationId xmlns:a16="http://schemas.microsoft.com/office/drawing/2014/main" id="{AC98BB60-71BA-FB9A-F41B-F1E7727D64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075" y="1275606"/>
            <a:ext cx="1837699" cy="143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2">
            <a:extLst>
              <a:ext uri="{FF2B5EF4-FFF2-40B4-BE49-F238E27FC236}">
                <a16:creationId xmlns:a16="http://schemas.microsoft.com/office/drawing/2014/main" id="{A1ACC12D-EC7C-9364-E1F3-B710A88DF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84" y="2935114"/>
            <a:ext cx="2019215" cy="1933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kaidrės numerio vietos rezervavimo ženklas 2">
            <a:extLst>
              <a:ext uri="{FF2B5EF4-FFF2-40B4-BE49-F238E27FC236}">
                <a16:creationId xmlns:a16="http://schemas.microsoft.com/office/drawing/2014/main" id="{1A8DC37D-45FD-96F3-E396-5C9D85AA2303}"/>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927611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vadinimas 3">
            <a:extLst>
              <a:ext uri="{FF2B5EF4-FFF2-40B4-BE49-F238E27FC236}">
                <a16:creationId xmlns:a16="http://schemas.microsoft.com/office/drawing/2014/main" id="{9E8150AB-BECB-12BB-0669-389BAA54C65D}"/>
              </a:ext>
            </a:extLst>
          </p:cNvPr>
          <p:cNvSpPr>
            <a:spLocks noGrp="1"/>
          </p:cNvSpPr>
          <p:nvPr>
            <p:ph type="title"/>
          </p:nvPr>
        </p:nvSpPr>
        <p:spPr/>
        <p:txBody>
          <a:bodyPr>
            <a:normAutofit/>
          </a:bodyPr>
          <a:lstStyle/>
          <a:p>
            <a:r>
              <a:rPr lang="lt-LT" dirty="0">
                <a:solidFill>
                  <a:schemeClr val="bg1"/>
                </a:solidFill>
              </a:rPr>
              <a:t>Pagrindiniai tinklų architektūros modeliai (3) </a:t>
            </a:r>
            <a:endParaRPr lang="en-US" dirty="0"/>
          </a:p>
        </p:txBody>
      </p:sp>
      <p:sp>
        <p:nvSpPr>
          <p:cNvPr id="7" name="Turinio vietos rezervavimo ženklas 6">
            <a:extLst>
              <a:ext uri="{FF2B5EF4-FFF2-40B4-BE49-F238E27FC236}">
                <a16:creationId xmlns:a16="http://schemas.microsoft.com/office/drawing/2014/main" id="{824D6F5E-327A-66CB-192E-F26691FBD8B7}"/>
              </a:ext>
            </a:extLst>
          </p:cNvPr>
          <p:cNvSpPr>
            <a:spLocks noGrp="1"/>
          </p:cNvSpPr>
          <p:nvPr>
            <p:ph idx="1"/>
          </p:nvPr>
        </p:nvSpPr>
        <p:spPr>
          <a:xfrm>
            <a:off x="2267744" y="1275605"/>
            <a:ext cx="6624735" cy="3690345"/>
          </a:xfrm>
        </p:spPr>
        <p:txBody>
          <a:bodyPr>
            <a:normAutofit fontScale="92500" lnSpcReduction="10000"/>
          </a:bodyPr>
          <a:lstStyle/>
          <a:p>
            <a:pPr marL="0" indent="0">
              <a:lnSpc>
                <a:spcPct val="110000"/>
              </a:lnSpc>
              <a:buNone/>
            </a:pPr>
            <a:r>
              <a:rPr lang="lt-LT" sz="1800" b="1" dirty="0"/>
              <a:t>Debesijos.  </a:t>
            </a:r>
            <a:r>
              <a:rPr lang="lt-LT" sz="1800" dirty="0"/>
              <a:t>Šioje architektūroje duomenų centrai ir resursai yra </a:t>
            </a:r>
            <a:r>
              <a:rPr lang="lt-LT" sz="1800" dirty="0" err="1"/>
              <a:t>virtualizuoti</a:t>
            </a:r>
            <a:r>
              <a:rPr lang="lt-LT" sz="1800" dirty="0"/>
              <a:t> ir prieinami per internetą, leidžiant vartotojams lengvai prieiti prie resursų ir paslaugų.</a:t>
            </a:r>
          </a:p>
          <a:p>
            <a:pPr marL="0" indent="0">
              <a:lnSpc>
                <a:spcPct val="110000"/>
              </a:lnSpc>
              <a:buNone/>
            </a:pPr>
            <a:endParaRPr lang="lt-LT" sz="1800" dirty="0"/>
          </a:p>
          <a:p>
            <a:pPr marL="0" indent="0">
              <a:lnSpc>
                <a:spcPct val="110000"/>
              </a:lnSpc>
              <a:buNone/>
            </a:pPr>
            <a:r>
              <a:rPr lang="lt-LT" sz="1800" b="1" dirty="0"/>
              <a:t>Daiktų internetas – </a:t>
            </a:r>
            <a:r>
              <a:rPr lang="lt-LT" sz="1800" b="1" dirty="0" err="1"/>
              <a:t>IoT</a:t>
            </a:r>
            <a:r>
              <a:rPr lang="lt-LT" sz="1800" b="1" dirty="0"/>
              <a:t> (Internet </a:t>
            </a:r>
            <a:r>
              <a:rPr lang="lt-LT" sz="1800" b="1" dirty="0" err="1"/>
              <a:t>of</a:t>
            </a:r>
            <a:r>
              <a:rPr lang="lt-LT" sz="1800" b="1" dirty="0"/>
              <a:t> </a:t>
            </a:r>
            <a:r>
              <a:rPr lang="lt-LT" sz="1800" b="1" dirty="0" err="1"/>
              <a:t>Things</a:t>
            </a:r>
            <a:r>
              <a:rPr lang="lt-LT" sz="1800" b="1" dirty="0"/>
              <a:t>). </a:t>
            </a:r>
            <a:r>
              <a:rPr lang="lt-LT" sz="1800" dirty="0"/>
              <a:t> </a:t>
            </a:r>
            <a:r>
              <a:rPr lang="lt-LT" sz="1800" dirty="0" err="1"/>
              <a:t>IoT</a:t>
            </a:r>
            <a:r>
              <a:rPr lang="lt-LT" sz="1800" dirty="0"/>
              <a:t> tinklai jungia daugybę įrenginių, nuo sensorių iki mobiliojo įrenginių, į vieną tinklą. Architektūra gali būti labai įvairi ir priklausyti nuo taikymo srities. </a:t>
            </a:r>
            <a:r>
              <a:rPr lang="lt-LT" sz="1800" b="1" dirty="0"/>
              <a:t>Naudoja 5G tinklus</a:t>
            </a:r>
            <a:r>
              <a:rPr lang="lt-LT" sz="1800" dirty="0"/>
              <a:t>.</a:t>
            </a:r>
          </a:p>
          <a:p>
            <a:pPr marL="0" indent="0">
              <a:lnSpc>
                <a:spcPct val="110000"/>
              </a:lnSpc>
              <a:buNone/>
            </a:pPr>
            <a:endParaRPr lang="lt-LT" sz="1800" dirty="0"/>
          </a:p>
          <a:p>
            <a:pPr marL="0" lvl="0" indent="0">
              <a:lnSpc>
                <a:spcPct val="110000"/>
              </a:lnSpc>
              <a:buNone/>
            </a:pPr>
            <a:r>
              <a:rPr lang="lt-LT" sz="1800" b="1" dirty="0" err="1"/>
              <a:t>Fog</a:t>
            </a:r>
            <a:r>
              <a:rPr lang="lt-LT" sz="1800" b="1" dirty="0"/>
              <a:t> </a:t>
            </a:r>
            <a:r>
              <a:rPr lang="lt-LT" sz="1800" b="1" dirty="0" err="1"/>
              <a:t>Computing</a:t>
            </a:r>
            <a:r>
              <a:rPr lang="lt-LT" sz="1800" b="1" dirty="0"/>
              <a:t> / </a:t>
            </a:r>
            <a:r>
              <a:rPr lang="lt-LT" sz="1800" b="1" dirty="0" err="1"/>
              <a:t>Edge</a:t>
            </a:r>
            <a:r>
              <a:rPr lang="lt-LT" sz="1800" b="1" dirty="0"/>
              <a:t> </a:t>
            </a:r>
            <a:r>
              <a:rPr lang="lt-LT" sz="1800" b="1" dirty="0" err="1"/>
              <a:t>Computing</a:t>
            </a:r>
            <a:r>
              <a:rPr lang="lt-LT" sz="1800" dirty="0"/>
              <a:t> (lietuviškų terminų nerasta). Šie modeliai yra skirti apdoroti duomenis arti duomenų šaltinio vietoje, kad būtų sumažintas vėlinimas (</a:t>
            </a:r>
            <a:r>
              <a:rPr lang="lt-LT" sz="1800" dirty="0" err="1"/>
              <a:t>latencija</a:t>
            </a:r>
            <a:r>
              <a:rPr lang="lt-LT" sz="1800" dirty="0"/>
              <a:t>) ir tinklo apkrova.</a:t>
            </a:r>
            <a:br>
              <a:rPr lang="lt-LT" sz="1800" dirty="0"/>
            </a:br>
            <a:r>
              <a:rPr lang="lt-LT" sz="1800" b="1" dirty="0"/>
              <a:t>Naudoja 5G tinklus.</a:t>
            </a:r>
          </a:p>
        </p:txBody>
      </p:sp>
      <p:pic>
        <p:nvPicPr>
          <p:cNvPr id="5" name="Picture 9" descr="Debesų kompiuterija – Vikipedija">
            <a:extLst>
              <a:ext uri="{FF2B5EF4-FFF2-40B4-BE49-F238E27FC236}">
                <a16:creationId xmlns:a16="http://schemas.microsoft.com/office/drawing/2014/main" id="{B82094E8-C313-61F7-856C-9BFB9FF6E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206" y="1275605"/>
            <a:ext cx="1472400" cy="909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wat-is-iot-of-internet-of-things-showcase-1472198180-1024x576.jpg">
            <a:extLst>
              <a:ext uri="{FF2B5EF4-FFF2-40B4-BE49-F238E27FC236}">
                <a16:creationId xmlns:a16="http://schemas.microsoft.com/office/drawing/2014/main" id="{D49A856B-8B7C-401D-FFBC-7E6E9C40384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54135" y="2318372"/>
            <a:ext cx="1473471" cy="14267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redit: www.thinkebiz.net)">
            <a:extLst>
              <a:ext uri="{FF2B5EF4-FFF2-40B4-BE49-F238E27FC236}">
                <a16:creationId xmlns:a16="http://schemas.microsoft.com/office/drawing/2014/main" id="{89C08A0E-DB21-7923-73B2-8EF1D33466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206" y="3878425"/>
            <a:ext cx="1488170" cy="1116127"/>
          </a:xfrm>
          <a:prstGeom prst="rect">
            <a:avLst/>
          </a:prstGeom>
          <a:noFill/>
          <a:extLst>
            <a:ext uri="{909E8E84-426E-40DD-AFC4-6F175D3DCCD1}">
              <a14:hiddenFill xmlns:a14="http://schemas.microsoft.com/office/drawing/2010/main">
                <a:solidFill>
                  <a:srgbClr val="FFFFFF"/>
                </a:solidFill>
              </a14:hiddenFill>
            </a:ext>
          </a:extLst>
        </p:spPr>
      </p:pic>
      <p:sp>
        <p:nvSpPr>
          <p:cNvPr id="2" name="Skaidrės numerio vietos rezervavimo ženklas 2">
            <a:extLst>
              <a:ext uri="{FF2B5EF4-FFF2-40B4-BE49-F238E27FC236}">
                <a16:creationId xmlns:a16="http://schemas.microsoft.com/office/drawing/2014/main" id="{24B5B658-C774-4587-43C1-FB6962DCC965}"/>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905759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2CD95255-58D6-D390-08BF-AEB8F775A5C1}"/>
              </a:ext>
            </a:extLst>
          </p:cNvPr>
          <p:cNvSpPr>
            <a:spLocks noGrp="1"/>
          </p:cNvSpPr>
          <p:nvPr>
            <p:ph idx="1"/>
          </p:nvPr>
        </p:nvSpPr>
        <p:spPr>
          <a:xfrm>
            <a:off x="251520" y="1264599"/>
            <a:ext cx="8640959" cy="3755423"/>
          </a:xfrm>
        </p:spPr>
        <p:txBody>
          <a:bodyPr>
            <a:normAutofit/>
          </a:bodyPr>
          <a:lstStyle/>
          <a:p>
            <a:pPr>
              <a:spcBef>
                <a:spcPts val="800"/>
              </a:spcBef>
            </a:pPr>
            <a:r>
              <a:rPr lang="lt-LT" sz="2000" dirty="0"/>
              <a:t>Tinklo architektūra pasirenkama pagal vartotojų skaičių, programų reikalavimus, techninės priežiūros kaštus, saugos, patikimumo  reikalavimus, tinklo geografiją ir t.t.</a:t>
            </a:r>
          </a:p>
          <a:p>
            <a:pPr>
              <a:spcBef>
                <a:spcPts val="800"/>
              </a:spcBef>
            </a:pPr>
            <a:r>
              <a:rPr lang="lt-LT" sz="2000" dirty="0"/>
              <a:t>Tinklo architektūra nusako tinklo įrenginių roles, atsakomybes ir funkcijas tinkle.</a:t>
            </a:r>
          </a:p>
          <a:p>
            <a:pPr>
              <a:spcBef>
                <a:spcPts val="800"/>
              </a:spcBef>
            </a:pPr>
            <a:r>
              <a:rPr lang="lt-LT" sz="2000" b="1" dirty="0"/>
              <a:t>Kadangi šiuo metu patys populiariausi ir labiausiai paplitę yra TCP/IP (</a:t>
            </a:r>
            <a:r>
              <a:rPr lang="lt-LT" sz="2000" b="1" dirty="0" err="1"/>
              <a:t>Transmission</a:t>
            </a:r>
            <a:r>
              <a:rPr lang="lt-LT" sz="2000" b="1" dirty="0"/>
              <a:t> </a:t>
            </a:r>
            <a:r>
              <a:rPr lang="lt-LT" sz="2000" b="1" dirty="0" err="1"/>
              <a:t>Control</a:t>
            </a:r>
            <a:r>
              <a:rPr lang="lt-LT" sz="2000" b="1" dirty="0"/>
              <a:t> </a:t>
            </a:r>
            <a:r>
              <a:rPr lang="lt-LT" sz="2000" b="1" dirty="0" err="1"/>
              <a:t>Protocol</a:t>
            </a:r>
            <a:r>
              <a:rPr lang="lt-LT" sz="2000" b="1" dirty="0"/>
              <a:t>/Internet </a:t>
            </a:r>
            <a:r>
              <a:rPr lang="lt-LT" sz="2000" b="1" dirty="0" err="1"/>
              <a:t>Protocol</a:t>
            </a:r>
            <a:r>
              <a:rPr lang="lt-LT" sz="2000" b="1" dirty="0"/>
              <a:t>), </a:t>
            </a:r>
            <a:r>
              <a:rPr lang="lt-LT" sz="2000" b="1" dirty="0" err="1"/>
              <a:t>lygiarangiai</a:t>
            </a:r>
            <a:r>
              <a:rPr lang="lt-LT" sz="2000" b="1" dirty="0"/>
              <a:t> (P2P) ir klientas-serveris (</a:t>
            </a:r>
            <a:r>
              <a:rPr lang="lt-LT" sz="2000" b="1" dirty="0" err="1"/>
              <a:t>Client</a:t>
            </a:r>
            <a:r>
              <a:rPr lang="lt-LT" sz="2000" b="1" dirty="0"/>
              <a:t>-Server) architektūros tinklai, jiems skirsime daugiausiai dėmesio.</a:t>
            </a:r>
          </a:p>
          <a:p>
            <a:pPr>
              <a:spcBef>
                <a:spcPts val="800"/>
              </a:spcBef>
            </a:pPr>
            <a:r>
              <a:rPr lang="lt-LT" sz="2000" dirty="0"/>
              <a:t>Šie modeliai yra labai svarbūs studijuojant  </a:t>
            </a:r>
            <a:r>
              <a:rPr lang="lt-LT" sz="1900" dirty="0"/>
              <a:t>ir projektuojant kompiuterių tinklus.</a:t>
            </a:r>
            <a:endParaRPr lang="en-US" sz="1900" dirty="0"/>
          </a:p>
        </p:txBody>
      </p:sp>
      <p:sp>
        <p:nvSpPr>
          <p:cNvPr id="4" name="Pavadinimas 3">
            <a:extLst>
              <a:ext uri="{FF2B5EF4-FFF2-40B4-BE49-F238E27FC236}">
                <a16:creationId xmlns:a16="http://schemas.microsoft.com/office/drawing/2014/main" id="{CD8E1335-E33D-2120-C749-17B4BBD6EB27}"/>
              </a:ext>
            </a:extLst>
          </p:cNvPr>
          <p:cNvSpPr>
            <a:spLocks noGrp="1"/>
          </p:cNvSpPr>
          <p:nvPr>
            <p:ph type="title"/>
          </p:nvPr>
        </p:nvSpPr>
        <p:spPr>
          <a:xfrm>
            <a:off x="457200" y="177549"/>
            <a:ext cx="8229600" cy="939546"/>
          </a:xfrm>
        </p:spPr>
        <p:txBody>
          <a:bodyPr>
            <a:normAutofit/>
          </a:bodyPr>
          <a:lstStyle/>
          <a:p>
            <a:r>
              <a:rPr lang="lt-LT" dirty="0">
                <a:solidFill>
                  <a:schemeClr val="bg1"/>
                </a:solidFill>
              </a:rPr>
              <a:t>Pagrindiniai tinklų architektūros modeliai (4) </a:t>
            </a:r>
            <a:endParaRPr lang="en-US" dirty="0"/>
          </a:p>
        </p:txBody>
      </p:sp>
      <p:sp>
        <p:nvSpPr>
          <p:cNvPr id="2" name="Skaidrės numerio vietos rezervavimo ženklas 2">
            <a:extLst>
              <a:ext uri="{FF2B5EF4-FFF2-40B4-BE49-F238E27FC236}">
                <a16:creationId xmlns:a16="http://schemas.microsoft.com/office/drawing/2014/main" id="{3DBC532E-515F-2A25-7954-113BA760DCD8}"/>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39483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59832" y="843558"/>
            <a:ext cx="1224136" cy="276999"/>
          </a:xfrm>
          <a:prstGeom prst="rect">
            <a:avLst/>
          </a:prstGeom>
          <a:noFill/>
        </p:spPr>
        <p:txBody>
          <a:bodyPr wrap="square" rtlCol="0">
            <a:spAutoFit/>
          </a:bodyPr>
          <a:lstStyle/>
          <a:p>
            <a:endParaRPr lang="lt-LT" sz="1200"/>
          </a:p>
        </p:txBody>
      </p:sp>
      <p:sp>
        <p:nvSpPr>
          <p:cNvPr id="14" name="TextBox 13"/>
          <p:cNvSpPr txBox="1"/>
          <p:nvPr/>
        </p:nvSpPr>
        <p:spPr>
          <a:xfrm>
            <a:off x="0" y="4739306"/>
            <a:ext cx="2987825" cy="424732"/>
          </a:xfrm>
          <a:prstGeom prst="rect">
            <a:avLst/>
          </a:prstGeom>
          <a:noFill/>
        </p:spPr>
        <p:txBody>
          <a:bodyPr wrap="square" rtlCol="0">
            <a:spAutoFit/>
          </a:bodyPr>
          <a:lstStyle/>
          <a:p>
            <a:pPr>
              <a:lnSpc>
                <a:spcPct val="90000"/>
              </a:lnSpc>
            </a:pPr>
            <a:r>
              <a:rPr lang="lt-LT" sz="800" dirty="0"/>
              <a:t>Pagal: </a:t>
            </a:r>
            <a:r>
              <a:rPr lang="lt-LT" sz="800" dirty="0">
                <a:hlinkClick r:id="rId2"/>
              </a:rPr>
              <a:t>https://image.slidesharecdn.com/serveroperatingsystem-200426085246/75/server-operating-system-13-2048.jpg?cb=1666628400</a:t>
            </a:r>
            <a:r>
              <a:rPr lang="lt-LT" sz="800" dirty="0"/>
              <a:t> </a:t>
            </a:r>
          </a:p>
        </p:txBody>
      </p:sp>
      <p:pic>
        <p:nvPicPr>
          <p:cNvPr id="8" name="Paveikslėlis 7">
            <a:extLst>
              <a:ext uri="{FF2B5EF4-FFF2-40B4-BE49-F238E27FC236}">
                <a16:creationId xmlns:a16="http://schemas.microsoft.com/office/drawing/2014/main" id="{ADCCD7C4-D7E3-9CF7-45E6-98D3C3BF5EA0}"/>
              </a:ext>
            </a:extLst>
          </p:cNvPr>
          <p:cNvPicPr>
            <a:picLocks noChangeAspect="1"/>
          </p:cNvPicPr>
          <p:nvPr/>
        </p:nvPicPr>
        <p:blipFill rotWithShape="1">
          <a:blip r:embed="rId3">
            <a:clrChange>
              <a:clrFrom>
                <a:srgbClr val="FFFFFF"/>
              </a:clrFrom>
              <a:clrTo>
                <a:srgbClr val="FFFFFF">
                  <a:alpha val="0"/>
                </a:srgbClr>
              </a:clrTo>
            </a:clrChange>
          </a:blip>
          <a:srcRect r="2510"/>
          <a:stretch/>
        </p:blipFill>
        <p:spPr>
          <a:xfrm>
            <a:off x="154210" y="1847283"/>
            <a:ext cx="2664296" cy="2986388"/>
          </a:xfrm>
          <a:prstGeom prst="rect">
            <a:avLst/>
          </a:prstGeom>
        </p:spPr>
      </p:pic>
      <p:sp>
        <p:nvSpPr>
          <p:cNvPr id="4" name="Pavadinimas 3">
            <a:extLst>
              <a:ext uri="{FF2B5EF4-FFF2-40B4-BE49-F238E27FC236}">
                <a16:creationId xmlns:a16="http://schemas.microsoft.com/office/drawing/2014/main" id="{7B33110B-9619-978A-8787-83E4F921DDF0}"/>
              </a:ext>
            </a:extLst>
          </p:cNvPr>
          <p:cNvSpPr>
            <a:spLocks noGrp="1"/>
          </p:cNvSpPr>
          <p:nvPr>
            <p:ph type="title"/>
          </p:nvPr>
        </p:nvSpPr>
        <p:spPr/>
        <p:txBody>
          <a:bodyPr>
            <a:noAutofit/>
          </a:bodyPr>
          <a:lstStyle/>
          <a:p>
            <a:r>
              <a:rPr lang="lt-LT" sz="2800" dirty="0">
                <a:latin typeface="+mn-lt"/>
              </a:rPr>
              <a:t>Kliento / </a:t>
            </a:r>
            <a:r>
              <a:rPr lang="lt-LT" sz="2800">
                <a:latin typeface="+mn-lt"/>
              </a:rPr>
              <a:t>serverio architektūros </a:t>
            </a:r>
            <a:r>
              <a:rPr lang="lt-LT" sz="2800" dirty="0">
                <a:latin typeface="+mn-lt"/>
              </a:rPr>
              <a:t>žvaigždės topologijos vietinio tinklo (LAN) pavyzdys</a:t>
            </a:r>
            <a:endParaRPr lang="en-US" sz="2800" dirty="0">
              <a:latin typeface="+mn-lt"/>
            </a:endParaRPr>
          </a:p>
        </p:txBody>
      </p:sp>
      <p:sp>
        <p:nvSpPr>
          <p:cNvPr id="10" name="TextBox 9">
            <a:extLst>
              <a:ext uri="{FF2B5EF4-FFF2-40B4-BE49-F238E27FC236}">
                <a16:creationId xmlns:a16="http://schemas.microsoft.com/office/drawing/2014/main" id="{0BDA9438-17DF-00C9-637E-E19CB9E1E421}"/>
              </a:ext>
            </a:extLst>
          </p:cNvPr>
          <p:cNvSpPr txBox="1"/>
          <p:nvPr/>
        </p:nvSpPr>
        <p:spPr>
          <a:xfrm>
            <a:off x="2987825" y="1779662"/>
            <a:ext cx="5891220" cy="3252172"/>
          </a:xfrm>
          <a:prstGeom prst="rect">
            <a:avLst/>
          </a:prstGeom>
          <a:noFill/>
        </p:spPr>
        <p:txBody>
          <a:bodyPr wrap="square" rtlCol="0">
            <a:spAutoFit/>
          </a:bodyPr>
          <a:lstStyle/>
          <a:p>
            <a:r>
              <a:rPr lang="lt-LT" sz="1500" dirty="0">
                <a:solidFill>
                  <a:srgbClr val="002060"/>
                </a:solidFill>
              </a:rPr>
              <a:t>Tačiau kiekvienas iš šių centrinės stotelės tipų turi skirtingas savybes:</a:t>
            </a:r>
          </a:p>
          <a:p>
            <a:pPr marL="180975" indent="-180975">
              <a:spcBef>
                <a:spcPts val="400"/>
              </a:spcBef>
              <a:spcAft>
                <a:spcPts val="300"/>
              </a:spcAft>
              <a:buFont typeface="Wingdings" panose="05000000000000000000" pitchFamily="2" charset="2"/>
              <a:buChar char="§"/>
            </a:pPr>
            <a:r>
              <a:rPr lang="lt-LT" sz="1250" b="1" dirty="0">
                <a:solidFill>
                  <a:schemeClr val="tx2"/>
                </a:solidFill>
              </a:rPr>
              <a:t>Tinklo šakotuvas (</a:t>
            </a:r>
            <a:r>
              <a:rPr lang="lt-LT" sz="1250" b="1" dirty="0" err="1">
                <a:solidFill>
                  <a:srgbClr val="002060"/>
                </a:solidFill>
              </a:rPr>
              <a:t>Hub</a:t>
            </a:r>
            <a:r>
              <a:rPr lang="lt-LT" sz="1250" b="1" dirty="0">
                <a:solidFill>
                  <a:srgbClr val="002060"/>
                </a:solidFill>
              </a:rPr>
              <a:t>).</a:t>
            </a:r>
            <a:r>
              <a:rPr lang="lt-LT" sz="1250" dirty="0">
                <a:solidFill>
                  <a:srgbClr val="002060"/>
                </a:solidFill>
              </a:rPr>
              <a:t> Tai paprasčiausias centrinis taškas, kuris tiesiog perduoda gautus duomenis visiems prijungtiems mazgams. Jis nesiekia efektyvumo ar saugumo.</a:t>
            </a:r>
          </a:p>
          <a:p>
            <a:pPr marL="180975" indent="-180975">
              <a:spcAft>
                <a:spcPts val="300"/>
              </a:spcAft>
              <a:buFont typeface="Wingdings" panose="05000000000000000000" pitchFamily="2" charset="2"/>
              <a:buChar char="§"/>
            </a:pPr>
            <a:r>
              <a:rPr lang="lt-LT" sz="1250" b="1" dirty="0">
                <a:solidFill>
                  <a:srgbClr val="002060"/>
                </a:solidFill>
              </a:rPr>
              <a:t>Komutatorius (</a:t>
            </a:r>
            <a:r>
              <a:rPr lang="lt-LT" sz="1250" b="1" i="1" dirty="0" err="1">
                <a:solidFill>
                  <a:srgbClr val="002060"/>
                </a:solidFill>
              </a:rPr>
              <a:t>Switch</a:t>
            </a:r>
            <a:r>
              <a:rPr lang="lt-LT" sz="1250" b="1" dirty="0">
                <a:solidFill>
                  <a:srgbClr val="002060"/>
                </a:solidFill>
              </a:rPr>
              <a:t>)</a:t>
            </a:r>
            <a:r>
              <a:rPr lang="lt-LT" sz="1250" dirty="0">
                <a:solidFill>
                  <a:srgbClr val="002060"/>
                </a:solidFill>
              </a:rPr>
              <a:t>. Šis įrenginys </a:t>
            </a:r>
            <a:r>
              <a:rPr lang="lt-LT" sz="1250" dirty="0">
                <a:solidFill>
                  <a:schemeClr val="tx2"/>
                </a:solidFill>
              </a:rPr>
              <a:t>yra „išmanesnis“ </a:t>
            </a:r>
            <a:r>
              <a:rPr lang="lt-LT" sz="1250" dirty="0">
                <a:solidFill>
                  <a:srgbClr val="002060"/>
                </a:solidFill>
              </a:rPr>
              <a:t>už tinklo šakotuvą (</a:t>
            </a:r>
            <a:r>
              <a:rPr lang="lt-LT" sz="1250" dirty="0" err="1">
                <a:solidFill>
                  <a:srgbClr val="002060"/>
                </a:solidFill>
              </a:rPr>
              <a:t>hub‘ą</a:t>
            </a:r>
            <a:r>
              <a:rPr lang="lt-LT" sz="1250" dirty="0">
                <a:solidFill>
                  <a:srgbClr val="002060"/>
                </a:solidFill>
              </a:rPr>
              <a:t>). </a:t>
            </a:r>
            <a:r>
              <a:rPr lang="lt-LT" sz="1250" dirty="0">
                <a:solidFill>
                  <a:schemeClr val="tx2"/>
                </a:solidFill>
              </a:rPr>
              <a:t>Jis įsimena, koks </a:t>
            </a:r>
            <a:r>
              <a:rPr lang="lt-LT" sz="1250" dirty="0">
                <a:solidFill>
                  <a:srgbClr val="002060"/>
                </a:solidFill>
              </a:rPr>
              <a:t>mazgas yra prijungtas prie kurios jungties, ir perduoda duomenis tik tam mazgui, kuriam jie yra skirti, o ne visiems mazgams, kaip tai daro </a:t>
            </a:r>
            <a:r>
              <a:rPr lang="lt-LT" sz="1250" dirty="0" err="1">
                <a:solidFill>
                  <a:srgbClr val="002060"/>
                </a:solidFill>
              </a:rPr>
              <a:t>hub'as</a:t>
            </a:r>
            <a:r>
              <a:rPr lang="lt-LT" sz="1250" dirty="0">
                <a:solidFill>
                  <a:srgbClr val="002060"/>
                </a:solidFill>
              </a:rPr>
              <a:t>. Tai padidina efektyvumą ir saugumą.</a:t>
            </a:r>
          </a:p>
          <a:p>
            <a:pPr marL="180975" indent="-180975">
              <a:spcAft>
                <a:spcPts val="300"/>
              </a:spcAft>
              <a:buFont typeface="Wingdings" panose="05000000000000000000" pitchFamily="2" charset="2"/>
              <a:buChar char="§"/>
            </a:pPr>
            <a:r>
              <a:rPr lang="lt-LT" sz="1250" b="1" dirty="0">
                <a:solidFill>
                  <a:srgbClr val="002060"/>
                </a:solidFill>
              </a:rPr>
              <a:t>Maršrutizatorius (</a:t>
            </a:r>
            <a:r>
              <a:rPr lang="lt-LT" sz="1250" b="1" i="1" dirty="0" err="1">
                <a:solidFill>
                  <a:srgbClr val="002060"/>
                </a:solidFill>
              </a:rPr>
              <a:t>Router</a:t>
            </a:r>
            <a:r>
              <a:rPr lang="lt-LT" sz="1250" b="1" dirty="0">
                <a:solidFill>
                  <a:srgbClr val="002060"/>
                </a:solidFill>
              </a:rPr>
              <a:t>)</a:t>
            </a:r>
            <a:r>
              <a:rPr lang="lt-LT" sz="1250" dirty="0">
                <a:solidFill>
                  <a:srgbClr val="002060"/>
                </a:solidFill>
              </a:rPr>
              <a:t>. Tai dar „išmanesnis“ įrenginys, kuris gali atlikti daug funkcijų, įskaitant duomenų perdavimą tarp skirtingų tinklų, informacijos filtravimą, kibernetinės saugos ir kt.</a:t>
            </a:r>
          </a:p>
          <a:p>
            <a:r>
              <a:rPr lang="lt-LT" sz="1300" dirty="0">
                <a:solidFill>
                  <a:srgbClr val="002060"/>
                </a:solidFill>
              </a:rPr>
              <a:t>Nors žvaigždės tipo topologijoje galima naudoti bet kurį iš šių centrinio taško tipų, </a:t>
            </a:r>
            <a:r>
              <a:rPr lang="lt-LT" sz="1300" b="1" dirty="0">
                <a:solidFill>
                  <a:srgbClr val="002060"/>
                </a:solidFill>
              </a:rPr>
              <a:t>komutatorius</a:t>
            </a:r>
            <a:r>
              <a:rPr lang="lt-LT" sz="1300" dirty="0">
                <a:solidFill>
                  <a:srgbClr val="002060"/>
                </a:solidFill>
              </a:rPr>
              <a:t> yra dažniausiai naudojamas variantas dėl jo efektyvumo ir saugumo pranašumų. Jis yra ypač naudingas didesniuose tinkluose, kur svarbu užtikrinti duomenų perdavimo efektyvumą ir saugumą.</a:t>
            </a:r>
          </a:p>
        </p:txBody>
      </p:sp>
      <p:sp>
        <p:nvSpPr>
          <p:cNvPr id="11" name="TextBox 10">
            <a:extLst>
              <a:ext uri="{FF2B5EF4-FFF2-40B4-BE49-F238E27FC236}">
                <a16:creationId xmlns:a16="http://schemas.microsoft.com/office/drawing/2014/main" id="{320A58AF-E800-9DE0-650E-BF9DCE29277C}"/>
              </a:ext>
            </a:extLst>
          </p:cNvPr>
          <p:cNvSpPr txBox="1"/>
          <p:nvPr/>
        </p:nvSpPr>
        <p:spPr>
          <a:xfrm>
            <a:off x="154882" y="1113719"/>
            <a:ext cx="8881613" cy="784830"/>
          </a:xfrm>
          <a:prstGeom prst="rect">
            <a:avLst/>
          </a:prstGeom>
          <a:noFill/>
        </p:spPr>
        <p:txBody>
          <a:bodyPr wrap="square" rtlCol="0">
            <a:spAutoFit/>
          </a:bodyPr>
          <a:lstStyle/>
          <a:p>
            <a:r>
              <a:rPr lang="lt-LT" sz="1500" dirty="0">
                <a:solidFill>
                  <a:srgbClr val="002060"/>
                </a:solidFill>
              </a:rPr>
              <a:t>Kliento/serverio </a:t>
            </a:r>
            <a:r>
              <a:rPr lang="lt-LT" sz="1500" dirty="0">
                <a:solidFill>
                  <a:schemeClr val="tx2"/>
                </a:solidFill>
              </a:rPr>
              <a:t>architektūros žvaigždės topologijos tinkle </a:t>
            </a:r>
            <a:r>
              <a:rPr lang="lt-LT" sz="1500" dirty="0">
                <a:solidFill>
                  <a:srgbClr val="002060"/>
                </a:solidFill>
              </a:rPr>
              <a:t>visi tinklo mazgai, pvz., serveriai, klientų kompiuteriai, spausdintuvai, maršrutizatoriai (angl. </a:t>
            </a:r>
            <a:r>
              <a:rPr lang="lt-LT" sz="1500" i="1" dirty="0" err="1">
                <a:solidFill>
                  <a:srgbClr val="002060"/>
                </a:solidFill>
              </a:rPr>
              <a:t>router</a:t>
            </a:r>
            <a:r>
              <a:rPr lang="lt-LT" sz="1500" dirty="0">
                <a:solidFill>
                  <a:srgbClr val="002060"/>
                </a:solidFill>
              </a:rPr>
              <a:t>), yra prijungti prie centrinio taško (kom</a:t>
            </a:r>
            <a:r>
              <a:rPr lang="lt-LT" sz="1500" dirty="0">
                <a:solidFill>
                  <a:schemeClr val="tx2"/>
                </a:solidFill>
              </a:rPr>
              <a:t>utatoriaus, angl. </a:t>
            </a:r>
            <a:r>
              <a:rPr lang="lt-LT" sz="1500" i="1" dirty="0" err="1">
                <a:solidFill>
                  <a:schemeClr val="tx2"/>
                </a:solidFill>
              </a:rPr>
              <a:t>switch</a:t>
            </a:r>
            <a:r>
              <a:rPr lang="lt-LT" sz="1500" dirty="0">
                <a:solidFill>
                  <a:schemeClr val="tx2"/>
                </a:solidFill>
              </a:rPr>
              <a:t>) </a:t>
            </a:r>
            <a:r>
              <a:rPr lang="lt-LT" sz="1500" dirty="0">
                <a:solidFill>
                  <a:srgbClr val="002060"/>
                </a:solidFill>
              </a:rPr>
              <a:t>. Šis centrinis taškas gali būti ir maršrutizatorius arba tinklo šakotuvas </a:t>
            </a:r>
            <a:r>
              <a:rPr lang="lt-LT" sz="1500" dirty="0">
                <a:solidFill>
                  <a:schemeClr val="tx2"/>
                </a:solidFill>
              </a:rPr>
              <a:t>(</a:t>
            </a:r>
            <a:r>
              <a:rPr lang="lt-LT" sz="1500" dirty="0" err="1">
                <a:solidFill>
                  <a:schemeClr val="tx2"/>
                </a:solidFill>
              </a:rPr>
              <a:t>hub‘as</a:t>
            </a:r>
            <a:r>
              <a:rPr lang="lt-LT" sz="1500" dirty="0">
                <a:solidFill>
                  <a:schemeClr val="tx2"/>
                </a:solidFill>
              </a:rPr>
              <a:t>).</a:t>
            </a:r>
            <a:endParaRPr lang="en-US" sz="1500" dirty="0">
              <a:solidFill>
                <a:schemeClr val="tx2"/>
              </a:solidFill>
            </a:endParaRPr>
          </a:p>
        </p:txBody>
      </p:sp>
      <p:sp>
        <p:nvSpPr>
          <p:cNvPr id="2" name="Skaidrės numerio vietos rezervavimo ženklas 2">
            <a:extLst>
              <a:ext uri="{FF2B5EF4-FFF2-40B4-BE49-F238E27FC236}">
                <a16:creationId xmlns:a16="http://schemas.microsoft.com/office/drawing/2014/main" id="{D2DBE868-2F82-507F-90C6-3988AA9AD068}"/>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460529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čiakampis 1"/>
          <p:cNvSpPr/>
          <p:nvPr/>
        </p:nvSpPr>
        <p:spPr>
          <a:xfrm>
            <a:off x="151670" y="1106690"/>
            <a:ext cx="8894467" cy="1528624"/>
          </a:xfrm>
          <a:prstGeom prst="rect">
            <a:avLst/>
          </a:prstGeom>
        </p:spPr>
        <p:txBody>
          <a:bodyPr wrap="square">
            <a:spAutoFit/>
          </a:bodyPr>
          <a:lstStyle/>
          <a:p>
            <a:pPr marL="268288" indent="-268288" defTabSz="914378">
              <a:spcBef>
                <a:spcPts val="800"/>
              </a:spcBef>
              <a:buClr>
                <a:srgbClr val="029EF4"/>
              </a:buClr>
              <a:buSzPct val="80000"/>
              <a:buFont typeface="Wingdings" panose="05000000000000000000" pitchFamily="2" charset="2"/>
              <a:buChar char="q"/>
            </a:pPr>
            <a:r>
              <a:rPr lang="lt-LT" sz="1600" dirty="0">
                <a:solidFill>
                  <a:schemeClr val="tx2"/>
                </a:solidFill>
              </a:rPr>
              <a:t>Pagrindinis tinklų ir Interneto protokolas TCP/IP  sudarytas iš sąveikaujančių modulių, kurių kiekvienas turi savo funkcijų rinkinį.</a:t>
            </a:r>
          </a:p>
          <a:p>
            <a:pPr marL="268288" indent="-268288" defTabSz="914378">
              <a:spcBef>
                <a:spcPts val="800"/>
              </a:spcBef>
              <a:buClr>
                <a:srgbClr val="029EF4"/>
              </a:buClr>
              <a:buSzPct val="80000"/>
              <a:buFont typeface="Wingdings" panose="05000000000000000000" pitchFamily="2" charset="2"/>
              <a:buChar char="q"/>
            </a:pPr>
            <a:r>
              <a:rPr lang="lt-LT" sz="1600" b="1" dirty="0">
                <a:solidFill>
                  <a:schemeClr val="tx2"/>
                </a:solidFill>
              </a:rPr>
              <a:t>Hierarchinis</a:t>
            </a:r>
            <a:r>
              <a:rPr lang="lt-LT" sz="1600" dirty="0">
                <a:solidFill>
                  <a:schemeClr val="tx2"/>
                </a:solidFill>
              </a:rPr>
              <a:t> reiškia, kad kiekvienas viršutinio sluoksnio protokolas yra paremtas dviem ar daugiau žemesnio sluoksnio protokolų.</a:t>
            </a:r>
          </a:p>
          <a:p>
            <a:pPr marL="268288" indent="-268288" defTabSz="914378">
              <a:spcBef>
                <a:spcPts val="800"/>
              </a:spcBef>
              <a:buClr>
                <a:srgbClr val="029EF4"/>
              </a:buClr>
              <a:buSzPct val="80000"/>
              <a:buFont typeface="Wingdings" panose="05000000000000000000" pitchFamily="2" charset="2"/>
              <a:buChar char="q"/>
            </a:pPr>
            <a:r>
              <a:rPr lang="lt-LT" sz="1600" b="1" dirty="0">
                <a:solidFill>
                  <a:schemeClr val="tx2"/>
                </a:solidFill>
              </a:rPr>
              <a:t>Duomenų skaidymas </a:t>
            </a:r>
            <a:r>
              <a:rPr lang="lt-LT" sz="1600" dirty="0">
                <a:solidFill>
                  <a:schemeClr val="tx2"/>
                </a:solidFill>
              </a:rPr>
              <a:t>į sluoksnius persiuntimo metu dažnai </a:t>
            </a:r>
            <a:r>
              <a:rPr lang="lt-LT" sz="1600" b="1" dirty="0">
                <a:solidFill>
                  <a:schemeClr val="tx2"/>
                </a:solidFill>
              </a:rPr>
              <a:t>vadinamas dekompozicijos principu</a:t>
            </a:r>
            <a:r>
              <a:rPr lang="lt-LT" sz="1600" dirty="0">
                <a:solidFill>
                  <a:schemeClr val="tx2"/>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41" y="2643758"/>
            <a:ext cx="4537375" cy="2262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tačiakampis 8"/>
          <p:cNvSpPr/>
          <p:nvPr/>
        </p:nvSpPr>
        <p:spPr>
          <a:xfrm>
            <a:off x="150162" y="4850246"/>
            <a:ext cx="3528392" cy="261610"/>
          </a:xfrm>
          <a:prstGeom prst="rect">
            <a:avLst/>
          </a:prstGeom>
          <a:noFill/>
        </p:spPr>
        <p:txBody>
          <a:bodyPr wrap="square">
            <a:spAutoFit/>
          </a:bodyPr>
          <a:lstStyle/>
          <a:p>
            <a:r>
              <a:rPr lang="lt-LT" sz="1100" dirty="0">
                <a:solidFill>
                  <a:srgbClr val="FF0000"/>
                </a:solidFill>
                <a:hlinkClick r:id="rId3"/>
              </a:rPr>
              <a:t>Pagal </a:t>
            </a:r>
            <a:r>
              <a:rPr lang="lt-LT" sz="1100" dirty="0">
                <a:hlinkClick r:id="rId3"/>
              </a:rPr>
              <a:t>https://edukedar.com/tcp-ip-model/</a:t>
            </a:r>
            <a:r>
              <a:rPr lang="lt-LT" sz="1100" dirty="0"/>
              <a:t> (2023-09-20)</a:t>
            </a:r>
          </a:p>
        </p:txBody>
      </p:sp>
      <p:sp>
        <p:nvSpPr>
          <p:cNvPr id="10" name="Stačiakampis 9"/>
          <p:cNvSpPr/>
          <p:nvPr/>
        </p:nvSpPr>
        <p:spPr>
          <a:xfrm>
            <a:off x="4819423" y="2701912"/>
            <a:ext cx="4186105" cy="2215991"/>
          </a:xfrm>
          <a:prstGeom prst="rect">
            <a:avLst/>
          </a:prstGeom>
          <a:solidFill>
            <a:schemeClr val="bg2"/>
          </a:solidFill>
        </p:spPr>
        <p:txBody>
          <a:bodyPr wrap="square">
            <a:spAutoFit/>
          </a:bodyPr>
          <a:lstStyle/>
          <a:p>
            <a:r>
              <a:rPr lang="lt-LT" sz="1600" dirty="0">
                <a:solidFill>
                  <a:schemeClr val="tx2"/>
                </a:solidFill>
              </a:rPr>
              <a:t>Kiekvienas sluoksnis dirba su savo „kaimynais“ ir perduoda informaciją aukštyn arba žemyn. Tai lyg </a:t>
            </a:r>
            <a:r>
              <a:rPr lang="lt-LT" sz="1600" b="1" dirty="0">
                <a:solidFill>
                  <a:schemeClr val="tx2"/>
                </a:solidFill>
              </a:rPr>
              <a:t>grandinė</a:t>
            </a:r>
            <a:r>
              <a:rPr lang="lt-LT" sz="1600" dirty="0">
                <a:solidFill>
                  <a:schemeClr val="tx2"/>
                </a:solidFill>
              </a:rPr>
              <a:t>, kur kiekvienas grandinės segmentas turi savo funkciją, bet visi dirba kartu.</a:t>
            </a:r>
          </a:p>
          <a:p>
            <a:pPr>
              <a:spcBef>
                <a:spcPts val="1200"/>
              </a:spcBef>
            </a:pPr>
            <a:r>
              <a:rPr lang="lt-LT" sz="1600" b="1" dirty="0">
                <a:solidFill>
                  <a:schemeClr val="tx2"/>
                </a:solidFill>
              </a:rPr>
              <a:t>Kitoje skaidrėje aptariamas duomenų persiuntimui naudojamas dekompozicijos principas.</a:t>
            </a:r>
            <a:endParaRPr lang="lt-LT" sz="1600" dirty="0">
              <a:solidFill>
                <a:schemeClr val="tx2"/>
              </a:solidFill>
            </a:endParaRPr>
          </a:p>
        </p:txBody>
      </p:sp>
      <p:sp>
        <p:nvSpPr>
          <p:cNvPr id="4" name="Pavadinimas 3">
            <a:extLst>
              <a:ext uri="{FF2B5EF4-FFF2-40B4-BE49-F238E27FC236}">
                <a16:creationId xmlns:a16="http://schemas.microsoft.com/office/drawing/2014/main" id="{16E84D1B-E71F-3C90-D1C0-ADE3D6B94B7D}"/>
              </a:ext>
            </a:extLst>
          </p:cNvPr>
          <p:cNvSpPr>
            <a:spLocks noGrp="1"/>
          </p:cNvSpPr>
          <p:nvPr>
            <p:ph type="title"/>
          </p:nvPr>
        </p:nvSpPr>
        <p:spPr/>
        <p:txBody>
          <a:bodyPr>
            <a:normAutofit/>
          </a:bodyPr>
          <a:lstStyle/>
          <a:p>
            <a:r>
              <a:rPr lang="lt-LT" dirty="0">
                <a:solidFill>
                  <a:schemeClr val="bg1">
                    <a:lumMod val="95000"/>
                  </a:schemeClr>
                </a:solidFill>
              </a:rPr>
              <a:t>TCP/IP yra hierarchinis protokolas</a:t>
            </a:r>
            <a:endParaRPr lang="en-US" dirty="0"/>
          </a:p>
        </p:txBody>
      </p:sp>
      <p:sp>
        <p:nvSpPr>
          <p:cNvPr id="3" name="Skaidrės numerio vietos rezervavimo ženklas 2">
            <a:extLst>
              <a:ext uri="{FF2B5EF4-FFF2-40B4-BE49-F238E27FC236}">
                <a16:creationId xmlns:a16="http://schemas.microsoft.com/office/drawing/2014/main" id="{F61FE5D7-C733-3C49-E1DE-DCCA9FD96BA5}"/>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3911196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vadinimas 5">
            <a:extLst>
              <a:ext uri="{FF2B5EF4-FFF2-40B4-BE49-F238E27FC236}">
                <a16:creationId xmlns:a16="http://schemas.microsoft.com/office/drawing/2014/main" id="{92B279BE-BF97-D4D1-E7B5-0726997A5EBA}"/>
              </a:ext>
            </a:extLst>
          </p:cNvPr>
          <p:cNvSpPr>
            <a:spLocks noGrp="1"/>
          </p:cNvSpPr>
          <p:nvPr>
            <p:ph type="title"/>
          </p:nvPr>
        </p:nvSpPr>
        <p:spPr/>
        <p:txBody>
          <a:bodyPr>
            <a:normAutofit fontScale="90000"/>
          </a:bodyPr>
          <a:lstStyle/>
          <a:p>
            <a:r>
              <a:rPr lang="lt-LT" dirty="0">
                <a:solidFill>
                  <a:schemeClr val="bg1"/>
                </a:solidFill>
              </a:rPr>
              <a:t>Duomenų persiuntimui naudojamas dekompozicijos principas (1)</a:t>
            </a:r>
            <a:endParaRPr lang="en-US" dirty="0"/>
          </a:p>
        </p:txBody>
      </p:sp>
      <p:sp>
        <p:nvSpPr>
          <p:cNvPr id="7" name="Turinio vietos rezervavimo ženklas 6">
            <a:extLst>
              <a:ext uri="{FF2B5EF4-FFF2-40B4-BE49-F238E27FC236}">
                <a16:creationId xmlns:a16="http://schemas.microsoft.com/office/drawing/2014/main" id="{851366DD-2F23-7CE8-0ED2-F4350B9E01FF}"/>
              </a:ext>
            </a:extLst>
          </p:cNvPr>
          <p:cNvSpPr>
            <a:spLocks noGrp="1"/>
          </p:cNvSpPr>
          <p:nvPr>
            <p:ph idx="1"/>
          </p:nvPr>
        </p:nvSpPr>
        <p:spPr>
          <a:xfrm>
            <a:off x="251520" y="1264598"/>
            <a:ext cx="8640959" cy="3827431"/>
          </a:xfrm>
        </p:spPr>
        <p:txBody>
          <a:bodyPr>
            <a:normAutofit fontScale="85000" lnSpcReduction="20000"/>
          </a:bodyPr>
          <a:lstStyle/>
          <a:p>
            <a:pPr marL="0" indent="0">
              <a:lnSpc>
                <a:spcPct val="120000"/>
              </a:lnSpc>
              <a:spcBef>
                <a:spcPts val="0"/>
              </a:spcBef>
              <a:buNone/>
            </a:pPr>
            <a:r>
              <a:rPr lang="lt-LT" sz="2400" b="1" dirty="0"/>
              <a:t>Dekompozicijos principas </a:t>
            </a:r>
            <a:r>
              <a:rPr lang="lt-LT" sz="2400" dirty="0"/>
              <a:t>yra labai svarbus duomenų perdavimo tinkle.  Dideli duomenų kiekiai yra suskirstyti į mažesnius segmentus arba „paketus“, kurie yra atskirai siunčiami per tinklą. Šis procesas vyksta keliais etapais.</a:t>
            </a:r>
          </a:p>
          <a:p>
            <a:pPr>
              <a:lnSpc>
                <a:spcPct val="110000"/>
              </a:lnSpc>
              <a:spcBef>
                <a:spcPts val="700"/>
              </a:spcBef>
            </a:pPr>
            <a:r>
              <a:rPr lang="lt-LT" sz="2400" b="1" dirty="0"/>
              <a:t>Duomenų pakavimas</a:t>
            </a:r>
          </a:p>
          <a:p>
            <a:pPr marL="355600" lvl="1" indent="0">
              <a:lnSpc>
                <a:spcPct val="120000"/>
              </a:lnSpc>
              <a:spcBef>
                <a:spcPts val="300"/>
              </a:spcBef>
              <a:buNone/>
            </a:pPr>
            <a:r>
              <a:rPr lang="lt-LT" sz="2100" dirty="0"/>
              <a:t>Kai vartotojas, pavyzdžiui, nori atsiųsti didelį failą arba peržiūrėti vaizdo įrašą internete, duomenys yra „supakuojami“ į mažesnius segmentus. Kiekvienas segmentas turi savo antraštę, kuri nurodo informaciją apie segmentą, ir</a:t>
            </a:r>
            <a:br>
              <a:rPr lang="lt-LT" sz="2100" dirty="0"/>
            </a:br>
            <a:r>
              <a:rPr lang="lt-LT" sz="2100" dirty="0"/>
              <a:t>duomenų dalį.</a:t>
            </a:r>
          </a:p>
          <a:p>
            <a:pPr>
              <a:lnSpc>
                <a:spcPct val="110000"/>
              </a:lnSpc>
              <a:spcBef>
                <a:spcPts val="700"/>
              </a:spcBef>
            </a:pPr>
            <a:r>
              <a:rPr lang="lt-LT" sz="2400" b="1" dirty="0"/>
              <a:t>Duomenų siuntimas</a:t>
            </a:r>
          </a:p>
          <a:p>
            <a:pPr marL="355600" lvl="1" indent="0">
              <a:lnSpc>
                <a:spcPct val="120000"/>
              </a:lnSpc>
              <a:spcBef>
                <a:spcPts val="300"/>
              </a:spcBef>
              <a:buNone/>
            </a:pPr>
            <a:r>
              <a:rPr lang="lt-LT" sz="2100" dirty="0"/>
              <a:t>Kiekvienas segmentas yra atskirai siunčiamas per tinklą. Tai leidžia efektyviau naudoti tinklo resursus, nes segmentai gali būti siunčiami per skirtingus maršrutus ir tuo pačiu metu gali būti siunčiami kiti duomenys.</a:t>
            </a:r>
            <a:endParaRPr lang="en-US" sz="2100" dirty="0"/>
          </a:p>
        </p:txBody>
      </p:sp>
      <p:sp>
        <p:nvSpPr>
          <p:cNvPr id="2" name="Skaidrės numerio vietos rezervavimo ženklas 2">
            <a:extLst>
              <a:ext uri="{FF2B5EF4-FFF2-40B4-BE49-F238E27FC236}">
                <a16:creationId xmlns:a16="http://schemas.microsoft.com/office/drawing/2014/main" id="{0339208B-A1CA-8BB6-0E1B-7C4BEF50E5F7}"/>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2797547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vadinimas 5">
            <a:extLst>
              <a:ext uri="{FF2B5EF4-FFF2-40B4-BE49-F238E27FC236}">
                <a16:creationId xmlns:a16="http://schemas.microsoft.com/office/drawing/2014/main" id="{92B279BE-BF97-D4D1-E7B5-0726997A5EBA}"/>
              </a:ext>
            </a:extLst>
          </p:cNvPr>
          <p:cNvSpPr>
            <a:spLocks noGrp="1"/>
          </p:cNvSpPr>
          <p:nvPr>
            <p:ph type="title"/>
          </p:nvPr>
        </p:nvSpPr>
        <p:spPr/>
        <p:txBody>
          <a:bodyPr>
            <a:normAutofit fontScale="90000"/>
          </a:bodyPr>
          <a:lstStyle/>
          <a:p>
            <a:r>
              <a:rPr lang="lt-LT" dirty="0">
                <a:solidFill>
                  <a:schemeClr val="bg1"/>
                </a:solidFill>
              </a:rPr>
              <a:t>Duomenų persiuntimui naudojamas dekompozicijos principas (2)</a:t>
            </a:r>
            <a:endParaRPr lang="en-US" dirty="0"/>
          </a:p>
        </p:txBody>
      </p:sp>
      <p:sp>
        <p:nvSpPr>
          <p:cNvPr id="7" name="Turinio vietos rezervavimo ženklas 6">
            <a:extLst>
              <a:ext uri="{FF2B5EF4-FFF2-40B4-BE49-F238E27FC236}">
                <a16:creationId xmlns:a16="http://schemas.microsoft.com/office/drawing/2014/main" id="{851366DD-2F23-7CE8-0ED2-F4350B9E01FF}"/>
              </a:ext>
            </a:extLst>
          </p:cNvPr>
          <p:cNvSpPr>
            <a:spLocks noGrp="1"/>
          </p:cNvSpPr>
          <p:nvPr>
            <p:ph idx="1"/>
          </p:nvPr>
        </p:nvSpPr>
        <p:spPr>
          <a:xfrm>
            <a:off x="251520" y="1264598"/>
            <a:ext cx="8640959" cy="3755423"/>
          </a:xfrm>
        </p:spPr>
        <p:txBody>
          <a:bodyPr>
            <a:normAutofit fontScale="92500" lnSpcReduction="20000"/>
          </a:bodyPr>
          <a:lstStyle/>
          <a:p>
            <a:pPr>
              <a:lnSpc>
                <a:spcPct val="110000"/>
              </a:lnSpc>
              <a:spcBef>
                <a:spcPts val="600"/>
              </a:spcBef>
            </a:pPr>
            <a:r>
              <a:rPr lang="lt-LT" sz="2200" b="1" dirty="0"/>
              <a:t>Duomenų priėmimas</a:t>
            </a:r>
          </a:p>
          <a:p>
            <a:pPr marL="355600" lvl="1" indent="0">
              <a:lnSpc>
                <a:spcPct val="115000"/>
              </a:lnSpc>
              <a:spcBef>
                <a:spcPts val="400"/>
              </a:spcBef>
              <a:buNone/>
            </a:pPr>
            <a:r>
              <a:rPr lang="lt-LT" sz="1900" dirty="0"/>
              <a:t>Gautieji segmentai yra „išpakuojami“, ir duomenys sujungiami atgal į pradinį formatą. Tai gali apimti ir duomenų tikrinimą, kad būtų užtikrintas duomenų vientisumas ir kad nebūtų prarastas joks segmentas.</a:t>
            </a:r>
          </a:p>
          <a:p>
            <a:pPr>
              <a:lnSpc>
                <a:spcPct val="110000"/>
              </a:lnSpc>
              <a:spcBef>
                <a:spcPts val="600"/>
              </a:spcBef>
            </a:pPr>
            <a:r>
              <a:rPr lang="lt-LT" sz="2200" b="1" dirty="0"/>
              <a:t>Duomenų kontrolės priemonių taikymas</a:t>
            </a:r>
            <a:endParaRPr lang="lt-LT" sz="2200" b="1" dirty="0">
              <a:solidFill>
                <a:srgbClr val="FF0000"/>
              </a:solidFill>
            </a:endParaRPr>
          </a:p>
          <a:p>
            <a:pPr marL="355600" lvl="1" indent="0">
              <a:lnSpc>
                <a:spcPct val="115000"/>
              </a:lnSpc>
              <a:spcBef>
                <a:spcPts val="400"/>
              </a:spcBef>
              <a:buNone/>
            </a:pPr>
            <a:r>
              <a:rPr lang="lt-LT" sz="1900" dirty="0"/>
              <a:t>Dekompozicija leidžia taikyti įvairias kontrolės priemones, tokias kaip klaidų ieškojimas, klaidų taisymas, duomenų srauto, spūsčių valdymas, duomenų integralumas.</a:t>
            </a:r>
          </a:p>
          <a:p>
            <a:pPr marL="0" lvl="1" indent="0">
              <a:lnSpc>
                <a:spcPct val="120000"/>
              </a:lnSpc>
              <a:spcBef>
                <a:spcPts val="1200"/>
              </a:spcBef>
              <a:buClr>
                <a:srgbClr val="029EF4"/>
              </a:buClr>
              <a:buSzPct val="80000"/>
              <a:buNone/>
            </a:pPr>
            <a:r>
              <a:rPr lang="lt-LT" sz="2000" b="1" dirty="0"/>
              <a:t>Dekompozicijos principas yra itin svarbus, nes jis leidžia tinklams veikti efektyviau, padeda išvengti spūsčių ir užtikrina, kad duomenys būtų perduoti tikslingai ir efektyviai. </a:t>
            </a:r>
            <a:r>
              <a:rPr lang="lt-LT" sz="2000" dirty="0"/>
              <a:t>Tai yra pagrindinė priežastis, kodėl tinklai (tokie kaip internetas) gali veikti su dideliais duomenų kiekiais ir daugybe įrenginių.</a:t>
            </a:r>
            <a:endParaRPr lang="lt-LT" dirty="0"/>
          </a:p>
        </p:txBody>
      </p:sp>
      <p:sp>
        <p:nvSpPr>
          <p:cNvPr id="2" name="Skaidrės numerio vietos rezervavimo ženklas 2">
            <a:extLst>
              <a:ext uri="{FF2B5EF4-FFF2-40B4-BE49-F238E27FC236}">
                <a16:creationId xmlns:a16="http://schemas.microsoft.com/office/drawing/2014/main" id="{060F6907-D17C-119F-28B2-45CD9C82F184}"/>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761914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EBE6A758-E670-18C0-16D7-AC2EB728922C}"/>
              </a:ext>
            </a:extLst>
          </p:cNvPr>
          <p:cNvSpPr>
            <a:spLocks noGrp="1"/>
          </p:cNvSpPr>
          <p:nvPr>
            <p:ph idx="1"/>
          </p:nvPr>
        </p:nvSpPr>
        <p:spPr>
          <a:xfrm>
            <a:off x="1259632" y="1157649"/>
            <a:ext cx="7665921" cy="3896359"/>
          </a:xfrm>
        </p:spPr>
        <p:txBody>
          <a:bodyPr>
            <a:noAutofit/>
          </a:bodyPr>
          <a:lstStyle/>
          <a:p>
            <a:pPr marL="179388" indent="0">
              <a:lnSpc>
                <a:spcPct val="90000"/>
              </a:lnSpc>
              <a:spcBef>
                <a:spcPts val="0"/>
              </a:spcBef>
              <a:buNone/>
            </a:pPr>
            <a:r>
              <a:rPr lang="lt-LT" sz="1600" b="1" dirty="0"/>
              <a:t>Taikymo sluoksnis </a:t>
            </a:r>
          </a:p>
          <a:p>
            <a:pPr marL="450850" indent="0">
              <a:lnSpc>
                <a:spcPct val="90000"/>
              </a:lnSpc>
              <a:spcBef>
                <a:spcPts val="200"/>
              </a:spcBef>
              <a:buNone/>
            </a:pPr>
            <a:r>
              <a:rPr lang="lt-LT" sz="1400" dirty="0"/>
              <a:t>Atsakingas už komunikaciją tarp vartotojo programų ir tinklo.</a:t>
            </a:r>
          </a:p>
          <a:p>
            <a:pPr marL="450850" indent="0">
              <a:lnSpc>
                <a:spcPct val="90000"/>
              </a:lnSpc>
              <a:spcBef>
                <a:spcPts val="200"/>
              </a:spcBef>
              <a:buNone/>
            </a:pPr>
            <a:r>
              <a:rPr lang="lt-LT" sz="1400" b="1" i="1" dirty="0"/>
              <a:t>Pavyzdžiai. </a:t>
            </a:r>
            <a:r>
              <a:rPr lang="lt-LT" sz="1400" dirty="0"/>
              <a:t>HTTP (tinklalapiai), FTP (failų perdavimas), SMTP (el. paštas).</a:t>
            </a:r>
          </a:p>
          <a:p>
            <a:pPr marL="450850" indent="0">
              <a:lnSpc>
                <a:spcPct val="90000"/>
              </a:lnSpc>
              <a:spcBef>
                <a:spcPts val="200"/>
              </a:spcBef>
              <a:buNone/>
            </a:pPr>
            <a:r>
              <a:rPr lang="lt-LT" sz="1400" b="1" i="1" dirty="0"/>
              <a:t>Paprastai kalbant. </a:t>
            </a:r>
            <a:r>
              <a:rPr lang="lt-LT" sz="1400" dirty="0"/>
              <a:t>Čia yra programos, kurias naudojate naršyti internete, siųsti el. paštą ir pan.</a:t>
            </a:r>
            <a:endParaRPr lang="lt-LT" sz="1400" b="1" dirty="0"/>
          </a:p>
          <a:p>
            <a:pPr marL="179388" indent="0">
              <a:lnSpc>
                <a:spcPct val="90000"/>
              </a:lnSpc>
              <a:spcBef>
                <a:spcPts val="1000"/>
              </a:spcBef>
              <a:buNone/>
            </a:pPr>
            <a:r>
              <a:rPr lang="lt-LT" sz="1600" b="1" dirty="0"/>
              <a:t>Transporto sluoksnis </a:t>
            </a:r>
          </a:p>
          <a:p>
            <a:pPr marL="450850" indent="0">
              <a:lnSpc>
                <a:spcPct val="90000"/>
              </a:lnSpc>
              <a:spcBef>
                <a:spcPts val="200"/>
              </a:spcBef>
              <a:buNone/>
            </a:pPr>
            <a:r>
              <a:rPr lang="lt-LT" sz="1400" dirty="0"/>
              <a:t>Atsakingas už duomenų perdavimą tarp kompiuterių.</a:t>
            </a:r>
          </a:p>
          <a:p>
            <a:pPr marL="450850" indent="0">
              <a:lnSpc>
                <a:spcPct val="90000"/>
              </a:lnSpc>
              <a:spcBef>
                <a:spcPts val="200"/>
              </a:spcBef>
              <a:buNone/>
            </a:pPr>
            <a:r>
              <a:rPr lang="lt-LT" sz="1400" b="1" i="1" dirty="0"/>
              <a:t>Pavyzdžiai. </a:t>
            </a:r>
            <a:r>
              <a:rPr lang="lt-LT" sz="1400" dirty="0"/>
              <a:t>TCP (patikimas duomenų perdavimas), UDP (greitas, bet mažiau patikimas).</a:t>
            </a:r>
          </a:p>
          <a:p>
            <a:pPr marL="450850" indent="0">
              <a:lnSpc>
                <a:spcPct val="90000"/>
              </a:lnSpc>
              <a:spcBef>
                <a:spcPts val="200"/>
              </a:spcBef>
              <a:buNone/>
            </a:pPr>
            <a:r>
              <a:rPr lang="lt-LT" sz="1400" b="1" i="1" dirty="0"/>
              <a:t>Paprastai kalbant. </a:t>
            </a:r>
            <a:r>
              <a:rPr lang="lt-LT" sz="1400" dirty="0"/>
              <a:t>Tai kaip paštininkas, kuris pristato jūsų laiškus ir paketus.</a:t>
            </a:r>
          </a:p>
          <a:p>
            <a:pPr marL="179388" indent="0">
              <a:lnSpc>
                <a:spcPct val="90000"/>
              </a:lnSpc>
              <a:spcBef>
                <a:spcPts val="1000"/>
              </a:spcBef>
              <a:buNone/>
            </a:pPr>
            <a:r>
              <a:rPr lang="lt-LT" sz="1600" b="1" dirty="0"/>
              <a:t>Interneto sluoksnis</a:t>
            </a:r>
          </a:p>
          <a:p>
            <a:pPr marL="450850" indent="0">
              <a:lnSpc>
                <a:spcPct val="90000"/>
              </a:lnSpc>
              <a:spcBef>
                <a:spcPts val="200"/>
              </a:spcBef>
              <a:buNone/>
            </a:pPr>
            <a:r>
              <a:rPr lang="lt-LT" sz="1400" dirty="0"/>
              <a:t>Atsakingas už duomenų paketų siuntimą per tinklą.</a:t>
            </a:r>
          </a:p>
          <a:p>
            <a:pPr marL="450850" indent="0">
              <a:lnSpc>
                <a:spcPct val="90000"/>
              </a:lnSpc>
              <a:spcBef>
                <a:spcPts val="200"/>
              </a:spcBef>
              <a:buNone/>
            </a:pPr>
            <a:r>
              <a:rPr lang="lt-LT" sz="1400" b="1" i="1" dirty="0"/>
              <a:t>Pavyzdžiai. </a:t>
            </a:r>
            <a:r>
              <a:rPr lang="lt-LT" sz="1400" dirty="0"/>
              <a:t>IP (Interneto protokolas).</a:t>
            </a:r>
          </a:p>
          <a:p>
            <a:pPr marL="450850" indent="0">
              <a:lnSpc>
                <a:spcPct val="90000"/>
              </a:lnSpc>
              <a:spcBef>
                <a:spcPts val="200"/>
              </a:spcBef>
              <a:buNone/>
            </a:pPr>
            <a:r>
              <a:rPr lang="lt-LT" sz="1400" b="1" i="1" dirty="0"/>
              <a:t>Paprastai kalbant. </a:t>
            </a:r>
            <a:r>
              <a:rPr lang="lt-LT" sz="1400" dirty="0"/>
              <a:t>Tai panašiai kaip GPS, kuris nurodo, kaip nuvykti iš taško A į tašką B.</a:t>
            </a:r>
            <a:endParaRPr lang="lt-LT" sz="1400" b="1" dirty="0"/>
          </a:p>
          <a:p>
            <a:pPr marL="179388" indent="0">
              <a:lnSpc>
                <a:spcPct val="90000"/>
              </a:lnSpc>
              <a:spcBef>
                <a:spcPts val="1000"/>
              </a:spcBef>
              <a:buNone/>
            </a:pPr>
            <a:r>
              <a:rPr lang="lt-LT" sz="1600" b="1" dirty="0"/>
              <a:t>Prieigos tinklo sluoksnis </a:t>
            </a:r>
          </a:p>
          <a:p>
            <a:pPr marL="450850" indent="0">
              <a:lnSpc>
                <a:spcPct val="90000"/>
              </a:lnSpc>
              <a:spcBef>
                <a:spcPts val="200"/>
              </a:spcBef>
              <a:buNone/>
            </a:pPr>
            <a:r>
              <a:rPr lang="lt-LT" sz="1400" dirty="0"/>
              <a:t>Atsakingas už duomenų perdavimą tarp artimiausių tinklo įrenginių.</a:t>
            </a:r>
          </a:p>
          <a:p>
            <a:pPr marL="450850" indent="0">
              <a:lnSpc>
                <a:spcPct val="90000"/>
              </a:lnSpc>
              <a:spcBef>
                <a:spcPts val="200"/>
              </a:spcBef>
              <a:buNone/>
            </a:pPr>
            <a:r>
              <a:rPr lang="lt-LT" sz="1400" b="1" i="1" dirty="0"/>
              <a:t>Pavyzdžiai. </a:t>
            </a:r>
            <a:r>
              <a:rPr lang="lt-LT" sz="1400" dirty="0" err="1"/>
              <a:t>Ethernet</a:t>
            </a:r>
            <a:r>
              <a:rPr lang="lt-LT" sz="1400" dirty="0"/>
              <a:t> (kabelinis ryšys), </a:t>
            </a:r>
            <a:r>
              <a:rPr lang="lt-LT" sz="1400" dirty="0" err="1"/>
              <a:t>Wi</a:t>
            </a:r>
            <a:r>
              <a:rPr lang="lt-LT" sz="1400" dirty="0"/>
              <a:t>-Fi (belaidis ryšys).</a:t>
            </a:r>
          </a:p>
          <a:p>
            <a:pPr marL="450850" indent="0">
              <a:lnSpc>
                <a:spcPct val="90000"/>
              </a:lnSpc>
              <a:spcBef>
                <a:spcPts val="200"/>
              </a:spcBef>
              <a:buNone/>
            </a:pPr>
            <a:r>
              <a:rPr lang="lt-LT" sz="1400" b="1" i="1" dirty="0"/>
              <a:t>Paprastai kalbant. </a:t>
            </a:r>
            <a:r>
              <a:rPr lang="lt-LT" sz="1400" dirty="0"/>
              <a:t>Tai panašu į kelią ar taką, kuriuo einate ar važiuojate.</a:t>
            </a:r>
          </a:p>
          <a:p>
            <a:pPr>
              <a:lnSpc>
                <a:spcPct val="90000"/>
              </a:lnSpc>
              <a:spcBef>
                <a:spcPts val="0"/>
              </a:spcBef>
            </a:pPr>
            <a:endParaRPr lang="en-US" sz="1400" dirty="0"/>
          </a:p>
        </p:txBody>
      </p:sp>
      <p:sp>
        <p:nvSpPr>
          <p:cNvPr id="3" name="Skaidrės numerio vietos rezervavimo ženklas 2">
            <a:extLst>
              <a:ext uri="{FF2B5EF4-FFF2-40B4-BE49-F238E27FC236}">
                <a16:creationId xmlns:a16="http://schemas.microsoft.com/office/drawing/2014/main" id="{411A74E7-B7CB-E9E8-EC11-1A860A62F789}"/>
              </a:ext>
            </a:extLst>
          </p:cNvPr>
          <p:cNvSpPr>
            <a:spLocks noGrp="1"/>
          </p:cNvSpPr>
          <p:nvPr>
            <p:ph type="sldNum" sz="quarter" idx="12"/>
          </p:nvPr>
        </p:nvSpPr>
        <p:spPr/>
        <p:txBody>
          <a:bodyPr/>
          <a:lstStyle/>
          <a:p>
            <a:fld id="{B9A80618-428C-4C0C-BF00-FA87539524B4}" type="slidenum">
              <a:rPr lang="lt-LT" smtClean="0">
                <a:solidFill>
                  <a:srgbClr val="073E87"/>
                </a:solidFill>
              </a:rPr>
              <a:pPr/>
              <a:t>29</a:t>
            </a:fld>
            <a:endParaRPr lang="lt-LT">
              <a:solidFill>
                <a:srgbClr val="073E87"/>
              </a:solidFill>
            </a:endParaRPr>
          </a:p>
        </p:txBody>
      </p:sp>
      <p:sp>
        <p:nvSpPr>
          <p:cNvPr id="4" name="Pavadinimas 3">
            <a:extLst>
              <a:ext uri="{FF2B5EF4-FFF2-40B4-BE49-F238E27FC236}">
                <a16:creationId xmlns:a16="http://schemas.microsoft.com/office/drawing/2014/main" id="{87C114C7-286E-DDAB-369E-5E9746009C35}"/>
              </a:ext>
            </a:extLst>
          </p:cNvPr>
          <p:cNvSpPr>
            <a:spLocks noGrp="1"/>
          </p:cNvSpPr>
          <p:nvPr>
            <p:ph type="title"/>
          </p:nvPr>
        </p:nvSpPr>
        <p:spPr/>
        <p:txBody>
          <a:bodyPr>
            <a:normAutofit/>
          </a:bodyPr>
          <a:lstStyle/>
          <a:p>
            <a:r>
              <a:rPr lang="lt-LT" dirty="0">
                <a:solidFill>
                  <a:schemeClr val="bg1"/>
                </a:solidFill>
              </a:rPr>
              <a:t>Kaip visi sluoksniai dirba kartu?</a:t>
            </a:r>
            <a:endParaRPr lang="en-US" dirty="0"/>
          </a:p>
        </p:txBody>
      </p:sp>
      <p:pic>
        <p:nvPicPr>
          <p:cNvPr id="5" name="Picture 2">
            <a:extLst>
              <a:ext uri="{FF2B5EF4-FFF2-40B4-BE49-F238E27FC236}">
                <a16:creationId xmlns:a16="http://schemas.microsoft.com/office/drawing/2014/main" id="{6CED48E6-651C-76DC-DD39-0062FFE2088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18447" y="1206138"/>
            <a:ext cx="825161" cy="389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Tiesioji rodyklės jungtis 10">
            <a:extLst>
              <a:ext uri="{FF2B5EF4-FFF2-40B4-BE49-F238E27FC236}">
                <a16:creationId xmlns:a16="http://schemas.microsoft.com/office/drawing/2014/main" id="{981DDC49-CECE-E310-86E2-1860A0C7283D}"/>
              </a:ext>
            </a:extLst>
          </p:cNvPr>
          <p:cNvCxnSpPr/>
          <p:nvPr/>
        </p:nvCxnSpPr>
        <p:spPr>
          <a:xfrm flipH="1">
            <a:off x="1033943" y="1707654"/>
            <a:ext cx="576000"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 name="Tiesioji rodyklės jungtis 11">
            <a:extLst>
              <a:ext uri="{FF2B5EF4-FFF2-40B4-BE49-F238E27FC236}">
                <a16:creationId xmlns:a16="http://schemas.microsoft.com/office/drawing/2014/main" id="{56092E82-FC8F-7294-C3AD-B63F185B109F}"/>
              </a:ext>
            </a:extLst>
          </p:cNvPr>
          <p:cNvCxnSpPr/>
          <p:nvPr/>
        </p:nvCxnSpPr>
        <p:spPr>
          <a:xfrm flipH="1">
            <a:off x="1033943" y="2643758"/>
            <a:ext cx="576000"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3" name="Tiesioji rodyklės jungtis 12">
            <a:extLst>
              <a:ext uri="{FF2B5EF4-FFF2-40B4-BE49-F238E27FC236}">
                <a16:creationId xmlns:a16="http://schemas.microsoft.com/office/drawing/2014/main" id="{11CFB17B-4616-A2B3-4542-716276FBCE74}"/>
              </a:ext>
            </a:extLst>
          </p:cNvPr>
          <p:cNvCxnSpPr/>
          <p:nvPr/>
        </p:nvCxnSpPr>
        <p:spPr>
          <a:xfrm flipH="1">
            <a:off x="1043608" y="3579862"/>
            <a:ext cx="576000"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 name="Tiesioji rodyklės jungtis 13">
            <a:extLst>
              <a:ext uri="{FF2B5EF4-FFF2-40B4-BE49-F238E27FC236}">
                <a16:creationId xmlns:a16="http://schemas.microsoft.com/office/drawing/2014/main" id="{5F37AF9B-35D0-4B05-AD1C-93CD188BB3F6}"/>
              </a:ext>
            </a:extLst>
          </p:cNvPr>
          <p:cNvCxnSpPr/>
          <p:nvPr/>
        </p:nvCxnSpPr>
        <p:spPr>
          <a:xfrm flipH="1">
            <a:off x="1043608" y="4587974"/>
            <a:ext cx="576000"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88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AAA994-2A5F-E12D-C220-6F12BCE7FBD3}"/>
              </a:ext>
            </a:extLst>
          </p:cNvPr>
          <p:cNvSpPr>
            <a:spLocks noGrp="1"/>
          </p:cNvSpPr>
          <p:nvPr>
            <p:ph type="ctrTitle"/>
          </p:nvPr>
        </p:nvSpPr>
        <p:spPr>
          <a:xfrm>
            <a:off x="685800" y="411510"/>
            <a:ext cx="7772400" cy="759017"/>
          </a:xfrm>
        </p:spPr>
        <p:txBody>
          <a:bodyPr>
            <a:normAutofit fontScale="90000"/>
          </a:bodyPr>
          <a:lstStyle/>
          <a:p>
            <a:r>
              <a:rPr lang="lt-LT" dirty="0">
                <a:solidFill>
                  <a:schemeClr val="bg1">
                    <a:lumMod val="95000"/>
                  </a:schemeClr>
                </a:solidFill>
              </a:rPr>
              <a:t>Trumpa kompiuterių tinklų istorija</a:t>
            </a:r>
            <a:endParaRPr lang="en-US" dirty="0"/>
          </a:p>
        </p:txBody>
      </p:sp>
      <p:sp>
        <p:nvSpPr>
          <p:cNvPr id="3" name="Antrinis pavadinimas 2">
            <a:extLst>
              <a:ext uri="{FF2B5EF4-FFF2-40B4-BE49-F238E27FC236}">
                <a16:creationId xmlns:a16="http://schemas.microsoft.com/office/drawing/2014/main" id="{E88355EC-8F78-D877-2E52-0B6DE6670378}"/>
              </a:ext>
            </a:extLst>
          </p:cNvPr>
          <p:cNvSpPr>
            <a:spLocks noGrp="1"/>
          </p:cNvSpPr>
          <p:nvPr>
            <p:ph type="subTitle" idx="1"/>
          </p:nvPr>
        </p:nvSpPr>
        <p:spPr>
          <a:xfrm>
            <a:off x="539552" y="1170527"/>
            <a:ext cx="8208912" cy="2985399"/>
          </a:xfrm>
        </p:spPr>
        <p:txBody>
          <a:bodyPr>
            <a:noAutofit/>
          </a:bodyPr>
          <a:lstStyle/>
          <a:p>
            <a:pPr>
              <a:lnSpc>
                <a:spcPct val="95000"/>
              </a:lnSpc>
              <a:spcBef>
                <a:spcPts val="600"/>
              </a:spcBef>
            </a:pPr>
            <a:r>
              <a:rPr lang="lt-LT" sz="1800" dirty="0"/>
              <a:t>Trumpa kompiuterių tinklų istorija naudinga siekiant suprasti, kaip technologijos pasikeitė per pastaruosius dešimtmečius ir tapo tokiomis, kokios jos yra </a:t>
            </a:r>
            <a:r>
              <a:rPr lang="lt-LT" sz="1800" dirty="0">
                <a:solidFill>
                  <a:srgbClr val="FF0000"/>
                </a:solidFill>
              </a:rPr>
              <a:t> </a:t>
            </a:r>
            <a:r>
              <a:rPr lang="lt-LT" sz="1800" dirty="0"/>
              <a:t>šiandien</a:t>
            </a:r>
            <a:r>
              <a:rPr lang="lt-LT" sz="1800" dirty="0">
                <a:solidFill>
                  <a:schemeClr val="bg1"/>
                </a:solidFill>
              </a:rPr>
              <a:t>,  padeda suvokti, kaip technologijos keičia visuomenę, verslą ir kasdienybę.</a:t>
            </a:r>
          </a:p>
          <a:p>
            <a:pPr>
              <a:lnSpc>
                <a:spcPct val="95000"/>
              </a:lnSpc>
              <a:spcBef>
                <a:spcPts val="600"/>
              </a:spcBef>
            </a:pPr>
            <a:r>
              <a:rPr lang="lt-LT" sz="1800" dirty="0">
                <a:solidFill>
                  <a:schemeClr val="bg1"/>
                </a:solidFill>
              </a:rPr>
              <a:t> Internetas ir tinklų technologijos yra vieni pagrindinių globalizacijos varomųjų ratų. Suvokimas apie tai, kaip internetas ir socialiniai tinklai keičia kultūrą ir visuomeninę sąveiką, suteikia gilesnį supratimą apie šiuolaikinę visuomenę.</a:t>
            </a:r>
          </a:p>
          <a:p>
            <a:pPr>
              <a:lnSpc>
                <a:spcPct val="95000"/>
              </a:lnSpc>
              <a:spcBef>
                <a:spcPts val="600"/>
              </a:spcBef>
            </a:pPr>
            <a:r>
              <a:rPr lang="lt-LT" sz="1800" dirty="0">
                <a:solidFill>
                  <a:schemeClr val="bg1"/>
                </a:solidFill>
              </a:rPr>
              <a:t>Žinios apie technologijų praeitį padeda kritiškiau vertinti technologijų poveikį visuomenei ir būti sąmoningiems technologijų naudotojams.</a:t>
            </a:r>
          </a:p>
          <a:p>
            <a:pPr>
              <a:lnSpc>
                <a:spcPct val="95000"/>
              </a:lnSpc>
            </a:pPr>
            <a:r>
              <a:rPr lang="lt-LT" sz="1800" dirty="0">
                <a:solidFill>
                  <a:schemeClr val="bg1"/>
                </a:solidFill>
              </a:rPr>
              <a:t>Supratimas apie tinklų istoriją ir evoliuciją gali padėti  suvokti, kodėl kyla tam tikros saugumo ir privatumo problemos internete.</a:t>
            </a:r>
          </a:p>
        </p:txBody>
      </p:sp>
      <p:sp>
        <p:nvSpPr>
          <p:cNvPr id="4" name="Skaidrės numerio vietos rezervavimo ženklas 3">
            <a:extLst>
              <a:ext uri="{FF2B5EF4-FFF2-40B4-BE49-F238E27FC236}">
                <a16:creationId xmlns:a16="http://schemas.microsoft.com/office/drawing/2014/main" id="{5488C8A8-BA0E-EE00-CA48-B015509C83BC}"/>
              </a:ext>
            </a:extLst>
          </p:cNvPr>
          <p:cNvSpPr>
            <a:spLocks noGrp="1"/>
          </p:cNvSpPr>
          <p:nvPr>
            <p:ph type="sldNum" sz="quarter" idx="12"/>
          </p:nvPr>
        </p:nvSpPr>
        <p:spPr/>
        <p:txBody>
          <a:bodyPr/>
          <a:lstStyle/>
          <a:p>
            <a:fld id="{B9A80618-428C-4C0C-BF00-FA87539524B4}" type="slidenum">
              <a:rPr lang="lt-LT" smtClean="0">
                <a:solidFill>
                  <a:srgbClr val="073E87"/>
                </a:solidFill>
              </a:rPr>
              <a:pPr/>
              <a:t>3</a:t>
            </a:fld>
            <a:endParaRPr lang="lt-LT" dirty="0">
              <a:solidFill>
                <a:srgbClr val="073E87"/>
              </a:solidFill>
            </a:endParaRPr>
          </a:p>
        </p:txBody>
      </p:sp>
    </p:spTree>
    <p:extLst>
      <p:ext uri="{BB962C8B-B14F-4D97-AF65-F5344CB8AC3E}">
        <p14:creationId xmlns:p14="http://schemas.microsoft.com/office/powerpoint/2010/main" val="10825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1235AA12-7771-5EF0-A26A-8D91B444C4D8}"/>
              </a:ext>
            </a:extLst>
          </p:cNvPr>
          <p:cNvSpPr>
            <a:spLocks noGrp="1"/>
          </p:cNvSpPr>
          <p:nvPr>
            <p:ph idx="1"/>
          </p:nvPr>
        </p:nvSpPr>
        <p:spPr>
          <a:xfrm>
            <a:off x="251520" y="1264599"/>
            <a:ext cx="8640959" cy="3701352"/>
          </a:xfrm>
        </p:spPr>
        <p:txBody>
          <a:bodyPr>
            <a:normAutofit/>
          </a:bodyPr>
          <a:lstStyle/>
          <a:p>
            <a:r>
              <a:rPr lang="lt-LT" sz="1800" dirty="0"/>
              <a:t>Kompiuterių tinklų ir interneto sistemos yra standartizuotos</a:t>
            </a:r>
            <a:r>
              <a:rPr lang="lt-LT" sz="1800"/>
              <a:t>, dokumentuotos. Kaupiamos gerosios </a:t>
            </a:r>
            <a:r>
              <a:rPr lang="lt-LT" sz="1800" dirty="0"/>
              <a:t>patirties rekomendacijos. Visa tai yra perteikta </a:t>
            </a:r>
            <a:r>
              <a:rPr lang="lt-LT" sz="1800" b="1" dirty="0"/>
              <a:t>RFC</a:t>
            </a:r>
            <a:r>
              <a:rPr lang="lt-LT" sz="1800" dirty="0"/>
              <a:t> (</a:t>
            </a:r>
            <a:r>
              <a:rPr lang="lt-LT" sz="1800" i="1" dirty="0" err="1"/>
              <a:t>Request</a:t>
            </a:r>
            <a:r>
              <a:rPr lang="lt-LT" sz="1800" i="1" dirty="0"/>
              <a:t> </a:t>
            </a:r>
            <a:r>
              <a:rPr lang="lt-LT" sz="1800" i="1" dirty="0" err="1"/>
              <a:t>for</a:t>
            </a:r>
            <a:r>
              <a:rPr lang="lt-LT" sz="1800" i="1" dirty="0"/>
              <a:t> </a:t>
            </a:r>
            <a:r>
              <a:rPr lang="lt-LT" sz="1800" i="1" dirty="0" err="1"/>
              <a:t>Comments</a:t>
            </a:r>
            <a:r>
              <a:rPr lang="lt-LT" sz="1800"/>
              <a:t>)  dokumentų (taisyklių, protokolų) </a:t>
            </a:r>
            <a:r>
              <a:rPr lang="lt-LT" sz="1800" dirty="0"/>
              <a:t>sistemoje. RFC dokumentai yra oficialus būdas standartizuoti interneto technologijas ir yra reguliuojami organizacijos, pavadintos </a:t>
            </a:r>
            <a:r>
              <a:rPr lang="lt-LT" sz="1800" i="1" dirty="0"/>
              <a:t>Internet </a:t>
            </a:r>
            <a:r>
              <a:rPr lang="lt-LT" sz="1800" i="1" dirty="0" err="1"/>
              <a:t>Engineering</a:t>
            </a:r>
            <a:r>
              <a:rPr lang="lt-LT" sz="1800" i="1" dirty="0"/>
              <a:t> </a:t>
            </a:r>
            <a:r>
              <a:rPr lang="lt-LT" sz="1800" i="1" dirty="0" err="1"/>
              <a:t>Task</a:t>
            </a:r>
            <a:r>
              <a:rPr lang="lt-LT" sz="1800" i="1" dirty="0"/>
              <a:t> Force </a:t>
            </a:r>
            <a:r>
              <a:rPr lang="lt-LT" sz="1800" dirty="0"/>
              <a:t>(</a:t>
            </a:r>
            <a:r>
              <a:rPr lang="lt-LT" sz="1800" i="1" dirty="0"/>
              <a:t>IETF</a:t>
            </a:r>
            <a:r>
              <a:rPr lang="lt-LT" sz="1800" dirty="0"/>
              <a:t>). RFC dokumentai gali </a:t>
            </a:r>
            <a:r>
              <a:rPr lang="lt-LT" sz="1800"/>
              <a:t>būti kūriami bei leidžiami </a:t>
            </a:r>
            <a:r>
              <a:rPr lang="lt-LT" sz="1800" dirty="0"/>
              <a:t>ir kitų organizacijų. </a:t>
            </a:r>
          </a:p>
          <a:p>
            <a:r>
              <a:rPr lang="lt-LT" sz="1800" b="1" dirty="0"/>
              <a:t>RFC (</a:t>
            </a:r>
            <a:r>
              <a:rPr lang="lt-LT" sz="1800" b="1" dirty="0" err="1"/>
              <a:t>Request</a:t>
            </a:r>
            <a:r>
              <a:rPr lang="lt-LT" sz="1800" b="1" dirty="0"/>
              <a:t> </a:t>
            </a:r>
            <a:r>
              <a:rPr lang="lt-LT" sz="1800" b="1" dirty="0" err="1"/>
              <a:t>for</a:t>
            </a:r>
            <a:r>
              <a:rPr lang="lt-LT" sz="1800" b="1" dirty="0"/>
              <a:t> </a:t>
            </a:r>
            <a:r>
              <a:rPr lang="lt-LT" sz="1800" b="1" dirty="0" err="1"/>
              <a:t>Comments</a:t>
            </a:r>
            <a:r>
              <a:rPr lang="lt-LT" sz="1800" b="1" dirty="0"/>
              <a:t>) </a:t>
            </a:r>
            <a:r>
              <a:rPr lang="lt-LT" sz="1800" dirty="0"/>
              <a:t>dokumentai yra standartizacijos sprendimai ir techniniai aprašymai, skirti naudoti visuomenės, industrijos ir </a:t>
            </a:r>
            <a:r>
              <a:rPr lang="lt-LT" sz="1800" b="1" dirty="0"/>
              <a:t>akademinių institucijų atstovams</a:t>
            </a:r>
            <a:r>
              <a:rPr lang="lt-LT" sz="1800" dirty="0"/>
              <a:t>. Yra apie </a:t>
            </a:r>
            <a:r>
              <a:rPr lang="lt-LT" sz="1800"/>
              <a:t>9500 (žr. 2023-09-20</a:t>
            </a:r>
            <a:r>
              <a:rPr lang="lt-LT" sz="1800" dirty="0"/>
              <a:t>) RFC dokumentų, ir ne visi jie yra susiję su protokolais; kai kurie aprašo gaires, patarimus arba istorines perspektyvas.</a:t>
            </a:r>
          </a:p>
          <a:p>
            <a:r>
              <a:rPr lang="lt-LT" sz="1800" dirty="0"/>
              <a:t>Geriausias būdas išsamiai ir patikimai nagrinėti tinklus bei internetą – remtis RFC sistema (rfc-editor.org , </a:t>
            </a:r>
            <a:r>
              <a:rPr lang="lt-LT" sz="1800" dirty="0">
                <a:hlinkClick r:id="rId2"/>
              </a:rPr>
              <a:t>https://www.rfc-editor.org/</a:t>
            </a:r>
            <a:r>
              <a:rPr lang="lt-LT" sz="1800" dirty="0"/>
              <a:t> ).</a:t>
            </a:r>
          </a:p>
          <a:p>
            <a:endParaRPr lang="en-US" sz="1800" dirty="0"/>
          </a:p>
        </p:txBody>
      </p:sp>
      <p:sp>
        <p:nvSpPr>
          <p:cNvPr id="3" name="Skaidrės numerio vietos rezervavimo ženklas 2">
            <a:extLst>
              <a:ext uri="{FF2B5EF4-FFF2-40B4-BE49-F238E27FC236}">
                <a16:creationId xmlns:a16="http://schemas.microsoft.com/office/drawing/2014/main" id="{97680B6D-76AC-40A5-1B58-969AD92D1508}"/>
              </a:ext>
            </a:extLst>
          </p:cNvPr>
          <p:cNvSpPr>
            <a:spLocks noGrp="1"/>
          </p:cNvSpPr>
          <p:nvPr>
            <p:ph type="sldNum" sz="quarter" idx="12"/>
          </p:nvPr>
        </p:nvSpPr>
        <p:spPr/>
        <p:txBody>
          <a:bodyPr/>
          <a:lstStyle/>
          <a:p>
            <a:fld id="{B9A80618-428C-4C0C-BF00-FA87539524B4}" type="slidenum">
              <a:rPr lang="lt-LT" smtClean="0">
                <a:solidFill>
                  <a:srgbClr val="073E87"/>
                </a:solidFill>
              </a:rPr>
              <a:pPr/>
              <a:t>30</a:t>
            </a:fld>
            <a:endParaRPr lang="lt-LT">
              <a:solidFill>
                <a:srgbClr val="073E87"/>
              </a:solidFill>
            </a:endParaRPr>
          </a:p>
        </p:txBody>
      </p:sp>
      <p:sp>
        <p:nvSpPr>
          <p:cNvPr id="4" name="Pavadinimas 3">
            <a:extLst>
              <a:ext uri="{FF2B5EF4-FFF2-40B4-BE49-F238E27FC236}">
                <a16:creationId xmlns:a16="http://schemas.microsoft.com/office/drawing/2014/main" id="{BD3C9BDD-D620-AC8F-B4E3-9774C4407526}"/>
              </a:ext>
            </a:extLst>
          </p:cNvPr>
          <p:cNvSpPr>
            <a:spLocks noGrp="1"/>
          </p:cNvSpPr>
          <p:nvPr>
            <p:ph type="title"/>
          </p:nvPr>
        </p:nvSpPr>
        <p:spPr/>
        <p:txBody>
          <a:bodyPr>
            <a:normAutofit fontScale="90000"/>
          </a:bodyPr>
          <a:lstStyle/>
          <a:p>
            <a:r>
              <a:rPr lang="lt-LT" dirty="0">
                <a:solidFill>
                  <a:schemeClr val="bg1"/>
                </a:solidFill>
              </a:rPr>
              <a:t>Plačiau apie duomenų perdavimo sluoksnius, protokolus (1)</a:t>
            </a:r>
            <a:endParaRPr lang="en-US" dirty="0"/>
          </a:p>
        </p:txBody>
      </p:sp>
    </p:spTree>
    <p:extLst>
      <p:ext uri="{BB962C8B-B14F-4D97-AF65-F5344CB8AC3E}">
        <p14:creationId xmlns:p14="http://schemas.microsoft.com/office/powerpoint/2010/main" val="4285602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203597"/>
            <a:ext cx="8640959" cy="3762353"/>
          </a:xfrm>
        </p:spPr>
        <p:txBody>
          <a:bodyPr>
            <a:normAutofit fontScale="77500" lnSpcReduction="20000"/>
          </a:bodyPr>
          <a:lstStyle/>
          <a:p>
            <a:pPr>
              <a:lnSpc>
                <a:spcPct val="120000"/>
              </a:lnSpc>
              <a:spcBef>
                <a:spcPts val="600"/>
              </a:spcBef>
              <a:buClr>
                <a:schemeClr val="tx2"/>
              </a:buClr>
            </a:pPr>
            <a:r>
              <a:rPr lang="lt-LT" sz="2300" b="1" dirty="0">
                <a:solidFill>
                  <a:srgbClr val="7030A0"/>
                </a:solidFill>
              </a:rPr>
              <a:t>Įdomu.</a:t>
            </a:r>
            <a:r>
              <a:rPr lang="lt-LT" sz="2300" dirty="0">
                <a:solidFill>
                  <a:srgbClr val="7030A0"/>
                </a:solidFill>
              </a:rPr>
              <a:t> Skaitmeninės kompetencijos apraše (</a:t>
            </a:r>
            <a:r>
              <a:rPr lang="lt-LT" sz="2300" dirty="0">
                <a:solidFill>
                  <a:srgbClr val="7030A0"/>
                </a:solidFill>
                <a:hlinkClick r:id="rId2"/>
              </a:rPr>
              <a:t>https://rb.gy/7cjbb</a:t>
            </a:r>
            <a:r>
              <a:rPr lang="lt-LT" sz="2300" dirty="0">
                <a:solidFill>
                  <a:srgbClr val="7030A0"/>
                </a:solidFill>
              </a:rPr>
              <a:t>, 46 psl.), Informatikos bendrojoje programoje ir bendravimo internete problemų aptarimo straipsniuose minimas tinklo etiketas yra ne kas kita, o vienas iš RFC dokumentų, kuris patvirtintas (pateiktas) IEFT organizacijai 1995 m. spalį – RFC 1855.</a:t>
            </a:r>
          </a:p>
          <a:p>
            <a:pPr>
              <a:lnSpc>
                <a:spcPct val="120000"/>
              </a:lnSpc>
              <a:spcBef>
                <a:spcPts val="1200"/>
              </a:spcBef>
              <a:buClr>
                <a:schemeClr val="tx2"/>
              </a:buClr>
            </a:pPr>
            <a:r>
              <a:rPr lang="lt-LT" sz="2300" dirty="0">
                <a:solidFill>
                  <a:srgbClr val="7030A0"/>
                </a:solidFill>
              </a:rPr>
              <a:t>Pažintį su neprivalomais studijuoti RFC dokumentus rekomenduojama pradėti nuo šito legendinio dokumento:</a:t>
            </a:r>
          </a:p>
          <a:p>
            <a:pPr lvl="1">
              <a:lnSpc>
                <a:spcPct val="115000"/>
              </a:lnSpc>
              <a:spcBef>
                <a:spcPts val="400"/>
              </a:spcBef>
            </a:pPr>
            <a:r>
              <a:rPr lang="lt-LT" b="1" dirty="0" err="1">
                <a:solidFill>
                  <a:srgbClr val="7030A0"/>
                </a:solidFill>
              </a:rPr>
              <a:t>Netiquette</a:t>
            </a:r>
            <a:r>
              <a:rPr lang="lt-LT" b="1" dirty="0">
                <a:solidFill>
                  <a:srgbClr val="7030A0"/>
                </a:solidFill>
              </a:rPr>
              <a:t> </a:t>
            </a:r>
            <a:r>
              <a:rPr lang="lt-LT" b="1" dirty="0" err="1">
                <a:solidFill>
                  <a:srgbClr val="7030A0"/>
                </a:solidFill>
              </a:rPr>
              <a:t>Guidelines</a:t>
            </a:r>
            <a:r>
              <a:rPr lang="lt-LT" b="1" dirty="0">
                <a:solidFill>
                  <a:srgbClr val="7030A0"/>
                </a:solidFill>
              </a:rPr>
              <a:t>. </a:t>
            </a:r>
            <a:r>
              <a:rPr lang="lt-LT" dirty="0">
                <a:solidFill>
                  <a:srgbClr val="00B050"/>
                </a:solidFill>
                <a:hlinkClick r:id="rId3"/>
              </a:rPr>
              <a:t>https://www.rfc-editor.org/rfc/rfc1855.html</a:t>
            </a:r>
            <a:r>
              <a:rPr lang="lt-LT" dirty="0">
                <a:solidFill>
                  <a:srgbClr val="00B050"/>
                </a:solidFill>
              </a:rPr>
              <a:t> </a:t>
            </a:r>
            <a:r>
              <a:rPr lang="lt-LT" dirty="0">
                <a:solidFill>
                  <a:srgbClr val="7030A0"/>
                </a:solidFill>
              </a:rPr>
              <a:t>(žr. 2023-06-20)</a:t>
            </a:r>
          </a:p>
          <a:p>
            <a:pPr lvl="1">
              <a:lnSpc>
                <a:spcPct val="115000"/>
              </a:lnSpc>
              <a:spcBef>
                <a:spcPts val="400"/>
              </a:spcBef>
            </a:pPr>
            <a:r>
              <a:rPr lang="lt-LT" b="1" dirty="0">
                <a:solidFill>
                  <a:srgbClr val="7030A0"/>
                </a:solidFill>
              </a:rPr>
              <a:t>Lietuviškas vertimas.  </a:t>
            </a:r>
            <a:r>
              <a:rPr lang="lt-LT" dirty="0">
                <a:solidFill>
                  <a:srgbClr val="00B050"/>
                </a:solidFill>
                <a:hlinkClick r:id="rId4"/>
              </a:rPr>
              <a:t>http://www.elektronika.lt/teorija/kompiuterija/502/rfc-1855-netiketo-taisykles/</a:t>
            </a:r>
            <a:r>
              <a:rPr lang="lt-LT" dirty="0">
                <a:solidFill>
                  <a:srgbClr val="00B050"/>
                </a:solidFill>
              </a:rPr>
              <a:t> </a:t>
            </a:r>
            <a:r>
              <a:rPr lang="lt-LT" dirty="0">
                <a:solidFill>
                  <a:srgbClr val="7030A0"/>
                </a:solidFill>
              </a:rPr>
              <a:t>(lietuviškas vertimas: Tomas </a:t>
            </a:r>
            <a:r>
              <a:rPr lang="lt-LT" dirty="0" err="1">
                <a:solidFill>
                  <a:srgbClr val="7030A0"/>
                </a:solidFill>
              </a:rPr>
              <a:t>Straupis</a:t>
            </a:r>
            <a:r>
              <a:rPr lang="lt-LT" dirty="0">
                <a:solidFill>
                  <a:srgbClr val="7030A0"/>
                </a:solidFill>
              </a:rPr>
              <a:t>; žr. 2023-09-20)</a:t>
            </a:r>
          </a:p>
          <a:p>
            <a:pPr marL="360363" lvl="1" indent="-360363">
              <a:lnSpc>
                <a:spcPct val="120000"/>
              </a:lnSpc>
              <a:spcBef>
                <a:spcPts val="1200"/>
              </a:spcBef>
              <a:buClr>
                <a:schemeClr val="tx2"/>
              </a:buClr>
              <a:buSzPct val="80000"/>
              <a:buFont typeface="Wingdings" panose="05000000000000000000" pitchFamily="2" charset="2"/>
              <a:buChar char="q"/>
            </a:pPr>
            <a:r>
              <a:rPr lang="lt-LT" sz="2300" dirty="0">
                <a:solidFill>
                  <a:srgbClr val="7030A0"/>
                </a:solidFill>
              </a:rPr>
              <a:t>Susipažinę su tinklo etiketu, visi kartu su mokytoju padiskutuokite, ar visų pateiktų taisyklių / patarimų jums pavyksta laikytis? Jei ne, ką reikėtų daryti, kad tinklų etiketo taisyklių būtų laikomasi?</a:t>
            </a: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p:txBody>
          <a:bodyPr>
            <a:normAutofit fontScale="90000"/>
          </a:bodyPr>
          <a:lstStyle/>
          <a:p>
            <a:r>
              <a:rPr lang="lt-LT" sz="3600" dirty="0"/>
              <a:t>Užduotis „Susipažinkite su tinklo etiketu“</a:t>
            </a:r>
            <a:r>
              <a:rPr lang="lt-LT" sz="3600" dirty="0">
                <a:solidFill>
                  <a:schemeClr val="bg1">
                    <a:lumMod val="95000"/>
                  </a:schemeClr>
                </a:solidFill>
              </a:rPr>
              <a:t/>
            </a:r>
            <a:br>
              <a:rPr lang="lt-LT" sz="3600" dirty="0">
                <a:solidFill>
                  <a:schemeClr val="bg1">
                    <a:lumMod val="95000"/>
                  </a:schemeClr>
                </a:solidFill>
              </a:rPr>
            </a:br>
            <a:r>
              <a:rPr lang="lt-LT" sz="2200" dirty="0">
                <a:solidFill>
                  <a:schemeClr val="bg1">
                    <a:lumMod val="95000"/>
                  </a:schemeClr>
                </a:solidFill>
              </a:rPr>
              <a:t>(diskusijos grupėse)</a:t>
            </a:r>
            <a:endParaRPr lang="en-US" sz="2200" dirty="0"/>
          </a:p>
        </p:txBody>
      </p:sp>
      <p:sp>
        <p:nvSpPr>
          <p:cNvPr id="2" name="Išskleidimas: 8 taškai 1">
            <a:extLst>
              <a:ext uri="{FF2B5EF4-FFF2-40B4-BE49-F238E27FC236}">
                <a16:creationId xmlns:a16="http://schemas.microsoft.com/office/drawing/2014/main" id="{275271FC-4031-3521-8CAA-323BD379E135}"/>
              </a:ext>
            </a:extLst>
          </p:cNvPr>
          <p:cNvSpPr/>
          <p:nvPr/>
        </p:nvSpPr>
        <p:spPr>
          <a:xfrm>
            <a:off x="251520" y="353997"/>
            <a:ext cx="720080" cy="777593"/>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2</a:t>
            </a:r>
            <a:endParaRPr lang="en-US" sz="3200" b="1" dirty="0">
              <a:effectLst>
                <a:outerShdw blurRad="38100" dist="38100" dir="2700000" algn="tl">
                  <a:srgbClr val="000000">
                    <a:alpha val="43137"/>
                  </a:srgbClr>
                </a:outerShdw>
              </a:effectLst>
            </a:endParaRPr>
          </a:p>
        </p:txBody>
      </p:sp>
      <p:sp>
        <p:nvSpPr>
          <p:cNvPr id="3" name="Skaidrės numerio vietos rezervavimo ženklas 2">
            <a:extLst>
              <a:ext uri="{FF2B5EF4-FFF2-40B4-BE49-F238E27FC236}">
                <a16:creationId xmlns:a16="http://schemas.microsoft.com/office/drawing/2014/main" id="{D8DBB1EB-3C18-B0A9-5368-798E0C5CBD61}"/>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325337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1235AA12-7771-5EF0-A26A-8D91B444C4D8}"/>
              </a:ext>
            </a:extLst>
          </p:cNvPr>
          <p:cNvSpPr>
            <a:spLocks noGrp="1"/>
          </p:cNvSpPr>
          <p:nvPr>
            <p:ph idx="1"/>
          </p:nvPr>
        </p:nvSpPr>
        <p:spPr>
          <a:xfrm>
            <a:off x="2051720" y="2321818"/>
            <a:ext cx="6796861" cy="2808312"/>
          </a:xfrm>
        </p:spPr>
        <p:txBody>
          <a:bodyPr>
            <a:normAutofit/>
          </a:bodyPr>
          <a:lstStyle/>
          <a:p>
            <a:pPr marL="268288" indent="-268288"/>
            <a:r>
              <a:rPr lang="lt-LT" sz="1600" dirty="0">
                <a:hlinkClick r:id="rId2"/>
              </a:rPr>
              <a:t>rfc1166.txt.pdf (rfc-editor.org)</a:t>
            </a:r>
            <a:r>
              <a:rPr lang="lt-LT" sz="1600" dirty="0"/>
              <a:t> (</a:t>
            </a:r>
            <a:r>
              <a:rPr lang="lt-LT" sz="1600" dirty="0">
                <a:hlinkClick r:id="rId2"/>
              </a:rPr>
              <a:t>https://www.rfc-editor.org/rfc/pdfrfc/rfc1166.txt.pdf</a:t>
            </a:r>
            <a:r>
              <a:rPr lang="lt-LT" sz="1600" dirty="0"/>
              <a:t>) laikomas RFC 791 taisyklių tęsiniu (1990 m. liepa), kuriame detalizuota IPv4 versijos tinklo įrenginių (mazgų) </a:t>
            </a:r>
            <a:r>
              <a:rPr lang="lt-LT" sz="1600" dirty="0" err="1"/>
              <a:t>adresacija</a:t>
            </a:r>
            <a:r>
              <a:rPr lang="lt-LT" sz="1600" dirty="0"/>
              <a:t>:</a:t>
            </a:r>
          </a:p>
          <a:p>
            <a:pPr marL="450850" lvl="1" indent="-185738">
              <a:spcBef>
                <a:spcPts val="400"/>
              </a:spcBef>
            </a:pPr>
            <a:r>
              <a:rPr lang="lt-LT" sz="1300" b="1" dirty="0"/>
              <a:t>IPv4 adresui skiriami 4 baitai </a:t>
            </a:r>
            <a:r>
              <a:rPr lang="lt-LT" sz="1300" dirty="0"/>
              <a:t>(32 bitai). Pradėta kiekvieną </a:t>
            </a:r>
            <a:r>
              <a:rPr lang="lt-LT" sz="1300" dirty="0" err="1"/>
              <a:t>adresacijos</a:t>
            </a:r>
            <a:r>
              <a:rPr lang="lt-LT" sz="1300" dirty="0"/>
              <a:t> baitą užrašyti dešimtainiais skaičiais nuo 0 iki 255 atskirtais tašku, pavyzdžiui, užrašas 192.168.14.17 identifikuoja tinklo įrenginį, jei jam toks adresas suteiktas (elektroniniu būdu).</a:t>
            </a:r>
          </a:p>
          <a:p>
            <a:pPr marL="450850" lvl="1" indent="-185738">
              <a:spcBef>
                <a:spcPts val="400"/>
              </a:spcBef>
            </a:pPr>
            <a:r>
              <a:rPr lang="lt-LT" sz="1300" dirty="0"/>
              <a:t>Yra paskaičiuota, kad naudojant IPV4 </a:t>
            </a:r>
            <a:r>
              <a:rPr lang="lt-LT" sz="1300" dirty="0" err="1"/>
              <a:t>adresaciją</a:t>
            </a:r>
            <a:r>
              <a:rPr lang="lt-LT" sz="1300" dirty="0"/>
              <a:t>, galima panaudoti apie 4,3 milijardo unikalių adresų. Atrodytų, kad tai daug, bet su sparčiu technologijų plitimu šie adresai tapo deficito preke. </a:t>
            </a:r>
            <a:r>
              <a:rPr lang="lt-LT" sz="1300" b="1" dirty="0"/>
              <a:t>Siekiant išspręsti šią problemą,  buvo sukurtas IPv6</a:t>
            </a:r>
            <a:r>
              <a:rPr lang="lt-LT" sz="1300" dirty="0"/>
              <a:t>. Naudojamas 128 bitų(16 baitų) adresas, kuris suteikia milžinišką kiekį unikalių adresų – apie 3.4×10</a:t>
            </a:r>
            <a:r>
              <a:rPr lang="lt-LT" sz="1300" baseline="30000" dirty="0"/>
              <a:t>38 </a:t>
            </a:r>
            <a:r>
              <a:rPr lang="lt-LT" sz="1300" dirty="0"/>
              <a:t>adresų, be to pagerintas saugumas, efektyvesnis panaudojimas  kompiuterių tinkluose.</a:t>
            </a:r>
          </a:p>
        </p:txBody>
      </p:sp>
      <p:sp>
        <p:nvSpPr>
          <p:cNvPr id="3" name="Skaidrės numerio vietos rezervavimo ženklas 2">
            <a:extLst>
              <a:ext uri="{FF2B5EF4-FFF2-40B4-BE49-F238E27FC236}">
                <a16:creationId xmlns:a16="http://schemas.microsoft.com/office/drawing/2014/main" id="{97680B6D-76AC-40A5-1B58-969AD92D1508}"/>
              </a:ext>
            </a:extLst>
          </p:cNvPr>
          <p:cNvSpPr>
            <a:spLocks noGrp="1"/>
          </p:cNvSpPr>
          <p:nvPr>
            <p:ph type="sldNum" sz="quarter" idx="12"/>
          </p:nvPr>
        </p:nvSpPr>
        <p:spPr/>
        <p:txBody>
          <a:bodyPr/>
          <a:lstStyle/>
          <a:p>
            <a:fld id="{B9A80618-428C-4C0C-BF00-FA87539524B4}" type="slidenum">
              <a:rPr lang="lt-LT" smtClean="0">
                <a:solidFill>
                  <a:srgbClr val="073E87"/>
                </a:solidFill>
              </a:rPr>
              <a:pPr/>
              <a:t>32</a:t>
            </a:fld>
            <a:endParaRPr lang="lt-LT" dirty="0">
              <a:solidFill>
                <a:srgbClr val="073E87"/>
              </a:solidFill>
            </a:endParaRPr>
          </a:p>
        </p:txBody>
      </p:sp>
      <p:sp>
        <p:nvSpPr>
          <p:cNvPr id="4" name="Pavadinimas 3">
            <a:extLst>
              <a:ext uri="{FF2B5EF4-FFF2-40B4-BE49-F238E27FC236}">
                <a16:creationId xmlns:a16="http://schemas.microsoft.com/office/drawing/2014/main" id="{BD3C9BDD-D620-AC8F-B4E3-9774C4407526}"/>
              </a:ext>
            </a:extLst>
          </p:cNvPr>
          <p:cNvSpPr>
            <a:spLocks noGrp="1"/>
          </p:cNvSpPr>
          <p:nvPr>
            <p:ph type="title"/>
          </p:nvPr>
        </p:nvSpPr>
        <p:spPr/>
        <p:txBody>
          <a:bodyPr>
            <a:normAutofit fontScale="90000"/>
          </a:bodyPr>
          <a:lstStyle/>
          <a:p>
            <a:r>
              <a:rPr lang="lt-LT" dirty="0">
                <a:solidFill>
                  <a:schemeClr val="bg1"/>
                </a:solidFill>
              </a:rPr>
              <a:t>Plačiau apie duomenų perdavimo sluoksnius, protokolus (2)</a:t>
            </a:r>
            <a:endParaRPr lang="en-US" dirty="0"/>
          </a:p>
        </p:txBody>
      </p:sp>
      <p:pic>
        <p:nvPicPr>
          <p:cNvPr id="5" name="Picture 2">
            <a:extLst>
              <a:ext uri="{FF2B5EF4-FFF2-40B4-BE49-F238E27FC236}">
                <a16:creationId xmlns:a16="http://schemas.microsoft.com/office/drawing/2014/main" id="{AFEB3286-1926-2BFE-6991-3EEF8413D476}"/>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8914" y="2478528"/>
            <a:ext cx="2244747" cy="248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tačiakampis 5">
            <a:extLst>
              <a:ext uri="{FF2B5EF4-FFF2-40B4-BE49-F238E27FC236}">
                <a16:creationId xmlns:a16="http://schemas.microsoft.com/office/drawing/2014/main" id="{805B54E6-0BE6-8E10-5499-0DD6621E3717}"/>
              </a:ext>
            </a:extLst>
          </p:cNvPr>
          <p:cNvSpPr/>
          <p:nvPr/>
        </p:nvSpPr>
        <p:spPr>
          <a:xfrm>
            <a:off x="151670" y="1147034"/>
            <a:ext cx="8894467" cy="1251625"/>
          </a:xfrm>
          <a:prstGeom prst="rect">
            <a:avLst/>
          </a:prstGeom>
        </p:spPr>
        <p:txBody>
          <a:bodyPr wrap="square">
            <a:spAutoFit/>
          </a:bodyPr>
          <a:lstStyle/>
          <a:p>
            <a:pPr marL="285750" indent="-285750">
              <a:lnSpc>
                <a:spcPct val="90000"/>
              </a:lnSpc>
              <a:spcAft>
                <a:spcPts val="400"/>
              </a:spcAft>
              <a:buClr>
                <a:srgbClr val="00B0F0"/>
              </a:buClr>
              <a:buSzPct val="80000"/>
              <a:buFont typeface="Wingdings" panose="05000000000000000000" pitchFamily="2" charset="2"/>
              <a:buChar char="q"/>
            </a:pPr>
            <a:r>
              <a:rPr lang="lt-LT" sz="1600" dirty="0">
                <a:solidFill>
                  <a:schemeClr val="tx2"/>
                </a:solidFill>
              </a:rPr>
              <a:t>TCP/IP protokolo (taisyklės) buvo aprašytos 1981 m. rugsėjo mėn.  RFC 791 dokumente, kuris mažai pasikeitė: </a:t>
            </a:r>
            <a:r>
              <a:rPr lang="lt-LT" sz="1600" dirty="0">
                <a:solidFill>
                  <a:srgbClr val="0080FF"/>
                </a:solidFill>
                <a:hlinkClick r:id="rId4">
                  <a:extLst>
                    <a:ext uri="{A12FA001-AC4F-418D-AE19-62706E023703}">
                      <ahyp:hlinkClr xmlns:ahyp="http://schemas.microsoft.com/office/drawing/2018/hyperlinkcolor" xmlns="" val="tx"/>
                    </a:ext>
                  </a:extLst>
                </a:hlinkClick>
              </a:rPr>
              <a:t>RFC 791: Internet </a:t>
            </a:r>
            <a:r>
              <a:rPr lang="lt-LT" sz="1600" dirty="0" err="1">
                <a:solidFill>
                  <a:srgbClr val="0080FF"/>
                </a:solidFill>
                <a:hlinkClick r:id="rId4">
                  <a:extLst>
                    <a:ext uri="{A12FA001-AC4F-418D-AE19-62706E023703}">
                      <ahyp:hlinkClr xmlns:ahyp="http://schemas.microsoft.com/office/drawing/2018/hyperlinkcolor" xmlns="" val="tx"/>
                    </a:ext>
                  </a:extLst>
                </a:hlinkClick>
              </a:rPr>
              <a:t>Protocol</a:t>
            </a:r>
            <a:r>
              <a:rPr lang="lt-LT" sz="1600" dirty="0">
                <a:solidFill>
                  <a:schemeClr val="tx2"/>
                </a:solidFill>
                <a:hlinkClick r:id="rId4">
                  <a:extLst>
                    <a:ext uri="{A12FA001-AC4F-418D-AE19-62706E023703}">
                      <ahyp:hlinkClr xmlns:ahyp="http://schemas.microsoft.com/office/drawing/2018/hyperlinkcolor" xmlns="" val="tx"/>
                    </a:ext>
                  </a:extLst>
                </a:hlinkClick>
              </a:rPr>
              <a:t> (rfc-editor.org)</a:t>
            </a:r>
            <a:r>
              <a:rPr lang="lt-LT" sz="1600" dirty="0">
                <a:solidFill>
                  <a:schemeClr val="tx2"/>
                </a:solidFill>
              </a:rPr>
              <a:t>,</a:t>
            </a:r>
            <a:r>
              <a:rPr lang="lt-LT" sz="1600" dirty="0">
                <a:solidFill>
                  <a:schemeClr val="tx2"/>
                </a:solidFill>
                <a:hlinkClick r:id="rId4">
                  <a:extLst>
                    <a:ext uri="{A12FA001-AC4F-418D-AE19-62706E023703}">
                      <ahyp:hlinkClr xmlns:ahyp="http://schemas.microsoft.com/office/drawing/2018/hyperlinkcolor" xmlns="" val="tx"/>
                    </a:ext>
                  </a:extLst>
                </a:hlinkClick>
              </a:rPr>
              <a:t> https://www.rfc-editor.org/rfc/rfc791.html</a:t>
            </a:r>
            <a:r>
              <a:rPr lang="lt-LT" sz="1600" dirty="0">
                <a:solidFill>
                  <a:schemeClr val="tx2"/>
                </a:solidFill>
              </a:rPr>
              <a:t> (2023-09-20)</a:t>
            </a:r>
          </a:p>
          <a:p>
            <a:pPr marL="285750" indent="-285750">
              <a:lnSpc>
                <a:spcPct val="90000"/>
              </a:lnSpc>
              <a:spcAft>
                <a:spcPts val="400"/>
              </a:spcAft>
              <a:buClr>
                <a:srgbClr val="00B0F0"/>
              </a:buClr>
              <a:buSzPct val="80000"/>
              <a:buFont typeface="Wingdings" panose="05000000000000000000" pitchFamily="2" charset="2"/>
              <a:buChar char="q"/>
            </a:pPr>
            <a:r>
              <a:rPr lang="lt-LT" sz="1600" dirty="0">
                <a:solidFill>
                  <a:schemeClr val="tx2"/>
                </a:solidFill>
              </a:rPr>
              <a:t>Paveikslėlyje pateiktas ankstesnėje skaidrėje („TCP/IP yra hierarchinis protokolas“) pavaizduoto TCP/IP hierarchinio modelio pradinis 1981 m. variantas.</a:t>
            </a:r>
          </a:p>
        </p:txBody>
      </p:sp>
    </p:spTree>
    <p:extLst>
      <p:ext uri="{BB962C8B-B14F-4D97-AF65-F5344CB8AC3E}">
        <p14:creationId xmlns:p14="http://schemas.microsoft.com/office/powerpoint/2010/main" val="57423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A21DC7C4-133A-5BCD-B385-382E73D7BD13}"/>
              </a:ext>
            </a:extLst>
          </p:cNvPr>
          <p:cNvSpPr>
            <a:spLocks noGrp="1"/>
          </p:cNvSpPr>
          <p:nvPr>
            <p:ph idx="1"/>
          </p:nvPr>
        </p:nvSpPr>
        <p:spPr>
          <a:xfrm>
            <a:off x="251520" y="1264599"/>
            <a:ext cx="8640959" cy="3701352"/>
          </a:xfrm>
        </p:spPr>
        <p:txBody>
          <a:bodyPr>
            <a:normAutofit fontScale="70000" lnSpcReduction="20000"/>
          </a:bodyPr>
          <a:lstStyle/>
          <a:p>
            <a:pPr marL="0" indent="0">
              <a:lnSpc>
                <a:spcPct val="120000"/>
              </a:lnSpc>
              <a:spcAft>
                <a:spcPts val="600"/>
              </a:spcAft>
              <a:buNone/>
            </a:pPr>
            <a:r>
              <a:rPr lang="lt-LT" sz="3400" b="1" dirty="0">
                <a:effectLst>
                  <a:outerShdw blurRad="38100" dist="38100" dir="2700000" algn="tl">
                    <a:srgbClr val="000000">
                      <a:alpha val="43137"/>
                    </a:srgbClr>
                  </a:outerShdw>
                </a:effectLst>
              </a:rPr>
              <a:t>1. </a:t>
            </a:r>
            <a:r>
              <a:rPr lang="lt-LT" sz="2900" b="1" dirty="0"/>
              <a:t>Tinklo sąsajos sluoksnis (</a:t>
            </a:r>
            <a:r>
              <a:rPr lang="lt-LT" sz="2900" b="1" i="1" dirty="0"/>
              <a:t>Link </a:t>
            </a:r>
            <a:r>
              <a:rPr lang="lt-LT" sz="2900" b="1" i="1" dirty="0" err="1"/>
              <a:t>Layer</a:t>
            </a:r>
            <a:r>
              <a:rPr lang="lt-LT" sz="2900" b="1" dirty="0"/>
              <a:t>)</a:t>
            </a:r>
          </a:p>
          <a:p>
            <a:pPr marL="1701800" indent="0">
              <a:lnSpc>
                <a:spcPct val="120000"/>
              </a:lnSpc>
              <a:spcBef>
                <a:spcPts val="1000"/>
              </a:spcBef>
              <a:buNone/>
              <a:tabLst>
                <a:tab pos="1701800" algn="l"/>
              </a:tabLst>
            </a:pPr>
            <a:r>
              <a:rPr lang="lt-LT" sz="2300" b="1" dirty="0" err="1"/>
              <a:t>Ethernet</a:t>
            </a:r>
            <a:r>
              <a:rPr lang="lt-LT" sz="2300" b="1" dirty="0"/>
              <a:t> (vytos poros kabelis, šviesolaidis ir kt.)</a:t>
            </a:r>
            <a:r>
              <a:rPr lang="lt-LT" sz="2300" dirty="0"/>
              <a:t>.</a:t>
            </a:r>
          </a:p>
          <a:p>
            <a:pPr marL="1701800" indent="0">
              <a:lnSpc>
                <a:spcPct val="120000"/>
              </a:lnSpc>
              <a:spcBef>
                <a:spcPts val="200"/>
              </a:spcBef>
              <a:buNone/>
              <a:tabLst>
                <a:tab pos="1701800" algn="l"/>
              </a:tabLst>
            </a:pPr>
            <a:r>
              <a:rPr lang="lt-LT" sz="2300" dirty="0"/>
              <a:t>Dažniausiai naudojamas vietinėse (lokaliuose) tinkluose.</a:t>
            </a:r>
          </a:p>
          <a:p>
            <a:pPr marL="1795463" indent="0">
              <a:lnSpc>
                <a:spcPct val="120000"/>
              </a:lnSpc>
              <a:buNone/>
              <a:tabLst>
                <a:tab pos="1795463" algn="l"/>
              </a:tabLst>
            </a:pPr>
            <a:endParaRPr lang="lt-LT" sz="1900" b="1" dirty="0"/>
          </a:p>
          <a:p>
            <a:pPr marL="1701800" indent="0">
              <a:lnSpc>
                <a:spcPct val="120000"/>
              </a:lnSpc>
              <a:spcBef>
                <a:spcPts val="0"/>
              </a:spcBef>
              <a:buNone/>
              <a:tabLst>
                <a:tab pos="1795463" algn="l"/>
              </a:tabLst>
            </a:pPr>
            <a:r>
              <a:rPr lang="lt-LT" sz="2300" b="1" dirty="0" err="1"/>
              <a:t>Wi</a:t>
            </a:r>
            <a:r>
              <a:rPr lang="lt-LT" sz="2300" b="1" dirty="0"/>
              <a:t>-Fi</a:t>
            </a:r>
            <a:r>
              <a:rPr lang="lt-LT" sz="2300" dirty="0"/>
              <a:t>. Bevielis </a:t>
            </a:r>
            <a:r>
              <a:rPr lang="lt-LT" sz="2300" dirty="0" err="1"/>
              <a:t>Ethernet</a:t>
            </a:r>
            <a:r>
              <a:rPr lang="lt-LT" sz="2300" dirty="0"/>
              <a:t> variantas.</a:t>
            </a:r>
          </a:p>
          <a:p>
            <a:pPr marL="0" indent="0">
              <a:lnSpc>
                <a:spcPct val="120000"/>
              </a:lnSpc>
              <a:buNone/>
            </a:pPr>
            <a:endParaRPr lang="lt-LT" sz="1900" dirty="0"/>
          </a:p>
          <a:p>
            <a:pPr marL="538163" indent="0">
              <a:lnSpc>
                <a:spcPct val="120000"/>
              </a:lnSpc>
              <a:spcBef>
                <a:spcPts val="600"/>
              </a:spcBef>
              <a:buNone/>
            </a:pPr>
            <a:r>
              <a:rPr lang="lt-LT" sz="2300" b="1" dirty="0"/>
              <a:t>ARP (</a:t>
            </a:r>
            <a:r>
              <a:rPr lang="lt-LT" sz="2300" b="1" dirty="0" err="1"/>
              <a:t>Address</a:t>
            </a:r>
            <a:r>
              <a:rPr lang="lt-LT" sz="2300" b="1" dirty="0"/>
              <a:t> </a:t>
            </a:r>
            <a:r>
              <a:rPr lang="lt-LT" sz="2300" b="1" dirty="0" err="1"/>
              <a:t>Resolution</a:t>
            </a:r>
            <a:r>
              <a:rPr lang="lt-LT" sz="2300" b="1" dirty="0"/>
              <a:t> </a:t>
            </a:r>
            <a:r>
              <a:rPr lang="lt-LT" sz="2300" b="1" dirty="0" err="1"/>
              <a:t>Protocol</a:t>
            </a:r>
            <a:r>
              <a:rPr lang="lt-LT" sz="2300" b="1" dirty="0"/>
              <a:t>)</a:t>
            </a:r>
            <a:r>
              <a:rPr lang="lt-LT" sz="2300" dirty="0"/>
              <a:t>: Nustato sąsają tarp IP ir MAC </a:t>
            </a:r>
            <a:r>
              <a:rPr lang="lt-LT" sz="2300" b="1" dirty="0"/>
              <a:t>adresų. Kitose skaidrėse bus pateikta tinklo įrenginių MAC </a:t>
            </a:r>
            <a:r>
              <a:rPr lang="lt-LT" sz="2300" b="1" dirty="0" err="1"/>
              <a:t>adresacija</a:t>
            </a:r>
            <a:r>
              <a:rPr lang="lt-LT" sz="2300" b="1" dirty="0"/>
              <a:t> ir jos ryšys su IP </a:t>
            </a:r>
            <a:r>
              <a:rPr lang="lt-LT" sz="2300" b="1" dirty="0" err="1"/>
              <a:t>adresacija</a:t>
            </a:r>
            <a:r>
              <a:rPr lang="lt-LT" sz="2300" b="1" dirty="0"/>
              <a:t>.</a:t>
            </a:r>
          </a:p>
          <a:p>
            <a:pPr marL="0" indent="0">
              <a:lnSpc>
                <a:spcPct val="120000"/>
              </a:lnSpc>
              <a:spcBef>
                <a:spcPts val="1800"/>
              </a:spcBef>
              <a:buNone/>
            </a:pPr>
            <a:r>
              <a:rPr lang="lt-LT" sz="3400" b="1" dirty="0">
                <a:effectLst>
                  <a:outerShdw blurRad="38100" dist="38100" dir="2700000" algn="tl">
                    <a:srgbClr val="000000">
                      <a:alpha val="43137"/>
                    </a:srgbClr>
                  </a:outerShdw>
                </a:effectLst>
              </a:rPr>
              <a:t>2.</a:t>
            </a:r>
            <a:r>
              <a:rPr lang="lt-LT" sz="2600" b="1" dirty="0">
                <a:effectLst>
                  <a:outerShdw blurRad="38100" dist="38100" dir="2700000" algn="tl">
                    <a:srgbClr val="000000">
                      <a:alpha val="43137"/>
                    </a:srgbClr>
                  </a:outerShdw>
                </a:effectLst>
              </a:rPr>
              <a:t> </a:t>
            </a:r>
            <a:r>
              <a:rPr lang="lt-LT" sz="2900" b="1" dirty="0"/>
              <a:t>Tinklo sluoksnis (</a:t>
            </a:r>
            <a:r>
              <a:rPr lang="lt-LT" sz="2900" b="1" i="1" dirty="0"/>
              <a:t>Internet </a:t>
            </a:r>
            <a:r>
              <a:rPr lang="lt-LT" sz="2900" b="1" i="1" dirty="0" err="1"/>
              <a:t>Layer</a:t>
            </a:r>
            <a:r>
              <a:rPr lang="lt-LT" sz="2900" b="1" dirty="0"/>
              <a:t>)</a:t>
            </a:r>
          </a:p>
          <a:p>
            <a:pPr marL="538163" lvl="1" indent="0">
              <a:lnSpc>
                <a:spcPct val="120000"/>
              </a:lnSpc>
              <a:spcBef>
                <a:spcPts val="600"/>
              </a:spcBef>
              <a:buNone/>
            </a:pPr>
            <a:r>
              <a:rPr lang="lt-LT" sz="2300" dirty="0"/>
              <a:t>IP (</a:t>
            </a:r>
            <a:r>
              <a:rPr lang="lt-LT" sz="2300" i="1" dirty="0"/>
              <a:t>Internet </a:t>
            </a:r>
            <a:r>
              <a:rPr lang="lt-LT" sz="2300" i="1" dirty="0" err="1"/>
              <a:t>Protocol</a:t>
            </a:r>
            <a:r>
              <a:rPr lang="lt-LT" sz="2300" dirty="0"/>
              <a:t>). Standartinis įrenginių </a:t>
            </a:r>
            <a:r>
              <a:rPr lang="lt-LT" sz="2300" dirty="0" err="1"/>
              <a:t>adresacijos</a:t>
            </a:r>
            <a:r>
              <a:rPr lang="lt-LT" sz="2300" dirty="0"/>
              <a:t> ir duomenų paketų perdavimo protokolas.</a:t>
            </a:r>
            <a:endParaRPr lang="en-US" sz="2300" dirty="0"/>
          </a:p>
        </p:txBody>
      </p:sp>
      <p:sp>
        <p:nvSpPr>
          <p:cNvPr id="3" name="Skaidrės numerio vietos rezervavimo ženklas 2">
            <a:extLst>
              <a:ext uri="{FF2B5EF4-FFF2-40B4-BE49-F238E27FC236}">
                <a16:creationId xmlns:a16="http://schemas.microsoft.com/office/drawing/2014/main" id="{6382B746-2DE7-C9D9-E1A6-4A5BA00C45AB}"/>
              </a:ext>
            </a:extLst>
          </p:cNvPr>
          <p:cNvSpPr>
            <a:spLocks noGrp="1"/>
          </p:cNvSpPr>
          <p:nvPr>
            <p:ph type="sldNum" sz="quarter" idx="12"/>
          </p:nvPr>
        </p:nvSpPr>
        <p:spPr/>
        <p:txBody>
          <a:bodyPr/>
          <a:lstStyle/>
          <a:p>
            <a:fld id="{B9A80618-428C-4C0C-BF00-FA87539524B4}" type="slidenum">
              <a:rPr lang="lt-LT" smtClean="0">
                <a:solidFill>
                  <a:srgbClr val="073E87"/>
                </a:solidFill>
              </a:rPr>
              <a:pPr/>
              <a:t>33</a:t>
            </a:fld>
            <a:endParaRPr lang="lt-LT">
              <a:solidFill>
                <a:srgbClr val="073E87"/>
              </a:solidFill>
            </a:endParaRPr>
          </a:p>
        </p:txBody>
      </p:sp>
      <p:sp>
        <p:nvSpPr>
          <p:cNvPr id="5" name="Pavadinimas 3">
            <a:extLst>
              <a:ext uri="{FF2B5EF4-FFF2-40B4-BE49-F238E27FC236}">
                <a16:creationId xmlns:a16="http://schemas.microsoft.com/office/drawing/2014/main" id="{7E3AC710-BD66-8CDB-9B89-E81D216D97EF}"/>
              </a:ext>
            </a:extLst>
          </p:cNvPr>
          <p:cNvSpPr>
            <a:spLocks noGrp="1"/>
          </p:cNvSpPr>
          <p:nvPr>
            <p:ph type="title"/>
          </p:nvPr>
        </p:nvSpPr>
        <p:spPr>
          <a:xfrm>
            <a:off x="457200" y="177549"/>
            <a:ext cx="8229600" cy="939546"/>
          </a:xfrm>
        </p:spPr>
        <p:txBody>
          <a:bodyPr>
            <a:normAutofit fontScale="90000"/>
          </a:bodyPr>
          <a:lstStyle/>
          <a:p>
            <a:r>
              <a:rPr lang="lt-LT" dirty="0">
                <a:solidFill>
                  <a:schemeClr val="bg1"/>
                </a:solidFill>
              </a:rPr>
              <a:t>Plačiau apie duomenų perdavimo sluoksnius, protokolus (3)</a:t>
            </a:r>
            <a:endParaRPr lang="en-US" dirty="0"/>
          </a:p>
        </p:txBody>
      </p:sp>
      <p:pic>
        <p:nvPicPr>
          <p:cNvPr id="6" name="Picture 2">
            <a:extLst>
              <a:ext uri="{FF2B5EF4-FFF2-40B4-BE49-F238E27FC236}">
                <a16:creationId xmlns:a16="http://schemas.microsoft.com/office/drawing/2014/main" id="{5E19A0D1-B56A-20BF-F852-BA0CE1482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15" y="1703483"/>
            <a:ext cx="1080000" cy="68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26D0FD02-CBC9-FB41-5DA8-2B31306749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215" y="2478942"/>
            <a:ext cx="1080000" cy="5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091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A21DC7C4-133A-5BCD-B385-382E73D7BD13}"/>
              </a:ext>
            </a:extLst>
          </p:cNvPr>
          <p:cNvSpPr>
            <a:spLocks noGrp="1"/>
          </p:cNvSpPr>
          <p:nvPr>
            <p:ph idx="1"/>
          </p:nvPr>
        </p:nvSpPr>
        <p:spPr>
          <a:xfrm>
            <a:off x="251520" y="1264599"/>
            <a:ext cx="8640959" cy="3844372"/>
          </a:xfrm>
        </p:spPr>
        <p:txBody>
          <a:bodyPr>
            <a:normAutofit fontScale="77500" lnSpcReduction="20000"/>
          </a:bodyPr>
          <a:lstStyle/>
          <a:p>
            <a:pPr marL="0" lvl="1" indent="0">
              <a:buNone/>
            </a:pPr>
            <a:r>
              <a:rPr lang="lt-LT" sz="2600" b="1" dirty="0">
                <a:effectLst>
                  <a:outerShdw blurRad="38100" dist="38100" dir="2700000" algn="tl">
                    <a:srgbClr val="000000">
                      <a:alpha val="43137"/>
                    </a:srgbClr>
                  </a:outerShdw>
                </a:effectLst>
              </a:rPr>
              <a:t>3.</a:t>
            </a:r>
            <a:r>
              <a:rPr lang="lt-LT" sz="2400" b="1" dirty="0"/>
              <a:t> Transporto sluoksnis (</a:t>
            </a:r>
            <a:r>
              <a:rPr lang="lt-LT" sz="2400" b="1" i="1" dirty="0" err="1"/>
              <a:t>Transport</a:t>
            </a:r>
            <a:r>
              <a:rPr lang="lt-LT" sz="2400" b="1" i="1" dirty="0"/>
              <a:t> </a:t>
            </a:r>
            <a:r>
              <a:rPr lang="lt-LT" sz="2400" b="1" i="1" dirty="0" err="1"/>
              <a:t>Layer</a:t>
            </a:r>
            <a:r>
              <a:rPr lang="lt-LT" sz="2400" b="1" dirty="0"/>
              <a:t>)</a:t>
            </a:r>
          </a:p>
          <a:p>
            <a:pPr marL="450850" lvl="1" indent="0">
              <a:lnSpc>
                <a:spcPct val="110000"/>
              </a:lnSpc>
              <a:spcBef>
                <a:spcPts val="400"/>
              </a:spcBef>
              <a:buNone/>
            </a:pPr>
            <a:r>
              <a:rPr lang="lt-LT" b="1" dirty="0"/>
              <a:t>TCP</a:t>
            </a:r>
            <a:r>
              <a:rPr lang="lt-LT" dirty="0"/>
              <a:t> (</a:t>
            </a:r>
            <a:r>
              <a:rPr lang="lt-LT" b="1" i="1" dirty="0" err="1"/>
              <a:t>Transmission</a:t>
            </a:r>
            <a:r>
              <a:rPr lang="lt-LT" b="1" i="1" dirty="0"/>
              <a:t> </a:t>
            </a:r>
            <a:r>
              <a:rPr lang="lt-LT" b="1" i="1" dirty="0" err="1"/>
              <a:t>Control</a:t>
            </a:r>
            <a:r>
              <a:rPr lang="lt-LT" b="1" i="1" dirty="0"/>
              <a:t> </a:t>
            </a:r>
            <a:r>
              <a:rPr lang="lt-LT" b="1" i="1" dirty="0" err="1"/>
              <a:t>Protocol</a:t>
            </a:r>
            <a:r>
              <a:rPr lang="lt-LT" dirty="0"/>
              <a:t>). Patikimas.</a:t>
            </a:r>
          </a:p>
          <a:p>
            <a:pPr marL="450850" lvl="1" indent="0">
              <a:lnSpc>
                <a:spcPct val="110000"/>
              </a:lnSpc>
              <a:spcBef>
                <a:spcPts val="400"/>
              </a:spcBef>
              <a:buNone/>
            </a:pPr>
            <a:r>
              <a:rPr lang="lt-LT" b="1" dirty="0"/>
              <a:t>UDP</a:t>
            </a:r>
            <a:r>
              <a:rPr lang="lt-LT" dirty="0"/>
              <a:t> (</a:t>
            </a:r>
            <a:r>
              <a:rPr lang="lt-LT" b="1" i="1" dirty="0" err="1"/>
              <a:t>User</a:t>
            </a:r>
            <a:r>
              <a:rPr lang="lt-LT" b="1" i="1" dirty="0"/>
              <a:t> </a:t>
            </a:r>
            <a:r>
              <a:rPr lang="lt-LT" b="1" i="1" dirty="0" err="1"/>
              <a:t>Datagram</a:t>
            </a:r>
            <a:r>
              <a:rPr lang="lt-LT" b="1" i="1" dirty="0"/>
              <a:t> </a:t>
            </a:r>
            <a:r>
              <a:rPr lang="lt-LT" b="1" i="1" dirty="0" err="1"/>
              <a:t>Protocol</a:t>
            </a:r>
            <a:r>
              <a:rPr lang="lt-LT" dirty="0"/>
              <a:t>).  Mažiau patikimas, bet greitesnis.</a:t>
            </a:r>
          </a:p>
          <a:p>
            <a:pPr marL="450850" lvl="1" indent="0">
              <a:lnSpc>
                <a:spcPct val="110000"/>
              </a:lnSpc>
              <a:spcBef>
                <a:spcPts val="400"/>
              </a:spcBef>
              <a:buNone/>
            </a:pPr>
            <a:r>
              <a:rPr lang="lt-LT" b="1" dirty="0"/>
              <a:t>SCTP</a:t>
            </a:r>
            <a:r>
              <a:rPr lang="lt-LT" dirty="0"/>
              <a:t> (</a:t>
            </a:r>
            <a:r>
              <a:rPr lang="lt-LT" b="1" i="1" dirty="0" err="1"/>
              <a:t>Stream</a:t>
            </a:r>
            <a:r>
              <a:rPr lang="lt-LT" b="1" i="1" dirty="0"/>
              <a:t> </a:t>
            </a:r>
            <a:r>
              <a:rPr lang="lt-LT" b="1" i="1" dirty="0" err="1"/>
              <a:t>Control</a:t>
            </a:r>
            <a:r>
              <a:rPr lang="lt-LT" b="1" i="1" dirty="0"/>
              <a:t> </a:t>
            </a:r>
            <a:r>
              <a:rPr lang="lt-LT" b="1" i="1" dirty="0" err="1"/>
              <a:t>Transmission</a:t>
            </a:r>
            <a:r>
              <a:rPr lang="lt-LT" b="1" i="1" dirty="0"/>
              <a:t> </a:t>
            </a:r>
            <a:r>
              <a:rPr lang="lt-LT" b="1" i="1" dirty="0" err="1"/>
              <a:t>Protocol</a:t>
            </a:r>
            <a:r>
              <a:rPr lang="lt-LT" dirty="0"/>
              <a:t>). Patikimas ir su lankstesnėmis duomenų srauto galimybėmis</a:t>
            </a:r>
            <a:r>
              <a:rPr lang="lt-LT" sz="1600" dirty="0"/>
              <a:t>.</a:t>
            </a:r>
          </a:p>
          <a:p>
            <a:pPr marL="0" lvl="1" indent="0">
              <a:lnSpc>
                <a:spcPct val="110000"/>
              </a:lnSpc>
              <a:spcBef>
                <a:spcPts val="800"/>
              </a:spcBef>
              <a:buNone/>
            </a:pPr>
            <a:r>
              <a:rPr lang="lt-LT" sz="2600" b="1" dirty="0">
                <a:effectLst>
                  <a:outerShdw blurRad="38100" dist="38100" dir="2700000" algn="tl">
                    <a:srgbClr val="000000">
                      <a:alpha val="43137"/>
                    </a:srgbClr>
                  </a:outerShdw>
                </a:effectLst>
              </a:rPr>
              <a:t>4. </a:t>
            </a:r>
            <a:r>
              <a:rPr lang="lt-LT" sz="2400" b="1" dirty="0"/>
              <a:t>Taikymo (programų) sluoksnis (</a:t>
            </a:r>
            <a:r>
              <a:rPr lang="lt-LT" sz="2400" b="1" i="1" dirty="0" err="1"/>
              <a:t>Application</a:t>
            </a:r>
            <a:r>
              <a:rPr lang="lt-LT" sz="2400" b="1" i="1" dirty="0"/>
              <a:t> </a:t>
            </a:r>
            <a:r>
              <a:rPr lang="lt-LT" sz="2400" b="1" i="1" dirty="0" err="1"/>
              <a:t>Layer</a:t>
            </a:r>
            <a:r>
              <a:rPr lang="lt-LT" sz="2400" b="1" dirty="0"/>
              <a:t>)</a:t>
            </a:r>
          </a:p>
          <a:p>
            <a:pPr marL="450850" lvl="1" indent="0">
              <a:lnSpc>
                <a:spcPct val="110000"/>
              </a:lnSpc>
              <a:spcBef>
                <a:spcPts val="400"/>
              </a:spcBef>
              <a:buNone/>
              <a:tabLst>
                <a:tab pos="355600" algn="l"/>
              </a:tabLst>
            </a:pPr>
            <a:r>
              <a:rPr lang="lt-LT" b="1" i="1" dirty="0"/>
              <a:t>HTTP/HTTPS (</a:t>
            </a:r>
            <a:r>
              <a:rPr lang="lt-LT" b="1" i="1" dirty="0" err="1"/>
              <a:t>HyperText</a:t>
            </a:r>
            <a:r>
              <a:rPr lang="lt-LT" b="1" i="1" dirty="0"/>
              <a:t> </a:t>
            </a:r>
            <a:r>
              <a:rPr lang="lt-LT" b="1" i="1" dirty="0" err="1"/>
              <a:t>Transfer</a:t>
            </a:r>
            <a:r>
              <a:rPr lang="lt-LT" b="1" i="1" dirty="0"/>
              <a:t> </a:t>
            </a:r>
            <a:r>
              <a:rPr lang="lt-LT" b="1" i="1" dirty="0" err="1"/>
              <a:t>Protocol</a:t>
            </a:r>
            <a:r>
              <a:rPr lang="lt-LT" b="1" i="1" dirty="0"/>
              <a:t>/</a:t>
            </a:r>
            <a:r>
              <a:rPr lang="lt-LT" b="1" i="1" dirty="0" err="1"/>
              <a:t>Secure</a:t>
            </a:r>
            <a:r>
              <a:rPr lang="lt-LT" b="1" i="1" dirty="0"/>
              <a:t>) </a:t>
            </a:r>
            <a:r>
              <a:rPr lang="lt-LT" sz="1900" dirty="0"/>
              <a:t>– interneto </a:t>
            </a:r>
            <a:r>
              <a:rPr lang="lt-LT" dirty="0"/>
              <a:t>svetainėms.</a:t>
            </a:r>
          </a:p>
          <a:p>
            <a:pPr marL="450850" lvl="1" indent="0">
              <a:lnSpc>
                <a:spcPct val="110000"/>
              </a:lnSpc>
              <a:spcBef>
                <a:spcPts val="400"/>
              </a:spcBef>
              <a:buNone/>
              <a:tabLst>
                <a:tab pos="355600" algn="l"/>
              </a:tabLst>
            </a:pPr>
            <a:r>
              <a:rPr lang="lt-LT" b="1" i="1" dirty="0"/>
              <a:t>FTP (File </a:t>
            </a:r>
            <a:r>
              <a:rPr lang="lt-LT" b="1" i="1" dirty="0" err="1"/>
              <a:t>Transfer</a:t>
            </a:r>
            <a:r>
              <a:rPr lang="lt-LT" b="1" i="1" dirty="0"/>
              <a:t> </a:t>
            </a:r>
            <a:r>
              <a:rPr lang="lt-LT" b="1" i="1" dirty="0" err="1"/>
              <a:t>Protocol</a:t>
            </a:r>
            <a:r>
              <a:rPr lang="lt-LT" b="1" i="1" dirty="0"/>
              <a:t>) </a:t>
            </a:r>
            <a:r>
              <a:rPr lang="lt-LT" sz="1800" dirty="0"/>
              <a:t>–</a:t>
            </a:r>
            <a:r>
              <a:rPr lang="lt-LT" b="1" i="1" dirty="0"/>
              <a:t> </a:t>
            </a:r>
            <a:r>
              <a:rPr lang="lt-LT" sz="1900" dirty="0"/>
              <a:t>failų perdavimui. </a:t>
            </a:r>
          </a:p>
          <a:p>
            <a:pPr marL="450850" lvl="1" indent="0">
              <a:lnSpc>
                <a:spcPct val="110000"/>
              </a:lnSpc>
              <a:spcBef>
                <a:spcPts val="400"/>
              </a:spcBef>
              <a:buNone/>
              <a:tabLst>
                <a:tab pos="355600" algn="l"/>
              </a:tabLst>
            </a:pPr>
            <a:r>
              <a:rPr lang="lt-LT" b="1" i="1" dirty="0"/>
              <a:t>SMTP (</a:t>
            </a:r>
            <a:r>
              <a:rPr lang="lt-LT" b="1" i="1" dirty="0" err="1"/>
              <a:t>Simple</a:t>
            </a:r>
            <a:r>
              <a:rPr lang="lt-LT" b="1" i="1" dirty="0"/>
              <a:t> </a:t>
            </a:r>
            <a:r>
              <a:rPr lang="lt-LT" b="1" i="1" dirty="0" err="1"/>
              <a:t>Mail</a:t>
            </a:r>
            <a:r>
              <a:rPr lang="lt-LT" b="1" i="1" dirty="0"/>
              <a:t> </a:t>
            </a:r>
            <a:r>
              <a:rPr lang="lt-LT" b="1" i="1" dirty="0" err="1"/>
              <a:t>Transfer</a:t>
            </a:r>
            <a:r>
              <a:rPr lang="lt-LT" b="1" i="1" dirty="0"/>
              <a:t> </a:t>
            </a:r>
            <a:r>
              <a:rPr lang="lt-LT" b="1" i="1" dirty="0" err="1"/>
              <a:t>Protocol</a:t>
            </a:r>
            <a:r>
              <a:rPr lang="lt-LT" b="1" i="1" dirty="0"/>
              <a:t>) </a:t>
            </a:r>
            <a:r>
              <a:rPr lang="lt-LT" sz="1800" dirty="0"/>
              <a:t>–</a:t>
            </a:r>
            <a:r>
              <a:rPr lang="lt-LT" dirty="0"/>
              <a:t> elektroninių laiškų siuntimui.</a:t>
            </a:r>
          </a:p>
          <a:p>
            <a:pPr marL="450850" lvl="1" indent="0">
              <a:lnSpc>
                <a:spcPct val="110000"/>
              </a:lnSpc>
              <a:spcBef>
                <a:spcPts val="400"/>
              </a:spcBef>
              <a:buNone/>
              <a:tabLst>
                <a:tab pos="355600" algn="l"/>
              </a:tabLst>
            </a:pPr>
            <a:r>
              <a:rPr lang="lt-LT" b="1" i="1" dirty="0"/>
              <a:t>POP3 (</a:t>
            </a:r>
            <a:r>
              <a:rPr lang="lt-LT" b="1" i="1" dirty="0" err="1"/>
              <a:t>Post</a:t>
            </a:r>
            <a:r>
              <a:rPr lang="lt-LT" b="1" i="1" dirty="0"/>
              <a:t> Office </a:t>
            </a:r>
            <a:r>
              <a:rPr lang="lt-LT" b="1" i="1" dirty="0" err="1"/>
              <a:t>Protocol</a:t>
            </a:r>
            <a:r>
              <a:rPr lang="lt-LT" b="1" i="1" dirty="0"/>
              <a:t> 3) ir IMAP (Internet </a:t>
            </a:r>
            <a:r>
              <a:rPr lang="lt-LT" b="1" i="1" dirty="0" err="1"/>
              <a:t>Message</a:t>
            </a:r>
            <a:r>
              <a:rPr lang="lt-LT" b="1" i="1" dirty="0"/>
              <a:t> Access </a:t>
            </a:r>
            <a:r>
              <a:rPr lang="lt-LT" b="1" i="1" dirty="0" err="1"/>
              <a:t>Protocol</a:t>
            </a:r>
            <a:r>
              <a:rPr lang="lt-LT" b="1" i="1" dirty="0"/>
              <a:t>)</a:t>
            </a:r>
            <a:r>
              <a:rPr lang="lt-LT" dirty="0"/>
              <a:t> </a:t>
            </a:r>
            <a:r>
              <a:rPr lang="lt-LT" sz="1800" dirty="0"/>
              <a:t>–</a:t>
            </a:r>
            <a:r>
              <a:rPr lang="lt-LT" dirty="0"/>
              <a:t> elektroninių laiškų gavimui.</a:t>
            </a:r>
          </a:p>
          <a:p>
            <a:pPr marL="450850" lvl="1" indent="0">
              <a:lnSpc>
                <a:spcPct val="110000"/>
              </a:lnSpc>
              <a:spcBef>
                <a:spcPts val="400"/>
              </a:spcBef>
              <a:buNone/>
              <a:tabLst>
                <a:tab pos="355600" algn="l"/>
              </a:tabLst>
            </a:pPr>
            <a:r>
              <a:rPr lang="lt-LT" b="1" i="1" dirty="0"/>
              <a:t>DNS (</a:t>
            </a:r>
            <a:r>
              <a:rPr lang="lt-LT" b="1" i="1" dirty="0" err="1"/>
              <a:t>Domain</a:t>
            </a:r>
            <a:r>
              <a:rPr lang="lt-LT" b="1" i="1" dirty="0"/>
              <a:t> Name System) </a:t>
            </a:r>
            <a:r>
              <a:rPr lang="lt-LT" sz="1800" dirty="0"/>
              <a:t>–</a:t>
            </a:r>
            <a:r>
              <a:rPr lang="lt-LT" b="1" i="1" dirty="0"/>
              <a:t> </a:t>
            </a:r>
            <a:r>
              <a:rPr lang="lt-LT" sz="1900" dirty="0"/>
              <a:t>do</a:t>
            </a:r>
            <a:r>
              <a:rPr lang="lt-LT" dirty="0"/>
              <a:t>menų vardų ir IP adresų sąsaja.</a:t>
            </a:r>
          </a:p>
          <a:p>
            <a:pPr marL="450850" lvl="1" indent="0">
              <a:lnSpc>
                <a:spcPct val="110000"/>
              </a:lnSpc>
              <a:spcBef>
                <a:spcPts val="400"/>
              </a:spcBef>
              <a:buNone/>
              <a:tabLst>
                <a:tab pos="355600" algn="l"/>
              </a:tabLst>
            </a:pPr>
            <a:r>
              <a:rPr lang="lt-LT" b="1" i="1" dirty="0"/>
              <a:t>SNMP (</a:t>
            </a:r>
            <a:r>
              <a:rPr lang="lt-LT" b="1" i="1" dirty="0" err="1"/>
              <a:t>Simple</a:t>
            </a:r>
            <a:r>
              <a:rPr lang="lt-LT" b="1" i="1" dirty="0"/>
              <a:t> Network </a:t>
            </a:r>
            <a:r>
              <a:rPr lang="lt-LT" b="1" i="1" dirty="0" err="1"/>
              <a:t>Management</a:t>
            </a:r>
            <a:r>
              <a:rPr lang="lt-LT" b="1" i="1" dirty="0"/>
              <a:t> </a:t>
            </a:r>
            <a:r>
              <a:rPr lang="lt-LT" b="1" i="1" dirty="0" err="1"/>
              <a:t>Protocol</a:t>
            </a:r>
            <a:r>
              <a:rPr lang="lt-LT" b="1" i="1" dirty="0"/>
              <a:t>) </a:t>
            </a:r>
            <a:r>
              <a:rPr lang="lt-LT" sz="1800" dirty="0"/>
              <a:t>–</a:t>
            </a:r>
            <a:r>
              <a:rPr lang="lt-LT" b="1" i="1" dirty="0"/>
              <a:t>  </a:t>
            </a:r>
            <a:r>
              <a:rPr lang="lt-LT" dirty="0"/>
              <a:t>tinklo įrenginių valdymui ir stebėjimui.</a:t>
            </a:r>
            <a:r>
              <a:rPr lang="lt-LT" sz="1600" dirty="0"/>
              <a:t> </a:t>
            </a:r>
          </a:p>
          <a:p>
            <a:pPr marL="0" lvl="1" indent="0">
              <a:buNone/>
            </a:pPr>
            <a:endParaRPr lang="lt-LT" sz="1900" b="1" i="1" dirty="0"/>
          </a:p>
          <a:p>
            <a:pPr marL="0" lvl="1" indent="0" algn="ctr">
              <a:lnSpc>
                <a:spcPct val="120000"/>
              </a:lnSpc>
              <a:spcBef>
                <a:spcPts val="0"/>
              </a:spcBef>
              <a:buNone/>
            </a:pPr>
            <a:r>
              <a:rPr lang="lt-LT" sz="2600" b="1" i="1" dirty="0"/>
              <a:t>Šis sąrašas nėra išsamus, bet jis pateikia geresnį ir išsamesnį vaizdą apie protokolus, veikiančius kiekviename TCP/IP modelio sluoksnyje. </a:t>
            </a:r>
          </a:p>
        </p:txBody>
      </p:sp>
      <p:sp>
        <p:nvSpPr>
          <p:cNvPr id="3" name="Skaidrės numerio vietos rezervavimo ženklas 2">
            <a:extLst>
              <a:ext uri="{FF2B5EF4-FFF2-40B4-BE49-F238E27FC236}">
                <a16:creationId xmlns:a16="http://schemas.microsoft.com/office/drawing/2014/main" id="{6382B746-2DE7-C9D9-E1A6-4A5BA00C45AB}"/>
              </a:ext>
            </a:extLst>
          </p:cNvPr>
          <p:cNvSpPr>
            <a:spLocks noGrp="1"/>
          </p:cNvSpPr>
          <p:nvPr>
            <p:ph type="sldNum" sz="quarter" idx="12"/>
          </p:nvPr>
        </p:nvSpPr>
        <p:spPr/>
        <p:txBody>
          <a:bodyPr/>
          <a:lstStyle/>
          <a:p>
            <a:fld id="{B9A80618-428C-4C0C-BF00-FA87539524B4}" type="slidenum">
              <a:rPr lang="lt-LT" smtClean="0">
                <a:solidFill>
                  <a:srgbClr val="073E87"/>
                </a:solidFill>
              </a:rPr>
              <a:pPr/>
              <a:t>34</a:t>
            </a:fld>
            <a:endParaRPr lang="lt-LT">
              <a:solidFill>
                <a:srgbClr val="073E87"/>
              </a:solidFill>
            </a:endParaRPr>
          </a:p>
        </p:txBody>
      </p:sp>
      <p:sp>
        <p:nvSpPr>
          <p:cNvPr id="5" name="Pavadinimas 3">
            <a:extLst>
              <a:ext uri="{FF2B5EF4-FFF2-40B4-BE49-F238E27FC236}">
                <a16:creationId xmlns:a16="http://schemas.microsoft.com/office/drawing/2014/main" id="{7E3AC710-BD66-8CDB-9B89-E81D216D97EF}"/>
              </a:ext>
            </a:extLst>
          </p:cNvPr>
          <p:cNvSpPr>
            <a:spLocks noGrp="1"/>
          </p:cNvSpPr>
          <p:nvPr>
            <p:ph type="title"/>
          </p:nvPr>
        </p:nvSpPr>
        <p:spPr>
          <a:xfrm>
            <a:off x="457200" y="177549"/>
            <a:ext cx="8229600" cy="939546"/>
          </a:xfrm>
        </p:spPr>
        <p:txBody>
          <a:bodyPr>
            <a:normAutofit fontScale="90000"/>
          </a:bodyPr>
          <a:lstStyle/>
          <a:p>
            <a:r>
              <a:rPr lang="lt-LT" dirty="0">
                <a:solidFill>
                  <a:schemeClr val="bg1"/>
                </a:solidFill>
              </a:rPr>
              <a:t>Plačiau apie duomenų perdavimo sluoksnius, protokolus (4)</a:t>
            </a:r>
            <a:endParaRPr lang="en-US" dirty="0"/>
          </a:p>
        </p:txBody>
      </p:sp>
      <p:cxnSp>
        <p:nvCxnSpPr>
          <p:cNvPr id="8" name="Tiesioji jungtis 7">
            <a:extLst>
              <a:ext uri="{FF2B5EF4-FFF2-40B4-BE49-F238E27FC236}">
                <a16:creationId xmlns:a16="http://schemas.microsoft.com/office/drawing/2014/main" id="{E11BB86B-87C1-F289-7D60-E6DE4AB83094}"/>
              </a:ext>
            </a:extLst>
          </p:cNvPr>
          <p:cNvCxnSpPr/>
          <p:nvPr/>
        </p:nvCxnSpPr>
        <p:spPr>
          <a:xfrm>
            <a:off x="3116008" y="4299942"/>
            <a:ext cx="295232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01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E59EA0B9-35D0-0139-3A22-CE02569128BC}"/>
              </a:ext>
            </a:extLst>
          </p:cNvPr>
          <p:cNvSpPr>
            <a:spLocks noGrp="1"/>
          </p:cNvSpPr>
          <p:nvPr>
            <p:ph idx="1"/>
          </p:nvPr>
        </p:nvSpPr>
        <p:spPr>
          <a:xfrm>
            <a:off x="251520" y="1264599"/>
            <a:ext cx="8640959" cy="3701352"/>
          </a:xfrm>
        </p:spPr>
        <p:txBody>
          <a:bodyPr/>
          <a:lstStyle/>
          <a:p>
            <a:pPr marL="0" indent="0">
              <a:buNone/>
            </a:pPr>
            <a:r>
              <a:rPr lang="lt-LT" sz="1800" b="1" dirty="0"/>
              <a:t>Modelis TCP/IP (</a:t>
            </a:r>
            <a:r>
              <a:rPr lang="lt-LT" sz="1800" b="1" i="1" dirty="0" err="1"/>
              <a:t>Transmission</a:t>
            </a:r>
            <a:r>
              <a:rPr lang="lt-LT" sz="1800" b="1" i="1" dirty="0"/>
              <a:t> </a:t>
            </a:r>
            <a:r>
              <a:rPr lang="lt-LT" sz="1800" b="1" i="1" dirty="0" err="1"/>
              <a:t>Control</a:t>
            </a:r>
            <a:r>
              <a:rPr lang="lt-LT" sz="1800" b="1" i="1" dirty="0"/>
              <a:t> </a:t>
            </a:r>
            <a:r>
              <a:rPr lang="lt-LT" sz="1800" b="1" i="1" dirty="0" err="1"/>
              <a:t>Protocol</a:t>
            </a:r>
            <a:r>
              <a:rPr lang="lt-LT" sz="1800" b="1" i="1" dirty="0"/>
              <a:t>/Internet </a:t>
            </a:r>
            <a:r>
              <a:rPr lang="lt-LT" sz="1800" b="1" i="1" dirty="0" err="1"/>
              <a:t>Protocol</a:t>
            </a:r>
            <a:r>
              <a:rPr lang="lt-LT" sz="1800" b="1" dirty="0"/>
              <a:t>) yra tinklo protokolų rinkinys, kuris yra interneto ir tinklų veikimo pagrindas</a:t>
            </a:r>
            <a:r>
              <a:rPr lang="lt-LT" sz="1800" dirty="0"/>
              <a:t>. Jis apima keletą protokolų, kurie leidžia kompiuteriams komunikuoti tarpusavyje ir perduoti duomenis per tinklus. Kaip matėme ankstesnėse skaidrėse, modelis turi 4 sluoksnius. Trijuose iš jų, išskyrus transporto sluoksnį, kompiuteriai turi ir veikia kitu, </a:t>
            </a:r>
            <a:r>
              <a:rPr lang="lt-LT" sz="1800" b="1" dirty="0"/>
              <a:t>tik tame sluoksnyje naudojamu vardu</a:t>
            </a:r>
            <a:r>
              <a:rPr lang="lt-LT" sz="1800" dirty="0"/>
              <a:t> (adresu):</a:t>
            </a:r>
          </a:p>
          <a:p>
            <a:pPr marL="450850" indent="0">
              <a:spcBef>
                <a:spcPts val="1200"/>
              </a:spcBef>
              <a:buNone/>
            </a:pPr>
            <a:r>
              <a:rPr lang="lt-LT" sz="1800" b="1" dirty="0"/>
              <a:t>DNS vardas </a:t>
            </a:r>
            <a:r>
              <a:rPr lang="lt-LT" sz="1800" dirty="0"/>
              <a:t>– taikymo sluoksnis (</a:t>
            </a:r>
            <a:r>
              <a:rPr lang="lt-LT" sz="1800" i="1" dirty="0" err="1"/>
              <a:t>Application</a:t>
            </a:r>
            <a:r>
              <a:rPr lang="lt-LT" sz="1800" i="1" dirty="0"/>
              <a:t> </a:t>
            </a:r>
            <a:r>
              <a:rPr lang="lt-LT" sz="1800" i="1" dirty="0" err="1"/>
              <a:t>Layer</a:t>
            </a:r>
            <a:r>
              <a:rPr lang="lt-LT" sz="1800" dirty="0"/>
              <a:t>)</a:t>
            </a:r>
          </a:p>
          <a:p>
            <a:pPr marL="450850" indent="0">
              <a:spcBef>
                <a:spcPts val="1800"/>
              </a:spcBef>
              <a:buNone/>
            </a:pPr>
            <a:r>
              <a:rPr lang="lt-LT" sz="1200" dirty="0"/>
              <a:t>(</a:t>
            </a:r>
            <a:r>
              <a:rPr lang="lt-LT" sz="1200" b="1" i="1" dirty="0"/>
              <a:t>Naudojami portai, o ne vardai</a:t>
            </a:r>
            <a:r>
              <a:rPr lang="lt-LT" sz="1200" dirty="0"/>
              <a:t>) </a:t>
            </a:r>
            <a:r>
              <a:rPr lang="lt-LT" sz="1800" dirty="0"/>
              <a:t>– transporto sluoksnis (</a:t>
            </a:r>
            <a:r>
              <a:rPr lang="lt-LT" sz="1800" i="1" dirty="0" err="1"/>
              <a:t>Transport</a:t>
            </a:r>
            <a:r>
              <a:rPr lang="lt-LT" sz="1800" i="1" dirty="0"/>
              <a:t> </a:t>
            </a:r>
            <a:r>
              <a:rPr lang="lt-LT" sz="1800" i="1" dirty="0" err="1"/>
              <a:t>Layer</a:t>
            </a:r>
            <a:r>
              <a:rPr lang="lt-LT" sz="1800" dirty="0"/>
              <a:t>)</a:t>
            </a:r>
          </a:p>
          <a:p>
            <a:pPr marL="450850" indent="0">
              <a:spcBef>
                <a:spcPts val="1800"/>
              </a:spcBef>
              <a:buNone/>
            </a:pPr>
            <a:r>
              <a:rPr lang="lt-LT" sz="1800" b="1" dirty="0"/>
              <a:t>IP adresas </a:t>
            </a:r>
            <a:r>
              <a:rPr lang="lt-LT" sz="1800" dirty="0"/>
              <a:t>–</a:t>
            </a:r>
            <a:r>
              <a:rPr lang="lt-LT" sz="1800" b="1" dirty="0"/>
              <a:t> </a:t>
            </a:r>
            <a:r>
              <a:rPr lang="lt-LT" sz="1800" dirty="0"/>
              <a:t>tinklo interneto) sluoksnis (</a:t>
            </a:r>
            <a:r>
              <a:rPr lang="lt-LT" sz="1800" i="1" dirty="0"/>
              <a:t>Internet </a:t>
            </a:r>
            <a:r>
              <a:rPr lang="lt-LT" sz="1800" i="1" dirty="0" err="1"/>
              <a:t>Layer</a:t>
            </a:r>
            <a:r>
              <a:rPr lang="lt-LT" sz="1800" dirty="0"/>
              <a:t>)</a:t>
            </a:r>
          </a:p>
          <a:p>
            <a:pPr marL="450850" indent="0">
              <a:spcBef>
                <a:spcPts val="1800"/>
              </a:spcBef>
              <a:buNone/>
            </a:pPr>
            <a:r>
              <a:rPr lang="lt-LT" sz="1800" b="1" dirty="0"/>
              <a:t>MAC adresas </a:t>
            </a:r>
            <a:r>
              <a:rPr lang="lt-LT" sz="1800" dirty="0"/>
              <a:t>–</a:t>
            </a:r>
            <a:r>
              <a:rPr lang="lt-LT" sz="1800" b="1" dirty="0"/>
              <a:t> </a:t>
            </a:r>
            <a:r>
              <a:rPr lang="lt-LT" sz="1800" dirty="0"/>
              <a:t>tinklo sąsajos (prieigos) sluoksnis (</a:t>
            </a:r>
            <a:r>
              <a:rPr lang="lt-LT" sz="1800" i="1" dirty="0"/>
              <a:t>Link </a:t>
            </a:r>
            <a:r>
              <a:rPr lang="lt-LT" sz="1800" i="1" dirty="0" err="1"/>
              <a:t>Layer</a:t>
            </a:r>
            <a:r>
              <a:rPr lang="lt-LT" sz="1800" dirty="0"/>
              <a:t>)</a:t>
            </a:r>
          </a:p>
          <a:p>
            <a:pPr marL="450850" indent="0">
              <a:buNone/>
            </a:pPr>
            <a:endParaRPr lang="lt-LT" sz="1800" dirty="0"/>
          </a:p>
          <a:p>
            <a:endParaRPr lang="en-US" dirty="0"/>
          </a:p>
        </p:txBody>
      </p:sp>
      <p:sp>
        <p:nvSpPr>
          <p:cNvPr id="3" name="Skaidrės numerio vietos rezervavimo ženklas 2">
            <a:extLst>
              <a:ext uri="{FF2B5EF4-FFF2-40B4-BE49-F238E27FC236}">
                <a16:creationId xmlns:a16="http://schemas.microsoft.com/office/drawing/2014/main" id="{7084CDEA-B559-7733-715D-EC9D7827695D}"/>
              </a:ext>
            </a:extLst>
          </p:cNvPr>
          <p:cNvSpPr>
            <a:spLocks noGrp="1"/>
          </p:cNvSpPr>
          <p:nvPr>
            <p:ph type="sldNum" sz="quarter" idx="12"/>
          </p:nvPr>
        </p:nvSpPr>
        <p:spPr/>
        <p:txBody>
          <a:bodyPr/>
          <a:lstStyle/>
          <a:p>
            <a:fld id="{B9A80618-428C-4C0C-BF00-FA87539524B4}" type="slidenum">
              <a:rPr lang="lt-LT" smtClean="0">
                <a:solidFill>
                  <a:srgbClr val="073E87"/>
                </a:solidFill>
              </a:rPr>
              <a:pPr/>
              <a:t>35</a:t>
            </a:fld>
            <a:endParaRPr lang="lt-LT">
              <a:solidFill>
                <a:srgbClr val="073E87"/>
              </a:solidFill>
            </a:endParaRPr>
          </a:p>
        </p:txBody>
      </p:sp>
      <p:sp>
        <p:nvSpPr>
          <p:cNvPr id="5" name="Pavadinimas 3">
            <a:extLst>
              <a:ext uri="{FF2B5EF4-FFF2-40B4-BE49-F238E27FC236}">
                <a16:creationId xmlns:a16="http://schemas.microsoft.com/office/drawing/2014/main" id="{4776960C-D2CC-45C0-EAC1-2C07410FA75E}"/>
              </a:ext>
            </a:extLst>
          </p:cNvPr>
          <p:cNvSpPr>
            <a:spLocks noGrp="1"/>
          </p:cNvSpPr>
          <p:nvPr>
            <p:ph type="title"/>
          </p:nvPr>
        </p:nvSpPr>
        <p:spPr>
          <a:xfrm>
            <a:off x="457200" y="177549"/>
            <a:ext cx="8229600" cy="939546"/>
          </a:xfrm>
        </p:spPr>
        <p:txBody>
          <a:bodyPr>
            <a:normAutofit/>
          </a:bodyPr>
          <a:lstStyle/>
          <a:p>
            <a:r>
              <a:rPr lang="lt-LT" dirty="0">
                <a:solidFill>
                  <a:schemeClr val="bg1"/>
                </a:solidFill>
              </a:rPr>
              <a:t>Kompiuterių vardai (adresai)</a:t>
            </a:r>
            <a:endParaRPr lang="en-US" dirty="0"/>
          </a:p>
        </p:txBody>
      </p:sp>
      <p:pic>
        <p:nvPicPr>
          <p:cNvPr id="6" name="Picture 2">
            <a:extLst>
              <a:ext uri="{FF2B5EF4-FFF2-40B4-BE49-F238E27FC236}">
                <a16:creationId xmlns:a16="http://schemas.microsoft.com/office/drawing/2014/main" id="{780AD237-63AE-5171-033F-46995066EB6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824" r="22651" b="4252"/>
          <a:stretch/>
        </p:blipFill>
        <p:spPr bwMode="auto">
          <a:xfrm>
            <a:off x="218447" y="2931790"/>
            <a:ext cx="459707" cy="2170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727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D3C284A2-2862-D979-0224-31A92A4EF55E}"/>
              </a:ext>
            </a:extLst>
          </p:cNvPr>
          <p:cNvSpPr>
            <a:spLocks noGrp="1"/>
          </p:cNvSpPr>
          <p:nvPr>
            <p:ph idx="1"/>
          </p:nvPr>
        </p:nvSpPr>
        <p:spPr/>
        <p:txBody>
          <a:bodyPr>
            <a:normAutofit lnSpcReduction="10000"/>
          </a:bodyPr>
          <a:lstStyle/>
          <a:p>
            <a:pPr>
              <a:spcBef>
                <a:spcPts val="1800"/>
              </a:spcBef>
            </a:pPr>
            <a:r>
              <a:rPr lang="lt-LT" b="1" dirty="0"/>
              <a:t>DNS</a:t>
            </a:r>
            <a:r>
              <a:rPr lang="lt-LT" dirty="0"/>
              <a:t> (</a:t>
            </a:r>
            <a:r>
              <a:rPr lang="lt-LT" b="1" i="1" dirty="0" err="1"/>
              <a:t>Domain</a:t>
            </a:r>
            <a:r>
              <a:rPr lang="lt-LT" b="1" i="1" dirty="0"/>
              <a:t> Name System</a:t>
            </a:r>
            <a:r>
              <a:rPr lang="lt-LT" dirty="0"/>
              <a:t>) yra hierarchinė  sistema, kuri išverčia žmogui suprantamus domeno vardus į IP adresus suprantamus kompiuteriui.</a:t>
            </a:r>
          </a:p>
          <a:p>
            <a:pPr>
              <a:spcBef>
                <a:spcPts val="1400"/>
              </a:spcBef>
            </a:pPr>
            <a:r>
              <a:rPr lang="lt-LT" dirty="0"/>
              <a:t>Pavyzdžiai:</a:t>
            </a:r>
          </a:p>
          <a:p>
            <a:pPr lvl="1">
              <a:spcBef>
                <a:spcPts val="600"/>
              </a:spcBef>
            </a:pPr>
            <a:r>
              <a:rPr lang="lt-LT" sz="1900" b="1" dirty="0"/>
              <a:t>www.linma.org</a:t>
            </a:r>
            <a:r>
              <a:rPr lang="lt-LT" sz="1900" dirty="0"/>
              <a:t> vardas yra išverčiamas į 193.219.61.9</a:t>
            </a:r>
          </a:p>
          <a:p>
            <a:pPr lvl="1">
              <a:spcBef>
                <a:spcPts val="600"/>
              </a:spcBef>
            </a:pPr>
            <a:r>
              <a:rPr lang="lt-LT" sz="1900" b="1" dirty="0"/>
              <a:t>www.nsa.lt </a:t>
            </a:r>
            <a:r>
              <a:rPr lang="lt-LT" sz="1900" dirty="0"/>
              <a:t>yra išverčiamas į 79.98.25.1</a:t>
            </a:r>
          </a:p>
          <a:p>
            <a:pPr lvl="1">
              <a:spcBef>
                <a:spcPts val="600"/>
              </a:spcBef>
            </a:pPr>
            <a:r>
              <a:rPr lang="lt-LT" sz="1900" b="1" dirty="0"/>
              <a:t>www.google.com </a:t>
            </a:r>
            <a:r>
              <a:rPr lang="lt-LT" sz="1900" dirty="0"/>
              <a:t>yra išverčiamas į 142.250.203.196</a:t>
            </a:r>
          </a:p>
          <a:p>
            <a:pPr>
              <a:spcBef>
                <a:spcPts val="1400"/>
              </a:spcBef>
            </a:pPr>
            <a:r>
              <a:rPr lang="lt-LT" dirty="0"/>
              <a:t>DNS sistema padeda vartotojams lengviau naudotis internetu, nes nereikia atsiminti sudėtingų IP adresų.</a:t>
            </a:r>
          </a:p>
          <a:p>
            <a:pPr marL="0" indent="0">
              <a:buNone/>
            </a:pPr>
            <a:endParaRPr lang="en-US" dirty="0"/>
          </a:p>
        </p:txBody>
      </p:sp>
      <p:sp>
        <p:nvSpPr>
          <p:cNvPr id="3" name="Skaidrės numerio vietos rezervavimo ženklas 2">
            <a:extLst>
              <a:ext uri="{FF2B5EF4-FFF2-40B4-BE49-F238E27FC236}">
                <a16:creationId xmlns:a16="http://schemas.microsoft.com/office/drawing/2014/main" id="{1B1C46CB-75A4-963C-510E-706FAB564F08}"/>
              </a:ext>
            </a:extLst>
          </p:cNvPr>
          <p:cNvSpPr>
            <a:spLocks noGrp="1"/>
          </p:cNvSpPr>
          <p:nvPr>
            <p:ph type="sldNum" sz="quarter" idx="12"/>
          </p:nvPr>
        </p:nvSpPr>
        <p:spPr/>
        <p:txBody>
          <a:bodyPr/>
          <a:lstStyle/>
          <a:p>
            <a:fld id="{B9A80618-428C-4C0C-BF00-FA87539524B4}" type="slidenum">
              <a:rPr lang="lt-LT" smtClean="0">
                <a:solidFill>
                  <a:srgbClr val="073E87"/>
                </a:solidFill>
              </a:rPr>
              <a:pPr/>
              <a:t>36</a:t>
            </a:fld>
            <a:endParaRPr lang="lt-LT">
              <a:solidFill>
                <a:srgbClr val="073E87"/>
              </a:solidFill>
            </a:endParaRPr>
          </a:p>
        </p:txBody>
      </p:sp>
      <p:sp>
        <p:nvSpPr>
          <p:cNvPr id="4" name="Pavadinimas 3">
            <a:extLst>
              <a:ext uri="{FF2B5EF4-FFF2-40B4-BE49-F238E27FC236}">
                <a16:creationId xmlns:a16="http://schemas.microsoft.com/office/drawing/2014/main" id="{67FC3959-D9AC-B598-FD21-BA17D25A004B}"/>
              </a:ext>
            </a:extLst>
          </p:cNvPr>
          <p:cNvSpPr>
            <a:spLocks noGrp="1"/>
          </p:cNvSpPr>
          <p:nvPr>
            <p:ph type="title"/>
          </p:nvPr>
        </p:nvSpPr>
        <p:spPr/>
        <p:txBody>
          <a:bodyPr/>
          <a:lstStyle/>
          <a:p>
            <a:r>
              <a:rPr lang="lt-LT" dirty="0"/>
              <a:t>DNS (1)</a:t>
            </a:r>
            <a:endParaRPr lang="en-US" dirty="0"/>
          </a:p>
        </p:txBody>
      </p:sp>
    </p:spTree>
    <p:extLst>
      <p:ext uri="{BB962C8B-B14F-4D97-AF65-F5344CB8AC3E}">
        <p14:creationId xmlns:p14="http://schemas.microsoft.com/office/powerpoint/2010/main" val="2202580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D3C284A2-2862-D979-0224-31A92A4EF55E}"/>
              </a:ext>
            </a:extLst>
          </p:cNvPr>
          <p:cNvSpPr>
            <a:spLocks noGrp="1"/>
          </p:cNvSpPr>
          <p:nvPr>
            <p:ph idx="1"/>
          </p:nvPr>
        </p:nvSpPr>
        <p:spPr>
          <a:xfrm>
            <a:off x="251520" y="1117095"/>
            <a:ext cx="8640959" cy="3902927"/>
          </a:xfrm>
        </p:spPr>
        <p:txBody>
          <a:bodyPr>
            <a:normAutofit/>
          </a:bodyPr>
          <a:lstStyle/>
          <a:p>
            <a:pPr marL="0" indent="0">
              <a:buNone/>
            </a:pPr>
            <a:r>
              <a:rPr lang="lt-LT" sz="2000" dirty="0"/>
              <a:t>Kaip nustatyti, koks IP adresas atitinka konkretų DNS vardą (adresą, domeną)?</a:t>
            </a:r>
          </a:p>
          <a:p>
            <a:pPr marL="0" indent="0">
              <a:buNone/>
            </a:pPr>
            <a:r>
              <a:rPr lang="lt-LT" sz="2000" dirty="0"/>
              <a:t>Yra nemažai būdų tai padaryti – čia pateiksime kelis pavyzdžius.</a:t>
            </a:r>
            <a:endParaRPr lang="lt-LT" sz="2400" dirty="0"/>
          </a:p>
          <a:p>
            <a:pPr marL="180975" indent="0">
              <a:buNone/>
            </a:pPr>
            <a:r>
              <a:rPr lang="lt-LT" sz="2400" b="1" dirty="0"/>
              <a:t>1 </a:t>
            </a:r>
            <a:r>
              <a:rPr lang="lt-LT" sz="2000" b="1" dirty="0"/>
              <a:t>būdas</a:t>
            </a:r>
          </a:p>
        </p:txBody>
      </p:sp>
      <p:sp>
        <p:nvSpPr>
          <p:cNvPr id="4" name="Pavadinimas 3">
            <a:extLst>
              <a:ext uri="{FF2B5EF4-FFF2-40B4-BE49-F238E27FC236}">
                <a16:creationId xmlns:a16="http://schemas.microsoft.com/office/drawing/2014/main" id="{67FC3959-D9AC-B598-FD21-BA17D25A004B}"/>
              </a:ext>
            </a:extLst>
          </p:cNvPr>
          <p:cNvSpPr>
            <a:spLocks noGrp="1"/>
          </p:cNvSpPr>
          <p:nvPr>
            <p:ph type="title"/>
          </p:nvPr>
        </p:nvSpPr>
        <p:spPr/>
        <p:txBody>
          <a:bodyPr>
            <a:normAutofit/>
          </a:bodyPr>
          <a:lstStyle/>
          <a:p>
            <a:r>
              <a:rPr lang="lt-LT" dirty="0"/>
              <a:t>DNS (2)</a:t>
            </a:r>
            <a:endParaRPr lang="en-US" sz="2000" dirty="0"/>
          </a:p>
        </p:txBody>
      </p:sp>
      <p:sp>
        <p:nvSpPr>
          <p:cNvPr id="5" name="TextBox 4">
            <a:extLst>
              <a:ext uri="{FF2B5EF4-FFF2-40B4-BE49-F238E27FC236}">
                <a16:creationId xmlns:a16="http://schemas.microsoft.com/office/drawing/2014/main" id="{20B7EB9F-59FB-B837-B552-77F806DCA423}"/>
              </a:ext>
            </a:extLst>
          </p:cNvPr>
          <p:cNvSpPr txBox="1"/>
          <p:nvPr/>
        </p:nvSpPr>
        <p:spPr>
          <a:xfrm>
            <a:off x="251519" y="2322095"/>
            <a:ext cx="8640959" cy="2721258"/>
          </a:xfrm>
          <a:prstGeom prst="rect">
            <a:avLst/>
          </a:prstGeom>
          <a:solidFill>
            <a:srgbClr val="BCE4FC"/>
          </a:solidFill>
        </p:spPr>
        <p:txBody>
          <a:bodyPr wrap="square" rtlCol="0">
            <a:spAutoFit/>
          </a:bodyPr>
          <a:lstStyle/>
          <a:p>
            <a:pPr>
              <a:spcBef>
                <a:spcPts val="600"/>
              </a:spcBef>
            </a:pPr>
            <a:r>
              <a:rPr lang="lt-LT" sz="1600" dirty="0">
                <a:solidFill>
                  <a:schemeClr val="tx2"/>
                </a:solidFill>
              </a:rPr>
              <a:t>Komandų eilutėje (pasiekiama                    </a:t>
            </a:r>
            <a:r>
              <a:rPr lang="lt-LT" sz="1600" dirty="0">
                <a:solidFill>
                  <a:schemeClr val="tx2"/>
                </a:solidFill>
                <a:sym typeface="Wingdings" panose="05000000000000000000" pitchFamily="2" charset="2"/>
              </a:rPr>
              <a:t> </a:t>
            </a:r>
            <a:r>
              <a:rPr lang="lt-LT" sz="1600" b="1" dirty="0" err="1">
                <a:solidFill>
                  <a:schemeClr val="tx2"/>
                </a:solidFill>
              </a:rPr>
              <a:t>cmd</a:t>
            </a:r>
            <a:r>
              <a:rPr lang="lt-LT" sz="1600" b="1" dirty="0">
                <a:solidFill>
                  <a:schemeClr val="tx2"/>
                </a:solidFill>
              </a:rPr>
              <a:t>)</a:t>
            </a:r>
            <a:r>
              <a:rPr lang="lt-LT" sz="1600" dirty="0">
                <a:solidFill>
                  <a:schemeClr val="tx2"/>
                </a:solidFill>
              </a:rPr>
              <a:t> vykdome komandą: </a:t>
            </a:r>
            <a:r>
              <a:rPr lang="lt-LT" sz="1550" b="1" i="1" dirty="0" err="1">
                <a:solidFill>
                  <a:schemeClr val="tx2"/>
                </a:solidFill>
              </a:rPr>
              <a:t>nslookup</a:t>
            </a:r>
            <a:r>
              <a:rPr lang="lt-LT" sz="1550" b="1" i="1" dirty="0">
                <a:solidFill>
                  <a:schemeClr val="tx2"/>
                </a:solidFill>
              </a:rPr>
              <a:t> </a:t>
            </a:r>
            <a:r>
              <a:rPr lang="lt-LT" sz="1550" b="1" i="1" dirty="0" err="1">
                <a:solidFill>
                  <a:schemeClr val="tx2"/>
                </a:solidFill>
              </a:rPr>
              <a:t>domeno.vardas</a:t>
            </a:r>
            <a:endParaRPr lang="lt-LT" sz="1550" b="1" dirty="0">
              <a:solidFill>
                <a:schemeClr val="tx2"/>
              </a:solidFill>
            </a:endParaRPr>
          </a:p>
          <a:p>
            <a:pPr>
              <a:spcBef>
                <a:spcPts val="200"/>
              </a:spcBef>
            </a:pPr>
            <a:r>
              <a:rPr lang="lt-LT" sz="1600" dirty="0">
                <a:solidFill>
                  <a:schemeClr val="tx2"/>
                </a:solidFill>
              </a:rPr>
              <a:t>Pavyzdžiui:</a:t>
            </a:r>
          </a:p>
          <a:p>
            <a:pPr marL="538163">
              <a:spcBef>
                <a:spcPts val="200"/>
              </a:spcBef>
              <a:tabLst>
                <a:tab pos="719138" algn="l"/>
              </a:tabLst>
            </a:pPr>
            <a:r>
              <a:rPr lang="lt-LT" sz="1600" b="1" i="1" dirty="0" err="1">
                <a:solidFill>
                  <a:schemeClr val="tx2"/>
                </a:solidFill>
              </a:rPr>
              <a:t>nslookup</a:t>
            </a:r>
            <a:r>
              <a:rPr lang="lt-LT" sz="1600" b="1" i="1" dirty="0">
                <a:solidFill>
                  <a:schemeClr val="tx2"/>
                </a:solidFill>
              </a:rPr>
              <a:t> </a:t>
            </a:r>
            <a:r>
              <a:rPr lang="lt-LT" sz="1600" b="1" i="1" dirty="0" err="1">
                <a:solidFill>
                  <a:schemeClr val="tx2"/>
                </a:solidFill>
              </a:rPr>
              <a:t>emokykla.lt</a:t>
            </a:r>
            <a:endParaRPr lang="lt-LT" sz="1600" b="1" i="1" dirty="0">
              <a:solidFill>
                <a:schemeClr val="tx2"/>
              </a:solidFill>
            </a:endParaRPr>
          </a:p>
          <a:p>
            <a:pPr>
              <a:spcBef>
                <a:spcPts val="900"/>
              </a:spcBef>
            </a:pPr>
            <a:r>
              <a:rPr lang="lt-LT" sz="1600" dirty="0">
                <a:solidFill>
                  <a:schemeClr val="tx2"/>
                </a:solidFill>
              </a:rPr>
              <a:t>Rezultatas:</a:t>
            </a:r>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p:txBody>
      </p:sp>
      <p:pic>
        <p:nvPicPr>
          <p:cNvPr id="7" name="Picture 4" descr="Adding A&amp;S Printers to non-domain Windows Computers - Arts &amp; Sciences -  Answers">
            <a:extLst>
              <a:ext uri="{FF2B5EF4-FFF2-40B4-BE49-F238E27FC236}">
                <a16:creationId xmlns:a16="http://schemas.microsoft.com/office/drawing/2014/main" id="{7A6DECFD-C8D8-5678-8DBE-5E99B1A7A4F4}"/>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3916" y="2355726"/>
            <a:ext cx="838078" cy="293258"/>
          </a:xfrm>
          <a:prstGeom prst="rect">
            <a:avLst/>
          </a:prstGeom>
          <a:noFill/>
          <a:extLst>
            <a:ext uri="{909E8E84-426E-40DD-AFC4-6F175D3DCCD1}">
              <a14:hiddenFill xmlns:a14="http://schemas.microsoft.com/office/drawing/2010/main">
                <a:solidFill>
                  <a:srgbClr val="FFFFFF"/>
                </a:solidFill>
              </a14:hiddenFill>
            </a:ext>
          </a:extLst>
        </p:spPr>
      </p:pic>
      <p:pic>
        <p:nvPicPr>
          <p:cNvPr id="9" name="Paveikslėlis 8">
            <a:extLst>
              <a:ext uri="{FF2B5EF4-FFF2-40B4-BE49-F238E27FC236}">
                <a16:creationId xmlns:a16="http://schemas.microsoft.com/office/drawing/2014/main" id="{2F5446EF-9B0D-9C28-3A95-FE8F7AECE06E}"/>
              </a:ext>
            </a:extLst>
          </p:cNvPr>
          <p:cNvPicPr>
            <a:picLocks noChangeAspect="1"/>
          </p:cNvPicPr>
          <p:nvPr/>
        </p:nvPicPr>
        <p:blipFill>
          <a:blip r:embed="rId3"/>
          <a:stretch>
            <a:fillRect/>
          </a:stretch>
        </p:blipFill>
        <p:spPr>
          <a:xfrm>
            <a:off x="869255" y="3507854"/>
            <a:ext cx="2276475" cy="1419225"/>
          </a:xfrm>
          <a:prstGeom prst="rect">
            <a:avLst/>
          </a:prstGeom>
        </p:spPr>
      </p:pic>
      <p:sp>
        <p:nvSpPr>
          <p:cNvPr id="10" name="TextBox 9">
            <a:extLst>
              <a:ext uri="{FF2B5EF4-FFF2-40B4-BE49-F238E27FC236}">
                <a16:creationId xmlns:a16="http://schemas.microsoft.com/office/drawing/2014/main" id="{FCB4BA8E-55D7-6416-A60E-28E08F4E44D7}"/>
              </a:ext>
            </a:extLst>
          </p:cNvPr>
          <p:cNvSpPr txBox="1"/>
          <p:nvPr/>
        </p:nvSpPr>
        <p:spPr>
          <a:xfrm>
            <a:off x="4108249" y="3593672"/>
            <a:ext cx="3930425" cy="1077218"/>
          </a:xfrm>
          <a:prstGeom prst="rect">
            <a:avLst/>
          </a:prstGeom>
          <a:noFill/>
        </p:spPr>
        <p:txBody>
          <a:bodyPr wrap="square" rtlCol="0">
            <a:spAutoFit/>
          </a:bodyPr>
          <a:lstStyle/>
          <a:p>
            <a:pPr>
              <a:spcBef>
                <a:spcPts val="600"/>
              </a:spcBef>
            </a:pPr>
            <a:r>
              <a:rPr lang="lt-LT" sz="1600" dirty="0">
                <a:solidFill>
                  <a:schemeClr val="tx2"/>
                </a:solidFill>
              </a:rPr>
              <a:t>Tarp kitos informacijos (papildomai nurodomas serverio vardas ir IP, kuris pateikia atsakymą) gauname nurodyto domeno IP adresą.</a:t>
            </a:r>
            <a:endParaRPr lang="lt-LT" sz="1600" b="1" dirty="0">
              <a:solidFill>
                <a:schemeClr val="tx2"/>
              </a:solidFill>
            </a:endParaRPr>
          </a:p>
        </p:txBody>
      </p:sp>
      <p:cxnSp>
        <p:nvCxnSpPr>
          <p:cNvPr id="14" name="Tiesioji rodyklės jungtis 13">
            <a:extLst>
              <a:ext uri="{FF2B5EF4-FFF2-40B4-BE49-F238E27FC236}">
                <a16:creationId xmlns:a16="http://schemas.microsoft.com/office/drawing/2014/main" id="{9DC99CEE-9489-A3C8-265E-F2C6C999518D}"/>
              </a:ext>
            </a:extLst>
          </p:cNvPr>
          <p:cNvCxnSpPr/>
          <p:nvPr/>
        </p:nvCxnSpPr>
        <p:spPr>
          <a:xfrm flipH="1">
            <a:off x="3241988" y="4115484"/>
            <a:ext cx="792088"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3" name="Skaidrės numerio vietos rezervavimo ženklas 2">
            <a:extLst>
              <a:ext uri="{FF2B5EF4-FFF2-40B4-BE49-F238E27FC236}">
                <a16:creationId xmlns:a16="http://schemas.microsoft.com/office/drawing/2014/main" id="{1B1C46CB-75A4-963C-510E-706FAB564F08}"/>
              </a:ext>
            </a:extLst>
          </p:cNvPr>
          <p:cNvSpPr>
            <a:spLocks noGrp="1"/>
          </p:cNvSpPr>
          <p:nvPr>
            <p:ph type="sldNum" sz="quarter" idx="12"/>
          </p:nvPr>
        </p:nvSpPr>
        <p:spPr/>
        <p:txBody>
          <a:bodyPr/>
          <a:lstStyle/>
          <a:p>
            <a:fld id="{B9A80618-428C-4C0C-BF00-FA87539524B4}" type="slidenum">
              <a:rPr lang="lt-LT" smtClean="0">
                <a:solidFill>
                  <a:srgbClr val="073E87"/>
                </a:solidFill>
              </a:rPr>
              <a:pPr/>
              <a:t>37</a:t>
            </a:fld>
            <a:endParaRPr lang="lt-LT">
              <a:solidFill>
                <a:srgbClr val="073E87"/>
              </a:solidFill>
            </a:endParaRPr>
          </a:p>
        </p:txBody>
      </p:sp>
    </p:spTree>
    <p:extLst>
      <p:ext uri="{BB962C8B-B14F-4D97-AF65-F5344CB8AC3E}">
        <p14:creationId xmlns:p14="http://schemas.microsoft.com/office/powerpoint/2010/main" val="1490032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D3C284A2-2862-D979-0224-31A92A4EF55E}"/>
              </a:ext>
            </a:extLst>
          </p:cNvPr>
          <p:cNvSpPr>
            <a:spLocks noGrp="1"/>
          </p:cNvSpPr>
          <p:nvPr>
            <p:ph idx="1"/>
          </p:nvPr>
        </p:nvSpPr>
        <p:spPr>
          <a:xfrm>
            <a:off x="251520" y="1117095"/>
            <a:ext cx="8640959" cy="3902927"/>
          </a:xfrm>
        </p:spPr>
        <p:txBody>
          <a:bodyPr>
            <a:normAutofit/>
          </a:bodyPr>
          <a:lstStyle/>
          <a:p>
            <a:pPr marL="0" indent="0">
              <a:buNone/>
            </a:pPr>
            <a:r>
              <a:rPr lang="lt-LT" sz="2000" dirty="0"/>
              <a:t>Kaip nustatyti, koks IP adresas atitinka konkretų DNS vardą (adresą, domeną)?</a:t>
            </a:r>
          </a:p>
          <a:p>
            <a:pPr marL="180975" indent="0">
              <a:buNone/>
            </a:pPr>
            <a:r>
              <a:rPr lang="lt-LT" sz="2400" b="1" dirty="0"/>
              <a:t>2 </a:t>
            </a:r>
            <a:r>
              <a:rPr lang="lt-LT" sz="2000" b="1" dirty="0"/>
              <a:t>būdas</a:t>
            </a:r>
          </a:p>
        </p:txBody>
      </p:sp>
      <p:sp>
        <p:nvSpPr>
          <p:cNvPr id="4" name="Pavadinimas 3">
            <a:extLst>
              <a:ext uri="{FF2B5EF4-FFF2-40B4-BE49-F238E27FC236}">
                <a16:creationId xmlns:a16="http://schemas.microsoft.com/office/drawing/2014/main" id="{67FC3959-D9AC-B598-FD21-BA17D25A004B}"/>
              </a:ext>
            </a:extLst>
          </p:cNvPr>
          <p:cNvSpPr>
            <a:spLocks noGrp="1"/>
          </p:cNvSpPr>
          <p:nvPr>
            <p:ph type="title"/>
          </p:nvPr>
        </p:nvSpPr>
        <p:spPr/>
        <p:txBody>
          <a:bodyPr>
            <a:normAutofit/>
          </a:bodyPr>
          <a:lstStyle/>
          <a:p>
            <a:r>
              <a:rPr lang="lt-LT" dirty="0"/>
              <a:t>DNS (3)</a:t>
            </a:r>
            <a:endParaRPr lang="en-US" sz="2000" dirty="0"/>
          </a:p>
        </p:txBody>
      </p:sp>
      <p:sp>
        <p:nvSpPr>
          <p:cNvPr id="5" name="TextBox 4">
            <a:extLst>
              <a:ext uri="{FF2B5EF4-FFF2-40B4-BE49-F238E27FC236}">
                <a16:creationId xmlns:a16="http://schemas.microsoft.com/office/drawing/2014/main" id="{20B7EB9F-59FB-B837-B552-77F806DCA423}"/>
              </a:ext>
            </a:extLst>
          </p:cNvPr>
          <p:cNvSpPr txBox="1"/>
          <p:nvPr/>
        </p:nvSpPr>
        <p:spPr>
          <a:xfrm>
            <a:off x="238072" y="1923678"/>
            <a:ext cx="8654407" cy="3213700"/>
          </a:xfrm>
          <a:prstGeom prst="rect">
            <a:avLst/>
          </a:prstGeom>
          <a:solidFill>
            <a:srgbClr val="BCE4FC"/>
          </a:solidFill>
        </p:spPr>
        <p:txBody>
          <a:bodyPr wrap="square" rtlCol="0">
            <a:spAutoFit/>
          </a:bodyPr>
          <a:lstStyle/>
          <a:p>
            <a:pPr>
              <a:spcBef>
                <a:spcPts val="600"/>
              </a:spcBef>
            </a:pPr>
            <a:r>
              <a:rPr lang="lt-LT" sz="1600" dirty="0">
                <a:solidFill>
                  <a:schemeClr val="tx2"/>
                </a:solidFill>
              </a:rPr>
              <a:t>Komandų eilutėje vykdome komandą: </a:t>
            </a:r>
            <a:r>
              <a:rPr lang="lt-LT" sz="1600" b="1" i="1" dirty="0" err="1">
                <a:solidFill>
                  <a:schemeClr val="tx2"/>
                </a:solidFill>
              </a:rPr>
              <a:t>ping</a:t>
            </a:r>
            <a:r>
              <a:rPr lang="lt-LT" sz="1600" b="1" i="1" dirty="0">
                <a:solidFill>
                  <a:schemeClr val="tx2"/>
                </a:solidFill>
              </a:rPr>
              <a:t> </a:t>
            </a:r>
            <a:r>
              <a:rPr lang="lt-LT" sz="1600" b="1" i="1" dirty="0" err="1">
                <a:solidFill>
                  <a:schemeClr val="tx2"/>
                </a:solidFill>
              </a:rPr>
              <a:t>domeno.vardas</a:t>
            </a:r>
            <a:r>
              <a:rPr lang="lt-LT" sz="1600" b="1" i="1" dirty="0">
                <a:solidFill>
                  <a:schemeClr val="tx2"/>
                </a:solidFill>
              </a:rPr>
              <a:t>. </a:t>
            </a:r>
            <a:endParaRPr lang="lt-LT" sz="1550" b="1" dirty="0">
              <a:solidFill>
                <a:schemeClr val="tx2"/>
              </a:solidFill>
            </a:endParaRPr>
          </a:p>
          <a:p>
            <a:pPr>
              <a:spcBef>
                <a:spcPts val="200"/>
              </a:spcBef>
            </a:pPr>
            <a:r>
              <a:rPr lang="lt-LT" sz="1600" dirty="0">
                <a:solidFill>
                  <a:schemeClr val="tx2"/>
                </a:solidFill>
              </a:rPr>
              <a:t>Pavyzdžiui:</a:t>
            </a:r>
          </a:p>
          <a:p>
            <a:pPr marL="538163">
              <a:spcBef>
                <a:spcPts val="200"/>
              </a:spcBef>
              <a:tabLst>
                <a:tab pos="719138" algn="l"/>
              </a:tabLst>
            </a:pPr>
            <a:r>
              <a:rPr lang="lt-LT" sz="1600" b="1" i="1" dirty="0" err="1">
                <a:solidFill>
                  <a:schemeClr val="tx2"/>
                </a:solidFill>
              </a:rPr>
              <a:t>ping</a:t>
            </a:r>
            <a:r>
              <a:rPr lang="lt-LT" sz="1600" b="1" i="1" dirty="0">
                <a:solidFill>
                  <a:schemeClr val="tx2"/>
                </a:solidFill>
              </a:rPr>
              <a:t> </a:t>
            </a:r>
            <a:r>
              <a:rPr lang="lt-LT" sz="1600" b="1" i="1" dirty="0" err="1">
                <a:solidFill>
                  <a:schemeClr val="tx2"/>
                </a:solidFill>
              </a:rPr>
              <a:t>nsa.lt</a:t>
            </a:r>
            <a:endParaRPr lang="lt-LT" sz="1600" b="1" i="1" dirty="0">
              <a:solidFill>
                <a:schemeClr val="tx2"/>
              </a:solidFill>
            </a:endParaRPr>
          </a:p>
          <a:p>
            <a:pPr>
              <a:spcBef>
                <a:spcPts val="600"/>
              </a:spcBef>
            </a:pPr>
            <a:r>
              <a:rPr lang="lt-LT" sz="1600" dirty="0">
                <a:solidFill>
                  <a:schemeClr val="tx2"/>
                </a:solidFill>
              </a:rPr>
              <a:t>Rezultatas:</a:t>
            </a:r>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p:txBody>
      </p:sp>
      <p:sp>
        <p:nvSpPr>
          <p:cNvPr id="10" name="TextBox 9">
            <a:extLst>
              <a:ext uri="{FF2B5EF4-FFF2-40B4-BE49-F238E27FC236}">
                <a16:creationId xmlns:a16="http://schemas.microsoft.com/office/drawing/2014/main" id="{FCB4BA8E-55D7-6416-A60E-28E08F4E44D7}"/>
              </a:ext>
            </a:extLst>
          </p:cNvPr>
          <p:cNvSpPr txBox="1"/>
          <p:nvPr/>
        </p:nvSpPr>
        <p:spPr>
          <a:xfrm>
            <a:off x="5770779" y="3068558"/>
            <a:ext cx="2889125" cy="1815882"/>
          </a:xfrm>
          <a:prstGeom prst="rect">
            <a:avLst/>
          </a:prstGeom>
          <a:noFill/>
        </p:spPr>
        <p:txBody>
          <a:bodyPr wrap="square" rtlCol="0">
            <a:spAutoFit/>
          </a:bodyPr>
          <a:lstStyle/>
          <a:p>
            <a:pPr>
              <a:spcBef>
                <a:spcPts val="600"/>
              </a:spcBef>
            </a:pPr>
            <a:r>
              <a:rPr lang="lt-LT" sz="1600" dirty="0">
                <a:solidFill>
                  <a:schemeClr val="tx2"/>
                </a:solidFill>
              </a:rPr>
              <a:t>Ši komanda pateikia ne tik IP adresą, bet ir parodo, ar tiriamas kompiuteris įjungtas (jei jame neuždraustas atsakas į </a:t>
            </a:r>
            <a:r>
              <a:rPr lang="lt-LT" sz="1600" i="1" dirty="0" err="1">
                <a:solidFill>
                  <a:schemeClr val="tx2"/>
                </a:solidFill>
              </a:rPr>
              <a:t>ping</a:t>
            </a:r>
            <a:r>
              <a:rPr lang="lt-LT" sz="1600" dirty="0">
                <a:solidFill>
                  <a:schemeClr val="tx2"/>
                </a:solidFill>
              </a:rPr>
              <a:t> kreipinius) ir kokia yra ryšio kokybė, duomenų perdavimo greitis.</a:t>
            </a:r>
            <a:endParaRPr lang="lt-LT" sz="1600" b="1" dirty="0">
              <a:solidFill>
                <a:schemeClr val="tx2"/>
              </a:solidFill>
            </a:endParaRPr>
          </a:p>
        </p:txBody>
      </p:sp>
      <p:cxnSp>
        <p:nvCxnSpPr>
          <p:cNvPr id="14" name="Tiesioji rodyklės jungtis 13">
            <a:extLst>
              <a:ext uri="{FF2B5EF4-FFF2-40B4-BE49-F238E27FC236}">
                <a16:creationId xmlns:a16="http://schemas.microsoft.com/office/drawing/2014/main" id="{9DC99CEE-9489-A3C8-265E-F2C6C999518D}"/>
              </a:ext>
            </a:extLst>
          </p:cNvPr>
          <p:cNvCxnSpPr/>
          <p:nvPr/>
        </p:nvCxnSpPr>
        <p:spPr>
          <a:xfrm flipH="1">
            <a:off x="4956980" y="4011910"/>
            <a:ext cx="792088"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pic>
        <p:nvPicPr>
          <p:cNvPr id="6" name="Paveikslėlis 5">
            <a:extLst>
              <a:ext uri="{FF2B5EF4-FFF2-40B4-BE49-F238E27FC236}">
                <a16:creationId xmlns:a16="http://schemas.microsoft.com/office/drawing/2014/main" id="{9EC1D5C9-0481-6ED3-9074-BBBFDDDB10DB}"/>
              </a:ext>
            </a:extLst>
          </p:cNvPr>
          <p:cNvPicPr>
            <a:picLocks noChangeAspect="1"/>
          </p:cNvPicPr>
          <p:nvPr/>
        </p:nvPicPr>
        <p:blipFill>
          <a:blip r:embed="rId2"/>
          <a:stretch>
            <a:fillRect/>
          </a:stretch>
        </p:blipFill>
        <p:spPr>
          <a:xfrm>
            <a:off x="874685" y="3097063"/>
            <a:ext cx="3985347" cy="1930885"/>
          </a:xfrm>
          <a:prstGeom prst="rect">
            <a:avLst/>
          </a:prstGeom>
        </p:spPr>
      </p:pic>
      <p:sp>
        <p:nvSpPr>
          <p:cNvPr id="3" name="Skaidrės numerio vietos rezervavimo ženklas 2">
            <a:extLst>
              <a:ext uri="{FF2B5EF4-FFF2-40B4-BE49-F238E27FC236}">
                <a16:creationId xmlns:a16="http://schemas.microsoft.com/office/drawing/2014/main" id="{1B1C46CB-75A4-963C-510E-706FAB564F08}"/>
              </a:ext>
            </a:extLst>
          </p:cNvPr>
          <p:cNvSpPr>
            <a:spLocks noGrp="1"/>
          </p:cNvSpPr>
          <p:nvPr>
            <p:ph type="sldNum" sz="quarter" idx="12"/>
          </p:nvPr>
        </p:nvSpPr>
        <p:spPr/>
        <p:txBody>
          <a:bodyPr/>
          <a:lstStyle/>
          <a:p>
            <a:fld id="{B9A80618-428C-4C0C-BF00-FA87539524B4}" type="slidenum">
              <a:rPr lang="lt-LT" smtClean="0">
                <a:solidFill>
                  <a:srgbClr val="073E87"/>
                </a:solidFill>
              </a:rPr>
              <a:pPr/>
              <a:t>38</a:t>
            </a:fld>
            <a:endParaRPr lang="lt-LT">
              <a:solidFill>
                <a:srgbClr val="073E87"/>
              </a:solidFill>
            </a:endParaRPr>
          </a:p>
        </p:txBody>
      </p:sp>
    </p:spTree>
    <p:extLst>
      <p:ext uri="{BB962C8B-B14F-4D97-AF65-F5344CB8AC3E}">
        <p14:creationId xmlns:p14="http://schemas.microsoft.com/office/powerpoint/2010/main" val="2307666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D3C284A2-2862-D979-0224-31A92A4EF55E}"/>
              </a:ext>
            </a:extLst>
          </p:cNvPr>
          <p:cNvSpPr>
            <a:spLocks noGrp="1"/>
          </p:cNvSpPr>
          <p:nvPr>
            <p:ph idx="1"/>
          </p:nvPr>
        </p:nvSpPr>
        <p:spPr>
          <a:xfrm>
            <a:off x="251520" y="1117095"/>
            <a:ext cx="8640959" cy="3902927"/>
          </a:xfrm>
        </p:spPr>
        <p:txBody>
          <a:bodyPr>
            <a:normAutofit/>
          </a:bodyPr>
          <a:lstStyle/>
          <a:p>
            <a:pPr marL="0" indent="0">
              <a:buNone/>
            </a:pPr>
            <a:r>
              <a:rPr lang="lt-LT" sz="2000" dirty="0"/>
              <a:t>Kaip nustatyti, koks IP adresas atitinka konkretų DNS vardą (adresą, domeną)?</a:t>
            </a:r>
          </a:p>
          <a:p>
            <a:pPr marL="180975" indent="0">
              <a:buNone/>
            </a:pPr>
            <a:r>
              <a:rPr lang="lt-LT" sz="2400" b="1" dirty="0"/>
              <a:t>3 </a:t>
            </a:r>
            <a:r>
              <a:rPr lang="lt-LT" sz="2000" b="1" dirty="0"/>
              <a:t>būdas</a:t>
            </a:r>
          </a:p>
        </p:txBody>
      </p:sp>
      <p:sp>
        <p:nvSpPr>
          <p:cNvPr id="4" name="Pavadinimas 3">
            <a:extLst>
              <a:ext uri="{FF2B5EF4-FFF2-40B4-BE49-F238E27FC236}">
                <a16:creationId xmlns:a16="http://schemas.microsoft.com/office/drawing/2014/main" id="{67FC3959-D9AC-B598-FD21-BA17D25A004B}"/>
              </a:ext>
            </a:extLst>
          </p:cNvPr>
          <p:cNvSpPr>
            <a:spLocks noGrp="1"/>
          </p:cNvSpPr>
          <p:nvPr>
            <p:ph type="title"/>
          </p:nvPr>
        </p:nvSpPr>
        <p:spPr/>
        <p:txBody>
          <a:bodyPr>
            <a:normAutofit/>
          </a:bodyPr>
          <a:lstStyle/>
          <a:p>
            <a:r>
              <a:rPr lang="lt-LT" dirty="0"/>
              <a:t>DNS (4)</a:t>
            </a:r>
            <a:endParaRPr lang="en-US" sz="2000" dirty="0"/>
          </a:p>
        </p:txBody>
      </p:sp>
      <p:sp>
        <p:nvSpPr>
          <p:cNvPr id="5" name="TextBox 4">
            <a:extLst>
              <a:ext uri="{FF2B5EF4-FFF2-40B4-BE49-F238E27FC236}">
                <a16:creationId xmlns:a16="http://schemas.microsoft.com/office/drawing/2014/main" id="{20B7EB9F-59FB-B837-B552-77F806DCA423}"/>
              </a:ext>
            </a:extLst>
          </p:cNvPr>
          <p:cNvSpPr txBox="1"/>
          <p:nvPr/>
        </p:nvSpPr>
        <p:spPr>
          <a:xfrm>
            <a:off x="238072" y="1923678"/>
            <a:ext cx="8654407" cy="3123932"/>
          </a:xfrm>
          <a:prstGeom prst="rect">
            <a:avLst/>
          </a:prstGeom>
          <a:solidFill>
            <a:srgbClr val="BCE4FC"/>
          </a:solidFill>
        </p:spPr>
        <p:txBody>
          <a:bodyPr wrap="square" rtlCol="0">
            <a:spAutoFit/>
          </a:bodyPr>
          <a:lstStyle/>
          <a:p>
            <a:pPr>
              <a:spcBef>
                <a:spcPts val="600"/>
              </a:spcBef>
            </a:pPr>
            <a:r>
              <a:rPr lang="lt-LT" sz="1600" dirty="0">
                <a:solidFill>
                  <a:schemeClr val="tx2"/>
                </a:solidFill>
              </a:rPr>
              <a:t>Yra ir interneto svetainių, kuriose galima nustatyti koks IP adresas atitinka konkretų DNS vardą (adresą, domeną), taip pat pateikia daug naudingos informacijos apie nagrinėjamą domeną, pavyzdžiui, koks patikimumas, kokias paslaugas teikia ir kt. Viena iš tokių svetainių, nustatančių, koks IP adresas atitinka konkretų DNS vardą (adresą, domeną), yra </a:t>
            </a:r>
            <a:r>
              <a:rPr lang="lt-LT" sz="1600" b="1" dirty="0">
                <a:solidFill>
                  <a:schemeClr val="tx2"/>
                </a:solidFill>
                <a:hlinkClick r:id="rId2">
                  <a:extLst>
                    <a:ext uri="{A12FA001-AC4F-418D-AE19-62706E023703}">
                      <ahyp:hlinkClr xmlns:ahyp="http://schemas.microsoft.com/office/drawing/2018/hyperlinkcolor" xmlns="" val="tx"/>
                    </a:ext>
                  </a:extLst>
                </a:hlinkClick>
              </a:rPr>
              <a:t>https://mxtoolbox.com/</a:t>
            </a:r>
            <a:r>
              <a:rPr lang="lt-LT" sz="1600" dirty="0">
                <a:solidFill>
                  <a:schemeClr val="tx2"/>
                </a:solidFill>
              </a:rPr>
              <a:t>.</a:t>
            </a:r>
          </a:p>
          <a:p>
            <a:pPr>
              <a:spcBef>
                <a:spcPts val="600"/>
              </a:spcBef>
            </a:pPr>
            <a:endParaRPr lang="lt-LT" sz="1600" dirty="0">
              <a:solidFill>
                <a:schemeClr val="tx2"/>
              </a:solidFill>
            </a:endParaRPr>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p:txBody>
      </p:sp>
      <p:pic>
        <p:nvPicPr>
          <p:cNvPr id="8" name="Paveikslėlis 7">
            <a:extLst>
              <a:ext uri="{FF2B5EF4-FFF2-40B4-BE49-F238E27FC236}">
                <a16:creationId xmlns:a16="http://schemas.microsoft.com/office/drawing/2014/main" id="{E222DF16-9E5A-3D2B-6DDF-DB6EA3BB342C}"/>
              </a:ext>
            </a:extLst>
          </p:cNvPr>
          <p:cNvPicPr>
            <a:picLocks noChangeAspect="1"/>
          </p:cNvPicPr>
          <p:nvPr/>
        </p:nvPicPr>
        <p:blipFill>
          <a:blip r:embed="rId3"/>
          <a:stretch>
            <a:fillRect/>
          </a:stretch>
        </p:blipFill>
        <p:spPr>
          <a:xfrm>
            <a:off x="3046558" y="2983503"/>
            <a:ext cx="5595701" cy="1982448"/>
          </a:xfrm>
          <a:prstGeom prst="rect">
            <a:avLst/>
          </a:prstGeom>
        </p:spPr>
      </p:pic>
      <p:sp>
        <p:nvSpPr>
          <p:cNvPr id="9" name="TextBox 8">
            <a:extLst>
              <a:ext uri="{FF2B5EF4-FFF2-40B4-BE49-F238E27FC236}">
                <a16:creationId xmlns:a16="http://schemas.microsoft.com/office/drawing/2014/main" id="{A00192A2-2D4F-A3B5-2C56-4C8F1F8CC739}"/>
              </a:ext>
            </a:extLst>
          </p:cNvPr>
          <p:cNvSpPr txBox="1"/>
          <p:nvPr/>
        </p:nvSpPr>
        <p:spPr>
          <a:xfrm>
            <a:off x="827584" y="4279595"/>
            <a:ext cx="1813474" cy="523220"/>
          </a:xfrm>
          <a:prstGeom prst="rect">
            <a:avLst/>
          </a:prstGeom>
          <a:noFill/>
        </p:spPr>
        <p:txBody>
          <a:bodyPr wrap="square" rtlCol="0">
            <a:spAutoFit/>
          </a:bodyPr>
          <a:lstStyle/>
          <a:p>
            <a:pPr>
              <a:spcBef>
                <a:spcPts val="600"/>
              </a:spcBef>
            </a:pPr>
            <a:r>
              <a:rPr lang="lt-LT" sz="1400" dirty="0">
                <a:solidFill>
                  <a:schemeClr val="tx2"/>
                </a:solidFill>
              </a:rPr>
              <a:t>Įrašomas dominančio domeno vardas</a:t>
            </a:r>
            <a:endParaRPr lang="lt-LT" sz="1400" b="1" dirty="0">
              <a:solidFill>
                <a:schemeClr val="tx2"/>
              </a:solidFill>
            </a:endParaRPr>
          </a:p>
        </p:txBody>
      </p:sp>
      <p:cxnSp>
        <p:nvCxnSpPr>
          <p:cNvPr id="11" name="Tiesioji rodyklės jungtis 10">
            <a:extLst>
              <a:ext uri="{FF2B5EF4-FFF2-40B4-BE49-F238E27FC236}">
                <a16:creationId xmlns:a16="http://schemas.microsoft.com/office/drawing/2014/main" id="{E000237F-9119-C14D-E4A5-07DA37696D2E}"/>
              </a:ext>
            </a:extLst>
          </p:cNvPr>
          <p:cNvCxnSpPr/>
          <p:nvPr/>
        </p:nvCxnSpPr>
        <p:spPr>
          <a:xfrm flipH="1">
            <a:off x="2339752" y="4630309"/>
            <a:ext cx="792088" cy="0"/>
          </a:xfrm>
          <a:prstGeom prst="straightConnector1">
            <a:avLst/>
          </a:prstGeom>
          <a:ln w="1905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 name="Skaidrės numerio vietos rezervavimo ženklas 2">
            <a:extLst>
              <a:ext uri="{FF2B5EF4-FFF2-40B4-BE49-F238E27FC236}">
                <a16:creationId xmlns:a16="http://schemas.microsoft.com/office/drawing/2014/main" id="{1B1C46CB-75A4-963C-510E-706FAB564F08}"/>
              </a:ext>
            </a:extLst>
          </p:cNvPr>
          <p:cNvSpPr>
            <a:spLocks noGrp="1"/>
          </p:cNvSpPr>
          <p:nvPr>
            <p:ph type="sldNum" sz="quarter" idx="12"/>
          </p:nvPr>
        </p:nvSpPr>
        <p:spPr/>
        <p:txBody>
          <a:bodyPr/>
          <a:lstStyle/>
          <a:p>
            <a:fld id="{B9A80618-428C-4C0C-BF00-FA87539524B4}" type="slidenum">
              <a:rPr lang="lt-LT" smtClean="0">
                <a:solidFill>
                  <a:srgbClr val="073E87"/>
                </a:solidFill>
              </a:rPr>
              <a:pPr/>
              <a:t>39</a:t>
            </a:fld>
            <a:endParaRPr lang="lt-LT">
              <a:solidFill>
                <a:srgbClr val="073E87"/>
              </a:solidFill>
            </a:endParaRPr>
          </a:p>
        </p:txBody>
      </p:sp>
    </p:spTree>
    <p:extLst>
      <p:ext uri="{BB962C8B-B14F-4D97-AF65-F5344CB8AC3E}">
        <p14:creationId xmlns:p14="http://schemas.microsoft.com/office/powerpoint/2010/main" val="340649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BEF93F24-FB0A-27AA-7797-B05D34F44345}"/>
              </a:ext>
            </a:extLst>
          </p:cNvPr>
          <p:cNvSpPr>
            <a:spLocks noGrp="1"/>
          </p:cNvSpPr>
          <p:nvPr>
            <p:ph idx="1"/>
          </p:nvPr>
        </p:nvSpPr>
        <p:spPr>
          <a:xfrm>
            <a:off x="251520" y="1264599"/>
            <a:ext cx="8640959" cy="3539399"/>
          </a:xfrm>
        </p:spPr>
        <p:txBody>
          <a:bodyPr>
            <a:normAutofit fontScale="92500" lnSpcReduction="10000"/>
          </a:bodyPr>
          <a:lstStyle/>
          <a:p>
            <a:pPr>
              <a:spcBef>
                <a:spcPts val="1200"/>
              </a:spcBef>
            </a:pPr>
            <a:r>
              <a:rPr lang="lt-LT" sz="2300" b="1" dirty="0"/>
              <a:t>1960-tieji.</a:t>
            </a:r>
            <a:r>
              <a:rPr lang="lt-LT" sz="2300" dirty="0"/>
              <a:t> Pirmieji kompiuterių tinklai buvo kuriami eksperimentiniais tikslais. Dažniausiai jie būdavo izoliuoti ir nebuvo skirti plačiajam naudojimui.</a:t>
            </a:r>
          </a:p>
          <a:p>
            <a:pPr>
              <a:spcBef>
                <a:spcPts val="1200"/>
              </a:spcBef>
            </a:pPr>
            <a:r>
              <a:rPr lang="lt-LT" sz="2300" b="1" dirty="0"/>
              <a:t>ARPANET (1969).</a:t>
            </a:r>
            <a:r>
              <a:rPr lang="lt-LT" sz="2300" dirty="0"/>
              <a:t> JAV Gynybos ministerijos projektas, skirtas sujungti kelis kompiuterius. Tai laikoma interneto pradžia.</a:t>
            </a:r>
          </a:p>
          <a:p>
            <a:pPr>
              <a:spcBef>
                <a:spcPts val="1200"/>
              </a:spcBef>
            </a:pPr>
            <a:r>
              <a:rPr lang="lt-LT" sz="2300" b="1" dirty="0"/>
              <a:t>Plėtra 1980-aisiais</a:t>
            </a:r>
            <a:r>
              <a:rPr lang="lt-LT" sz="2300" dirty="0"/>
              <a:t>. Išpopuliarėjo lokalūs tinklai (LAN) ir didesni tinklai (MAN, WAN).  Įmonės pradėjo naudoti kompiuterių tinklus veiklai modernizuoti.</a:t>
            </a:r>
          </a:p>
          <a:p>
            <a:pPr>
              <a:spcBef>
                <a:spcPts val="1200"/>
              </a:spcBef>
            </a:pPr>
            <a:r>
              <a:rPr lang="lt-LT" sz="2300" b="1" dirty="0"/>
              <a:t>TCP/IP (1983). </a:t>
            </a:r>
            <a:r>
              <a:rPr lang="lt-LT" sz="2300" dirty="0"/>
              <a:t>Sukurtas protokolų (taisyklių) rinkinys, kuris padėjo standartizuoti duomenų perdavimą tarp skirtingų kompiuterių sistemų.</a:t>
            </a:r>
          </a:p>
          <a:p>
            <a:pPr>
              <a:spcBef>
                <a:spcPts val="1200"/>
              </a:spcBef>
            </a:pPr>
            <a:endParaRPr lang="en-US" dirty="0"/>
          </a:p>
        </p:txBody>
      </p:sp>
      <p:sp>
        <p:nvSpPr>
          <p:cNvPr id="4" name="Pavadinimas 3">
            <a:extLst>
              <a:ext uri="{FF2B5EF4-FFF2-40B4-BE49-F238E27FC236}">
                <a16:creationId xmlns:a16="http://schemas.microsoft.com/office/drawing/2014/main" id="{AC4B55A6-F962-BBC7-D0A5-020B89A824B4}"/>
              </a:ext>
            </a:extLst>
          </p:cNvPr>
          <p:cNvSpPr>
            <a:spLocks noGrp="1"/>
          </p:cNvSpPr>
          <p:nvPr>
            <p:ph type="title"/>
          </p:nvPr>
        </p:nvSpPr>
        <p:spPr/>
        <p:txBody>
          <a:bodyPr>
            <a:normAutofit/>
          </a:bodyPr>
          <a:lstStyle/>
          <a:p>
            <a:r>
              <a:rPr lang="lt-LT" sz="3600" dirty="0"/>
              <a:t>Ankstyvieji interneto metai</a:t>
            </a:r>
          </a:p>
        </p:txBody>
      </p:sp>
      <p:sp>
        <p:nvSpPr>
          <p:cNvPr id="2" name="Skaidrės numerio vietos rezervavimo ženklas 2">
            <a:extLst>
              <a:ext uri="{FF2B5EF4-FFF2-40B4-BE49-F238E27FC236}">
                <a16:creationId xmlns:a16="http://schemas.microsoft.com/office/drawing/2014/main" id="{044B7F63-A135-9818-5E8D-BBC5C26B7FD8}"/>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2982621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D3C284A2-2862-D979-0224-31A92A4EF55E}"/>
              </a:ext>
            </a:extLst>
          </p:cNvPr>
          <p:cNvSpPr>
            <a:spLocks noGrp="1"/>
          </p:cNvSpPr>
          <p:nvPr>
            <p:ph idx="1"/>
          </p:nvPr>
        </p:nvSpPr>
        <p:spPr>
          <a:xfrm>
            <a:off x="251520" y="1117095"/>
            <a:ext cx="8640959" cy="3902927"/>
          </a:xfrm>
        </p:spPr>
        <p:txBody>
          <a:bodyPr>
            <a:normAutofit/>
          </a:bodyPr>
          <a:lstStyle/>
          <a:p>
            <a:pPr marL="0" indent="0">
              <a:buNone/>
            </a:pPr>
            <a:r>
              <a:rPr lang="lt-LT" sz="2000" dirty="0"/>
              <a:t>Pavyzdžiui, nagrinėjant domeną www.silute.lt,  svetainėje </a:t>
            </a:r>
            <a:r>
              <a:rPr lang="lt-LT" sz="2000" dirty="0">
                <a:solidFill>
                  <a:schemeClr val="tx2"/>
                </a:solidFill>
              </a:rPr>
              <a:t>https://mxtoolbox.com/ </a:t>
            </a:r>
            <a:r>
              <a:rPr lang="lt-LT" sz="2000" dirty="0"/>
              <a:t>tarp kitos labai svarbios informacijos gauname ir informaciją apie IP adresą: </a:t>
            </a:r>
          </a:p>
        </p:txBody>
      </p:sp>
      <p:sp>
        <p:nvSpPr>
          <p:cNvPr id="4" name="Pavadinimas 3">
            <a:extLst>
              <a:ext uri="{FF2B5EF4-FFF2-40B4-BE49-F238E27FC236}">
                <a16:creationId xmlns:a16="http://schemas.microsoft.com/office/drawing/2014/main" id="{67FC3959-D9AC-B598-FD21-BA17D25A004B}"/>
              </a:ext>
            </a:extLst>
          </p:cNvPr>
          <p:cNvSpPr>
            <a:spLocks noGrp="1"/>
          </p:cNvSpPr>
          <p:nvPr>
            <p:ph type="title"/>
          </p:nvPr>
        </p:nvSpPr>
        <p:spPr/>
        <p:txBody>
          <a:bodyPr>
            <a:normAutofit/>
          </a:bodyPr>
          <a:lstStyle/>
          <a:p>
            <a:r>
              <a:rPr lang="lt-LT" dirty="0"/>
              <a:t>DNS (5)</a:t>
            </a:r>
            <a:endParaRPr lang="en-US" sz="2000" dirty="0"/>
          </a:p>
        </p:txBody>
      </p:sp>
      <p:sp>
        <p:nvSpPr>
          <p:cNvPr id="5" name="TextBox 4">
            <a:extLst>
              <a:ext uri="{FF2B5EF4-FFF2-40B4-BE49-F238E27FC236}">
                <a16:creationId xmlns:a16="http://schemas.microsoft.com/office/drawing/2014/main" id="{20B7EB9F-59FB-B837-B552-77F806DCA423}"/>
              </a:ext>
            </a:extLst>
          </p:cNvPr>
          <p:cNvSpPr txBox="1"/>
          <p:nvPr/>
        </p:nvSpPr>
        <p:spPr>
          <a:xfrm>
            <a:off x="207100" y="2172881"/>
            <a:ext cx="8685379" cy="3046988"/>
          </a:xfrm>
          <a:prstGeom prst="rect">
            <a:avLst/>
          </a:prstGeom>
          <a:solidFill>
            <a:srgbClr val="BCE4FC"/>
          </a:solidFill>
        </p:spPr>
        <p:txBody>
          <a:bodyPr wrap="square" rtlCol="0">
            <a:spAutoFit/>
          </a:bodyPr>
          <a:lstStyle/>
          <a:p>
            <a:pPr>
              <a:spcBef>
                <a:spcPts val="600"/>
              </a:spcBef>
            </a:pPr>
            <a:endParaRPr lang="lt-LT" sz="1600" dirty="0">
              <a:solidFill>
                <a:schemeClr val="tx2"/>
              </a:solidFill>
            </a:endParaRPr>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a:p>
            <a:pPr indent="180975"/>
            <a:endParaRPr lang="lt-LT" sz="1600" b="1" i="1" dirty="0"/>
          </a:p>
        </p:txBody>
      </p:sp>
      <p:sp>
        <p:nvSpPr>
          <p:cNvPr id="10" name="TextBox 9">
            <a:extLst>
              <a:ext uri="{FF2B5EF4-FFF2-40B4-BE49-F238E27FC236}">
                <a16:creationId xmlns:a16="http://schemas.microsoft.com/office/drawing/2014/main" id="{FCB4BA8E-55D7-6416-A60E-28E08F4E44D7}"/>
              </a:ext>
            </a:extLst>
          </p:cNvPr>
          <p:cNvSpPr txBox="1"/>
          <p:nvPr/>
        </p:nvSpPr>
        <p:spPr>
          <a:xfrm>
            <a:off x="6664832" y="3750956"/>
            <a:ext cx="1721796" cy="1077218"/>
          </a:xfrm>
          <a:prstGeom prst="rect">
            <a:avLst/>
          </a:prstGeom>
          <a:noFill/>
        </p:spPr>
        <p:txBody>
          <a:bodyPr wrap="square" rtlCol="0">
            <a:spAutoFit/>
          </a:bodyPr>
          <a:lstStyle/>
          <a:p>
            <a:pPr>
              <a:spcBef>
                <a:spcPts val="600"/>
              </a:spcBef>
            </a:pPr>
            <a:r>
              <a:rPr lang="lt-LT" sz="1600" dirty="0">
                <a:solidFill>
                  <a:schemeClr val="tx2"/>
                </a:solidFill>
              </a:rPr>
              <a:t>Vienam domenui gali būti pateiktas ne vienas IP adresas</a:t>
            </a:r>
            <a:endParaRPr lang="lt-LT" sz="1600" b="1" dirty="0">
              <a:solidFill>
                <a:schemeClr val="tx2"/>
              </a:solidFill>
            </a:endParaRPr>
          </a:p>
        </p:txBody>
      </p:sp>
      <p:cxnSp>
        <p:nvCxnSpPr>
          <p:cNvPr id="14" name="Tiesioji rodyklės jungtis 13">
            <a:extLst>
              <a:ext uri="{FF2B5EF4-FFF2-40B4-BE49-F238E27FC236}">
                <a16:creationId xmlns:a16="http://schemas.microsoft.com/office/drawing/2014/main" id="{9DC99CEE-9489-A3C8-265E-F2C6C999518D}"/>
              </a:ext>
            </a:extLst>
          </p:cNvPr>
          <p:cNvCxnSpPr/>
          <p:nvPr/>
        </p:nvCxnSpPr>
        <p:spPr>
          <a:xfrm flipH="1">
            <a:off x="5868144" y="4299942"/>
            <a:ext cx="792088"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pic>
        <p:nvPicPr>
          <p:cNvPr id="11" name="Paveikslėlis 10">
            <a:extLst>
              <a:ext uri="{FF2B5EF4-FFF2-40B4-BE49-F238E27FC236}">
                <a16:creationId xmlns:a16="http://schemas.microsoft.com/office/drawing/2014/main" id="{91F02E49-2996-2BDC-ACE3-D81E21C79208}"/>
              </a:ext>
            </a:extLst>
          </p:cNvPr>
          <p:cNvPicPr>
            <a:picLocks noChangeAspect="1"/>
          </p:cNvPicPr>
          <p:nvPr/>
        </p:nvPicPr>
        <p:blipFill>
          <a:blip r:embed="rId2"/>
          <a:stretch>
            <a:fillRect/>
          </a:stretch>
        </p:blipFill>
        <p:spPr>
          <a:xfrm>
            <a:off x="367882" y="2427734"/>
            <a:ext cx="5439359" cy="2400440"/>
          </a:xfrm>
          <a:prstGeom prst="rect">
            <a:avLst/>
          </a:prstGeom>
        </p:spPr>
      </p:pic>
      <p:sp>
        <p:nvSpPr>
          <p:cNvPr id="3" name="Skaidrės numerio vietos rezervavimo ženklas 2">
            <a:extLst>
              <a:ext uri="{FF2B5EF4-FFF2-40B4-BE49-F238E27FC236}">
                <a16:creationId xmlns:a16="http://schemas.microsoft.com/office/drawing/2014/main" id="{1B1C46CB-75A4-963C-510E-706FAB564F08}"/>
              </a:ext>
            </a:extLst>
          </p:cNvPr>
          <p:cNvSpPr>
            <a:spLocks noGrp="1"/>
          </p:cNvSpPr>
          <p:nvPr>
            <p:ph type="sldNum" sz="quarter" idx="12"/>
          </p:nvPr>
        </p:nvSpPr>
        <p:spPr/>
        <p:txBody>
          <a:bodyPr/>
          <a:lstStyle/>
          <a:p>
            <a:fld id="{B9A80618-428C-4C0C-BF00-FA87539524B4}" type="slidenum">
              <a:rPr lang="lt-LT" smtClean="0">
                <a:solidFill>
                  <a:srgbClr val="073E87"/>
                </a:solidFill>
              </a:rPr>
              <a:pPr/>
              <a:t>40</a:t>
            </a:fld>
            <a:endParaRPr lang="lt-LT">
              <a:solidFill>
                <a:srgbClr val="073E87"/>
              </a:solidFill>
            </a:endParaRPr>
          </a:p>
        </p:txBody>
      </p:sp>
    </p:spTree>
    <p:extLst>
      <p:ext uri="{BB962C8B-B14F-4D97-AF65-F5344CB8AC3E}">
        <p14:creationId xmlns:p14="http://schemas.microsoft.com/office/powerpoint/2010/main" val="1215031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1" y="1275606"/>
            <a:ext cx="5400600" cy="3600400"/>
          </a:xfrm>
        </p:spPr>
        <p:txBody>
          <a:bodyPr>
            <a:normAutofit/>
          </a:bodyPr>
          <a:lstStyle/>
          <a:p>
            <a:pPr>
              <a:spcBef>
                <a:spcPts val="1200"/>
              </a:spcBef>
              <a:buClr>
                <a:schemeClr val="tx2"/>
              </a:buClr>
            </a:pPr>
            <a:r>
              <a:rPr lang="lt-LT" dirty="0">
                <a:solidFill>
                  <a:srgbClr val="7030A0"/>
                </a:solidFill>
              </a:rPr>
              <a:t>Naudodami ankstesnėse skaidrėse nurodytas priemones nustatykite interneto svetainių, kuriose dažnai lankotės,</a:t>
            </a:r>
            <a:br>
              <a:rPr lang="lt-LT" dirty="0">
                <a:solidFill>
                  <a:srgbClr val="7030A0"/>
                </a:solidFill>
              </a:rPr>
            </a:br>
            <a:r>
              <a:rPr lang="lt-LT" dirty="0">
                <a:solidFill>
                  <a:srgbClr val="7030A0"/>
                </a:solidFill>
              </a:rPr>
              <a:t>IP adresus.</a:t>
            </a:r>
          </a:p>
          <a:p>
            <a:pPr>
              <a:spcBef>
                <a:spcPts val="1200"/>
              </a:spcBef>
              <a:buClr>
                <a:schemeClr val="tx2"/>
              </a:buClr>
            </a:pPr>
            <a:r>
              <a:rPr lang="lt-LT" dirty="0">
                <a:solidFill>
                  <a:srgbClr val="7030A0"/>
                </a:solidFill>
              </a:rPr>
              <a:t>Savarankiškai (prireikus – pasitardami su mokytoju) išsiaiškinkite, kokią papildomą informaciją apie nustatytą IP adresą pateikia jūsų naudojamos IP adreso nustatymo priemonės.</a:t>
            </a: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p:txBody>
          <a:bodyPr>
            <a:normAutofit/>
          </a:bodyPr>
          <a:lstStyle/>
          <a:p>
            <a:r>
              <a:rPr lang="lt-LT" sz="3600" dirty="0"/>
              <a:t>Užduotis: domenai, DNS, IP</a:t>
            </a:r>
            <a:endParaRPr lang="en-US" sz="2200" dirty="0"/>
          </a:p>
        </p:txBody>
      </p:sp>
      <p:pic>
        <p:nvPicPr>
          <p:cNvPr id="2" name="Paveikslėlis 1" descr="Paveikslėlis, kuriame yra tekstas, iliustracija, dizainas&#10;&#10;Automatiškai sugeneruotas aprašymas">
            <a:extLst>
              <a:ext uri="{FF2B5EF4-FFF2-40B4-BE49-F238E27FC236}">
                <a16:creationId xmlns:a16="http://schemas.microsoft.com/office/drawing/2014/main" id="{1F39BFD5-228E-1067-2068-3A1EE295E908}"/>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8321" t="5215" r="7084" b="8333"/>
          <a:stretch/>
        </p:blipFill>
        <p:spPr>
          <a:xfrm>
            <a:off x="5364088" y="2338854"/>
            <a:ext cx="3415248" cy="2487663"/>
          </a:xfrm>
          <a:prstGeom prst="rect">
            <a:avLst/>
          </a:prstGeom>
        </p:spPr>
      </p:pic>
      <p:sp>
        <p:nvSpPr>
          <p:cNvPr id="3" name="TextBox 2">
            <a:extLst>
              <a:ext uri="{FF2B5EF4-FFF2-40B4-BE49-F238E27FC236}">
                <a16:creationId xmlns:a16="http://schemas.microsoft.com/office/drawing/2014/main" id="{AD69FB7F-ED07-DA5E-4480-B30F4F8ED09A}"/>
              </a:ext>
            </a:extLst>
          </p:cNvPr>
          <p:cNvSpPr txBox="1"/>
          <p:nvPr/>
        </p:nvSpPr>
        <p:spPr>
          <a:xfrm>
            <a:off x="6228184" y="4842840"/>
            <a:ext cx="2099294" cy="246221"/>
          </a:xfrm>
          <a:prstGeom prst="rect">
            <a:avLst/>
          </a:prstGeom>
          <a:noFill/>
        </p:spPr>
        <p:txBody>
          <a:bodyPr wrap="square">
            <a:spAutoFit/>
          </a:bodyPr>
          <a:lstStyle/>
          <a:p>
            <a:r>
              <a:rPr lang="en-US" sz="1000" dirty="0">
                <a:hlinkClick r:id="rId3"/>
              </a:rPr>
              <a:t>https://undraw.co/illustrations</a:t>
            </a:r>
            <a:r>
              <a:rPr lang="lt-LT" sz="1000" dirty="0"/>
              <a:t> </a:t>
            </a:r>
            <a:endParaRPr lang="en-US" sz="1000" dirty="0"/>
          </a:p>
        </p:txBody>
      </p:sp>
      <p:sp>
        <p:nvSpPr>
          <p:cNvPr id="8" name="Išskleidimas: 8 taškai 7">
            <a:extLst>
              <a:ext uri="{FF2B5EF4-FFF2-40B4-BE49-F238E27FC236}">
                <a16:creationId xmlns:a16="http://schemas.microsoft.com/office/drawing/2014/main" id="{5D740789-18EE-919A-EFC9-B586FE451A8F}"/>
              </a:ext>
            </a:extLst>
          </p:cNvPr>
          <p:cNvSpPr/>
          <p:nvPr/>
        </p:nvSpPr>
        <p:spPr>
          <a:xfrm>
            <a:off x="251520" y="353997"/>
            <a:ext cx="720080" cy="777593"/>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3</a:t>
            </a:r>
            <a:endParaRPr lang="en-US" sz="3200" b="1" dirty="0">
              <a:effectLst>
                <a:outerShdw blurRad="38100" dist="38100" dir="2700000" algn="tl">
                  <a:srgbClr val="000000">
                    <a:alpha val="43137"/>
                  </a:srgbClr>
                </a:outerShdw>
              </a:effectLst>
            </a:endParaRPr>
          </a:p>
        </p:txBody>
      </p:sp>
      <p:sp>
        <p:nvSpPr>
          <p:cNvPr id="6" name="Skaidrės numerio vietos rezervavimo ženklas 2">
            <a:extLst>
              <a:ext uri="{FF2B5EF4-FFF2-40B4-BE49-F238E27FC236}">
                <a16:creationId xmlns:a16="http://schemas.microsoft.com/office/drawing/2014/main" id="{05336704-EE5C-C13B-15F3-8D162B3B914E}"/>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2612217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203598"/>
            <a:ext cx="8640959" cy="3600400"/>
          </a:xfrm>
        </p:spPr>
        <p:txBody>
          <a:bodyPr>
            <a:normAutofit fontScale="85000" lnSpcReduction="10000"/>
          </a:bodyPr>
          <a:lstStyle/>
          <a:p>
            <a:pPr>
              <a:lnSpc>
                <a:spcPct val="110000"/>
              </a:lnSpc>
              <a:buClr>
                <a:schemeClr val="tx2"/>
              </a:buClr>
            </a:pPr>
            <a:r>
              <a:rPr lang="lt-LT" sz="2400" dirty="0">
                <a:solidFill>
                  <a:srgbClr val="7030A0"/>
                </a:solidFill>
              </a:rPr>
              <a:t>Sužinokite daugiau apie tiriamą domeną bei nustatytą IP, pavyzdžiui, IP organizaciją, įstaigos vietovę, vietą žemėlapyje, kontaktus, kada aktyvuotas domenas, IP ir kt. Naudokite papildomus interneto įrankius, pavyzdžiui:</a:t>
            </a:r>
          </a:p>
          <a:p>
            <a:pPr marL="574675" lvl="1" indent="-219075">
              <a:buClr>
                <a:schemeClr val="tx2"/>
              </a:buClr>
            </a:pPr>
            <a:r>
              <a:rPr lang="lt-LT" sz="2100" dirty="0">
                <a:solidFill>
                  <a:srgbClr val="00B050"/>
                </a:solidFill>
                <a:hlinkClick r:id="rId2"/>
              </a:rPr>
              <a:t>https://www.whois.com/whois</a:t>
            </a:r>
            <a:endParaRPr lang="lt-LT" sz="2100" dirty="0">
              <a:solidFill>
                <a:srgbClr val="00B050"/>
              </a:solidFill>
            </a:endParaRPr>
          </a:p>
          <a:p>
            <a:pPr marL="574675" lvl="1" indent="-219075">
              <a:buClr>
                <a:schemeClr val="tx2"/>
              </a:buClr>
            </a:pPr>
            <a:r>
              <a:rPr lang="en-US" sz="2100" dirty="0">
                <a:solidFill>
                  <a:srgbClr val="00B050"/>
                </a:solidFill>
                <a:hlinkClick r:id="rId3"/>
              </a:rPr>
              <a:t>IP Address Lookup | Geolocation (iplocation.net)</a:t>
            </a:r>
            <a:r>
              <a:rPr lang="lt-LT" sz="2100" dirty="0">
                <a:solidFill>
                  <a:srgbClr val="00B050"/>
                </a:solidFill>
              </a:rPr>
              <a:t> </a:t>
            </a:r>
          </a:p>
          <a:p>
            <a:pPr marL="574675" lvl="1" indent="-219075">
              <a:buClr>
                <a:schemeClr val="tx2"/>
              </a:buClr>
            </a:pPr>
            <a:r>
              <a:rPr lang="lt-LT" sz="2100" dirty="0">
                <a:solidFill>
                  <a:srgbClr val="00B050"/>
                </a:solidFill>
                <a:hlinkClick r:id="rId4"/>
              </a:rPr>
              <a:t>https://www.geodatatool.com/</a:t>
            </a:r>
            <a:r>
              <a:rPr lang="lt-LT" sz="2100" dirty="0">
                <a:solidFill>
                  <a:srgbClr val="00B050"/>
                </a:solidFill>
              </a:rPr>
              <a:t> </a:t>
            </a:r>
          </a:p>
          <a:p>
            <a:pPr marL="574675" lvl="1" indent="-219075">
              <a:buClr>
                <a:schemeClr val="tx2"/>
              </a:buClr>
            </a:pPr>
            <a:r>
              <a:rPr lang="lt-LT" sz="2100" dirty="0">
                <a:solidFill>
                  <a:srgbClr val="00B050"/>
                </a:solidFill>
                <a:hlinkClick r:id="rId5"/>
              </a:rPr>
              <a:t>https://www.iv.lt/domenai/</a:t>
            </a:r>
            <a:r>
              <a:rPr lang="lt-LT" sz="2100" dirty="0">
                <a:solidFill>
                  <a:srgbClr val="00B050"/>
                </a:solidFill>
              </a:rPr>
              <a:t> </a:t>
            </a:r>
            <a:r>
              <a:rPr lang="lt-LT" sz="2100" dirty="0">
                <a:solidFill>
                  <a:srgbClr val="7030A0"/>
                </a:solidFill>
              </a:rPr>
              <a:t>(</a:t>
            </a:r>
            <a:r>
              <a:rPr lang="lt-LT" sz="2100" i="1" dirty="0">
                <a:solidFill>
                  <a:srgbClr val="7030A0"/>
                </a:solidFill>
              </a:rPr>
              <a:t>čia galima ieškoti laisvų domenų, įsigyti domeną, tikrinti, kam ir iki kada priklauso konkretūs domenai, kontaktai ir kt.</a:t>
            </a:r>
            <a:r>
              <a:rPr lang="lt-LT" sz="2100" dirty="0">
                <a:solidFill>
                  <a:srgbClr val="7030A0"/>
                </a:solidFill>
              </a:rPr>
              <a:t>)</a:t>
            </a:r>
          </a:p>
          <a:p>
            <a:pPr marL="574675" lvl="1" indent="-219075">
              <a:buClr>
                <a:schemeClr val="tx2"/>
              </a:buClr>
            </a:pPr>
            <a:r>
              <a:rPr lang="lt-LT" sz="2100" dirty="0">
                <a:solidFill>
                  <a:srgbClr val="00B050"/>
                </a:solidFill>
                <a:hlinkClick r:id="rId6"/>
              </a:rPr>
              <a:t>https://whatismyipaddress.com/</a:t>
            </a:r>
            <a:r>
              <a:rPr lang="lt-LT" sz="2100" dirty="0">
                <a:solidFill>
                  <a:srgbClr val="00B050"/>
                </a:solidFill>
              </a:rPr>
              <a:t> </a:t>
            </a:r>
            <a:r>
              <a:rPr lang="lt-LT" sz="2100" dirty="0">
                <a:solidFill>
                  <a:srgbClr val="7030A0"/>
                </a:solidFill>
              </a:rPr>
              <a:t>(</a:t>
            </a:r>
            <a:r>
              <a:rPr lang="lt-LT" sz="2100" i="1" dirty="0">
                <a:solidFill>
                  <a:srgbClr val="7030A0"/>
                </a:solidFill>
              </a:rPr>
              <a:t>jūsų IP adresas, vietovės žemėlapis)</a:t>
            </a:r>
          </a:p>
          <a:p>
            <a:pPr>
              <a:lnSpc>
                <a:spcPct val="110000"/>
              </a:lnSpc>
              <a:spcBef>
                <a:spcPts val="600"/>
              </a:spcBef>
              <a:buClr>
                <a:schemeClr val="tx2"/>
              </a:buClr>
            </a:pPr>
            <a:r>
              <a:rPr lang="lt-LT" sz="2400" dirty="0">
                <a:solidFill>
                  <a:srgbClr val="7030A0"/>
                </a:solidFill>
              </a:rPr>
              <a:t>Pasidalinkite rasta informacija su grupės draugais.</a:t>
            </a:r>
          </a:p>
          <a:p>
            <a:pPr>
              <a:lnSpc>
                <a:spcPct val="110000"/>
              </a:lnSpc>
              <a:spcBef>
                <a:spcPts val="600"/>
              </a:spcBef>
              <a:buClr>
                <a:schemeClr val="tx2"/>
              </a:buClr>
            </a:pPr>
            <a:r>
              <a:rPr lang="lt-LT" sz="2400" dirty="0">
                <a:solidFill>
                  <a:srgbClr val="7030A0"/>
                </a:solidFill>
              </a:rPr>
              <a:t>Aptarkite, kuo papildoma informacija apie IP adresą ir domeną yra svarbi.</a:t>
            </a: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p:txBody>
          <a:bodyPr>
            <a:normAutofit/>
          </a:bodyPr>
          <a:lstStyle/>
          <a:p>
            <a:r>
              <a:rPr lang="lt-LT" sz="3600" dirty="0"/>
              <a:t>Užduotis: domenai, DNS, IP</a:t>
            </a:r>
            <a:endParaRPr lang="en-US" sz="2200" dirty="0"/>
          </a:p>
        </p:txBody>
      </p:sp>
      <p:sp>
        <p:nvSpPr>
          <p:cNvPr id="6" name="Išskleidimas: 8 taškai 5">
            <a:extLst>
              <a:ext uri="{FF2B5EF4-FFF2-40B4-BE49-F238E27FC236}">
                <a16:creationId xmlns:a16="http://schemas.microsoft.com/office/drawing/2014/main" id="{C9C8064D-5D26-4ACC-A7D2-031162B40804}"/>
              </a:ext>
            </a:extLst>
          </p:cNvPr>
          <p:cNvSpPr/>
          <p:nvPr/>
        </p:nvSpPr>
        <p:spPr>
          <a:xfrm>
            <a:off x="251520" y="353997"/>
            <a:ext cx="720080" cy="777593"/>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4</a:t>
            </a:r>
            <a:endParaRPr lang="en-US" sz="3200" b="1" dirty="0">
              <a:effectLst>
                <a:outerShdw blurRad="38100" dist="38100" dir="2700000" algn="tl">
                  <a:srgbClr val="000000">
                    <a:alpha val="43137"/>
                  </a:srgbClr>
                </a:outerShdw>
              </a:effectLst>
            </a:endParaRPr>
          </a:p>
        </p:txBody>
      </p:sp>
      <p:sp>
        <p:nvSpPr>
          <p:cNvPr id="2" name="Skaidrės numerio vietos rezervavimo ženklas 2">
            <a:extLst>
              <a:ext uri="{FF2B5EF4-FFF2-40B4-BE49-F238E27FC236}">
                <a16:creationId xmlns:a16="http://schemas.microsoft.com/office/drawing/2014/main" id="{82EC8821-771A-EB97-65E6-A722A6C38773}"/>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2484282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203598"/>
            <a:ext cx="8640959" cy="3600400"/>
          </a:xfrm>
        </p:spPr>
        <p:txBody>
          <a:bodyPr>
            <a:normAutofit fontScale="92500" lnSpcReduction="10000"/>
          </a:bodyPr>
          <a:lstStyle/>
          <a:p>
            <a:pPr>
              <a:lnSpc>
                <a:spcPct val="110000"/>
              </a:lnSpc>
              <a:spcBef>
                <a:spcPts val="600"/>
              </a:spcBef>
              <a:buClr>
                <a:schemeClr val="tx2"/>
              </a:buClr>
            </a:pPr>
            <a:r>
              <a:rPr lang="lt-LT" sz="2400" dirty="0">
                <a:solidFill>
                  <a:srgbClr val="7030A0"/>
                </a:solidFill>
              </a:rPr>
              <a:t>Naudodami lietuviškas interneto svetaines, pavyzdžiui:</a:t>
            </a:r>
          </a:p>
          <a:p>
            <a:pPr marL="574675" lvl="1" indent="-219075">
              <a:buClr>
                <a:schemeClr val="tx2"/>
              </a:buClr>
            </a:pPr>
            <a:r>
              <a:rPr lang="lt-LT" sz="2100" dirty="0">
                <a:solidFill>
                  <a:srgbClr val="00B050"/>
                </a:solidFill>
                <a:hlinkClick r:id="rId2"/>
              </a:rPr>
              <a:t>https://www.iv.lt/domenai/</a:t>
            </a:r>
            <a:r>
              <a:rPr lang="lt-LT" sz="2100" dirty="0">
                <a:solidFill>
                  <a:srgbClr val="00B050"/>
                </a:solidFill>
              </a:rPr>
              <a:t> </a:t>
            </a:r>
          </a:p>
          <a:p>
            <a:pPr marL="574675" lvl="1" indent="-219075">
              <a:buClr>
                <a:schemeClr val="tx2"/>
              </a:buClr>
            </a:pPr>
            <a:r>
              <a:rPr lang="lt-LT" sz="2100" dirty="0">
                <a:solidFill>
                  <a:srgbClr val="00B050"/>
                </a:solidFill>
                <a:hlinkClick r:id="rId3"/>
              </a:rPr>
              <a:t>https://www.hostinger.lt/domenai</a:t>
            </a:r>
            <a:endParaRPr lang="lt-LT" sz="2100" dirty="0">
              <a:solidFill>
                <a:srgbClr val="00B050"/>
              </a:solidFill>
            </a:endParaRPr>
          </a:p>
          <a:p>
            <a:pPr marL="574675" lvl="1" indent="-219075">
              <a:buClr>
                <a:schemeClr val="tx2"/>
              </a:buClr>
            </a:pPr>
            <a:r>
              <a:rPr lang="lt-LT" sz="2100" dirty="0">
                <a:solidFill>
                  <a:srgbClr val="00B050"/>
                </a:solidFill>
                <a:hlinkClick r:id="rId4"/>
              </a:rPr>
              <a:t>https://www.domenai.lt/</a:t>
            </a:r>
            <a:endParaRPr lang="lt-LT" sz="2100" dirty="0">
              <a:solidFill>
                <a:srgbClr val="00B050"/>
              </a:solidFill>
            </a:endParaRPr>
          </a:p>
          <a:p>
            <a:pPr marL="574675" lvl="1" indent="-219075">
              <a:buClr>
                <a:schemeClr val="tx2"/>
              </a:buClr>
            </a:pPr>
            <a:r>
              <a:rPr lang="lt-LT" sz="2100" dirty="0">
                <a:solidFill>
                  <a:srgbClr val="00B050"/>
                </a:solidFill>
                <a:hlinkClick r:id="rId5"/>
              </a:rPr>
              <a:t>https://www.owexxhosting.lt/</a:t>
            </a:r>
            <a:endParaRPr lang="lt-LT" sz="2100" dirty="0">
              <a:solidFill>
                <a:srgbClr val="00B050"/>
              </a:solidFill>
            </a:endParaRPr>
          </a:p>
          <a:p>
            <a:pPr marL="574675" lvl="1" indent="-219075">
              <a:buClr>
                <a:schemeClr val="tx2"/>
              </a:buClr>
            </a:pPr>
            <a:r>
              <a:rPr lang="lt-LT" sz="2100" dirty="0">
                <a:solidFill>
                  <a:srgbClr val="00B050"/>
                </a:solidFill>
                <a:hlinkClick r:id="rId6"/>
              </a:rPr>
              <a:t>https://www.names.lt/lt-domenai_domenu_registracija.html</a:t>
            </a:r>
            <a:endParaRPr lang="lt-LT" sz="2100" dirty="0">
              <a:solidFill>
                <a:srgbClr val="00B050"/>
              </a:solidFill>
            </a:endParaRPr>
          </a:p>
          <a:p>
            <a:pPr marL="355600" indent="0">
              <a:lnSpc>
                <a:spcPct val="110000"/>
              </a:lnSpc>
              <a:spcBef>
                <a:spcPts val="600"/>
              </a:spcBef>
              <a:buNone/>
            </a:pPr>
            <a:r>
              <a:rPr lang="lt-LT" sz="2400" dirty="0">
                <a:solidFill>
                  <a:srgbClr val="7030A0"/>
                </a:solidFill>
              </a:rPr>
              <a:t>ar kitas, raskite jose atsakymus į kitoje skaidrėje pateiktus klausimus (svetainėse ieškokite DUK skyrelio).</a:t>
            </a:r>
          </a:p>
          <a:p>
            <a:pPr>
              <a:lnSpc>
                <a:spcPct val="110000"/>
              </a:lnSpc>
              <a:spcBef>
                <a:spcPts val="1200"/>
              </a:spcBef>
              <a:buClr>
                <a:schemeClr val="tx2"/>
              </a:buClr>
            </a:pPr>
            <a:r>
              <a:rPr lang="lt-LT" sz="2400" dirty="0">
                <a:solidFill>
                  <a:srgbClr val="7030A0"/>
                </a:solidFill>
              </a:rPr>
              <a:t>Visi kartu su mokytoju aptarkite naujai sužinotus dalykus. Kuo ši informacija jums gali būti svarbi?</a:t>
            </a: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p:txBody>
          <a:bodyPr>
            <a:normAutofit/>
          </a:bodyPr>
          <a:lstStyle/>
          <a:p>
            <a:r>
              <a:rPr lang="lt-LT" sz="3600" dirty="0"/>
              <a:t>Užduotis: domenai, DNS, IP</a:t>
            </a:r>
            <a:endParaRPr lang="en-US" sz="2200" dirty="0"/>
          </a:p>
        </p:txBody>
      </p:sp>
      <p:sp>
        <p:nvSpPr>
          <p:cNvPr id="2" name="Rodyklė: žemyn 1">
            <a:extLst>
              <a:ext uri="{FF2B5EF4-FFF2-40B4-BE49-F238E27FC236}">
                <a16:creationId xmlns:a16="http://schemas.microsoft.com/office/drawing/2014/main" id="{585143CF-CCDE-7CB8-8F31-56A246F1E2A5}"/>
              </a:ext>
            </a:extLst>
          </p:cNvPr>
          <p:cNvSpPr/>
          <p:nvPr/>
        </p:nvSpPr>
        <p:spPr>
          <a:xfrm>
            <a:off x="8503366" y="4526209"/>
            <a:ext cx="129208" cy="532925"/>
          </a:xfrm>
          <a:prstGeom prst="downArrow">
            <a:avLst/>
          </a:prstGeom>
          <a:solidFill>
            <a:srgbClr val="C198E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87F627-033A-356B-4206-428617F04F56}"/>
              </a:ext>
            </a:extLst>
          </p:cNvPr>
          <p:cNvSpPr txBox="1"/>
          <p:nvPr/>
        </p:nvSpPr>
        <p:spPr>
          <a:xfrm>
            <a:off x="6351954" y="4654981"/>
            <a:ext cx="2199674" cy="430887"/>
          </a:xfrm>
          <a:prstGeom prst="rect">
            <a:avLst/>
          </a:prstGeom>
          <a:noFill/>
        </p:spPr>
        <p:txBody>
          <a:bodyPr wrap="square" rtlCol="0">
            <a:spAutoFit/>
          </a:bodyPr>
          <a:lstStyle/>
          <a:p>
            <a:r>
              <a:rPr lang="lt-LT" sz="1100" i="1" dirty="0">
                <a:solidFill>
                  <a:srgbClr val="7030A0"/>
                </a:solidFill>
              </a:rPr>
              <a:t>Klausimai, į kuriuos ieškosite atsakymų, pateikti kitoje skaidrėje</a:t>
            </a:r>
            <a:endParaRPr lang="en-US" sz="1100" i="1" dirty="0">
              <a:solidFill>
                <a:srgbClr val="7030A0"/>
              </a:solidFill>
            </a:endParaRPr>
          </a:p>
        </p:txBody>
      </p:sp>
      <p:sp>
        <p:nvSpPr>
          <p:cNvPr id="7" name="Išskleidimas: 8 taškai 6">
            <a:extLst>
              <a:ext uri="{FF2B5EF4-FFF2-40B4-BE49-F238E27FC236}">
                <a16:creationId xmlns:a16="http://schemas.microsoft.com/office/drawing/2014/main" id="{1A9D0734-9F26-ED70-0CF3-14651BC8AB08}"/>
              </a:ext>
            </a:extLst>
          </p:cNvPr>
          <p:cNvSpPr/>
          <p:nvPr/>
        </p:nvSpPr>
        <p:spPr>
          <a:xfrm>
            <a:off x="251520" y="267495"/>
            <a:ext cx="1152128" cy="864096"/>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5.1</a:t>
            </a:r>
            <a:endParaRPr lang="en-US" sz="3200" b="1" dirty="0">
              <a:effectLst>
                <a:outerShdw blurRad="38100" dist="38100" dir="2700000" algn="tl">
                  <a:srgbClr val="000000">
                    <a:alpha val="43137"/>
                  </a:srgbClr>
                </a:outerShdw>
              </a:effectLst>
            </a:endParaRPr>
          </a:p>
        </p:txBody>
      </p:sp>
      <p:sp>
        <p:nvSpPr>
          <p:cNvPr id="3" name="Skaidrės numerio vietos rezervavimo ženklas 2">
            <a:extLst>
              <a:ext uri="{FF2B5EF4-FFF2-40B4-BE49-F238E27FC236}">
                <a16:creationId xmlns:a16="http://schemas.microsoft.com/office/drawing/2014/main" id="{E23AB963-4E58-31F8-BD24-E4566F3E409C}"/>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037775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47D8C6E3-3AF0-A9AD-0BE8-3072A7677C9C}"/>
              </a:ext>
            </a:extLst>
          </p:cNvPr>
          <p:cNvSpPr>
            <a:spLocks noGrp="1"/>
          </p:cNvSpPr>
          <p:nvPr>
            <p:ph idx="1"/>
          </p:nvPr>
        </p:nvSpPr>
        <p:spPr>
          <a:xfrm>
            <a:off x="251521" y="1203598"/>
            <a:ext cx="4032447" cy="3755423"/>
          </a:xfrm>
        </p:spPr>
        <p:txBody>
          <a:bodyPr>
            <a:noAutofit/>
          </a:bodyPr>
          <a:lstStyle/>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Kas yra domenas?</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Kaip išsirinkti tinkamą domeną?</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Kam yra reikalingas domenas?</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Kuo domenas skiriasi nuo svetainės talpinimo?</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Kaip patikrinti, ar pasirinktas domenas laisvas?</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Koks skirtumas tarp .</a:t>
            </a:r>
            <a:r>
              <a:rPr lang="lt-LT" sz="1600" dirty="0" err="1">
                <a:solidFill>
                  <a:srgbClr val="7030A0"/>
                </a:solidFill>
              </a:rPr>
              <a:t>com</a:t>
            </a:r>
            <a:r>
              <a:rPr lang="lt-LT" sz="1600" dirty="0">
                <a:solidFill>
                  <a:srgbClr val="7030A0"/>
                </a:solidFill>
              </a:rPr>
              <a:t>, .</a:t>
            </a:r>
            <a:r>
              <a:rPr lang="lt-LT" sz="1600" dirty="0" err="1">
                <a:solidFill>
                  <a:srgbClr val="7030A0"/>
                </a:solidFill>
              </a:rPr>
              <a:t>lt</a:t>
            </a:r>
            <a:r>
              <a:rPr lang="lt-LT" sz="1600" dirty="0">
                <a:solidFill>
                  <a:srgbClr val="7030A0"/>
                </a:solidFill>
              </a:rPr>
              <a:t>, .</a:t>
            </a:r>
            <a:r>
              <a:rPr lang="lt-LT" sz="1600" dirty="0" err="1">
                <a:solidFill>
                  <a:srgbClr val="7030A0"/>
                </a:solidFill>
              </a:rPr>
              <a:t>eu</a:t>
            </a:r>
            <a:r>
              <a:rPr lang="lt-LT" sz="1600" dirty="0">
                <a:solidFill>
                  <a:srgbClr val="7030A0"/>
                </a:solidFill>
              </a:rPr>
              <a:t>?</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Kas yra TLD, </a:t>
            </a:r>
            <a:r>
              <a:rPr lang="lt-LT" sz="1600" dirty="0" err="1">
                <a:solidFill>
                  <a:srgbClr val="7030A0"/>
                </a:solidFill>
              </a:rPr>
              <a:t>ccTLD</a:t>
            </a:r>
            <a:r>
              <a:rPr lang="lt-LT" sz="1600" dirty="0">
                <a:solidFill>
                  <a:srgbClr val="7030A0"/>
                </a:solidFill>
              </a:rPr>
              <a:t>, </a:t>
            </a:r>
            <a:r>
              <a:rPr lang="lt-LT" sz="1600" dirty="0" err="1">
                <a:solidFill>
                  <a:srgbClr val="7030A0"/>
                </a:solidFill>
              </a:rPr>
              <a:t>gTLD</a:t>
            </a:r>
            <a:r>
              <a:rPr lang="lt-LT" sz="1600" dirty="0">
                <a:solidFill>
                  <a:srgbClr val="7030A0"/>
                </a:solidFill>
              </a:rPr>
              <a:t>?</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Kaip greitai yra registruojamas domenas?</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Kaip greitai yra aktyvuojamas domenas?</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Ar galiu nusipirkti domeną visam laikui?</a:t>
            </a:r>
          </a:p>
          <a:p>
            <a:pPr marL="177800" indent="-177800">
              <a:spcBef>
                <a:spcPts val="400"/>
              </a:spcBef>
              <a:buClr>
                <a:schemeClr val="tx2"/>
              </a:buClr>
              <a:buFont typeface="Wingdings" panose="05000000000000000000" pitchFamily="2" charset="2"/>
              <a:buChar char="§"/>
            </a:pPr>
            <a:r>
              <a:rPr lang="lt-LT" sz="1600" dirty="0">
                <a:solidFill>
                  <a:srgbClr val="7030A0"/>
                </a:solidFill>
              </a:rPr>
              <a:t>Ar galiu perkelti domeną pas kitą paslaugų teikėją?</a:t>
            </a:r>
          </a:p>
          <a:p>
            <a:pPr marL="177800" indent="-177800">
              <a:spcBef>
                <a:spcPts val="400"/>
              </a:spcBef>
              <a:buClr>
                <a:schemeClr val="tx2"/>
              </a:buClr>
              <a:buFont typeface="Wingdings" panose="05000000000000000000" pitchFamily="2" charset="2"/>
              <a:buChar char="§"/>
            </a:pPr>
            <a:endParaRPr lang="lt-LT" sz="1600" dirty="0">
              <a:solidFill>
                <a:srgbClr val="7030A0"/>
              </a:solidFill>
            </a:endParaRPr>
          </a:p>
        </p:txBody>
      </p:sp>
      <p:sp>
        <p:nvSpPr>
          <p:cNvPr id="3" name="Skaidrės numerio vietos rezervavimo ženklas 2">
            <a:extLst>
              <a:ext uri="{FF2B5EF4-FFF2-40B4-BE49-F238E27FC236}">
                <a16:creationId xmlns:a16="http://schemas.microsoft.com/office/drawing/2014/main" id="{8ED63326-9019-1E56-F71C-ED14DD8210A2}"/>
              </a:ext>
            </a:extLst>
          </p:cNvPr>
          <p:cNvSpPr>
            <a:spLocks noGrp="1"/>
          </p:cNvSpPr>
          <p:nvPr>
            <p:ph type="sldNum" sz="quarter" idx="12"/>
          </p:nvPr>
        </p:nvSpPr>
        <p:spPr/>
        <p:txBody>
          <a:bodyPr/>
          <a:lstStyle/>
          <a:p>
            <a:fld id="{B9A80618-428C-4C0C-BF00-FA87539524B4}" type="slidenum">
              <a:rPr lang="lt-LT" smtClean="0">
                <a:solidFill>
                  <a:srgbClr val="073E87"/>
                </a:solidFill>
              </a:rPr>
              <a:pPr/>
              <a:t>44</a:t>
            </a:fld>
            <a:endParaRPr lang="lt-LT">
              <a:solidFill>
                <a:srgbClr val="073E87"/>
              </a:solidFill>
            </a:endParaRPr>
          </a:p>
        </p:txBody>
      </p:sp>
      <p:sp>
        <p:nvSpPr>
          <p:cNvPr id="4" name="Pavadinimas 3">
            <a:extLst>
              <a:ext uri="{FF2B5EF4-FFF2-40B4-BE49-F238E27FC236}">
                <a16:creationId xmlns:a16="http://schemas.microsoft.com/office/drawing/2014/main" id="{453FA3B9-C1B7-9C4D-33D4-3FD166FC730F}"/>
              </a:ext>
            </a:extLst>
          </p:cNvPr>
          <p:cNvSpPr>
            <a:spLocks noGrp="1"/>
          </p:cNvSpPr>
          <p:nvPr>
            <p:ph type="title"/>
          </p:nvPr>
        </p:nvSpPr>
        <p:spPr/>
        <p:txBody>
          <a:bodyPr/>
          <a:lstStyle/>
          <a:p>
            <a:r>
              <a:rPr lang="lt-LT" dirty="0"/>
              <a:t>Klausimai (užduočiai Nr. 5)</a:t>
            </a:r>
            <a:endParaRPr lang="en-US" dirty="0"/>
          </a:p>
        </p:txBody>
      </p:sp>
      <p:sp>
        <p:nvSpPr>
          <p:cNvPr id="7" name="Turinio vietos rezervavimo ženklas 1">
            <a:extLst>
              <a:ext uri="{FF2B5EF4-FFF2-40B4-BE49-F238E27FC236}">
                <a16:creationId xmlns:a16="http://schemas.microsoft.com/office/drawing/2014/main" id="{12565F15-B569-D590-3B48-393E437BB593}"/>
              </a:ext>
            </a:extLst>
          </p:cNvPr>
          <p:cNvSpPr txBox="1">
            <a:spLocks/>
          </p:cNvSpPr>
          <p:nvPr/>
        </p:nvSpPr>
        <p:spPr>
          <a:xfrm>
            <a:off x="4644006" y="1210528"/>
            <a:ext cx="4248473" cy="3755423"/>
          </a:xfrm>
          <a:prstGeom prst="rect">
            <a:avLst/>
          </a:prstGeom>
        </p:spPr>
        <p:txBody>
          <a:bodyPr vert="horz" lIns="91440" tIns="45720" rIns="91440" bIns="45720" rtlCol="0">
            <a:noAutofit/>
          </a:bodyPr>
          <a:lstStyle>
            <a:lvl1pPr marL="360363" indent="-360363" algn="l" defTabSz="914378" rtl="0" eaLnBrk="1" latinLnBrk="0" hangingPunct="1">
              <a:spcBef>
                <a:spcPct val="20000"/>
              </a:spcBef>
              <a:buClr>
                <a:srgbClr val="029EF4"/>
              </a:buClr>
              <a:buSzPct val="80000"/>
              <a:buFont typeface="Wingdings" panose="05000000000000000000" pitchFamily="2" charset="2"/>
              <a:buChar char="q"/>
              <a:defRPr sz="2100" kern="1200">
                <a:solidFill>
                  <a:schemeClr val="tx2"/>
                </a:solidFill>
                <a:latin typeface="+mn-lt"/>
                <a:ea typeface="+mn-ea"/>
                <a:cs typeface="+mn-cs"/>
              </a:defRPr>
            </a:lvl1pPr>
            <a:lvl2pPr marL="576248" indent="-274313" algn="l" defTabSz="914378" rtl="0" eaLnBrk="1" latinLnBrk="0" hangingPunct="1">
              <a:spcBef>
                <a:spcPct val="20000"/>
              </a:spcBef>
              <a:buClr>
                <a:srgbClr val="02A0F8"/>
              </a:buClr>
              <a:buSzPct val="100000"/>
              <a:buFont typeface="Wingdings" panose="05000000000000000000" pitchFamily="2" charset="2"/>
              <a:buChar char="§"/>
              <a:defRPr sz="1800" kern="1200">
                <a:solidFill>
                  <a:schemeClr val="tx2"/>
                </a:solidFill>
                <a:latin typeface="+mn-lt"/>
                <a:ea typeface="+mn-ea"/>
                <a:cs typeface="+mn-cs"/>
              </a:defRPr>
            </a:lvl2pPr>
            <a:lvl3pPr marL="855641" indent="-228594" algn="l" defTabSz="914378"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2972" indent="-228594" algn="l" defTabSz="914378"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03" indent="-228594" algn="l" defTabSz="914378"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36"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068"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099"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132" indent="-228594" algn="l" defTabSz="914378"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Ar galiu rezervuoti domeno vardą?</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Ar užregistravus domeną, vėliau galima pakeisti jo vardą?</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Kaip pratęsti domeno galiojimą?</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Kas nutinka el. paštui pasibaigus domeno galiojimo laikui?</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Po kurio laiko nuo domeno galiojimo pabaigos galiu jį nusipirkti?</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Kas yra domeno WHOIS informacija?</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Ar domenui yra taikoma 30 dienų pinigų grąžinimo garantija?</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Kuo naudingas „Google </a:t>
            </a:r>
            <a:r>
              <a:rPr lang="lt-LT" sz="1600" dirty="0" err="1">
                <a:solidFill>
                  <a:srgbClr val="7030A0"/>
                </a:solidFill>
              </a:rPr>
              <a:t>Ads</a:t>
            </a:r>
            <a:r>
              <a:rPr lang="lt-LT" sz="1600" dirty="0">
                <a:solidFill>
                  <a:srgbClr val="7030A0"/>
                </a:solidFill>
              </a:rPr>
              <a:t>“ įrankis?</a:t>
            </a:r>
          </a:p>
          <a:p>
            <a:pPr marL="177800" indent="-177800">
              <a:spcBef>
                <a:spcPts val="0"/>
              </a:spcBef>
              <a:spcAft>
                <a:spcPts val="200"/>
              </a:spcAft>
              <a:buClr>
                <a:schemeClr val="tx2"/>
              </a:buClr>
              <a:buFont typeface="Wingdings" panose="05000000000000000000" pitchFamily="2" charset="2"/>
              <a:buChar char="§"/>
            </a:pPr>
            <a:r>
              <a:rPr lang="lt-LT" sz="1600" dirty="0">
                <a:solidFill>
                  <a:srgbClr val="7030A0"/>
                </a:solidFill>
              </a:rPr>
              <a:t>Kuo naudingas SEO įrankis ir kaip jį gauti?</a:t>
            </a:r>
          </a:p>
        </p:txBody>
      </p:sp>
      <p:sp>
        <p:nvSpPr>
          <p:cNvPr id="5" name="Išskleidimas: 8 taškai 4">
            <a:extLst>
              <a:ext uri="{FF2B5EF4-FFF2-40B4-BE49-F238E27FC236}">
                <a16:creationId xmlns:a16="http://schemas.microsoft.com/office/drawing/2014/main" id="{9DA9A384-65E8-DA86-BC04-11051ACF9864}"/>
              </a:ext>
            </a:extLst>
          </p:cNvPr>
          <p:cNvSpPr/>
          <p:nvPr/>
        </p:nvSpPr>
        <p:spPr>
          <a:xfrm>
            <a:off x="251520" y="267495"/>
            <a:ext cx="1224136" cy="864096"/>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5.2</a:t>
            </a:r>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7423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203598"/>
            <a:ext cx="8640959" cy="3600400"/>
          </a:xfrm>
        </p:spPr>
        <p:txBody>
          <a:bodyPr>
            <a:normAutofit/>
          </a:bodyPr>
          <a:lstStyle/>
          <a:p>
            <a:pPr>
              <a:lnSpc>
                <a:spcPct val="110000"/>
              </a:lnSpc>
              <a:spcBef>
                <a:spcPts val="600"/>
              </a:spcBef>
              <a:buClr>
                <a:schemeClr val="tx2"/>
              </a:buClr>
            </a:pPr>
            <a:r>
              <a:rPr lang="lt-LT" dirty="0">
                <a:solidFill>
                  <a:srgbClr val="7030A0"/>
                </a:solidFill>
              </a:rPr>
              <a:t>Interneto svetainėje</a:t>
            </a:r>
            <a:br>
              <a:rPr lang="lt-LT" dirty="0">
                <a:solidFill>
                  <a:srgbClr val="7030A0"/>
                </a:solidFill>
              </a:rPr>
            </a:br>
            <a:r>
              <a:rPr lang="lt-LT" dirty="0">
                <a:solidFill>
                  <a:srgbClr val="00B050"/>
                </a:solidFill>
                <a:hlinkClick r:id="rId2"/>
              </a:rPr>
              <a:t>https://www.names.lt/lt-domenai_domenu_registracija.html</a:t>
            </a:r>
            <a:r>
              <a:rPr lang="lt-LT" dirty="0">
                <a:solidFill>
                  <a:srgbClr val="00B050"/>
                </a:solidFill>
              </a:rPr>
              <a:t/>
            </a:r>
            <a:br>
              <a:rPr lang="lt-LT" dirty="0">
                <a:solidFill>
                  <a:srgbClr val="00B050"/>
                </a:solidFill>
              </a:rPr>
            </a:br>
            <a:r>
              <a:rPr lang="lt-LT" dirty="0">
                <a:solidFill>
                  <a:srgbClr val="7030A0"/>
                </a:solidFill>
              </a:rPr>
              <a:t>(ar kitoje iš anksčiau išvardintų) išsiaiškinkite, ar yra laisvas koks nors domenas, kuriame panaudota jūsų pavardė ar vardas.</a:t>
            </a: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p:txBody>
          <a:bodyPr>
            <a:normAutofit/>
          </a:bodyPr>
          <a:lstStyle/>
          <a:p>
            <a:r>
              <a:rPr lang="lt-LT" sz="3600" dirty="0"/>
              <a:t>Užduotis: domenai, DNS, IP</a:t>
            </a:r>
            <a:endParaRPr lang="en-US" sz="2200" dirty="0"/>
          </a:p>
        </p:txBody>
      </p:sp>
      <p:sp>
        <p:nvSpPr>
          <p:cNvPr id="7" name="Išskleidimas: 8 taškai 6">
            <a:extLst>
              <a:ext uri="{FF2B5EF4-FFF2-40B4-BE49-F238E27FC236}">
                <a16:creationId xmlns:a16="http://schemas.microsoft.com/office/drawing/2014/main" id="{1A9D0734-9F26-ED70-0CF3-14651BC8AB08}"/>
              </a:ext>
            </a:extLst>
          </p:cNvPr>
          <p:cNvSpPr/>
          <p:nvPr/>
        </p:nvSpPr>
        <p:spPr>
          <a:xfrm>
            <a:off x="251520" y="353997"/>
            <a:ext cx="720080" cy="777593"/>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6</a:t>
            </a:r>
            <a:endParaRPr lang="en-US" sz="32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C3DDF5ED-8BFD-C01D-6FCD-9748EA7EEE2B}"/>
              </a:ext>
            </a:extLst>
          </p:cNvPr>
          <p:cNvSpPr txBox="1"/>
          <p:nvPr/>
        </p:nvSpPr>
        <p:spPr>
          <a:xfrm>
            <a:off x="291292" y="3013958"/>
            <a:ext cx="8614590" cy="1862048"/>
          </a:xfrm>
          <a:prstGeom prst="rect">
            <a:avLst/>
          </a:prstGeom>
          <a:solidFill>
            <a:srgbClr val="BCE4FC"/>
          </a:solidFill>
        </p:spPr>
        <p:txBody>
          <a:bodyPr wrap="square" rtlCol="0">
            <a:spAutoFit/>
          </a:bodyPr>
          <a:lstStyle/>
          <a:p>
            <a:pPr>
              <a:spcBef>
                <a:spcPts val="1200"/>
              </a:spcBef>
            </a:pPr>
            <a:r>
              <a:rPr lang="lt-LT" sz="2100" dirty="0">
                <a:solidFill>
                  <a:schemeClr val="tx2"/>
                </a:solidFill>
              </a:rPr>
              <a:t>Lietuvoje galima registruoti domenus, kuriuose yra panaudotos lietuviškos raidės su diakritiniais ženklais, pvz., ė, ū, č, š, ž, bet siekiant nesudaryti problemų užsieniečiams, šios raidės domenuose naudojamos retai. Egzistuojantys tokių domenų pavyzdžiai: </a:t>
            </a:r>
            <a:r>
              <a:rPr lang="lt-LT" sz="2100" b="1" dirty="0" err="1">
                <a:solidFill>
                  <a:schemeClr val="tx2"/>
                </a:solidFill>
              </a:rPr>
              <a:t>voveraitė.lt</a:t>
            </a:r>
            <a:r>
              <a:rPr lang="lt-LT" sz="2100" b="1" dirty="0">
                <a:solidFill>
                  <a:schemeClr val="tx2"/>
                </a:solidFill>
              </a:rPr>
              <a:t>, </a:t>
            </a:r>
            <a:r>
              <a:rPr lang="lt-LT" sz="2100" b="1" dirty="0" err="1">
                <a:solidFill>
                  <a:schemeClr val="tx2"/>
                </a:solidFill>
              </a:rPr>
              <a:t>ilgasūsas.lt</a:t>
            </a:r>
            <a:r>
              <a:rPr lang="lt-LT" sz="2100" b="1" dirty="0">
                <a:solidFill>
                  <a:schemeClr val="tx2"/>
                </a:solidFill>
              </a:rPr>
              <a:t>, </a:t>
            </a:r>
            <a:r>
              <a:rPr lang="lt-LT" sz="2100" b="1" dirty="0" err="1">
                <a:solidFill>
                  <a:schemeClr val="tx2"/>
                </a:solidFill>
              </a:rPr>
              <a:t>šilutė.lt</a:t>
            </a:r>
            <a:r>
              <a:rPr lang="lt-LT" sz="2100" dirty="0">
                <a:solidFill>
                  <a:schemeClr val="tx2"/>
                </a:solidFill>
              </a:rPr>
              <a:t>.</a:t>
            </a:r>
          </a:p>
          <a:p>
            <a:pPr>
              <a:spcBef>
                <a:spcPts val="1200"/>
              </a:spcBef>
            </a:pPr>
            <a:r>
              <a:rPr lang="lt-LT" sz="2100" dirty="0">
                <a:solidFill>
                  <a:schemeClr val="tx2"/>
                </a:solidFill>
              </a:rPr>
              <a:t>Pavyzdžiai domenų su vardais ir pavardėmis: </a:t>
            </a:r>
            <a:r>
              <a:rPr lang="lt-LT" sz="2100" b="1" dirty="0" err="1">
                <a:solidFill>
                  <a:schemeClr val="tx2"/>
                </a:solidFill>
              </a:rPr>
              <a:t>kazlauskas.lt</a:t>
            </a:r>
            <a:r>
              <a:rPr lang="lt-LT" sz="2100" b="1" dirty="0">
                <a:solidFill>
                  <a:schemeClr val="tx2"/>
                </a:solidFill>
              </a:rPr>
              <a:t>, </a:t>
            </a:r>
            <a:r>
              <a:rPr lang="lt-LT" sz="2100" b="1" dirty="0" err="1">
                <a:solidFill>
                  <a:schemeClr val="tx2"/>
                </a:solidFill>
              </a:rPr>
              <a:t>Jurgis.lt</a:t>
            </a:r>
            <a:r>
              <a:rPr lang="lt-LT" sz="2100" b="1" dirty="0">
                <a:solidFill>
                  <a:schemeClr val="tx2"/>
                </a:solidFill>
              </a:rPr>
              <a:t>, </a:t>
            </a:r>
            <a:r>
              <a:rPr lang="lt-LT" sz="2100" b="1" dirty="0" err="1">
                <a:solidFill>
                  <a:schemeClr val="tx2"/>
                </a:solidFill>
              </a:rPr>
              <a:t>ona.lt</a:t>
            </a:r>
            <a:r>
              <a:rPr lang="lt-LT" sz="2100" dirty="0">
                <a:solidFill>
                  <a:schemeClr val="tx2"/>
                </a:solidFill>
              </a:rPr>
              <a:t>.</a:t>
            </a:r>
            <a:endParaRPr lang="en-US" sz="2100" dirty="0">
              <a:solidFill>
                <a:schemeClr val="tx2"/>
              </a:solidFill>
            </a:endParaRPr>
          </a:p>
        </p:txBody>
      </p:sp>
      <p:sp>
        <p:nvSpPr>
          <p:cNvPr id="2" name="Skaidrės numerio vietos rezervavimo ženklas 2">
            <a:extLst>
              <a:ext uri="{FF2B5EF4-FFF2-40B4-BE49-F238E27FC236}">
                <a16:creationId xmlns:a16="http://schemas.microsoft.com/office/drawing/2014/main" id="{6F625932-D39F-E555-58FE-AAFD535A883D}"/>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791902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9204AD2E-12FE-4682-8DC7-04FB84BAE4AD}"/>
              </a:ext>
            </a:extLst>
          </p:cNvPr>
          <p:cNvSpPr>
            <a:spLocks noGrp="1"/>
          </p:cNvSpPr>
          <p:nvPr>
            <p:ph idx="1"/>
          </p:nvPr>
        </p:nvSpPr>
        <p:spPr/>
        <p:txBody>
          <a:bodyPr/>
          <a:lstStyle/>
          <a:p>
            <a:pPr>
              <a:spcBef>
                <a:spcPts val="1000"/>
              </a:spcBef>
            </a:pPr>
            <a:r>
              <a:rPr lang="lt-LT" dirty="0"/>
              <a:t>Su domeno terminu glaudžiai yra siejama </a:t>
            </a:r>
            <a:r>
              <a:rPr lang="lt-LT" b="1" dirty="0"/>
              <a:t>URL</a:t>
            </a:r>
            <a:r>
              <a:rPr lang="lt-LT" dirty="0"/>
              <a:t> (angl. </a:t>
            </a:r>
            <a:r>
              <a:rPr lang="lt-LT" b="1" i="1" dirty="0" err="1"/>
              <a:t>U</a:t>
            </a:r>
            <a:r>
              <a:rPr lang="lt-LT" i="1" dirty="0" err="1"/>
              <a:t>niform</a:t>
            </a:r>
            <a:r>
              <a:rPr lang="lt-LT" i="1" dirty="0"/>
              <a:t> </a:t>
            </a:r>
            <a:r>
              <a:rPr lang="lt-LT" b="1" i="1" dirty="0" err="1"/>
              <a:t>R</a:t>
            </a:r>
            <a:r>
              <a:rPr lang="lt-LT" i="1" dirty="0" err="1"/>
              <a:t>esource</a:t>
            </a:r>
            <a:r>
              <a:rPr lang="lt-LT" i="1" dirty="0"/>
              <a:t> </a:t>
            </a:r>
            <a:r>
              <a:rPr lang="lt-LT" b="1" i="1" dirty="0" err="1"/>
              <a:t>L</a:t>
            </a:r>
            <a:r>
              <a:rPr lang="lt-LT" i="1" dirty="0" err="1"/>
              <a:t>ocator</a:t>
            </a:r>
            <a:r>
              <a:rPr lang="lt-LT" dirty="0"/>
              <a:t>, liet. </a:t>
            </a:r>
            <a:r>
              <a:rPr lang="lt-LT" b="1" dirty="0"/>
              <a:t>Universalusis adresas</a:t>
            </a:r>
            <a:r>
              <a:rPr lang="lt-LT" dirty="0"/>
              <a:t>) samprata –  standartinė schema, pagal kurią identifikuojami interneto resursai.</a:t>
            </a:r>
          </a:p>
          <a:p>
            <a:pPr>
              <a:spcBef>
                <a:spcPts val="1000"/>
              </a:spcBef>
            </a:pPr>
            <a:r>
              <a:rPr lang="lt-LT" dirty="0"/>
              <a:t>URL nurodo, kaip pasiekti resursą internete ir ką daryti su juo.</a:t>
            </a:r>
          </a:p>
          <a:p>
            <a:pPr>
              <a:spcBef>
                <a:spcPts val="1000"/>
              </a:spcBef>
            </a:pPr>
            <a:r>
              <a:rPr lang="lt-LT" dirty="0"/>
              <a:t>Pavyzdžiui, kai naršome</a:t>
            </a:r>
            <a:br>
              <a:rPr lang="lt-LT" dirty="0"/>
            </a:br>
            <a:r>
              <a:rPr lang="lt-LT" dirty="0"/>
              <a:t>internete, dažnai matome</a:t>
            </a:r>
            <a:br>
              <a:rPr lang="lt-LT" dirty="0"/>
            </a:br>
            <a:r>
              <a:rPr lang="lt-LT" dirty="0"/>
              <a:t>URL adresus panašius į</a:t>
            </a:r>
            <a:br>
              <a:rPr lang="lt-LT" dirty="0"/>
            </a:br>
            <a:r>
              <a:rPr lang="lt-LT" dirty="0">
                <a:hlinkClick r:id="rId2"/>
              </a:rPr>
              <a:t>https://linma.org/apie/istorija/</a:t>
            </a:r>
            <a:endParaRPr lang="lt-LT" dirty="0"/>
          </a:p>
          <a:p>
            <a:pPr marL="0" indent="0">
              <a:buNone/>
            </a:pPr>
            <a:endParaRPr lang="en-US" dirty="0"/>
          </a:p>
        </p:txBody>
      </p:sp>
      <p:sp>
        <p:nvSpPr>
          <p:cNvPr id="3" name="Skaidrės numerio vietos rezervavimo ženklas 2">
            <a:extLst>
              <a:ext uri="{FF2B5EF4-FFF2-40B4-BE49-F238E27FC236}">
                <a16:creationId xmlns:a16="http://schemas.microsoft.com/office/drawing/2014/main" id="{C1516CAB-9065-7123-FB33-317C4264C4AD}"/>
              </a:ext>
            </a:extLst>
          </p:cNvPr>
          <p:cNvSpPr>
            <a:spLocks noGrp="1"/>
          </p:cNvSpPr>
          <p:nvPr>
            <p:ph type="sldNum" sz="quarter" idx="12"/>
          </p:nvPr>
        </p:nvSpPr>
        <p:spPr/>
        <p:txBody>
          <a:bodyPr/>
          <a:lstStyle/>
          <a:p>
            <a:fld id="{B9A80618-428C-4C0C-BF00-FA87539524B4}" type="slidenum">
              <a:rPr lang="lt-LT" smtClean="0">
                <a:solidFill>
                  <a:srgbClr val="073E87"/>
                </a:solidFill>
              </a:rPr>
              <a:pPr/>
              <a:t>46</a:t>
            </a:fld>
            <a:endParaRPr lang="lt-LT">
              <a:solidFill>
                <a:srgbClr val="073E87"/>
              </a:solidFill>
            </a:endParaRPr>
          </a:p>
        </p:txBody>
      </p:sp>
      <p:sp>
        <p:nvSpPr>
          <p:cNvPr id="4" name="Pavadinimas 3">
            <a:extLst>
              <a:ext uri="{FF2B5EF4-FFF2-40B4-BE49-F238E27FC236}">
                <a16:creationId xmlns:a16="http://schemas.microsoft.com/office/drawing/2014/main" id="{21D2382E-17FC-6B96-587D-9FCB60BB8F2D}"/>
              </a:ext>
            </a:extLst>
          </p:cNvPr>
          <p:cNvSpPr>
            <a:spLocks noGrp="1"/>
          </p:cNvSpPr>
          <p:nvPr>
            <p:ph type="title"/>
          </p:nvPr>
        </p:nvSpPr>
        <p:spPr/>
        <p:txBody>
          <a:bodyPr/>
          <a:lstStyle/>
          <a:p>
            <a:r>
              <a:rPr lang="lt-LT" dirty="0"/>
              <a:t>URL (1)</a:t>
            </a:r>
            <a:endParaRPr lang="en-US" dirty="0"/>
          </a:p>
        </p:txBody>
      </p:sp>
      <p:pic>
        <p:nvPicPr>
          <p:cNvPr id="6" name="Paveikslėlis 5">
            <a:extLst>
              <a:ext uri="{FF2B5EF4-FFF2-40B4-BE49-F238E27FC236}">
                <a16:creationId xmlns:a16="http://schemas.microsoft.com/office/drawing/2014/main" id="{D8A29718-5D57-770E-7BE6-F43373B2C783}"/>
              </a:ext>
            </a:extLst>
          </p:cNvPr>
          <p:cNvPicPr>
            <a:picLocks noChangeAspect="1"/>
          </p:cNvPicPr>
          <p:nvPr/>
        </p:nvPicPr>
        <p:blipFill>
          <a:blip r:embed="rId3"/>
          <a:stretch>
            <a:fillRect/>
          </a:stretch>
        </p:blipFill>
        <p:spPr>
          <a:xfrm>
            <a:off x="4147939" y="2751936"/>
            <a:ext cx="4538862" cy="2281566"/>
          </a:xfrm>
          <a:prstGeom prst="rect">
            <a:avLst/>
          </a:prstGeom>
          <a:ln>
            <a:solidFill>
              <a:schemeClr val="bg1">
                <a:lumMod val="85000"/>
              </a:schemeClr>
            </a:solidFill>
          </a:ln>
        </p:spPr>
      </p:pic>
      <p:sp>
        <p:nvSpPr>
          <p:cNvPr id="7" name="TextBox 6">
            <a:extLst>
              <a:ext uri="{FF2B5EF4-FFF2-40B4-BE49-F238E27FC236}">
                <a16:creationId xmlns:a16="http://schemas.microsoft.com/office/drawing/2014/main" id="{7CF905B2-C26D-C4AA-373D-56A56E196F18}"/>
              </a:ext>
            </a:extLst>
          </p:cNvPr>
          <p:cNvSpPr txBox="1"/>
          <p:nvPr/>
        </p:nvSpPr>
        <p:spPr>
          <a:xfrm>
            <a:off x="539552" y="4401442"/>
            <a:ext cx="3680395" cy="646331"/>
          </a:xfrm>
          <a:prstGeom prst="rect">
            <a:avLst/>
          </a:prstGeom>
          <a:noFill/>
        </p:spPr>
        <p:txBody>
          <a:bodyPr wrap="square" rtlCol="0">
            <a:spAutoFit/>
          </a:bodyPr>
          <a:lstStyle/>
          <a:p>
            <a:r>
              <a:rPr lang="lt-LT" sz="1200" b="1" i="1" dirty="0">
                <a:solidFill>
                  <a:schemeClr val="tx2"/>
                </a:solidFill>
              </a:rPr>
              <a:t>Lietuvos informatikos mokytojų asociacijos</a:t>
            </a:r>
            <a:br>
              <a:rPr lang="lt-LT" sz="1200" b="1" i="1" dirty="0">
                <a:solidFill>
                  <a:schemeClr val="tx2"/>
                </a:solidFill>
              </a:rPr>
            </a:br>
            <a:r>
              <a:rPr lang="lt-LT" sz="1200" b="1" i="1" dirty="0">
                <a:solidFill>
                  <a:schemeClr val="tx2"/>
                </a:solidFill>
              </a:rPr>
              <a:t>svetainės tinklalapio fragmentas; šį svetainės</a:t>
            </a:r>
            <a:br>
              <a:rPr lang="lt-LT" sz="1200" b="1" i="1" dirty="0">
                <a:solidFill>
                  <a:schemeClr val="tx2"/>
                </a:solidFill>
              </a:rPr>
            </a:br>
            <a:r>
              <a:rPr lang="lt-LT" sz="1200" b="1" i="1" dirty="0">
                <a:solidFill>
                  <a:schemeClr val="tx2"/>
                </a:solidFill>
              </a:rPr>
              <a:t>tinklalapį nurodo URL https://linma.org/apie/istorija/</a:t>
            </a:r>
            <a:endParaRPr lang="en-US" sz="1200" b="1" i="1" dirty="0">
              <a:solidFill>
                <a:schemeClr val="tx2"/>
              </a:solidFill>
            </a:endParaRPr>
          </a:p>
        </p:txBody>
      </p:sp>
      <p:cxnSp>
        <p:nvCxnSpPr>
          <p:cNvPr id="11" name="Tiesioji rodyklės jungtis 10">
            <a:extLst>
              <a:ext uri="{FF2B5EF4-FFF2-40B4-BE49-F238E27FC236}">
                <a16:creationId xmlns:a16="http://schemas.microsoft.com/office/drawing/2014/main" id="{08AB108C-BB90-E9DE-C150-F9273C060F53}"/>
              </a:ext>
            </a:extLst>
          </p:cNvPr>
          <p:cNvCxnSpPr/>
          <p:nvPr/>
        </p:nvCxnSpPr>
        <p:spPr>
          <a:xfrm>
            <a:off x="3491880" y="4659982"/>
            <a:ext cx="584051"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573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9204AD2E-12FE-4682-8DC7-04FB84BAE4AD}"/>
              </a:ext>
            </a:extLst>
          </p:cNvPr>
          <p:cNvSpPr>
            <a:spLocks noGrp="1"/>
          </p:cNvSpPr>
          <p:nvPr>
            <p:ph idx="1"/>
          </p:nvPr>
        </p:nvSpPr>
        <p:spPr>
          <a:xfrm>
            <a:off x="251520" y="1264599"/>
            <a:ext cx="8712968" cy="3330023"/>
          </a:xfrm>
        </p:spPr>
        <p:txBody>
          <a:bodyPr>
            <a:normAutofit/>
          </a:bodyPr>
          <a:lstStyle/>
          <a:p>
            <a:r>
              <a:rPr lang="lt-LT" sz="2000" dirty="0"/>
              <a:t>Šiuolaikinis URL standartas aprašomas RFC 3986 dokumente </a:t>
            </a:r>
            <a:r>
              <a:rPr lang="lt-LT" sz="2000" b="1" dirty="0">
                <a:hlinkClick r:id="rId2"/>
              </a:rPr>
              <a:t>https://www.rfc-editor.org/rfc/rfc3986.html</a:t>
            </a:r>
            <a:r>
              <a:rPr lang="lt-LT" sz="2000" dirty="0"/>
              <a:t>,</a:t>
            </a:r>
            <a:r>
              <a:rPr lang="lt-LT" sz="2000" b="1" dirty="0"/>
              <a:t> pateiktas 2005 m. sausį</a:t>
            </a:r>
            <a:r>
              <a:rPr lang="lt-LT" sz="2000" dirty="0"/>
              <a:t>.</a:t>
            </a:r>
            <a:endParaRPr lang="lt-LT" sz="2000" b="1" dirty="0"/>
          </a:p>
          <a:p>
            <a:r>
              <a:rPr lang="lt-LT" sz="2000" dirty="0"/>
              <a:t>Tai yra RFC standartinis dokumentas, kuris aprašo URI (</a:t>
            </a:r>
            <a:r>
              <a:rPr lang="lt-LT" sz="2000" i="1" dirty="0" err="1"/>
              <a:t>Uniform</a:t>
            </a:r>
            <a:r>
              <a:rPr lang="lt-LT" sz="2000" i="1" dirty="0"/>
              <a:t> </a:t>
            </a:r>
            <a:r>
              <a:rPr lang="lt-LT" sz="2000" i="1" dirty="0" err="1"/>
              <a:t>Resource</a:t>
            </a:r>
            <a:r>
              <a:rPr lang="lt-LT" sz="2000" i="1" dirty="0"/>
              <a:t> </a:t>
            </a:r>
            <a:r>
              <a:rPr lang="lt-LT" sz="2000" i="1" dirty="0" err="1"/>
              <a:t>Identifier</a:t>
            </a:r>
            <a:r>
              <a:rPr lang="lt-LT" sz="2000" dirty="0"/>
              <a:t>) sintaksę (URL). </a:t>
            </a:r>
          </a:p>
          <a:p>
            <a:r>
              <a:rPr lang="lt-LT" sz="2000" dirty="0"/>
              <a:t>RFC 3986 pakeitė ankstesnį RFC 1738 dokumentą, ir yra plačiai naudojamas kaip URL sintaksės standartas.</a:t>
            </a:r>
          </a:p>
          <a:p>
            <a:endParaRPr lang="lt-LT" sz="2000" dirty="0"/>
          </a:p>
          <a:p>
            <a:pPr marL="0" indent="0">
              <a:buNone/>
            </a:pPr>
            <a:r>
              <a:rPr lang="lt-LT" sz="2000" dirty="0"/>
              <a:t>Pilnos URL sintaksės pavyzdys :</a:t>
            </a:r>
          </a:p>
          <a:p>
            <a:pPr marL="0" indent="0">
              <a:buNone/>
            </a:pPr>
            <a:r>
              <a:rPr lang="lt-LT" sz="1500" dirty="0"/>
              <a:t>https://</a:t>
            </a:r>
            <a:r>
              <a:rPr lang="lt-LT" sz="1500" b="1" u="sng" dirty="0">
                <a:solidFill>
                  <a:schemeClr val="tx2">
                    <a:lumMod val="60000"/>
                    <a:lumOff val="40000"/>
                  </a:schemeClr>
                </a:solidFill>
              </a:rPr>
              <a:t>vartotojas:slaptažodis@</a:t>
            </a:r>
            <a:r>
              <a:rPr lang="lt-LT" sz="1500" dirty="0"/>
              <a:t>pavyzdys.lt</a:t>
            </a:r>
            <a:r>
              <a:rPr lang="lt-LT" sz="1500" dirty="0">
                <a:solidFill>
                  <a:schemeClr val="tx2">
                    <a:lumMod val="60000"/>
                    <a:lumOff val="40000"/>
                  </a:schemeClr>
                </a:solidFill>
              </a:rPr>
              <a:t>:</a:t>
            </a:r>
            <a:r>
              <a:rPr lang="lt-LT" sz="1500" b="1" u="sng" dirty="0">
                <a:solidFill>
                  <a:schemeClr val="tx2">
                    <a:lumMod val="60000"/>
                    <a:lumOff val="40000"/>
                  </a:schemeClr>
                </a:solidFill>
              </a:rPr>
              <a:t>8080/kelias/iki/šaltinis?param1=dydis&amp;param2=dydis2#sekcija</a:t>
            </a:r>
            <a:endParaRPr lang="lt-LT" sz="1500" dirty="0">
              <a:solidFill>
                <a:schemeClr val="tx2">
                  <a:lumMod val="60000"/>
                  <a:lumOff val="40000"/>
                </a:schemeClr>
              </a:solidFill>
            </a:endParaRPr>
          </a:p>
          <a:p>
            <a:pPr marL="0" indent="0">
              <a:buNone/>
            </a:pPr>
            <a:endParaRPr lang="lt-LT" sz="2000" dirty="0"/>
          </a:p>
        </p:txBody>
      </p:sp>
      <p:sp>
        <p:nvSpPr>
          <p:cNvPr id="3" name="Skaidrės numerio vietos rezervavimo ženklas 2">
            <a:extLst>
              <a:ext uri="{FF2B5EF4-FFF2-40B4-BE49-F238E27FC236}">
                <a16:creationId xmlns:a16="http://schemas.microsoft.com/office/drawing/2014/main" id="{C1516CAB-9065-7123-FB33-317C4264C4AD}"/>
              </a:ext>
            </a:extLst>
          </p:cNvPr>
          <p:cNvSpPr>
            <a:spLocks noGrp="1"/>
          </p:cNvSpPr>
          <p:nvPr>
            <p:ph type="sldNum" sz="quarter" idx="12"/>
          </p:nvPr>
        </p:nvSpPr>
        <p:spPr/>
        <p:txBody>
          <a:bodyPr/>
          <a:lstStyle/>
          <a:p>
            <a:fld id="{B9A80618-428C-4C0C-BF00-FA87539524B4}" type="slidenum">
              <a:rPr lang="lt-LT" smtClean="0">
                <a:solidFill>
                  <a:srgbClr val="073E87"/>
                </a:solidFill>
              </a:rPr>
              <a:pPr/>
              <a:t>47</a:t>
            </a:fld>
            <a:endParaRPr lang="lt-LT">
              <a:solidFill>
                <a:srgbClr val="073E87"/>
              </a:solidFill>
            </a:endParaRPr>
          </a:p>
        </p:txBody>
      </p:sp>
      <p:sp>
        <p:nvSpPr>
          <p:cNvPr id="4" name="Pavadinimas 3">
            <a:extLst>
              <a:ext uri="{FF2B5EF4-FFF2-40B4-BE49-F238E27FC236}">
                <a16:creationId xmlns:a16="http://schemas.microsoft.com/office/drawing/2014/main" id="{21D2382E-17FC-6B96-587D-9FCB60BB8F2D}"/>
              </a:ext>
            </a:extLst>
          </p:cNvPr>
          <p:cNvSpPr>
            <a:spLocks noGrp="1"/>
          </p:cNvSpPr>
          <p:nvPr>
            <p:ph type="title"/>
          </p:nvPr>
        </p:nvSpPr>
        <p:spPr/>
        <p:txBody>
          <a:bodyPr/>
          <a:lstStyle/>
          <a:p>
            <a:r>
              <a:rPr lang="lt-LT" dirty="0"/>
              <a:t>URL (2)</a:t>
            </a:r>
            <a:endParaRPr lang="en-US" dirty="0"/>
          </a:p>
        </p:txBody>
      </p:sp>
      <p:sp>
        <p:nvSpPr>
          <p:cNvPr id="7" name="TextBox 6">
            <a:extLst>
              <a:ext uri="{FF2B5EF4-FFF2-40B4-BE49-F238E27FC236}">
                <a16:creationId xmlns:a16="http://schemas.microsoft.com/office/drawing/2014/main" id="{F1C85E2B-6F70-1F5F-F6A9-2FF351F39CCE}"/>
              </a:ext>
            </a:extLst>
          </p:cNvPr>
          <p:cNvSpPr txBox="1"/>
          <p:nvPr/>
        </p:nvSpPr>
        <p:spPr>
          <a:xfrm>
            <a:off x="1187624" y="4617377"/>
            <a:ext cx="1584176" cy="307777"/>
          </a:xfrm>
          <a:prstGeom prst="rect">
            <a:avLst/>
          </a:prstGeom>
          <a:solidFill>
            <a:schemeClr val="bg2"/>
          </a:solidFill>
        </p:spPr>
        <p:txBody>
          <a:bodyPr wrap="square" rtlCol="0">
            <a:spAutoFit/>
          </a:bodyPr>
          <a:lstStyle/>
          <a:p>
            <a:r>
              <a:rPr lang="lt-LT" sz="1400" dirty="0"/>
              <a:t>Neprivaloma dalis</a:t>
            </a:r>
          </a:p>
        </p:txBody>
      </p:sp>
      <p:sp>
        <p:nvSpPr>
          <p:cNvPr id="8" name="TextBox 7">
            <a:extLst>
              <a:ext uri="{FF2B5EF4-FFF2-40B4-BE49-F238E27FC236}">
                <a16:creationId xmlns:a16="http://schemas.microsoft.com/office/drawing/2014/main" id="{127C37BA-D1DF-EFC2-01F0-463C899CBFA2}"/>
              </a:ext>
            </a:extLst>
          </p:cNvPr>
          <p:cNvSpPr txBox="1"/>
          <p:nvPr/>
        </p:nvSpPr>
        <p:spPr>
          <a:xfrm>
            <a:off x="5652120" y="4617377"/>
            <a:ext cx="1584176" cy="307777"/>
          </a:xfrm>
          <a:prstGeom prst="rect">
            <a:avLst/>
          </a:prstGeom>
          <a:solidFill>
            <a:schemeClr val="bg2"/>
          </a:solidFill>
        </p:spPr>
        <p:txBody>
          <a:bodyPr wrap="square" rtlCol="0">
            <a:spAutoFit/>
          </a:bodyPr>
          <a:lstStyle/>
          <a:p>
            <a:r>
              <a:rPr lang="lt-LT" sz="1400" dirty="0"/>
              <a:t>Neprivaloma dalis</a:t>
            </a:r>
          </a:p>
        </p:txBody>
      </p:sp>
      <p:cxnSp>
        <p:nvCxnSpPr>
          <p:cNvPr id="10" name="Tiesioji rodyklės jungtis 9">
            <a:extLst>
              <a:ext uri="{FF2B5EF4-FFF2-40B4-BE49-F238E27FC236}">
                <a16:creationId xmlns:a16="http://schemas.microsoft.com/office/drawing/2014/main" id="{BB1046CB-ECC0-E7E6-CC8E-78E2CC58DC08}"/>
              </a:ext>
            </a:extLst>
          </p:cNvPr>
          <p:cNvCxnSpPr>
            <a:cxnSpLocks/>
          </p:cNvCxnSpPr>
          <p:nvPr/>
        </p:nvCxnSpPr>
        <p:spPr>
          <a:xfrm flipV="1">
            <a:off x="1979712" y="4299942"/>
            <a:ext cx="0" cy="25200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 name="Tiesioji rodyklės jungtis 11">
            <a:extLst>
              <a:ext uri="{FF2B5EF4-FFF2-40B4-BE49-F238E27FC236}">
                <a16:creationId xmlns:a16="http://schemas.microsoft.com/office/drawing/2014/main" id="{3B253C00-6AF9-E68F-408F-7F416DE791AE}"/>
              </a:ext>
            </a:extLst>
          </p:cNvPr>
          <p:cNvCxnSpPr>
            <a:cxnSpLocks/>
          </p:cNvCxnSpPr>
          <p:nvPr/>
        </p:nvCxnSpPr>
        <p:spPr>
          <a:xfrm flipV="1">
            <a:off x="6372200" y="4299942"/>
            <a:ext cx="0" cy="25200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544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AAA994-2A5F-E12D-C220-6F12BCE7FBD3}"/>
              </a:ext>
            </a:extLst>
          </p:cNvPr>
          <p:cNvSpPr>
            <a:spLocks noGrp="1"/>
          </p:cNvSpPr>
          <p:nvPr>
            <p:ph type="ctrTitle"/>
          </p:nvPr>
        </p:nvSpPr>
        <p:spPr>
          <a:xfrm>
            <a:off x="359532" y="627534"/>
            <a:ext cx="8424936" cy="1335081"/>
          </a:xfrm>
        </p:spPr>
        <p:txBody>
          <a:bodyPr>
            <a:normAutofit fontScale="90000"/>
          </a:bodyPr>
          <a:lstStyle/>
          <a:p>
            <a:r>
              <a:rPr lang="lt-LT" dirty="0"/>
              <a:t>Vietiniai (lokalieji) kompiuterių tinklai</a:t>
            </a:r>
            <a:endParaRPr lang="lt-LT" dirty="0">
              <a:solidFill>
                <a:schemeClr val="bg1">
                  <a:lumMod val="95000"/>
                </a:schemeClr>
              </a:solidFill>
            </a:endParaRPr>
          </a:p>
        </p:txBody>
      </p:sp>
      <p:sp>
        <p:nvSpPr>
          <p:cNvPr id="3" name="Antrinis pavadinimas 2">
            <a:extLst>
              <a:ext uri="{FF2B5EF4-FFF2-40B4-BE49-F238E27FC236}">
                <a16:creationId xmlns:a16="http://schemas.microsoft.com/office/drawing/2014/main" id="{E88355EC-8F78-D877-2E52-0B6DE6670378}"/>
              </a:ext>
            </a:extLst>
          </p:cNvPr>
          <p:cNvSpPr>
            <a:spLocks noGrp="1"/>
          </p:cNvSpPr>
          <p:nvPr>
            <p:ph type="subTitle" idx="1"/>
          </p:nvPr>
        </p:nvSpPr>
        <p:spPr>
          <a:xfrm>
            <a:off x="917594" y="2172774"/>
            <a:ext cx="7308812" cy="2016224"/>
          </a:xfrm>
        </p:spPr>
        <p:txBody>
          <a:bodyPr>
            <a:normAutofit/>
          </a:bodyPr>
          <a:lstStyle/>
          <a:p>
            <a:r>
              <a:rPr lang="lt-LT" dirty="0"/>
              <a:t>Dažniausiai kiekvienas kompiuterio naudotojas dirba vietiniame (lokaliame) kompiuterių tinkle ir naudojasi jo resursais</a:t>
            </a:r>
            <a:br>
              <a:rPr lang="lt-LT" dirty="0"/>
            </a:br>
            <a:r>
              <a:rPr lang="lt-LT" dirty="0"/>
              <a:t> (informacija, įrenginiais, programomis ir kt.).</a:t>
            </a:r>
          </a:p>
          <a:p>
            <a:r>
              <a:rPr lang="lt-LT" b="1" dirty="0">
                <a:effectLst>
                  <a:outerShdw blurRad="38100" dist="38100" dir="2700000" algn="tl">
                    <a:srgbClr val="000000">
                      <a:alpha val="43137"/>
                    </a:srgbClr>
                  </a:outerShdw>
                </a:effectLst>
              </a:rPr>
              <a:t>Čia išsamiau aptarsime vietinio tinklo paslaugas.</a:t>
            </a:r>
            <a:endParaRPr lang="en-US" b="1" dirty="0">
              <a:effectLst>
                <a:outerShdw blurRad="38100" dist="38100" dir="2700000" algn="tl">
                  <a:srgbClr val="000000">
                    <a:alpha val="43137"/>
                  </a:srgbClr>
                </a:outerShdw>
              </a:effectLst>
            </a:endParaRPr>
          </a:p>
        </p:txBody>
      </p:sp>
      <p:sp>
        <p:nvSpPr>
          <p:cNvPr id="4" name="Skaidrės numerio vietos rezervavimo ženklas 3">
            <a:extLst>
              <a:ext uri="{FF2B5EF4-FFF2-40B4-BE49-F238E27FC236}">
                <a16:creationId xmlns:a16="http://schemas.microsoft.com/office/drawing/2014/main" id="{5488C8A8-BA0E-EE00-CA48-B015509C83BC}"/>
              </a:ext>
            </a:extLst>
          </p:cNvPr>
          <p:cNvSpPr>
            <a:spLocks noGrp="1"/>
          </p:cNvSpPr>
          <p:nvPr>
            <p:ph type="sldNum" sz="quarter" idx="12"/>
          </p:nvPr>
        </p:nvSpPr>
        <p:spPr/>
        <p:txBody>
          <a:bodyPr/>
          <a:lstStyle/>
          <a:p>
            <a:fld id="{B9A80618-428C-4C0C-BF00-FA87539524B4}" type="slidenum">
              <a:rPr lang="lt-LT" smtClean="0">
                <a:solidFill>
                  <a:srgbClr val="073E87"/>
                </a:solidFill>
              </a:rPr>
              <a:pPr/>
              <a:t>48</a:t>
            </a:fld>
            <a:endParaRPr lang="lt-LT">
              <a:solidFill>
                <a:srgbClr val="073E87"/>
              </a:solidFill>
            </a:endParaRPr>
          </a:p>
        </p:txBody>
      </p:sp>
    </p:spTree>
    <p:extLst>
      <p:ext uri="{BB962C8B-B14F-4D97-AF65-F5344CB8AC3E}">
        <p14:creationId xmlns:p14="http://schemas.microsoft.com/office/powerpoint/2010/main" val="2674473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CE56CFB4-4647-506C-1871-1A2DB1408381}"/>
              </a:ext>
            </a:extLst>
          </p:cNvPr>
          <p:cNvSpPr>
            <a:spLocks noGrp="1"/>
          </p:cNvSpPr>
          <p:nvPr>
            <p:ph idx="1"/>
          </p:nvPr>
        </p:nvSpPr>
        <p:spPr>
          <a:xfrm>
            <a:off x="251520" y="1117095"/>
            <a:ext cx="8640959" cy="3477527"/>
          </a:xfrm>
        </p:spPr>
        <p:txBody>
          <a:bodyPr/>
          <a:lstStyle/>
          <a:p>
            <a:pPr marL="0" indent="0">
              <a:buNone/>
            </a:pPr>
            <a:r>
              <a:rPr lang="lt-LT" sz="1600" b="1" dirty="0"/>
              <a:t>Lokalus kompiuterių tinklas (LAN) paprastai apima mažą vietovę, tokia kaip butą, namą,  įstaigą.</a:t>
            </a:r>
          </a:p>
          <a:p>
            <a:endParaRPr lang="en-US" dirty="0"/>
          </a:p>
        </p:txBody>
      </p:sp>
      <p:sp>
        <p:nvSpPr>
          <p:cNvPr id="3" name="Skaidrės numerio vietos rezervavimo ženklas 2">
            <a:extLst>
              <a:ext uri="{FF2B5EF4-FFF2-40B4-BE49-F238E27FC236}">
                <a16:creationId xmlns:a16="http://schemas.microsoft.com/office/drawing/2014/main" id="{1409487B-E2F3-8356-70DC-976592611C71}"/>
              </a:ext>
            </a:extLst>
          </p:cNvPr>
          <p:cNvSpPr>
            <a:spLocks noGrp="1"/>
          </p:cNvSpPr>
          <p:nvPr>
            <p:ph type="sldNum" sz="quarter" idx="12"/>
          </p:nvPr>
        </p:nvSpPr>
        <p:spPr/>
        <p:txBody>
          <a:bodyPr/>
          <a:lstStyle/>
          <a:p>
            <a:fld id="{B9A80618-428C-4C0C-BF00-FA87539524B4}" type="slidenum">
              <a:rPr lang="lt-LT" smtClean="0">
                <a:solidFill>
                  <a:srgbClr val="073E87"/>
                </a:solidFill>
              </a:rPr>
              <a:pPr/>
              <a:t>49</a:t>
            </a:fld>
            <a:endParaRPr lang="lt-LT" dirty="0">
              <a:solidFill>
                <a:srgbClr val="073E87"/>
              </a:solidFill>
            </a:endParaRPr>
          </a:p>
        </p:txBody>
      </p:sp>
      <p:sp>
        <p:nvSpPr>
          <p:cNvPr id="4" name="Pavadinimas 3">
            <a:extLst>
              <a:ext uri="{FF2B5EF4-FFF2-40B4-BE49-F238E27FC236}">
                <a16:creationId xmlns:a16="http://schemas.microsoft.com/office/drawing/2014/main" id="{EED4285D-BAC0-1E57-D25D-81867A7C697C}"/>
              </a:ext>
            </a:extLst>
          </p:cNvPr>
          <p:cNvSpPr>
            <a:spLocks noGrp="1"/>
          </p:cNvSpPr>
          <p:nvPr>
            <p:ph type="title"/>
          </p:nvPr>
        </p:nvSpPr>
        <p:spPr/>
        <p:txBody>
          <a:bodyPr>
            <a:normAutofit fontScale="90000"/>
          </a:bodyPr>
          <a:lstStyle/>
          <a:p>
            <a:r>
              <a:rPr lang="lt-LT" dirty="0">
                <a:solidFill>
                  <a:schemeClr val="bg1"/>
                </a:solidFill>
              </a:rPr>
              <a:t>Lokalieji (vietiniai) tinklai, MAC adresas –</a:t>
            </a:r>
            <a:br>
              <a:rPr lang="lt-LT" dirty="0">
                <a:solidFill>
                  <a:schemeClr val="bg1"/>
                </a:solidFill>
              </a:rPr>
            </a:br>
            <a:r>
              <a:rPr lang="lt-LT" dirty="0">
                <a:solidFill>
                  <a:schemeClr val="bg1"/>
                </a:solidFill>
              </a:rPr>
              <a:t>tinklo sąsajos (prieigos) sluoksnis (Link </a:t>
            </a:r>
            <a:r>
              <a:rPr lang="lt-LT" dirty="0" err="1">
                <a:solidFill>
                  <a:schemeClr val="bg1"/>
                </a:solidFill>
              </a:rPr>
              <a:t>Layer</a:t>
            </a:r>
            <a:r>
              <a:rPr lang="lt-LT" dirty="0">
                <a:solidFill>
                  <a:schemeClr val="bg1"/>
                </a:solidFill>
              </a:rPr>
              <a:t>) (1)</a:t>
            </a:r>
            <a:endParaRPr lang="en-US" dirty="0"/>
          </a:p>
        </p:txBody>
      </p:sp>
      <p:sp>
        <p:nvSpPr>
          <p:cNvPr id="6" name="TextBox 5">
            <a:extLst>
              <a:ext uri="{FF2B5EF4-FFF2-40B4-BE49-F238E27FC236}">
                <a16:creationId xmlns:a16="http://schemas.microsoft.com/office/drawing/2014/main" id="{AC1E7FB4-7E6D-32C7-8777-DA858A195DC9}"/>
              </a:ext>
            </a:extLst>
          </p:cNvPr>
          <p:cNvSpPr txBox="1"/>
          <p:nvPr/>
        </p:nvSpPr>
        <p:spPr>
          <a:xfrm>
            <a:off x="323528" y="4594622"/>
            <a:ext cx="3960000" cy="461665"/>
          </a:xfrm>
          <a:prstGeom prst="rect">
            <a:avLst/>
          </a:prstGeom>
          <a:noFill/>
        </p:spPr>
        <p:txBody>
          <a:bodyPr wrap="square" rtlCol="0">
            <a:spAutoFit/>
          </a:bodyPr>
          <a:lstStyle/>
          <a:p>
            <a:r>
              <a:rPr lang="lt-LT" sz="1200" b="1" i="1" dirty="0">
                <a:solidFill>
                  <a:schemeClr val="tx2"/>
                </a:solidFill>
              </a:rPr>
              <a:t>Kompiuterių tinklo (namo) schema (įrenginiai, sujungimo būdai, priskirti lokalūs IP adresai, „išėjimas“ į internetą</a:t>
            </a:r>
            <a:endParaRPr lang="en-US" sz="1200" dirty="0">
              <a:solidFill>
                <a:schemeClr val="tx2"/>
              </a:solidFill>
            </a:endParaRPr>
          </a:p>
        </p:txBody>
      </p:sp>
      <p:sp>
        <p:nvSpPr>
          <p:cNvPr id="7" name="TextBox 6">
            <a:extLst>
              <a:ext uri="{FF2B5EF4-FFF2-40B4-BE49-F238E27FC236}">
                <a16:creationId xmlns:a16="http://schemas.microsoft.com/office/drawing/2014/main" id="{F65822DE-88BF-1AA5-9932-47073621F73F}"/>
              </a:ext>
            </a:extLst>
          </p:cNvPr>
          <p:cNvSpPr txBox="1"/>
          <p:nvPr/>
        </p:nvSpPr>
        <p:spPr>
          <a:xfrm>
            <a:off x="4211520" y="1536630"/>
            <a:ext cx="4680959" cy="3046988"/>
          </a:xfrm>
          <a:prstGeom prst="rect">
            <a:avLst/>
          </a:prstGeom>
          <a:solidFill>
            <a:srgbClr val="BCE4FC">
              <a:alpha val="53000"/>
            </a:srgbClr>
          </a:solidFill>
        </p:spPr>
        <p:txBody>
          <a:bodyPr wrap="square" rtlCol="0">
            <a:spAutoFit/>
          </a:bodyPr>
          <a:lstStyle/>
          <a:p>
            <a:r>
              <a:rPr lang="lt-LT" sz="1400" dirty="0">
                <a:solidFill>
                  <a:schemeClr val="tx2"/>
                </a:solidFill>
              </a:rPr>
              <a:t>Panagrinėkime, koks galėtų būti scenarijus, kai LAN kompiuteris schemoje </a:t>
            </a:r>
            <a:r>
              <a:rPr lang="lt-LT" sz="1400" b="1" dirty="0">
                <a:solidFill>
                  <a:schemeClr val="tx2"/>
                </a:solidFill>
              </a:rPr>
              <a:t>A</a:t>
            </a:r>
            <a:r>
              <a:rPr lang="lt-LT" sz="1400" dirty="0">
                <a:solidFill>
                  <a:schemeClr val="tx2"/>
                </a:solidFill>
              </a:rPr>
              <a:t> su </a:t>
            </a:r>
            <a:r>
              <a:rPr lang="lt-LT" sz="1400" b="1" dirty="0">
                <a:solidFill>
                  <a:schemeClr val="tx2"/>
                </a:solidFill>
              </a:rPr>
              <a:t>IP 192.168.0.4 </a:t>
            </a:r>
            <a:r>
              <a:rPr lang="lt-LT" sz="1400" dirty="0">
                <a:solidFill>
                  <a:schemeClr val="tx2"/>
                </a:solidFill>
              </a:rPr>
              <a:t>turi susisiekti su kompiuteriu </a:t>
            </a:r>
            <a:r>
              <a:rPr lang="lt-LT" sz="1400" b="1" dirty="0">
                <a:solidFill>
                  <a:schemeClr val="tx2"/>
                </a:solidFill>
              </a:rPr>
              <a:t>B</a:t>
            </a:r>
            <a:r>
              <a:rPr lang="lt-LT" sz="1400" dirty="0">
                <a:solidFill>
                  <a:schemeClr val="tx2"/>
                </a:solidFill>
              </a:rPr>
              <a:t>, kurio </a:t>
            </a:r>
            <a:r>
              <a:rPr lang="lt-LT" sz="1400" b="1" dirty="0">
                <a:solidFill>
                  <a:schemeClr val="tx2"/>
                </a:solidFill>
              </a:rPr>
              <a:t>IP 192.168.0.3</a:t>
            </a:r>
            <a:r>
              <a:rPr lang="lt-LT" sz="1400" dirty="0">
                <a:solidFill>
                  <a:schemeClr val="tx2"/>
                </a:solidFill>
              </a:rPr>
              <a:t>. Abu kompiuteriai yra prijungti prie </a:t>
            </a:r>
            <a:r>
              <a:rPr lang="lt-LT" sz="1400" b="1" dirty="0">
                <a:solidFill>
                  <a:schemeClr val="tx2"/>
                </a:solidFill>
              </a:rPr>
              <a:t>bendro tinklo šakotuvo</a:t>
            </a:r>
            <a:r>
              <a:rPr lang="lt-LT" sz="1400" dirty="0">
                <a:solidFill>
                  <a:schemeClr val="tx2"/>
                </a:solidFill>
              </a:rPr>
              <a:t>.</a:t>
            </a:r>
          </a:p>
          <a:p>
            <a:pPr>
              <a:spcBef>
                <a:spcPts val="600"/>
              </a:spcBef>
            </a:pPr>
            <a:r>
              <a:rPr lang="lt-LT" sz="1400" dirty="0">
                <a:solidFill>
                  <a:schemeClr val="tx2"/>
                </a:solidFill>
              </a:rPr>
              <a:t>Lokaliame </a:t>
            </a:r>
            <a:r>
              <a:rPr lang="lt-LT" sz="1400" b="1" dirty="0">
                <a:solidFill>
                  <a:schemeClr val="tx2"/>
                </a:solidFill>
              </a:rPr>
              <a:t>tinklo sąsajos (prieigos) sluoksnyje kompiuteriai (įrenginiai) bendrauja naudodami savo MAC adresus.  </a:t>
            </a:r>
            <a:r>
              <a:rPr lang="lt-LT" sz="1400" dirty="0">
                <a:solidFill>
                  <a:schemeClr val="tx2"/>
                </a:solidFill>
              </a:rPr>
              <a:t>MAC adresai kartais vadinami kompiuterių </a:t>
            </a:r>
            <a:r>
              <a:rPr lang="lt-LT" sz="1400" b="1" dirty="0">
                <a:solidFill>
                  <a:schemeClr val="tx2"/>
                </a:solidFill>
              </a:rPr>
              <a:t>fiziniais adresais.</a:t>
            </a:r>
          </a:p>
          <a:p>
            <a:pPr>
              <a:spcBef>
                <a:spcPts val="600"/>
              </a:spcBef>
            </a:pPr>
            <a:r>
              <a:rPr lang="lt-LT" sz="1400" b="1" i="1" dirty="0">
                <a:solidFill>
                  <a:schemeClr val="tx2"/>
                </a:solidFill>
              </a:rPr>
              <a:t>MAC (</a:t>
            </a:r>
            <a:r>
              <a:rPr lang="lt-LT" sz="1400" b="1" i="1" dirty="0" err="1">
                <a:solidFill>
                  <a:schemeClr val="tx2"/>
                </a:solidFill>
              </a:rPr>
              <a:t>Media</a:t>
            </a:r>
            <a:r>
              <a:rPr lang="lt-LT" sz="1400" b="1" i="1" dirty="0">
                <a:solidFill>
                  <a:schemeClr val="tx2"/>
                </a:solidFill>
              </a:rPr>
              <a:t> Access </a:t>
            </a:r>
            <a:r>
              <a:rPr lang="lt-LT" sz="1400" b="1" i="1" dirty="0" err="1">
                <a:solidFill>
                  <a:schemeClr val="tx2"/>
                </a:solidFill>
              </a:rPr>
              <a:t>Control</a:t>
            </a:r>
            <a:r>
              <a:rPr lang="lt-LT" sz="1400" b="1" i="1" dirty="0">
                <a:solidFill>
                  <a:schemeClr val="tx2"/>
                </a:solidFill>
              </a:rPr>
              <a:t>) adresas yra unikalus šešių baitų (48 bitų) adresas, kurį įrenginiui priskiria  gamintojas ir iš esmes yra nekintantis  lokaliuose (LAN) tinkluose (</a:t>
            </a:r>
            <a:r>
              <a:rPr lang="lt-LT" sz="1400" b="1" i="1" dirty="0" err="1">
                <a:solidFill>
                  <a:schemeClr val="tx2"/>
                </a:solidFill>
              </a:rPr>
              <a:t>Ethernet</a:t>
            </a:r>
            <a:r>
              <a:rPr lang="lt-LT" sz="1400" b="1" i="1" dirty="0">
                <a:solidFill>
                  <a:schemeClr val="tx2"/>
                </a:solidFill>
              </a:rPr>
              <a:t>, </a:t>
            </a:r>
            <a:r>
              <a:rPr lang="lt-LT" sz="1400" b="1" i="1" dirty="0" err="1">
                <a:solidFill>
                  <a:schemeClr val="tx2"/>
                </a:solidFill>
              </a:rPr>
              <a:t>Wi</a:t>
            </a:r>
            <a:r>
              <a:rPr lang="lt-LT" sz="1400" b="1" i="1" dirty="0">
                <a:solidFill>
                  <a:schemeClr val="tx2"/>
                </a:solidFill>
              </a:rPr>
              <a:t>-Fi). </a:t>
            </a:r>
            <a:r>
              <a:rPr lang="lt-LT" sz="1400" b="1" i="1" u="sng" dirty="0">
                <a:solidFill>
                  <a:schemeClr val="tx2"/>
                </a:solidFill>
              </a:rPr>
              <a:t>Pavyzdys: </a:t>
            </a:r>
            <a:r>
              <a:rPr lang="lt-LT" sz="1400" b="1" dirty="0">
                <a:solidFill>
                  <a:schemeClr val="tx2"/>
                </a:solidFill>
              </a:rPr>
              <a:t>1c-61-b8-b2-68-bd</a:t>
            </a:r>
            <a:r>
              <a:rPr lang="lt-LT" sz="1400" dirty="0">
                <a:solidFill>
                  <a:schemeClr val="tx2"/>
                </a:solidFill>
              </a:rPr>
              <a:t> arba </a:t>
            </a:r>
            <a:r>
              <a:rPr lang="lt-LT" sz="1400" b="1" dirty="0">
                <a:solidFill>
                  <a:schemeClr val="tx2"/>
                </a:solidFill>
              </a:rPr>
              <a:t>1c:61:b8:b2:68:bd . </a:t>
            </a:r>
            <a:r>
              <a:rPr lang="lt-LT" sz="1400" dirty="0">
                <a:solidFill>
                  <a:schemeClr val="tx2"/>
                </a:solidFill>
              </a:rPr>
              <a:t>Pirmieji trys baitai MAC adrese nurodo </a:t>
            </a:r>
            <a:r>
              <a:rPr lang="lt-LT" sz="1400" b="1" dirty="0">
                <a:solidFill>
                  <a:schemeClr val="tx2"/>
                </a:solidFill>
              </a:rPr>
              <a:t>gamintoją</a:t>
            </a:r>
            <a:r>
              <a:rPr lang="lt-LT" sz="1400" dirty="0">
                <a:solidFill>
                  <a:schemeClr val="tx2"/>
                </a:solidFill>
              </a:rPr>
              <a:t>, likusieji trys baitai – tai gamintojo suteiktas numeris. </a:t>
            </a:r>
          </a:p>
        </p:txBody>
      </p:sp>
      <p:grpSp>
        <p:nvGrpSpPr>
          <p:cNvPr id="11" name="Grupė 10">
            <a:extLst>
              <a:ext uri="{FF2B5EF4-FFF2-40B4-BE49-F238E27FC236}">
                <a16:creationId xmlns:a16="http://schemas.microsoft.com/office/drawing/2014/main" id="{0E066CA7-CB19-9E9B-3B2E-D1A1C575DFAF}"/>
              </a:ext>
            </a:extLst>
          </p:cNvPr>
          <p:cNvGrpSpPr/>
          <p:nvPr/>
        </p:nvGrpSpPr>
        <p:grpSpPr>
          <a:xfrm>
            <a:off x="107504" y="1458419"/>
            <a:ext cx="3960000" cy="3142305"/>
            <a:chOff x="179512" y="1458419"/>
            <a:chExt cx="3960000" cy="3142305"/>
          </a:xfrm>
        </p:grpSpPr>
        <p:pic>
          <p:nvPicPr>
            <p:cNvPr id="5" name="Picture 2">
              <a:extLst>
                <a:ext uri="{FF2B5EF4-FFF2-40B4-BE49-F238E27FC236}">
                  <a16:creationId xmlns:a16="http://schemas.microsoft.com/office/drawing/2014/main" id="{87EB7C32-E5C9-A342-74AA-84E40CF7057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458419"/>
              <a:ext cx="3960000" cy="3142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2B8E61EA-F70F-9418-C756-99CC3A9E809B}"/>
                </a:ext>
              </a:extLst>
            </p:cNvPr>
            <p:cNvSpPr txBox="1"/>
            <p:nvPr/>
          </p:nvSpPr>
          <p:spPr>
            <a:xfrm>
              <a:off x="971600" y="2945656"/>
              <a:ext cx="288032" cy="338554"/>
            </a:xfrm>
            <a:prstGeom prst="rect">
              <a:avLst/>
            </a:prstGeom>
            <a:noFill/>
          </p:spPr>
          <p:txBody>
            <a:bodyPr wrap="square" rtlCol="0">
              <a:spAutoFit/>
            </a:bodyPr>
            <a:lstStyle/>
            <a:p>
              <a:r>
                <a:rPr lang="lt-LT" sz="1600" b="1" dirty="0">
                  <a:solidFill>
                    <a:srgbClr val="0000FF"/>
                  </a:solidFill>
                </a:rPr>
                <a:t>A</a:t>
              </a:r>
            </a:p>
          </p:txBody>
        </p:sp>
        <p:sp>
          <p:nvSpPr>
            <p:cNvPr id="10" name="TextBox 9">
              <a:extLst>
                <a:ext uri="{FF2B5EF4-FFF2-40B4-BE49-F238E27FC236}">
                  <a16:creationId xmlns:a16="http://schemas.microsoft.com/office/drawing/2014/main" id="{36D01300-3DD2-EC30-8146-503A0F0DEF3F}"/>
                </a:ext>
              </a:extLst>
            </p:cNvPr>
            <p:cNvSpPr txBox="1"/>
            <p:nvPr/>
          </p:nvSpPr>
          <p:spPr>
            <a:xfrm>
              <a:off x="2188116" y="3752984"/>
              <a:ext cx="288032" cy="338554"/>
            </a:xfrm>
            <a:prstGeom prst="rect">
              <a:avLst/>
            </a:prstGeom>
            <a:noFill/>
          </p:spPr>
          <p:txBody>
            <a:bodyPr wrap="square" rtlCol="0">
              <a:spAutoFit/>
            </a:bodyPr>
            <a:lstStyle/>
            <a:p>
              <a:r>
                <a:rPr lang="lt-LT" sz="1600" b="1" dirty="0">
                  <a:solidFill>
                    <a:srgbClr val="0000FF"/>
                  </a:solidFill>
                </a:rPr>
                <a:t>B</a:t>
              </a:r>
            </a:p>
          </p:txBody>
        </p:sp>
      </p:grpSp>
      <p:sp>
        <p:nvSpPr>
          <p:cNvPr id="12" name="TextBox 11">
            <a:extLst>
              <a:ext uri="{FF2B5EF4-FFF2-40B4-BE49-F238E27FC236}">
                <a16:creationId xmlns:a16="http://schemas.microsoft.com/office/drawing/2014/main" id="{85A40D57-1B38-568A-D215-EA2E3C68AC1E}"/>
              </a:ext>
            </a:extLst>
          </p:cNvPr>
          <p:cNvSpPr txBox="1"/>
          <p:nvPr/>
        </p:nvSpPr>
        <p:spPr>
          <a:xfrm>
            <a:off x="6228184" y="4659982"/>
            <a:ext cx="2664295" cy="276999"/>
          </a:xfrm>
          <a:prstGeom prst="rect">
            <a:avLst/>
          </a:prstGeom>
          <a:noFill/>
        </p:spPr>
        <p:txBody>
          <a:bodyPr wrap="square" rtlCol="0">
            <a:spAutoFit/>
          </a:bodyPr>
          <a:lstStyle/>
          <a:p>
            <a:r>
              <a:rPr lang="lt-LT" sz="1200" b="1" i="1" dirty="0">
                <a:solidFill>
                  <a:schemeClr val="tx2"/>
                </a:solidFill>
              </a:rPr>
              <a:t>Scenarijaus tęsinys kitoje skaidrėje...</a:t>
            </a:r>
            <a:endParaRPr lang="lt-LT" sz="1200" dirty="0">
              <a:solidFill>
                <a:schemeClr val="tx2"/>
              </a:solidFill>
            </a:endParaRPr>
          </a:p>
        </p:txBody>
      </p:sp>
      <p:sp>
        <p:nvSpPr>
          <p:cNvPr id="13" name="Rodyklė: žemyn 12">
            <a:extLst>
              <a:ext uri="{FF2B5EF4-FFF2-40B4-BE49-F238E27FC236}">
                <a16:creationId xmlns:a16="http://schemas.microsoft.com/office/drawing/2014/main" id="{1DE3112D-1C10-5E44-C6E9-65B17283CEF7}"/>
              </a:ext>
            </a:extLst>
          </p:cNvPr>
          <p:cNvSpPr/>
          <p:nvPr/>
        </p:nvSpPr>
        <p:spPr>
          <a:xfrm>
            <a:off x="8604448" y="4667602"/>
            <a:ext cx="129208" cy="360000"/>
          </a:xfrm>
          <a:prstGeom prst="downArrow">
            <a:avLst/>
          </a:prstGeom>
          <a:solidFill>
            <a:schemeClr val="accent1">
              <a:lumMod val="20000"/>
              <a:lumOff val="8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61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BEF93F24-FB0A-27AA-7797-B05D34F44345}"/>
              </a:ext>
            </a:extLst>
          </p:cNvPr>
          <p:cNvSpPr>
            <a:spLocks noGrp="1"/>
          </p:cNvSpPr>
          <p:nvPr>
            <p:ph idx="1"/>
          </p:nvPr>
        </p:nvSpPr>
        <p:spPr>
          <a:xfrm>
            <a:off x="251520" y="1264599"/>
            <a:ext cx="8640959" cy="3701352"/>
          </a:xfrm>
        </p:spPr>
        <p:txBody>
          <a:bodyPr>
            <a:noAutofit/>
          </a:bodyPr>
          <a:lstStyle/>
          <a:p>
            <a:pPr>
              <a:lnSpc>
                <a:spcPct val="95000"/>
              </a:lnSpc>
              <a:spcBef>
                <a:spcPts val="1200"/>
              </a:spcBef>
            </a:pPr>
            <a:r>
              <a:rPr lang="lt-LT" sz="1900" b="1" dirty="0" err="1"/>
              <a:t>World</a:t>
            </a:r>
            <a:r>
              <a:rPr lang="lt-LT" sz="1900" b="1" dirty="0"/>
              <a:t> </a:t>
            </a:r>
            <a:r>
              <a:rPr lang="lt-LT" sz="1900" b="1" dirty="0" err="1"/>
              <a:t>Wide</a:t>
            </a:r>
            <a:r>
              <a:rPr lang="lt-LT" sz="1900" b="1" dirty="0"/>
              <a:t> </a:t>
            </a:r>
            <a:r>
              <a:rPr lang="lt-LT" sz="1900" b="1" dirty="0" err="1"/>
              <a:t>Web</a:t>
            </a:r>
            <a:r>
              <a:rPr lang="lt-LT" sz="1900" b="1" dirty="0"/>
              <a:t> (1991).</a:t>
            </a:r>
            <a:r>
              <a:rPr lang="lt-LT" sz="1900" dirty="0"/>
              <a:t> </a:t>
            </a:r>
            <a:r>
              <a:rPr lang="lt-LT" sz="1900" dirty="0" err="1"/>
              <a:t>Tim</a:t>
            </a:r>
            <a:r>
              <a:rPr lang="lt-LT" sz="1900" dirty="0"/>
              <a:t> </a:t>
            </a:r>
            <a:r>
              <a:rPr lang="lt-LT" sz="1900" dirty="0" err="1"/>
              <a:t>Berners</a:t>
            </a:r>
            <a:r>
              <a:rPr lang="lt-LT" sz="1900" dirty="0"/>
              <a:t>-Lee sukuria </a:t>
            </a:r>
            <a:r>
              <a:rPr lang="lt-LT" sz="1900" dirty="0" err="1"/>
              <a:t>World</a:t>
            </a:r>
            <a:r>
              <a:rPr lang="lt-LT" sz="1900" dirty="0"/>
              <a:t> </a:t>
            </a:r>
            <a:r>
              <a:rPr lang="lt-LT" sz="1900" dirty="0" err="1"/>
              <a:t>Wide</a:t>
            </a:r>
            <a:r>
              <a:rPr lang="lt-LT" sz="1900" dirty="0"/>
              <a:t> </a:t>
            </a:r>
            <a:r>
              <a:rPr lang="lt-LT" sz="1900" dirty="0" err="1"/>
              <a:t>Web</a:t>
            </a:r>
            <a:r>
              <a:rPr lang="lt-LT" sz="1900" dirty="0"/>
              <a:t> (</a:t>
            </a:r>
            <a:r>
              <a:rPr lang="lt-LT" sz="1900" dirty="0" err="1"/>
              <a:t>hypertekstą</a:t>
            </a:r>
            <a:r>
              <a:rPr lang="lt-LT" sz="1900" dirty="0"/>
              <a:t>). Tai palengvina informacijos pasiekiamumą ir naudojimą naudojant internetą.</a:t>
            </a:r>
          </a:p>
          <a:p>
            <a:pPr>
              <a:lnSpc>
                <a:spcPct val="95000"/>
              </a:lnSpc>
              <a:spcBef>
                <a:spcPts val="1200"/>
              </a:spcBef>
            </a:pPr>
            <a:r>
              <a:rPr lang="lt-LT" sz="1900" b="1" dirty="0"/>
              <a:t>Naršyklės.</a:t>
            </a:r>
            <a:r>
              <a:rPr lang="lt-LT" sz="1900" dirty="0"/>
              <a:t> Sukurtos programos (tokios kaip Netscape </a:t>
            </a:r>
            <a:r>
              <a:rPr lang="lt-LT" sz="1900" dirty="0" err="1"/>
              <a:t>Navigator</a:t>
            </a:r>
            <a:r>
              <a:rPr lang="lt-LT" sz="1900" dirty="0"/>
              <a:t> ir vėliau Internet Explorer) leido naudotojams paprasčiau ir greičiau naršyti internete.</a:t>
            </a:r>
          </a:p>
          <a:p>
            <a:pPr>
              <a:lnSpc>
                <a:spcPct val="95000"/>
              </a:lnSpc>
              <a:spcBef>
                <a:spcPts val="1200"/>
              </a:spcBef>
            </a:pPr>
            <a:r>
              <a:rPr lang="lt-LT" sz="1900" b="1" dirty="0"/>
              <a:t>Socialiniai tinklai ir mobilus internetas (2004).</a:t>
            </a:r>
            <a:r>
              <a:rPr lang="lt-LT" sz="1900" dirty="0"/>
              <a:t> Įsteigtas Facebook. Socialiniai tinklai (Facebook, Twitter, </a:t>
            </a:r>
            <a:r>
              <a:rPr lang="lt-LT" sz="1900" dirty="0" err="1"/>
              <a:t>LinkedIn</a:t>
            </a:r>
            <a:r>
              <a:rPr lang="lt-LT" sz="1900" dirty="0"/>
              <a:t> ir kt.) keičia komunikacijos internete būdą ir patobulina keitimąsi informacija bei jos platinimą.</a:t>
            </a:r>
          </a:p>
          <a:p>
            <a:pPr>
              <a:lnSpc>
                <a:spcPct val="95000"/>
              </a:lnSpc>
              <a:spcBef>
                <a:spcPts val="1200"/>
              </a:spcBef>
            </a:pPr>
            <a:r>
              <a:rPr lang="lt-LT" sz="1900" b="1" dirty="0"/>
              <a:t>Mobilus  internetas</a:t>
            </a:r>
            <a:r>
              <a:rPr lang="lt-LT" sz="1900" dirty="0"/>
              <a:t>. Su išmaniaisiais telefonais ir 3G, 4G bei 5G technologijomis, internetas tampa vis labiau prieinamas ne tik namuose ar darbe, bet ir kelyje, viešose vietose, gamtoje.</a:t>
            </a:r>
            <a:endParaRPr lang="en-US" sz="1900" dirty="0"/>
          </a:p>
        </p:txBody>
      </p:sp>
      <p:sp>
        <p:nvSpPr>
          <p:cNvPr id="4" name="Pavadinimas 3">
            <a:extLst>
              <a:ext uri="{FF2B5EF4-FFF2-40B4-BE49-F238E27FC236}">
                <a16:creationId xmlns:a16="http://schemas.microsoft.com/office/drawing/2014/main" id="{AC4B55A6-F962-BBC7-D0A5-020B89A824B4}"/>
              </a:ext>
            </a:extLst>
          </p:cNvPr>
          <p:cNvSpPr>
            <a:spLocks noGrp="1"/>
          </p:cNvSpPr>
          <p:nvPr>
            <p:ph type="title"/>
          </p:nvPr>
        </p:nvSpPr>
        <p:spPr/>
        <p:txBody>
          <a:bodyPr>
            <a:normAutofit/>
          </a:bodyPr>
          <a:lstStyle/>
          <a:p>
            <a:r>
              <a:rPr lang="lt-LT" sz="3600" dirty="0"/>
              <a:t>Interneto aukso amžius</a:t>
            </a:r>
          </a:p>
        </p:txBody>
      </p:sp>
      <p:sp>
        <p:nvSpPr>
          <p:cNvPr id="2" name="Skaidrės numerio vietos rezervavimo ženklas 2">
            <a:extLst>
              <a:ext uri="{FF2B5EF4-FFF2-40B4-BE49-F238E27FC236}">
                <a16:creationId xmlns:a16="http://schemas.microsoft.com/office/drawing/2014/main" id="{3264EA76-A7E1-8279-71FA-CBBAD6E09020}"/>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2068517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1409487B-E2F3-8356-70DC-976592611C71}"/>
              </a:ext>
            </a:extLst>
          </p:cNvPr>
          <p:cNvSpPr>
            <a:spLocks noGrp="1"/>
          </p:cNvSpPr>
          <p:nvPr>
            <p:ph type="sldNum" sz="quarter" idx="12"/>
          </p:nvPr>
        </p:nvSpPr>
        <p:spPr/>
        <p:txBody>
          <a:bodyPr/>
          <a:lstStyle/>
          <a:p>
            <a:fld id="{B9A80618-428C-4C0C-BF00-FA87539524B4}" type="slidenum">
              <a:rPr lang="lt-LT" smtClean="0">
                <a:solidFill>
                  <a:srgbClr val="073E87"/>
                </a:solidFill>
              </a:rPr>
              <a:pPr/>
              <a:t>50</a:t>
            </a:fld>
            <a:endParaRPr lang="lt-LT" dirty="0">
              <a:solidFill>
                <a:srgbClr val="073E87"/>
              </a:solidFill>
            </a:endParaRPr>
          </a:p>
        </p:txBody>
      </p:sp>
      <p:sp>
        <p:nvSpPr>
          <p:cNvPr id="4" name="Pavadinimas 3">
            <a:extLst>
              <a:ext uri="{FF2B5EF4-FFF2-40B4-BE49-F238E27FC236}">
                <a16:creationId xmlns:a16="http://schemas.microsoft.com/office/drawing/2014/main" id="{EED4285D-BAC0-1E57-D25D-81867A7C697C}"/>
              </a:ext>
            </a:extLst>
          </p:cNvPr>
          <p:cNvSpPr>
            <a:spLocks noGrp="1"/>
          </p:cNvSpPr>
          <p:nvPr>
            <p:ph type="title"/>
          </p:nvPr>
        </p:nvSpPr>
        <p:spPr/>
        <p:txBody>
          <a:bodyPr>
            <a:normAutofit fontScale="90000"/>
          </a:bodyPr>
          <a:lstStyle/>
          <a:p>
            <a:r>
              <a:rPr lang="lt-LT" dirty="0">
                <a:solidFill>
                  <a:schemeClr val="bg1"/>
                </a:solidFill>
              </a:rPr>
              <a:t>Lokalieji (vietiniai) tinklai, MAC adresas –</a:t>
            </a:r>
            <a:br>
              <a:rPr lang="lt-LT" dirty="0">
                <a:solidFill>
                  <a:schemeClr val="bg1"/>
                </a:solidFill>
              </a:rPr>
            </a:br>
            <a:r>
              <a:rPr lang="lt-LT" dirty="0">
                <a:solidFill>
                  <a:schemeClr val="bg1"/>
                </a:solidFill>
              </a:rPr>
              <a:t>tinklo sąsajos (prieigos) sluoksnis (Link </a:t>
            </a:r>
            <a:r>
              <a:rPr lang="lt-LT" dirty="0" err="1">
                <a:solidFill>
                  <a:schemeClr val="bg1"/>
                </a:solidFill>
              </a:rPr>
              <a:t>Layer</a:t>
            </a:r>
            <a:r>
              <a:rPr lang="lt-LT" dirty="0">
                <a:solidFill>
                  <a:schemeClr val="bg1"/>
                </a:solidFill>
              </a:rPr>
              <a:t>) (2)</a:t>
            </a:r>
            <a:endParaRPr lang="en-US" dirty="0"/>
          </a:p>
        </p:txBody>
      </p:sp>
      <p:sp>
        <p:nvSpPr>
          <p:cNvPr id="6" name="TextBox 5">
            <a:extLst>
              <a:ext uri="{FF2B5EF4-FFF2-40B4-BE49-F238E27FC236}">
                <a16:creationId xmlns:a16="http://schemas.microsoft.com/office/drawing/2014/main" id="{AC1E7FB4-7E6D-32C7-8777-DA858A195DC9}"/>
              </a:ext>
            </a:extLst>
          </p:cNvPr>
          <p:cNvSpPr txBox="1"/>
          <p:nvPr/>
        </p:nvSpPr>
        <p:spPr>
          <a:xfrm>
            <a:off x="323528" y="4594622"/>
            <a:ext cx="3960000" cy="461665"/>
          </a:xfrm>
          <a:prstGeom prst="rect">
            <a:avLst/>
          </a:prstGeom>
          <a:noFill/>
        </p:spPr>
        <p:txBody>
          <a:bodyPr wrap="square" rtlCol="0">
            <a:spAutoFit/>
          </a:bodyPr>
          <a:lstStyle/>
          <a:p>
            <a:r>
              <a:rPr lang="lt-LT" sz="1200" b="1" i="1" dirty="0">
                <a:solidFill>
                  <a:schemeClr val="tx2"/>
                </a:solidFill>
              </a:rPr>
              <a:t>Kompiuterių tinklo (namo) schema (įrenginiai, sujungimo būdai, priskirti lokalūs IP adresai, „išėjimas“ į internetą</a:t>
            </a:r>
            <a:endParaRPr lang="en-US" sz="1200" dirty="0">
              <a:solidFill>
                <a:schemeClr val="tx2"/>
              </a:solidFill>
            </a:endParaRPr>
          </a:p>
        </p:txBody>
      </p:sp>
      <p:sp>
        <p:nvSpPr>
          <p:cNvPr id="7" name="TextBox 6">
            <a:extLst>
              <a:ext uri="{FF2B5EF4-FFF2-40B4-BE49-F238E27FC236}">
                <a16:creationId xmlns:a16="http://schemas.microsoft.com/office/drawing/2014/main" id="{F65822DE-88BF-1AA5-9932-47073621F73F}"/>
              </a:ext>
            </a:extLst>
          </p:cNvPr>
          <p:cNvSpPr txBox="1"/>
          <p:nvPr/>
        </p:nvSpPr>
        <p:spPr>
          <a:xfrm>
            <a:off x="4122190" y="1416194"/>
            <a:ext cx="4752967" cy="3677930"/>
          </a:xfrm>
          <a:prstGeom prst="rect">
            <a:avLst/>
          </a:prstGeom>
          <a:solidFill>
            <a:srgbClr val="BCE4FC">
              <a:alpha val="53000"/>
            </a:srgbClr>
          </a:solidFill>
        </p:spPr>
        <p:txBody>
          <a:bodyPr wrap="square" rtlCol="0">
            <a:spAutoFit/>
          </a:bodyPr>
          <a:lstStyle/>
          <a:p>
            <a:r>
              <a:rPr lang="lt-LT" sz="1300" dirty="0">
                <a:solidFill>
                  <a:schemeClr val="tx2"/>
                </a:solidFill>
              </a:rPr>
              <a:t>Pavyzdžiui, įrenginį, kurio MAC </a:t>
            </a:r>
            <a:r>
              <a:rPr lang="lt-LT" sz="1300" b="1" dirty="0">
                <a:solidFill>
                  <a:schemeClr val="tx2"/>
                </a:solidFill>
              </a:rPr>
              <a:t>1c-61-b4-b7-67-ad , pagamino TP-Link </a:t>
            </a:r>
            <a:r>
              <a:rPr lang="lt-LT" sz="1300" b="1" dirty="0" err="1">
                <a:solidFill>
                  <a:schemeClr val="tx2"/>
                </a:solidFill>
              </a:rPr>
              <a:t>Corporation</a:t>
            </a:r>
            <a:r>
              <a:rPr lang="lt-LT" sz="1300" b="1" dirty="0">
                <a:solidFill>
                  <a:schemeClr val="tx2"/>
                </a:solidFill>
              </a:rPr>
              <a:t> </a:t>
            </a:r>
            <a:r>
              <a:rPr lang="lt-LT" sz="1300" b="1" dirty="0" err="1">
                <a:solidFill>
                  <a:schemeClr val="tx2"/>
                </a:solidFill>
              </a:rPr>
              <a:t>Limited</a:t>
            </a:r>
            <a:r>
              <a:rPr lang="lt-LT" sz="1300" b="1" dirty="0">
                <a:solidFill>
                  <a:schemeClr val="tx2"/>
                </a:solidFill>
              </a:rPr>
              <a:t>.</a:t>
            </a:r>
          </a:p>
          <a:p>
            <a:pPr>
              <a:spcBef>
                <a:spcPts val="1200"/>
              </a:spcBef>
            </a:pPr>
            <a:r>
              <a:rPr lang="lt-LT" sz="1300" dirty="0">
                <a:solidFill>
                  <a:schemeClr val="tx2"/>
                </a:solidFill>
              </a:rPr>
              <a:t>Sakykime, kad kompiuteris </a:t>
            </a:r>
            <a:r>
              <a:rPr lang="lt-LT" sz="1300" b="1" dirty="0">
                <a:solidFill>
                  <a:schemeClr val="tx2"/>
                </a:solidFill>
              </a:rPr>
              <a:t>A </a:t>
            </a:r>
            <a:r>
              <a:rPr lang="lt-LT" sz="1300" dirty="0">
                <a:solidFill>
                  <a:schemeClr val="tx2"/>
                </a:solidFill>
              </a:rPr>
              <a:t>iki šiol „nebendravo“ su </a:t>
            </a:r>
            <a:r>
              <a:rPr lang="lt-LT" sz="1300" b="1" dirty="0">
                <a:solidFill>
                  <a:schemeClr val="tx2"/>
                </a:solidFill>
              </a:rPr>
              <a:t>B</a:t>
            </a:r>
            <a:r>
              <a:rPr lang="lt-LT" sz="1300" dirty="0">
                <a:solidFill>
                  <a:schemeClr val="tx2"/>
                </a:solidFill>
              </a:rPr>
              <a:t>. O tai reiškia, kad jis nežino </a:t>
            </a:r>
            <a:r>
              <a:rPr lang="lt-LT" sz="1300" b="1" dirty="0">
                <a:solidFill>
                  <a:schemeClr val="tx2"/>
                </a:solidFill>
              </a:rPr>
              <a:t>B</a:t>
            </a:r>
            <a:r>
              <a:rPr lang="lt-LT" sz="1300" dirty="0">
                <a:solidFill>
                  <a:schemeClr val="tx2"/>
                </a:solidFill>
              </a:rPr>
              <a:t> MAC adreso. Kadangi </a:t>
            </a:r>
            <a:r>
              <a:rPr lang="lt-LT" sz="1300" b="1" dirty="0">
                <a:solidFill>
                  <a:schemeClr val="tx2"/>
                </a:solidFill>
              </a:rPr>
              <a:t>A ir B</a:t>
            </a:r>
            <a:r>
              <a:rPr lang="lt-LT" sz="1300" dirty="0">
                <a:solidFill>
                  <a:schemeClr val="tx2"/>
                </a:solidFill>
              </a:rPr>
              <a:t> įrenginių IP adresai yra toje pačioje IP adresų zonoje (grupėje, klasėje), kompiuteris </a:t>
            </a:r>
            <a:r>
              <a:rPr lang="lt-LT" sz="1300" b="1" dirty="0">
                <a:solidFill>
                  <a:schemeClr val="tx2"/>
                </a:solidFill>
              </a:rPr>
              <a:t>A</a:t>
            </a:r>
            <a:r>
              <a:rPr lang="lt-LT" sz="1300" dirty="0">
                <a:solidFill>
                  <a:schemeClr val="tx2"/>
                </a:solidFill>
              </a:rPr>
              <a:t> siunčia į visus lokalaus tinklo įrenginius per tinklo šakotuvą </a:t>
            </a:r>
            <a:r>
              <a:rPr lang="lt-LT" sz="1300" b="1" dirty="0">
                <a:solidFill>
                  <a:schemeClr val="tx2"/>
                </a:solidFill>
              </a:rPr>
              <a:t>ARP (</a:t>
            </a:r>
            <a:r>
              <a:rPr lang="lt-LT" sz="1300" b="1" i="1" dirty="0" err="1">
                <a:solidFill>
                  <a:schemeClr val="tx2"/>
                </a:solidFill>
              </a:rPr>
              <a:t>Address</a:t>
            </a:r>
            <a:r>
              <a:rPr lang="lt-LT" sz="1300" b="1" i="1" dirty="0">
                <a:solidFill>
                  <a:schemeClr val="tx2"/>
                </a:solidFill>
              </a:rPr>
              <a:t> </a:t>
            </a:r>
            <a:r>
              <a:rPr lang="lt-LT" sz="1300" b="1" i="1" dirty="0" err="1">
                <a:solidFill>
                  <a:schemeClr val="tx2"/>
                </a:solidFill>
              </a:rPr>
              <a:t>Resolution</a:t>
            </a:r>
            <a:r>
              <a:rPr lang="lt-LT" sz="1300" b="1" i="1" dirty="0">
                <a:solidFill>
                  <a:schemeClr val="tx2"/>
                </a:solidFill>
              </a:rPr>
              <a:t> </a:t>
            </a:r>
            <a:r>
              <a:rPr lang="lt-LT" sz="1300" b="1" i="1" dirty="0" err="1">
                <a:solidFill>
                  <a:schemeClr val="tx2"/>
                </a:solidFill>
              </a:rPr>
              <a:t>Protocol</a:t>
            </a:r>
            <a:r>
              <a:rPr lang="lt-LT" sz="1300" b="1" dirty="0">
                <a:solidFill>
                  <a:schemeClr val="tx2"/>
                </a:solidFill>
              </a:rPr>
              <a:t>)</a:t>
            </a:r>
            <a:r>
              <a:rPr lang="lt-LT" sz="1300" dirty="0">
                <a:solidFill>
                  <a:schemeClr val="tx2"/>
                </a:solidFill>
              </a:rPr>
              <a:t> užklausą ir nustato sąsają tarp </a:t>
            </a:r>
            <a:r>
              <a:rPr lang="lt-LT" sz="1300" b="1" dirty="0">
                <a:solidFill>
                  <a:schemeClr val="tx2"/>
                </a:solidFill>
              </a:rPr>
              <a:t>IP ir MAC adresų</a:t>
            </a:r>
            <a:r>
              <a:rPr lang="lt-LT" sz="1300" dirty="0">
                <a:solidFill>
                  <a:schemeClr val="tx2"/>
                </a:solidFill>
              </a:rPr>
              <a:t>. Užklausos prasmė maždaug tokia: „</a:t>
            </a:r>
            <a:r>
              <a:rPr lang="lt-LT" sz="1300" b="1" dirty="0">
                <a:solidFill>
                  <a:schemeClr val="tx2"/>
                </a:solidFill>
              </a:rPr>
              <a:t>Kas turite IP adresą 192.168.0.3 – atsiųskite savo MAC adresą“</a:t>
            </a:r>
            <a:r>
              <a:rPr lang="lt-LT" sz="1300" dirty="0">
                <a:solidFill>
                  <a:schemeClr val="tx2"/>
                </a:solidFill>
              </a:rPr>
              <a:t>.</a:t>
            </a:r>
          </a:p>
          <a:p>
            <a:pPr>
              <a:spcBef>
                <a:spcPts val="600"/>
              </a:spcBef>
            </a:pPr>
            <a:r>
              <a:rPr lang="lt-LT" sz="1300" dirty="0">
                <a:solidFill>
                  <a:schemeClr val="tx2"/>
                </a:solidFill>
              </a:rPr>
              <a:t>Kompiuteris </a:t>
            </a:r>
            <a:r>
              <a:rPr lang="lt-LT" sz="1300" b="1" dirty="0">
                <a:solidFill>
                  <a:schemeClr val="tx2"/>
                </a:solidFill>
              </a:rPr>
              <a:t>B</a:t>
            </a:r>
            <a:r>
              <a:rPr lang="lt-LT" sz="1300" dirty="0">
                <a:solidFill>
                  <a:schemeClr val="tx2"/>
                </a:solidFill>
              </a:rPr>
              <a:t> gauna ARP užklausą ir atsako (maždaug taip): „</a:t>
            </a:r>
            <a:r>
              <a:rPr lang="lt-LT" sz="1300" b="1" dirty="0">
                <a:solidFill>
                  <a:schemeClr val="tx2"/>
                </a:solidFill>
              </a:rPr>
              <a:t>Aš turiu IP adresą 192.168.0.3, o mano MAC adresas yra 84-a4-66-ea-d7-08“</a:t>
            </a:r>
            <a:r>
              <a:rPr lang="lt-LT" sz="1300" dirty="0">
                <a:solidFill>
                  <a:schemeClr val="tx2"/>
                </a:solidFill>
              </a:rPr>
              <a:t>. Kompiuteris </a:t>
            </a:r>
            <a:r>
              <a:rPr lang="lt-LT" sz="1300" b="1" dirty="0">
                <a:solidFill>
                  <a:schemeClr val="tx2"/>
                </a:solidFill>
              </a:rPr>
              <a:t>A </a:t>
            </a:r>
            <a:r>
              <a:rPr lang="lt-LT" sz="1300" dirty="0">
                <a:solidFill>
                  <a:schemeClr val="tx2"/>
                </a:solidFill>
              </a:rPr>
              <a:t>gauna šį atsakymą ir įsirašo kompiuterio </a:t>
            </a:r>
            <a:r>
              <a:rPr lang="lt-LT" sz="1300" b="1" dirty="0">
                <a:solidFill>
                  <a:schemeClr val="tx2"/>
                </a:solidFill>
              </a:rPr>
              <a:t>B</a:t>
            </a:r>
            <a:r>
              <a:rPr lang="lt-LT" sz="1300" dirty="0">
                <a:solidFill>
                  <a:schemeClr val="tx2"/>
                </a:solidFill>
              </a:rPr>
              <a:t> MAC adresą į savo ARP adresų lentelę (būsimiems ryšiams su </a:t>
            </a:r>
            <a:r>
              <a:rPr lang="lt-LT" sz="1300" b="1" dirty="0">
                <a:solidFill>
                  <a:schemeClr val="tx2"/>
                </a:solidFill>
              </a:rPr>
              <a:t>B).</a:t>
            </a:r>
          </a:p>
          <a:p>
            <a:pPr>
              <a:spcBef>
                <a:spcPts val="600"/>
              </a:spcBef>
            </a:pPr>
            <a:r>
              <a:rPr lang="lt-LT" sz="1300" b="1" dirty="0">
                <a:solidFill>
                  <a:schemeClr val="tx2"/>
                </a:solidFill>
              </a:rPr>
              <a:t>ARP lentelėje saugomos IP ir MAC adresų poros</a:t>
            </a:r>
            <a:r>
              <a:rPr lang="lt-LT" sz="1300" dirty="0">
                <a:solidFill>
                  <a:schemeClr val="tx2"/>
                </a:solidFill>
              </a:rPr>
              <a:t>.</a:t>
            </a:r>
          </a:p>
          <a:p>
            <a:pPr>
              <a:spcBef>
                <a:spcPts val="600"/>
              </a:spcBef>
            </a:pPr>
            <a:r>
              <a:rPr lang="lt-LT" sz="1300" dirty="0">
                <a:solidFill>
                  <a:schemeClr val="tx2"/>
                </a:solidFill>
              </a:rPr>
              <a:t>Visa tai  aprašyta </a:t>
            </a:r>
            <a:r>
              <a:rPr lang="lt-LT" sz="1300" b="1" dirty="0">
                <a:solidFill>
                  <a:schemeClr val="tx2"/>
                </a:solidFill>
              </a:rPr>
              <a:t>RFC826</a:t>
            </a:r>
            <a:r>
              <a:rPr lang="lt-LT" sz="1300" dirty="0">
                <a:solidFill>
                  <a:schemeClr val="tx2"/>
                </a:solidFill>
              </a:rPr>
              <a:t> dokumente</a:t>
            </a:r>
            <a:br>
              <a:rPr lang="lt-LT" sz="1300" dirty="0">
                <a:solidFill>
                  <a:schemeClr val="tx2"/>
                </a:solidFill>
              </a:rPr>
            </a:br>
            <a:r>
              <a:rPr lang="lt-LT" sz="1300" dirty="0">
                <a:solidFill>
                  <a:schemeClr val="tx2"/>
                </a:solidFill>
              </a:rPr>
              <a:t>(</a:t>
            </a:r>
            <a:r>
              <a:rPr lang="lt-LT" sz="1300" b="1" dirty="0">
                <a:solidFill>
                  <a:schemeClr val="tx2"/>
                </a:solidFill>
                <a:hlinkClick r:id="rId2">
                  <a:extLst>
                    <a:ext uri="{A12FA001-AC4F-418D-AE19-62706E023703}">
                      <ahyp:hlinkClr xmlns:ahyp="http://schemas.microsoft.com/office/drawing/2018/hyperlinkcolor" xmlns="" val="tx"/>
                    </a:ext>
                  </a:extLst>
                </a:hlinkClick>
              </a:rPr>
              <a:t>https://www.rfc-editor.org/rfc/rfc826</a:t>
            </a:r>
            <a:r>
              <a:rPr lang="lt-LT" sz="1300" dirty="0">
                <a:solidFill>
                  <a:schemeClr val="tx2"/>
                </a:solidFill>
              </a:rPr>
              <a:t> ).</a:t>
            </a:r>
            <a:endParaRPr lang="lt-LT" sz="1400" dirty="0">
              <a:solidFill>
                <a:schemeClr val="tx2"/>
              </a:solidFill>
            </a:endParaRPr>
          </a:p>
        </p:txBody>
      </p:sp>
      <p:grpSp>
        <p:nvGrpSpPr>
          <p:cNvPr id="11" name="Grupė 10">
            <a:extLst>
              <a:ext uri="{FF2B5EF4-FFF2-40B4-BE49-F238E27FC236}">
                <a16:creationId xmlns:a16="http://schemas.microsoft.com/office/drawing/2014/main" id="{0E066CA7-CB19-9E9B-3B2E-D1A1C575DFAF}"/>
              </a:ext>
            </a:extLst>
          </p:cNvPr>
          <p:cNvGrpSpPr/>
          <p:nvPr/>
        </p:nvGrpSpPr>
        <p:grpSpPr>
          <a:xfrm>
            <a:off x="107504" y="1458419"/>
            <a:ext cx="3960000" cy="3142305"/>
            <a:chOff x="179512" y="1458419"/>
            <a:chExt cx="3960000" cy="3142305"/>
          </a:xfrm>
        </p:grpSpPr>
        <p:pic>
          <p:nvPicPr>
            <p:cNvPr id="5" name="Picture 2">
              <a:extLst>
                <a:ext uri="{FF2B5EF4-FFF2-40B4-BE49-F238E27FC236}">
                  <a16:creationId xmlns:a16="http://schemas.microsoft.com/office/drawing/2014/main" id="{87EB7C32-E5C9-A342-74AA-84E40CF7057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458419"/>
              <a:ext cx="3960000" cy="3142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2B8E61EA-F70F-9418-C756-99CC3A9E809B}"/>
                </a:ext>
              </a:extLst>
            </p:cNvPr>
            <p:cNvSpPr txBox="1"/>
            <p:nvPr/>
          </p:nvSpPr>
          <p:spPr>
            <a:xfrm>
              <a:off x="971600" y="2945656"/>
              <a:ext cx="288032" cy="338554"/>
            </a:xfrm>
            <a:prstGeom prst="rect">
              <a:avLst/>
            </a:prstGeom>
            <a:noFill/>
          </p:spPr>
          <p:txBody>
            <a:bodyPr wrap="square" rtlCol="0">
              <a:spAutoFit/>
            </a:bodyPr>
            <a:lstStyle/>
            <a:p>
              <a:r>
                <a:rPr lang="lt-LT" sz="1600" b="1" dirty="0">
                  <a:solidFill>
                    <a:srgbClr val="0000FF"/>
                  </a:solidFill>
                </a:rPr>
                <a:t>A</a:t>
              </a:r>
            </a:p>
          </p:txBody>
        </p:sp>
        <p:sp>
          <p:nvSpPr>
            <p:cNvPr id="10" name="TextBox 9">
              <a:extLst>
                <a:ext uri="{FF2B5EF4-FFF2-40B4-BE49-F238E27FC236}">
                  <a16:creationId xmlns:a16="http://schemas.microsoft.com/office/drawing/2014/main" id="{36D01300-3DD2-EC30-8146-503A0F0DEF3F}"/>
                </a:ext>
              </a:extLst>
            </p:cNvPr>
            <p:cNvSpPr txBox="1"/>
            <p:nvPr/>
          </p:nvSpPr>
          <p:spPr>
            <a:xfrm>
              <a:off x="2188116" y="3752984"/>
              <a:ext cx="288032" cy="338554"/>
            </a:xfrm>
            <a:prstGeom prst="rect">
              <a:avLst/>
            </a:prstGeom>
            <a:noFill/>
          </p:spPr>
          <p:txBody>
            <a:bodyPr wrap="square" rtlCol="0">
              <a:spAutoFit/>
            </a:bodyPr>
            <a:lstStyle/>
            <a:p>
              <a:r>
                <a:rPr lang="lt-LT" sz="1600" b="1" dirty="0">
                  <a:solidFill>
                    <a:srgbClr val="0000FF"/>
                  </a:solidFill>
                </a:rPr>
                <a:t>B</a:t>
              </a:r>
            </a:p>
          </p:txBody>
        </p:sp>
      </p:grpSp>
      <p:sp>
        <p:nvSpPr>
          <p:cNvPr id="8" name="TextBox 7">
            <a:extLst>
              <a:ext uri="{FF2B5EF4-FFF2-40B4-BE49-F238E27FC236}">
                <a16:creationId xmlns:a16="http://schemas.microsoft.com/office/drawing/2014/main" id="{5359BA23-4650-C5DC-7BB2-134A28FCC85D}"/>
              </a:ext>
            </a:extLst>
          </p:cNvPr>
          <p:cNvSpPr txBox="1"/>
          <p:nvPr/>
        </p:nvSpPr>
        <p:spPr>
          <a:xfrm>
            <a:off x="251081" y="1131590"/>
            <a:ext cx="8641399" cy="292388"/>
          </a:xfrm>
          <a:prstGeom prst="rect">
            <a:avLst/>
          </a:prstGeom>
          <a:solidFill>
            <a:srgbClr val="BCE4FC">
              <a:alpha val="53000"/>
            </a:srgbClr>
          </a:solidFill>
        </p:spPr>
        <p:txBody>
          <a:bodyPr wrap="square" rtlCol="0">
            <a:spAutoFit/>
          </a:bodyPr>
          <a:lstStyle>
            <a:defPPr>
              <a:defRPr lang="lt-LT"/>
            </a:defPPr>
            <a:lvl1pPr>
              <a:defRPr sz="1300"/>
            </a:lvl1pPr>
          </a:lstStyle>
          <a:p>
            <a:r>
              <a:rPr lang="lt-LT" dirty="0">
                <a:solidFill>
                  <a:schemeClr val="tx2"/>
                </a:solidFill>
              </a:rPr>
              <a:t>Yra svetainių, pvz., </a:t>
            </a:r>
            <a:r>
              <a:rPr lang="lt-LT" b="1" dirty="0">
                <a:solidFill>
                  <a:schemeClr val="tx2"/>
                </a:solidFill>
                <a:hlinkClick r:id="rId4">
                  <a:extLst>
                    <a:ext uri="{A12FA001-AC4F-418D-AE19-62706E023703}">
                      <ahyp:hlinkClr xmlns:ahyp="http://schemas.microsoft.com/office/drawing/2018/hyperlinkcolor" xmlns="" val="tx"/>
                    </a:ext>
                  </a:extLst>
                </a:hlinkClick>
              </a:rPr>
              <a:t>https://macvendors.com/</a:t>
            </a:r>
            <a:r>
              <a:rPr lang="lt-LT" dirty="0">
                <a:solidFill>
                  <a:schemeClr val="tx2"/>
                </a:solidFill>
              </a:rPr>
              <a:t>, kur įvedę įrenginio MAC adresą, galima sužinoti jo gamintoją.</a:t>
            </a:r>
            <a:endParaRPr lang="en-US" dirty="0">
              <a:solidFill>
                <a:schemeClr val="tx2"/>
              </a:solidFill>
            </a:endParaRPr>
          </a:p>
        </p:txBody>
      </p:sp>
      <p:cxnSp>
        <p:nvCxnSpPr>
          <p:cNvPr id="12" name="Tiesioji jungtis 11">
            <a:extLst>
              <a:ext uri="{FF2B5EF4-FFF2-40B4-BE49-F238E27FC236}">
                <a16:creationId xmlns:a16="http://schemas.microsoft.com/office/drawing/2014/main" id="{4754B27D-54E8-A81D-494D-2BF2364A5477}"/>
              </a:ext>
            </a:extLst>
          </p:cNvPr>
          <p:cNvCxnSpPr/>
          <p:nvPr/>
        </p:nvCxnSpPr>
        <p:spPr>
          <a:xfrm>
            <a:off x="5292080" y="1938192"/>
            <a:ext cx="194421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765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1409487B-E2F3-8356-70DC-976592611C71}"/>
              </a:ext>
            </a:extLst>
          </p:cNvPr>
          <p:cNvSpPr>
            <a:spLocks noGrp="1"/>
          </p:cNvSpPr>
          <p:nvPr>
            <p:ph type="sldNum" sz="quarter" idx="12"/>
          </p:nvPr>
        </p:nvSpPr>
        <p:spPr/>
        <p:txBody>
          <a:bodyPr/>
          <a:lstStyle/>
          <a:p>
            <a:fld id="{B9A80618-428C-4C0C-BF00-FA87539524B4}" type="slidenum">
              <a:rPr lang="lt-LT" smtClean="0">
                <a:solidFill>
                  <a:srgbClr val="073E87"/>
                </a:solidFill>
              </a:rPr>
              <a:pPr/>
              <a:t>51</a:t>
            </a:fld>
            <a:endParaRPr lang="lt-LT" dirty="0">
              <a:solidFill>
                <a:srgbClr val="073E87"/>
              </a:solidFill>
            </a:endParaRPr>
          </a:p>
        </p:txBody>
      </p:sp>
      <p:sp>
        <p:nvSpPr>
          <p:cNvPr id="4" name="Pavadinimas 3">
            <a:extLst>
              <a:ext uri="{FF2B5EF4-FFF2-40B4-BE49-F238E27FC236}">
                <a16:creationId xmlns:a16="http://schemas.microsoft.com/office/drawing/2014/main" id="{EED4285D-BAC0-1E57-D25D-81867A7C697C}"/>
              </a:ext>
            </a:extLst>
          </p:cNvPr>
          <p:cNvSpPr>
            <a:spLocks noGrp="1"/>
          </p:cNvSpPr>
          <p:nvPr>
            <p:ph type="title"/>
          </p:nvPr>
        </p:nvSpPr>
        <p:spPr/>
        <p:txBody>
          <a:bodyPr>
            <a:normAutofit fontScale="90000"/>
          </a:bodyPr>
          <a:lstStyle/>
          <a:p>
            <a:r>
              <a:rPr lang="lt-LT" dirty="0">
                <a:solidFill>
                  <a:schemeClr val="bg1"/>
                </a:solidFill>
              </a:rPr>
              <a:t>Lokalieji (vietiniai) tinklai, MAC adresas –</a:t>
            </a:r>
            <a:br>
              <a:rPr lang="lt-LT" dirty="0">
                <a:solidFill>
                  <a:schemeClr val="bg1"/>
                </a:solidFill>
              </a:rPr>
            </a:br>
            <a:r>
              <a:rPr lang="lt-LT" dirty="0">
                <a:solidFill>
                  <a:schemeClr val="bg1"/>
                </a:solidFill>
              </a:rPr>
              <a:t>tinklo sąsajos (prieigos) sluoksnis (Link </a:t>
            </a:r>
            <a:r>
              <a:rPr lang="lt-LT" dirty="0" err="1">
                <a:solidFill>
                  <a:schemeClr val="bg1"/>
                </a:solidFill>
              </a:rPr>
              <a:t>Layer</a:t>
            </a:r>
            <a:r>
              <a:rPr lang="lt-LT" dirty="0">
                <a:solidFill>
                  <a:schemeClr val="bg1"/>
                </a:solidFill>
              </a:rPr>
              <a:t>) (3)</a:t>
            </a:r>
            <a:endParaRPr lang="en-US" dirty="0"/>
          </a:p>
        </p:txBody>
      </p:sp>
      <p:sp>
        <p:nvSpPr>
          <p:cNvPr id="7" name="TextBox 6">
            <a:extLst>
              <a:ext uri="{FF2B5EF4-FFF2-40B4-BE49-F238E27FC236}">
                <a16:creationId xmlns:a16="http://schemas.microsoft.com/office/drawing/2014/main" id="{F65822DE-88BF-1AA5-9932-47073621F73F}"/>
              </a:ext>
            </a:extLst>
          </p:cNvPr>
          <p:cNvSpPr txBox="1"/>
          <p:nvPr/>
        </p:nvSpPr>
        <p:spPr>
          <a:xfrm>
            <a:off x="2555776" y="1188356"/>
            <a:ext cx="6347070" cy="3924000"/>
          </a:xfrm>
          <a:prstGeom prst="rect">
            <a:avLst/>
          </a:prstGeom>
          <a:solidFill>
            <a:srgbClr val="BCE4FC">
              <a:alpha val="53000"/>
            </a:srgbClr>
          </a:solidFill>
        </p:spPr>
        <p:txBody>
          <a:bodyPr wrap="square" rtlCol="0">
            <a:spAutoFit/>
          </a:bodyPr>
          <a:lstStyle/>
          <a:p>
            <a:r>
              <a:rPr lang="lt-LT" sz="1300" b="1" dirty="0">
                <a:solidFill>
                  <a:schemeClr val="tx2"/>
                </a:solidFill>
              </a:rPr>
              <a:t>Kompiuterių operacinėse sistemose yra nemažai komandų darbui su MAC adresais ir ARP tarnyba.</a:t>
            </a:r>
          </a:p>
          <a:p>
            <a:pPr>
              <a:spcAft>
                <a:spcPts val="600"/>
              </a:spcAft>
            </a:pPr>
            <a:r>
              <a:rPr lang="lt-LT" sz="1300" b="1" dirty="0">
                <a:solidFill>
                  <a:schemeClr val="tx2"/>
                </a:solidFill>
              </a:rPr>
              <a:t>Dauguma jų vykdomos kompiuterio komandų eilutėje </a:t>
            </a:r>
            <a:r>
              <a:rPr lang="lt-LT" sz="1300" dirty="0">
                <a:solidFill>
                  <a:schemeClr val="tx2"/>
                </a:solidFill>
              </a:rPr>
              <a:t>(pasiekiama                        </a:t>
            </a:r>
            <a:r>
              <a:rPr lang="lt-LT" sz="1300" dirty="0">
                <a:solidFill>
                  <a:schemeClr val="tx2"/>
                </a:solidFill>
                <a:sym typeface="Wingdings" panose="05000000000000000000" pitchFamily="2" charset="2"/>
              </a:rPr>
              <a:t> </a:t>
            </a:r>
            <a:r>
              <a:rPr lang="lt-LT" sz="1300" b="1" dirty="0" err="1">
                <a:solidFill>
                  <a:schemeClr val="tx2"/>
                </a:solidFill>
              </a:rPr>
              <a:t>cmd</a:t>
            </a:r>
            <a:r>
              <a:rPr lang="lt-LT" sz="1300" b="1" dirty="0">
                <a:solidFill>
                  <a:schemeClr val="tx2"/>
                </a:solidFill>
              </a:rPr>
              <a:t>)</a:t>
            </a:r>
            <a:r>
              <a:rPr lang="lt-LT" sz="1300" dirty="0">
                <a:solidFill>
                  <a:schemeClr val="tx2"/>
                </a:solidFill>
              </a:rPr>
              <a:t>.</a:t>
            </a:r>
          </a:p>
          <a:p>
            <a:pPr>
              <a:spcAft>
                <a:spcPts val="600"/>
              </a:spcAft>
            </a:pPr>
            <a:r>
              <a:rPr lang="lt-LT" sz="1300" dirty="0">
                <a:solidFill>
                  <a:schemeClr val="tx2"/>
                </a:solidFill>
              </a:rPr>
              <a:t>Pavyzdžiui,  </a:t>
            </a:r>
            <a:r>
              <a:rPr lang="lt-LT" sz="1300" b="1" dirty="0">
                <a:solidFill>
                  <a:schemeClr val="tx2"/>
                </a:solidFill>
              </a:rPr>
              <a:t>ARP   komanda </a:t>
            </a:r>
            <a:r>
              <a:rPr lang="lt-LT" sz="1300" dirty="0">
                <a:solidFill>
                  <a:schemeClr val="tx2"/>
                </a:solidFill>
              </a:rPr>
              <a:t>parodo kompiuterio turėtus ryšius su vietinio  tinklo kompiuteriais, leidžia peržiūrėti ir redaguoti ARP lentelę:</a:t>
            </a:r>
          </a:p>
          <a:p>
            <a:pPr>
              <a:spcAft>
                <a:spcPts val="600"/>
              </a:spcAft>
            </a:pPr>
            <a:endParaRPr lang="lt-LT" sz="1300" b="1" dirty="0">
              <a:solidFill>
                <a:schemeClr val="tx2"/>
              </a:solidFill>
            </a:endParaRPr>
          </a:p>
          <a:p>
            <a:pPr>
              <a:spcAft>
                <a:spcPts val="600"/>
              </a:spcAft>
            </a:pPr>
            <a:endParaRPr lang="lt-LT" sz="1300" b="1" dirty="0">
              <a:solidFill>
                <a:schemeClr val="tx2"/>
              </a:solidFill>
            </a:endParaRPr>
          </a:p>
          <a:p>
            <a:pPr>
              <a:spcAft>
                <a:spcPts val="600"/>
              </a:spcAft>
            </a:pPr>
            <a:endParaRPr lang="lt-LT" sz="1300" b="1" dirty="0">
              <a:solidFill>
                <a:schemeClr val="tx2"/>
              </a:solidFill>
            </a:endParaRPr>
          </a:p>
          <a:p>
            <a:pPr>
              <a:spcAft>
                <a:spcPts val="600"/>
              </a:spcAft>
            </a:pPr>
            <a:r>
              <a:rPr lang="lt-LT" sz="1300" dirty="0">
                <a:solidFill>
                  <a:schemeClr val="tx2"/>
                </a:solidFill>
              </a:rPr>
              <a:t>Naudodami </a:t>
            </a:r>
            <a:r>
              <a:rPr lang="lt-LT" sz="1300" b="1" dirty="0" err="1">
                <a:solidFill>
                  <a:schemeClr val="tx2"/>
                </a:solidFill>
              </a:rPr>
              <a:t>ipconfig</a:t>
            </a:r>
            <a:r>
              <a:rPr lang="lt-LT" sz="1300" b="1" dirty="0">
                <a:solidFill>
                  <a:schemeClr val="tx2"/>
                </a:solidFill>
              </a:rPr>
              <a:t>/</a:t>
            </a:r>
            <a:r>
              <a:rPr lang="lt-LT" sz="1300" b="1" dirty="0" err="1">
                <a:solidFill>
                  <a:schemeClr val="tx2"/>
                </a:solidFill>
              </a:rPr>
              <a:t>all</a:t>
            </a:r>
            <a:r>
              <a:rPr lang="lt-LT" sz="1300" dirty="0">
                <a:solidFill>
                  <a:schemeClr val="tx2"/>
                </a:solidFill>
              </a:rPr>
              <a:t>, galite peržiūrėti išsamesnę informaciją, įskaitant (</a:t>
            </a:r>
            <a:r>
              <a:rPr lang="lt-LT" sz="1300" dirty="0" err="1">
                <a:solidFill>
                  <a:schemeClr val="tx2"/>
                </a:solidFill>
              </a:rPr>
              <a:t>Physical</a:t>
            </a:r>
            <a:r>
              <a:rPr lang="lt-LT" sz="1300" dirty="0">
                <a:solidFill>
                  <a:schemeClr val="tx2"/>
                </a:solidFill>
              </a:rPr>
              <a:t> – fizinį) MAC:</a:t>
            </a:r>
          </a:p>
          <a:p>
            <a:endParaRPr lang="lt-LT" sz="1300" dirty="0">
              <a:solidFill>
                <a:schemeClr val="tx2"/>
              </a:solidFill>
            </a:endParaRPr>
          </a:p>
          <a:p>
            <a:endParaRPr lang="lt-LT" sz="1400" dirty="0"/>
          </a:p>
          <a:p>
            <a:endParaRPr lang="lt-LT" sz="1400" dirty="0"/>
          </a:p>
          <a:p>
            <a:pPr>
              <a:spcAft>
                <a:spcPts val="600"/>
              </a:spcAft>
            </a:pPr>
            <a:endParaRPr lang="lt-LT" sz="1400" dirty="0"/>
          </a:p>
          <a:p>
            <a:endParaRPr lang="lt-LT" sz="1400" dirty="0"/>
          </a:p>
          <a:p>
            <a:pPr>
              <a:spcAft>
                <a:spcPts val="600"/>
              </a:spcAft>
            </a:pPr>
            <a:endParaRPr lang="lt-LT" sz="1300" b="1" dirty="0">
              <a:solidFill>
                <a:schemeClr val="tx2"/>
              </a:solidFill>
            </a:endParaRPr>
          </a:p>
        </p:txBody>
      </p:sp>
      <p:pic>
        <p:nvPicPr>
          <p:cNvPr id="2" name="Picture 4" descr="Adding A&amp;S Printers to non-domain Windows Computers - Arts &amp; Sciences -  Answers">
            <a:extLst>
              <a:ext uri="{FF2B5EF4-FFF2-40B4-BE49-F238E27FC236}">
                <a16:creationId xmlns:a16="http://schemas.microsoft.com/office/drawing/2014/main" id="{A544B067-588A-EAF1-1390-17D3BBB4FC75}"/>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6330" y="1560100"/>
            <a:ext cx="838078" cy="293258"/>
          </a:xfrm>
          <a:prstGeom prst="rect">
            <a:avLst/>
          </a:prstGeom>
          <a:noFill/>
          <a:extLst>
            <a:ext uri="{909E8E84-426E-40DD-AFC4-6F175D3DCCD1}">
              <a14:hiddenFill xmlns:a14="http://schemas.microsoft.com/office/drawing/2010/main">
                <a:solidFill>
                  <a:srgbClr val="FFFFFF"/>
                </a:solidFill>
              </a14:hiddenFill>
            </a:ext>
          </a:extLst>
        </p:spPr>
      </p:pic>
      <p:pic>
        <p:nvPicPr>
          <p:cNvPr id="15" name="Paveikslėlis 14">
            <a:extLst>
              <a:ext uri="{FF2B5EF4-FFF2-40B4-BE49-F238E27FC236}">
                <a16:creationId xmlns:a16="http://schemas.microsoft.com/office/drawing/2014/main" id="{6DC0314B-4681-3751-1C0C-648C224D9F81}"/>
              </a:ext>
            </a:extLst>
          </p:cNvPr>
          <p:cNvPicPr>
            <a:picLocks noChangeAspect="1"/>
          </p:cNvPicPr>
          <p:nvPr/>
        </p:nvPicPr>
        <p:blipFill>
          <a:blip r:embed="rId3"/>
          <a:stretch>
            <a:fillRect/>
          </a:stretch>
        </p:blipFill>
        <p:spPr>
          <a:xfrm>
            <a:off x="35496" y="1767197"/>
            <a:ext cx="2437907" cy="1881730"/>
          </a:xfrm>
          <a:prstGeom prst="rect">
            <a:avLst/>
          </a:prstGeom>
        </p:spPr>
      </p:pic>
      <p:pic>
        <p:nvPicPr>
          <p:cNvPr id="6" name="Paveikslėlis 5">
            <a:extLst>
              <a:ext uri="{FF2B5EF4-FFF2-40B4-BE49-F238E27FC236}">
                <a16:creationId xmlns:a16="http://schemas.microsoft.com/office/drawing/2014/main" id="{CF91B2C1-37EE-A236-1AD8-F32021147598}"/>
              </a:ext>
            </a:extLst>
          </p:cNvPr>
          <p:cNvPicPr>
            <a:picLocks noGrp="1" noRot="1" noChangeAspect="1" noMove="1" noResize="1" noEditPoints="1" noAdjustHandles="1" noChangeArrowheads="1" noChangeShapeType="1" noCrop="1"/>
          </p:cNvPicPr>
          <p:nvPr/>
        </p:nvPicPr>
        <p:blipFill rotWithShape="1">
          <a:blip r:embed="rId4"/>
          <a:srcRect b="4095"/>
          <a:stretch/>
        </p:blipFill>
        <p:spPr>
          <a:xfrm>
            <a:off x="2932977" y="2355726"/>
            <a:ext cx="4031933" cy="834025"/>
          </a:xfrm>
          <a:prstGeom prst="rect">
            <a:avLst/>
          </a:prstGeom>
        </p:spPr>
      </p:pic>
      <p:pic>
        <p:nvPicPr>
          <p:cNvPr id="9" name="Paveikslėlis 8">
            <a:extLst>
              <a:ext uri="{FF2B5EF4-FFF2-40B4-BE49-F238E27FC236}">
                <a16:creationId xmlns:a16="http://schemas.microsoft.com/office/drawing/2014/main" id="{5D51EFA9-ED9B-3245-A6CE-C786D0DC373B}"/>
              </a:ext>
            </a:extLst>
          </p:cNvPr>
          <p:cNvPicPr>
            <a:picLocks noGrp="1" noRot="1" noChangeAspect="1" noMove="1" noResize="1" noEditPoints="1" noAdjustHandles="1" noChangeArrowheads="1" noChangeShapeType="1" noCrop="1"/>
          </p:cNvPicPr>
          <p:nvPr/>
        </p:nvPicPr>
        <p:blipFill>
          <a:blip r:embed="rId5"/>
          <a:stretch>
            <a:fillRect/>
          </a:stretch>
        </p:blipFill>
        <p:spPr>
          <a:xfrm>
            <a:off x="2932977" y="3614552"/>
            <a:ext cx="5581460" cy="1454658"/>
          </a:xfrm>
          <a:prstGeom prst="rect">
            <a:avLst/>
          </a:prstGeom>
        </p:spPr>
      </p:pic>
    </p:spTree>
    <p:extLst>
      <p:ext uri="{BB962C8B-B14F-4D97-AF65-F5344CB8AC3E}">
        <p14:creationId xmlns:p14="http://schemas.microsoft.com/office/powerpoint/2010/main" val="3858705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131590"/>
            <a:ext cx="8640959" cy="3600400"/>
          </a:xfrm>
        </p:spPr>
        <p:txBody>
          <a:bodyPr>
            <a:normAutofit/>
          </a:bodyPr>
          <a:lstStyle/>
          <a:p>
            <a:pPr marL="0" indent="0">
              <a:lnSpc>
                <a:spcPct val="90000"/>
              </a:lnSpc>
              <a:buClr>
                <a:schemeClr val="tx2"/>
              </a:buClr>
              <a:buNone/>
            </a:pPr>
            <a:r>
              <a:rPr lang="lt-LT" sz="1900" b="1" dirty="0">
                <a:solidFill>
                  <a:srgbClr val="7030A0"/>
                </a:solidFill>
              </a:rPr>
              <a:t>Naudodami anksčiau pateiktas MAC adresų ar ARP lentelių peržiūros ir tvarkymo komandas savarankiškai arba grupėse atlikite tyrinėjimus.</a:t>
            </a:r>
          </a:p>
          <a:p>
            <a:pPr>
              <a:lnSpc>
                <a:spcPct val="90000"/>
              </a:lnSpc>
              <a:buClr>
                <a:schemeClr val="tx2"/>
              </a:buClr>
            </a:pPr>
            <a:r>
              <a:rPr lang="lt-LT" sz="1900" dirty="0">
                <a:solidFill>
                  <a:srgbClr val="7030A0"/>
                </a:solidFill>
              </a:rPr>
              <a:t>Sužinokite savo kompiuterio  (tinklo plokštės, mazgo) MAC adresą.</a:t>
            </a:r>
          </a:p>
          <a:p>
            <a:pPr>
              <a:lnSpc>
                <a:spcPct val="90000"/>
              </a:lnSpc>
              <a:buClr>
                <a:schemeClr val="tx2"/>
              </a:buClr>
            </a:pPr>
            <a:r>
              <a:rPr lang="lt-LT" sz="1900" dirty="0">
                <a:solidFill>
                  <a:srgbClr val="7030A0"/>
                </a:solidFill>
              </a:rPr>
              <a:t>Naudodami surastą MAC adresą:</a:t>
            </a:r>
          </a:p>
          <a:p>
            <a:pPr marL="557213" lvl="1" indent="-198438">
              <a:spcBef>
                <a:spcPts val="200"/>
              </a:spcBef>
              <a:buClr>
                <a:schemeClr val="tx2"/>
              </a:buClr>
            </a:pPr>
            <a:r>
              <a:rPr lang="lt-LT" sz="1700" dirty="0">
                <a:solidFill>
                  <a:srgbClr val="7030A0"/>
                </a:solidFill>
              </a:rPr>
              <a:t>sužinokite gamintojo pavadinimą,</a:t>
            </a:r>
          </a:p>
          <a:p>
            <a:pPr marL="557213" lvl="1" indent="-198438">
              <a:spcBef>
                <a:spcPts val="200"/>
              </a:spcBef>
              <a:buClr>
                <a:schemeClr val="tx2"/>
              </a:buClr>
            </a:pPr>
            <a:r>
              <a:rPr lang="lt-LT" sz="1700" dirty="0">
                <a:solidFill>
                  <a:srgbClr val="7030A0"/>
                </a:solidFill>
              </a:rPr>
              <a:t>apsilankykite gamintojo internetiniame puslapyje,</a:t>
            </a:r>
          </a:p>
          <a:p>
            <a:pPr marL="557213" lvl="1" indent="-198438">
              <a:spcBef>
                <a:spcPts val="200"/>
              </a:spcBef>
              <a:buClr>
                <a:schemeClr val="tx2"/>
              </a:buClr>
            </a:pPr>
            <a:r>
              <a:rPr lang="lt-LT" sz="1700" dirty="0">
                <a:solidFill>
                  <a:srgbClr val="7030A0"/>
                </a:solidFill>
              </a:rPr>
              <a:t>paskaitykite gamintojo naujienas apie gaminamus analogiškus tinklo įrenginius.</a:t>
            </a:r>
          </a:p>
          <a:p>
            <a:pPr>
              <a:buClr>
                <a:schemeClr val="tx2"/>
              </a:buClr>
            </a:pPr>
            <a:r>
              <a:rPr lang="lt-LT" sz="1900" dirty="0">
                <a:solidFill>
                  <a:srgbClr val="7030A0"/>
                </a:solidFill>
              </a:rPr>
              <a:t>Tyrinėjimų pabaigoje mokytojo nurodytu būdu kartu aptarkite darbo rezultatus.</a:t>
            </a: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a:xfrm>
            <a:off x="457199" y="177549"/>
            <a:ext cx="8435279" cy="939546"/>
          </a:xfrm>
        </p:spPr>
        <p:txBody>
          <a:bodyPr>
            <a:normAutofit/>
          </a:bodyPr>
          <a:lstStyle/>
          <a:p>
            <a:pPr marL="541338"/>
            <a:r>
              <a:rPr lang="lt-LT" sz="3600" dirty="0"/>
              <a:t>Užduotis: lokalieji tinklai, MAC adresas </a:t>
            </a:r>
            <a:endParaRPr lang="en-US" sz="3600" dirty="0"/>
          </a:p>
        </p:txBody>
      </p:sp>
      <p:sp>
        <p:nvSpPr>
          <p:cNvPr id="7" name="Išskleidimas: 8 taškai 6">
            <a:extLst>
              <a:ext uri="{FF2B5EF4-FFF2-40B4-BE49-F238E27FC236}">
                <a16:creationId xmlns:a16="http://schemas.microsoft.com/office/drawing/2014/main" id="{1A9D0734-9F26-ED70-0CF3-14651BC8AB08}"/>
              </a:ext>
            </a:extLst>
          </p:cNvPr>
          <p:cNvSpPr/>
          <p:nvPr/>
        </p:nvSpPr>
        <p:spPr>
          <a:xfrm>
            <a:off x="251520" y="353997"/>
            <a:ext cx="720080" cy="777593"/>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7</a:t>
            </a:r>
            <a:endParaRPr lang="en-US" sz="32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76C8984E-BD70-C5A7-AD9B-C4711991FD74}"/>
              </a:ext>
            </a:extLst>
          </p:cNvPr>
          <p:cNvSpPr txBox="1"/>
          <p:nvPr/>
        </p:nvSpPr>
        <p:spPr>
          <a:xfrm>
            <a:off x="251519" y="3579860"/>
            <a:ext cx="8640959" cy="1461939"/>
          </a:xfrm>
          <a:prstGeom prst="rect">
            <a:avLst/>
          </a:prstGeom>
          <a:solidFill>
            <a:srgbClr val="BCE4FC"/>
          </a:solidFill>
        </p:spPr>
        <p:txBody>
          <a:bodyPr wrap="square" lIns="36000" tIns="0" rIns="36000" bIns="0" rtlCol="0">
            <a:spAutoFit/>
          </a:bodyPr>
          <a:lstStyle/>
          <a:p>
            <a:r>
              <a:rPr lang="lt-LT" sz="1500" dirty="0">
                <a:solidFill>
                  <a:schemeClr val="tx2"/>
                </a:solidFill>
              </a:rPr>
              <a:t>Galite naudoti ir komandą </a:t>
            </a:r>
            <a:r>
              <a:rPr lang="lt-LT" sz="1500" b="1" dirty="0" err="1">
                <a:solidFill>
                  <a:schemeClr val="tx2"/>
                </a:solidFill>
              </a:rPr>
              <a:t>Getmac</a:t>
            </a:r>
            <a:r>
              <a:rPr lang="lt-LT" sz="1500" dirty="0">
                <a:solidFill>
                  <a:schemeClr val="tx2"/>
                </a:solidFill>
              </a:rPr>
              <a:t>, skirta parodyti kompiuterio MAC adresą ir kitą informaciją, susijusią su šiuo adresu, pavyzdžiui:</a:t>
            </a:r>
          </a:p>
          <a:p>
            <a:endParaRPr lang="lt-LT" sz="1500" b="1" dirty="0">
              <a:solidFill>
                <a:schemeClr val="tx2"/>
              </a:solidFill>
            </a:endParaRPr>
          </a:p>
          <a:p>
            <a:endParaRPr lang="lt-LT" sz="1500" b="1" dirty="0">
              <a:solidFill>
                <a:schemeClr val="tx2"/>
              </a:solidFill>
            </a:endParaRPr>
          </a:p>
          <a:p>
            <a:pPr>
              <a:spcAft>
                <a:spcPts val="600"/>
              </a:spcAft>
            </a:pPr>
            <a:endParaRPr lang="lt-LT" sz="1500" b="1" dirty="0">
              <a:solidFill>
                <a:schemeClr val="tx2"/>
              </a:solidFill>
            </a:endParaRPr>
          </a:p>
          <a:p>
            <a:endParaRPr lang="en-US" sz="1500" b="1" dirty="0">
              <a:solidFill>
                <a:schemeClr val="tx2"/>
              </a:solidFill>
            </a:endParaRPr>
          </a:p>
        </p:txBody>
      </p:sp>
      <p:pic>
        <p:nvPicPr>
          <p:cNvPr id="15" name="Paveikslėlis 14">
            <a:extLst>
              <a:ext uri="{FF2B5EF4-FFF2-40B4-BE49-F238E27FC236}">
                <a16:creationId xmlns:a16="http://schemas.microsoft.com/office/drawing/2014/main" id="{606D69A4-B49A-99CB-7651-1B3EDBC21D1D}"/>
              </a:ext>
            </a:extLst>
          </p:cNvPr>
          <p:cNvPicPr>
            <a:picLocks noChangeAspect="1"/>
          </p:cNvPicPr>
          <p:nvPr/>
        </p:nvPicPr>
        <p:blipFill>
          <a:blip r:embed="rId3"/>
          <a:stretch>
            <a:fillRect/>
          </a:stretch>
        </p:blipFill>
        <p:spPr>
          <a:xfrm>
            <a:off x="1403648" y="4011910"/>
            <a:ext cx="7452320" cy="986666"/>
          </a:xfrm>
          <a:prstGeom prst="rect">
            <a:avLst/>
          </a:prstGeom>
        </p:spPr>
      </p:pic>
      <p:sp>
        <p:nvSpPr>
          <p:cNvPr id="6" name="Skaidrės numerio vietos rezervavimo ženklas 2">
            <a:extLst>
              <a:ext uri="{FF2B5EF4-FFF2-40B4-BE49-F238E27FC236}">
                <a16:creationId xmlns:a16="http://schemas.microsoft.com/office/drawing/2014/main" id="{F20A589A-D965-4879-DC2E-0B232E56CB68}"/>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52</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2330890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74A69130-229B-B3F5-798F-48E7DC517EE4}"/>
              </a:ext>
            </a:extLst>
          </p:cNvPr>
          <p:cNvSpPr>
            <a:spLocks noGrp="1"/>
          </p:cNvSpPr>
          <p:nvPr>
            <p:ph idx="1"/>
          </p:nvPr>
        </p:nvSpPr>
        <p:spPr>
          <a:xfrm>
            <a:off x="3059832" y="1264598"/>
            <a:ext cx="5832648" cy="3755423"/>
          </a:xfrm>
        </p:spPr>
        <p:txBody>
          <a:bodyPr>
            <a:noAutofit/>
          </a:bodyPr>
          <a:lstStyle/>
          <a:p>
            <a:pPr marL="266700" indent="-266700"/>
            <a:r>
              <a:rPr lang="lt-LT" sz="1850" dirty="0">
                <a:solidFill>
                  <a:schemeClr val="tx2"/>
                </a:solidFill>
              </a:rPr>
              <a:t>Lokaliesiems  tinklams </a:t>
            </a:r>
            <a:r>
              <a:rPr lang="lt-LT" sz="1850" dirty="0"/>
              <a:t>prieigą prie interneto už </a:t>
            </a:r>
            <a:r>
              <a:rPr lang="lt-LT" sz="1850" dirty="0">
                <a:solidFill>
                  <a:schemeClr val="tx2"/>
                </a:solidFill>
              </a:rPr>
              <a:t>tam tikrą mokestį suteikia </a:t>
            </a:r>
            <a:r>
              <a:rPr lang="lt-LT" sz="1850" b="1" dirty="0">
                <a:solidFill>
                  <a:schemeClr val="tx2"/>
                </a:solidFill>
              </a:rPr>
              <a:t>I</a:t>
            </a:r>
            <a:r>
              <a:rPr lang="lt-LT" sz="1850" dirty="0">
                <a:solidFill>
                  <a:schemeClr val="tx2"/>
                </a:solidFill>
              </a:rPr>
              <a:t>nterneto </a:t>
            </a:r>
            <a:r>
              <a:rPr lang="lt-LT" sz="1850" b="1" dirty="0">
                <a:solidFill>
                  <a:schemeClr val="tx2"/>
                </a:solidFill>
              </a:rPr>
              <a:t>P</a:t>
            </a:r>
            <a:r>
              <a:rPr lang="lt-LT" sz="1850" dirty="0">
                <a:solidFill>
                  <a:schemeClr val="tx2"/>
                </a:solidFill>
              </a:rPr>
              <a:t>aslaugų </a:t>
            </a:r>
            <a:r>
              <a:rPr lang="lt-LT" sz="1850" b="1" dirty="0">
                <a:solidFill>
                  <a:schemeClr val="tx2"/>
                </a:solidFill>
              </a:rPr>
              <a:t>T</a:t>
            </a:r>
            <a:r>
              <a:rPr lang="lt-LT" sz="1850" dirty="0">
                <a:solidFill>
                  <a:schemeClr val="tx2"/>
                </a:solidFill>
              </a:rPr>
              <a:t>iekėjai (</a:t>
            </a:r>
            <a:r>
              <a:rPr lang="lt-LT" sz="1850" b="1" dirty="0">
                <a:solidFill>
                  <a:schemeClr val="tx2"/>
                </a:solidFill>
              </a:rPr>
              <a:t>IPT</a:t>
            </a:r>
            <a:r>
              <a:rPr lang="lt-LT" sz="1850" dirty="0">
                <a:solidFill>
                  <a:schemeClr val="tx2"/>
                </a:solidFill>
              </a:rPr>
              <a:t>). Jų sąrašas  skelbiamas Lietuvos ryšių reguliavimo tarnybos  interneto svetainėje </a:t>
            </a:r>
            <a:r>
              <a:rPr lang="lt-LT" sz="1850" b="1" dirty="0">
                <a:solidFill>
                  <a:schemeClr val="tx2"/>
                </a:solidFill>
                <a:hlinkClick r:id="rId2">
                  <a:extLst>
                    <a:ext uri="{A12FA001-AC4F-418D-AE19-62706E023703}">
                      <ahyp:hlinkClr xmlns:ahyp="http://schemas.microsoft.com/office/drawing/2018/hyperlinkcolor" xmlns="" val="tx"/>
                    </a:ext>
                  </a:extLst>
                </a:hlinkClick>
              </a:rPr>
              <a:t>https://www.rrt.lt</a:t>
            </a:r>
            <a:r>
              <a:rPr lang="lt-LT" sz="1850" b="1" dirty="0">
                <a:solidFill>
                  <a:schemeClr val="tx2"/>
                </a:solidFill>
              </a:rPr>
              <a:t>  </a:t>
            </a:r>
            <a:r>
              <a:rPr lang="lt-LT" sz="1850" dirty="0">
                <a:solidFill>
                  <a:schemeClr val="tx2"/>
                </a:solidFill>
              </a:rPr>
              <a:t>(</a:t>
            </a:r>
            <a:r>
              <a:rPr lang="lt-LT" sz="1850" b="1" i="1" dirty="0">
                <a:solidFill>
                  <a:schemeClr val="tx2"/>
                </a:solidFill>
              </a:rPr>
              <a:t>Viešųjų elektroninių ryšių tinklų ir (arba) viešųjų elektroninių ryšių paslaugų teikėjų sąrašas</a:t>
            </a:r>
            <a:r>
              <a:rPr lang="lt-LT" sz="1850" dirty="0">
                <a:solidFill>
                  <a:schemeClr val="tx2"/>
                </a:solidFill>
              </a:rPr>
              <a:t>). </a:t>
            </a:r>
          </a:p>
          <a:p>
            <a:pPr marL="266700" indent="-266700">
              <a:spcBef>
                <a:spcPts val="1200"/>
              </a:spcBef>
            </a:pPr>
            <a:r>
              <a:rPr lang="lt-LT" sz="1850" dirty="0">
                <a:solidFill>
                  <a:schemeClr val="tx2"/>
                </a:solidFill>
              </a:rPr>
              <a:t>Priklausomai nuo vietovės ir techninių sąlygų vietinis tinklas prie interneto </a:t>
            </a:r>
            <a:r>
              <a:rPr lang="lt-LT" sz="1850" dirty="0"/>
              <a:t>(tinklų tinklo, angl. </a:t>
            </a:r>
            <a:r>
              <a:rPr lang="lt-LT" sz="1850" i="1" dirty="0" err="1"/>
              <a:t>internet</a:t>
            </a:r>
            <a:r>
              <a:rPr lang="lt-LT" sz="1850" dirty="0"/>
              <a:t> – pasaulinio kompiuterių tinklo, jungiančio visuotinius ir vietinius kompiuterių tinklus) </a:t>
            </a:r>
            <a:r>
              <a:rPr lang="lt-LT" sz="1850" dirty="0">
                <a:solidFill>
                  <a:schemeClr val="tx2"/>
                </a:solidFill>
              </a:rPr>
              <a:t>jungiamas šviesolaidžiu, vytos poros, bevieliu (WI-FI ar kitu) būdu.</a:t>
            </a:r>
          </a:p>
          <a:p>
            <a:endParaRPr lang="en-US" sz="1850" dirty="0"/>
          </a:p>
        </p:txBody>
      </p:sp>
      <p:sp>
        <p:nvSpPr>
          <p:cNvPr id="3" name="Skaidrės numerio vietos rezervavimo ženklas 2">
            <a:extLst>
              <a:ext uri="{FF2B5EF4-FFF2-40B4-BE49-F238E27FC236}">
                <a16:creationId xmlns:a16="http://schemas.microsoft.com/office/drawing/2014/main" id="{FBC21E91-D885-3A84-0D75-362C8646E248}"/>
              </a:ext>
            </a:extLst>
          </p:cNvPr>
          <p:cNvSpPr>
            <a:spLocks noGrp="1"/>
          </p:cNvSpPr>
          <p:nvPr>
            <p:ph type="sldNum" sz="quarter" idx="12"/>
          </p:nvPr>
        </p:nvSpPr>
        <p:spPr/>
        <p:txBody>
          <a:bodyPr/>
          <a:lstStyle/>
          <a:p>
            <a:fld id="{B9A80618-428C-4C0C-BF00-FA87539524B4}" type="slidenum">
              <a:rPr lang="lt-LT" smtClean="0">
                <a:solidFill>
                  <a:srgbClr val="073E87"/>
                </a:solidFill>
              </a:rPr>
              <a:pPr/>
              <a:t>53</a:t>
            </a:fld>
            <a:endParaRPr lang="lt-LT">
              <a:solidFill>
                <a:srgbClr val="073E87"/>
              </a:solidFill>
            </a:endParaRPr>
          </a:p>
        </p:txBody>
      </p:sp>
      <p:pic>
        <p:nvPicPr>
          <p:cNvPr id="5" name="Paveikslėlis 4">
            <a:extLst>
              <a:ext uri="{FF2B5EF4-FFF2-40B4-BE49-F238E27FC236}">
                <a16:creationId xmlns:a16="http://schemas.microsoft.com/office/drawing/2014/main" id="{EE12717D-B874-A2D1-EDDA-9F0A3FC9955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5496" y="1707654"/>
            <a:ext cx="3134123" cy="2419113"/>
          </a:xfrm>
          <a:prstGeom prst="rect">
            <a:avLst/>
          </a:prstGeom>
        </p:spPr>
      </p:pic>
      <p:sp>
        <p:nvSpPr>
          <p:cNvPr id="6" name="Pavadinimas 13">
            <a:extLst>
              <a:ext uri="{FF2B5EF4-FFF2-40B4-BE49-F238E27FC236}">
                <a16:creationId xmlns:a16="http://schemas.microsoft.com/office/drawing/2014/main" id="{79CB65A0-5EF8-4E8D-944B-7B00AAC61EA7}"/>
              </a:ext>
            </a:extLst>
          </p:cNvPr>
          <p:cNvSpPr>
            <a:spLocks noGrp="1"/>
          </p:cNvSpPr>
          <p:nvPr>
            <p:ph type="title"/>
          </p:nvPr>
        </p:nvSpPr>
        <p:spPr>
          <a:xfrm>
            <a:off x="457200" y="177549"/>
            <a:ext cx="8229600" cy="939546"/>
          </a:xfrm>
        </p:spPr>
        <p:txBody>
          <a:bodyPr>
            <a:noAutofit/>
          </a:bodyPr>
          <a:lstStyle/>
          <a:p>
            <a:r>
              <a:rPr lang="lt-LT" sz="3200" dirty="0">
                <a:solidFill>
                  <a:schemeClr val="bg1"/>
                </a:solidFill>
              </a:rPr>
              <a:t>Lokalieji (vietiniai, vidiniai) tinklai,</a:t>
            </a:r>
            <a:br>
              <a:rPr lang="lt-LT" sz="3200" dirty="0">
                <a:solidFill>
                  <a:schemeClr val="bg1"/>
                </a:solidFill>
              </a:rPr>
            </a:br>
            <a:r>
              <a:rPr lang="lt-LT" sz="3200" dirty="0">
                <a:solidFill>
                  <a:schemeClr val="bg1"/>
                </a:solidFill>
              </a:rPr>
              <a:t>jų prieiga prie interneto (1)</a:t>
            </a:r>
            <a:endParaRPr lang="en-US" sz="3200" dirty="0"/>
          </a:p>
        </p:txBody>
      </p:sp>
    </p:spTree>
    <p:extLst>
      <p:ext uri="{BB962C8B-B14F-4D97-AF65-F5344CB8AC3E}">
        <p14:creationId xmlns:p14="http://schemas.microsoft.com/office/powerpoint/2010/main" val="252898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74A69130-229B-B3F5-798F-48E7DC517EE4}"/>
              </a:ext>
            </a:extLst>
          </p:cNvPr>
          <p:cNvSpPr>
            <a:spLocks noGrp="1"/>
          </p:cNvSpPr>
          <p:nvPr>
            <p:ph idx="1"/>
          </p:nvPr>
        </p:nvSpPr>
        <p:spPr>
          <a:xfrm>
            <a:off x="3169620" y="1563638"/>
            <a:ext cx="5722860" cy="2784875"/>
          </a:xfrm>
        </p:spPr>
        <p:txBody>
          <a:bodyPr>
            <a:normAutofit/>
          </a:bodyPr>
          <a:lstStyle/>
          <a:p>
            <a:pPr marL="182563" indent="-182563">
              <a:buNone/>
            </a:pPr>
            <a:r>
              <a:rPr lang="lt-LT" sz="1400" b="1" dirty="0"/>
              <a:t>1.</a:t>
            </a:r>
            <a:r>
              <a:rPr lang="lt-LT" sz="1400" dirty="0"/>
              <a:t> IPT registruoja paslaugos gavėją (vartotoją). Pasirašius interneto tiekimo vienu iš ankščiau nurodytų būdų sutartį, internetas tiekiamas į paslaugos gavėjo tinklo įrenginį – maršrutizatorių. Dauguma IPT šį įrenginį nuomoja klientui už tam tikrą mokestį (žr. paveiksle „Maršrutizatorius“).</a:t>
            </a:r>
          </a:p>
          <a:p>
            <a:pPr marL="182563" indent="-182563">
              <a:buNone/>
            </a:pPr>
            <a:r>
              <a:rPr lang="lt-LT" sz="1400" b="1" dirty="0"/>
              <a:t>2.</a:t>
            </a:r>
            <a:r>
              <a:rPr lang="lt-LT" sz="1400" dirty="0"/>
              <a:t> IPT suteikia bent vieną išorinį pasauliniu mastu unikalų IP adresą (paveiksle tai IP: 5.20.0.11 ). Šį adresą „žino“ maršrutizatorius.</a:t>
            </a:r>
          </a:p>
          <a:p>
            <a:pPr marL="182563" indent="-182563">
              <a:buNone/>
            </a:pPr>
            <a:r>
              <a:rPr lang="lt-LT" sz="1400" b="1" dirty="0"/>
              <a:t>3.</a:t>
            </a:r>
            <a:r>
              <a:rPr lang="lt-LT" sz="1400" dirty="0"/>
              <a:t> Maršrutizatoriuje yra nurodoma (konfigūruojama) vietinių tinklo IP adresų aibė (pavyzdžiui,  192.168.0.0–192.168.0.255).</a:t>
            </a:r>
          </a:p>
          <a:p>
            <a:pPr marL="182563" indent="-182563">
              <a:buNone/>
            </a:pPr>
            <a:r>
              <a:rPr lang="lt-LT" sz="1400" b="1" dirty="0"/>
              <a:t>4.</a:t>
            </a:r>
            <a:r>
              <a:rPr lang="lt-LT" sz="1400" dirty="0"/>
              <a:t> Vietiniams tinklo įrenginiams suteikiami  vietiniai IP adresai  iš  maršrutizatoriaus vietinių adresų aibės (unikalūs vietinio tinklo lygmenyje – žr. tinklo schemą).</a:t>
            </a:r>
          </a:p>
        </p:txBody>
      </p:sp>
      <p:sp>
        <p:nvSpPr>
          <p:cNvPr id="3" name="Skaidrės numerio vietos rezervavimo ženklas 2">
            <a:extLst>
              <a:ext uri="{FF2B5EF4-FFF2-40B4-BE49-F238E27FC236}">
                <a16:creationId xmlns:a16="http://schemas.microsoft.com/office/drawing/2014/main" id="{FBC21E91-D885-3A84-0D75-362C8646E248}"/>
              </a:ext>
            </a:extLst>
          </p:cNvPr>
          <p:cNvSpPr>
            <a:spLocks noGrp="1"/>
          </p:cNvSpPr>
          <p:nvPr>
            <p:ph type="sldNum" sz="quarter" idx="12"/>
          </p:nvPr>
        </p:nvSpPr>
        <p:spPr/>
        <p:txBody>
          <a:bodyPr/>
          <a:lstStyle/>
          <a:p>
            <a:fld id="{B9A80618-428C-4C0C-BF00-FA87539524B4}" type="slidenum">
              <a:rPr lang="lt-LT" smtClean="0">
                <a:solidFill>
                  <a:srgbClr val="073E87"/>
                </a:solidFill>
              </a:rPr>
              <a:pPr/>
              <a:t>54</a:t>
            </a:fld>
            <a:endParaRPr lang="lt-LT">
              <a:solidFill>
                <a:srgbClr val="073E87"/>
              </a:solidFill>
            </a:endParaRPr>
          </a:p>
        </p:txBody>
      </p:sp>
      <p:pic>
        <p:nvPicPr>
          <p:cNvPr id="5" name="Paveikslėlis 4">
            <a:extLst>
              <a:ext uri="{FF2B5EF4-FFF2-40B4-BE49-F238E27FC236}">
                <a16:creationId xmlns:a16="http://schemas.microsoft.com/office/drawing/2014/main" id="{EE12717D-B874-A2D1-EDDA-9F0A3FC9955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5496" y="1707654"/>
            <a:ext cx="3134123" cy="2419113"/>
          </a:xfrm>
          <a:prstGeom prst="rect">
            <a:avLst/>
          </a:prstGeom>
        </p:spPr>
      </p:pic>
      <p:sp>
        <p:nvSpPr>
          <p:cNvPr id="6" name="Pavadinimas 13">
            <a:extLst>
              <a:ext uri="{FF2B5EF4-FFF2-40B4-BE49-F238E27FC236}">
                <a16:creationId xmlns:a16="http://schemas.microsoft.com/office/drawing/2014/main" id="{79CB65A0-5EF8-4E8D-944B-7B00AAC61EA7}"/>
              </a:ext>
            </a:extLst>
          </p:cNvPr>
          <p:cNvSpPr>
            <a:spLocks noGrp="1"/>
          </p:cNvSpPr>
          <p:nvPr>
            <p:ph type="title"/>
          </p:nvPr>
        </p:nvSpPr>
        <p:spPr>
          <a:xfrm>
            <a:off x="457200" y="177549"/>
            <a:ext cx="8229600" cy="939546"/>
          </a:xfrm>
        </p:spPr>
        <p:txBody>
          <a:bodyPr>
            <a:noAutofit/>
          </a:bodyPr>
          <a:lstStyle/>
          <a:p>
            <a:r>
              <a:rPr lang="lt-LT" sz="3200" dirty="0">
                <a:solidFill>
                  <a:schemeClr val="bg1"/>
                </a:solidFill>
              </a:rPr>
              <a:t>Lokalieji (vietiniai, vidiniai) tinklai,</a:t>
            </a:r>
            <a:br>
              <a:rPr lang="lt-LT" sz="3200" dirty="0">
                <a:solidFill>
                  <a:schemeClr val="bg1"/>
                </a:solidFill>
              </a:rPr>
            </a:br>
            <a:r>
              <a:rPr lang="lt-LT" sz="3200" dirty="0">
                <a:solidFill>
                  <a:schemeClr val="bg1"/>
                </a:solidFill>
              </a:rPr>
              <a:t>jų prieiga prie interneto (2)</a:t>
            </a:r>
            <a:endParaRPr lang="en-US" sz="3200" dirty="0"/>
          </a:p>
        </p:txBody>
      </p:sp>
      <p:sp>
        <p:nvSpPr>
          <p:cNvPr id="4" name="TextBox 3">
            <a:extLst>
              <a:ext uri="{FF2B5EF4-FFF2-40B4-BE49-F238E27FC236}">
                <a16:creationId xmlns:a16="http://schemas.microsoft.com/office/drawing/2014/main" id="{63D35708-4FD4-AB04-B36A-83D7C6DE23A5}"/>
              </a:ext>
            </a:extLst>
          </p:cNvPr>
          <p:cNvSpPr txBox="1"/>
          <p:nvPr/>
        </p:nvSpPr>
        <p:spPr>
          <a:xfrm>
            <a:off x="251520" y="1203598"/>
            <a:ext cx="8640960" cy="400110"/>
          </a:xfrm>
          <a:prstGeom prst="rect">
            <a:avLst/>
          </a:prstGeom>
          <a:noFill/>
        </p:spPr>
        <p:txBody>
          <a:bodyPr wrap="square" rtlCol="0">
            <a:spAutoFit/>
          </a:bodyPr>
          <a:lstStyle/>
          <a:p>
            <a:r>
              <a:rPr lang="lt-LT" sz="2000" b="1" dirty="0">
                <a:solidFill>
                  <a:schemeClr val="tx2"/>
                </a:solidFill>
              </a:rPr>
              <a:t>Tipiškas vietinio kompiuterių tinklo jungimo prie interneto sprendimas:</a:t>
            </a:r>
          </a:p>
        </p:txBody>
      </p:sp>
      <p:sp>
        <p:nvSpPr>
          <p:cNvPr id="7" name="TextBox 6">
            <a:extLst>
              <a:ext uri="{FF2B5EF4-FFF2-40B4-BE49-F238E27FC236}">
                <a16:creationId xmlns:a16="http://schemas.microsoft.com/office/drawing/2014/main" id="{B11812C8-325E-BF7E-D950-D7BE5303A87A}"/>
              </a:ext>
            </a:extLst>
          </p:cNvPr>
          <p:cNvSpPr txBox="1"/>
          <p:nvPr/>
        </p:nvSpPr>
        <p:spPr>
          <a:xfrm>
            <a:off x="318842" y="4299942"/>
            <a:ext cx="8573638" cy="743793"/>
          </a:xfrm>
          <a:prstGeom prst="rect">
            <a:avLst/>
          </a:prstGeom>
          <a:noFill/>
        </p:spPr>
        <p:txBody>
          <a:bodyPr wrap="square" rtlCol="0">
            <a:spAutoFit/>
          </a:bodyPr>
          <a:lstStyle/>
          <a:p>
            <a:r>
              <a:rPr lang="lt-LT" sz="1400" dirty="0">
                <a:solidFill>
                  <a:schemeClr val="tx2"/>
                </a:solidFill>
              </a:rPr>
              <a:t>IP adresai suteikiami </a:t>
            </a:r>
            <a:r>
              <a:rPr lang="lt-LT" sz="1400" b="1" dirty="0">
                <a:solidFill>
                  <a:schemeClr val="tx2"/>
                </a:solidFill>
              </a:rPr>
              <a:t>dviem būdais: </a:t>
            </a:r>
          </a:p>
          <a:p>
            <a:pPr marL="171450" indent="-171450">
              <a:spcBef>
                <a:spcPts val="200"/>
              </a:spcBef>
              <a:buFont typeface="Arial" panose="020B0604020202020204" pitchFamily="34" charset="0"/>
              <a:buChar char="•"/>
            </a:pPr>
            <a:r>
              <a:rPr lang="lt-LT" sz="1250" b="1" dirty="0">
                <a:solidFill>
                  <a:schemeClr val="tx2"/>
                </a:solidFill>
              </a:rPr>
              <a:t>dinaminiu,</a:t>
            </a:r>
            <a:r>
              <a:rPr lang="lt-LT" sz="1250" dirty="0">
                <a:solidFill>
                  <a:schemeClr val="tx2"/>
                </a:solidFill>
              </a:rPr>
              <a:t> jei įrenginio tinklo plokštė nustatyta dinaminiams adresams ir maršrutizatoriuje nurodyta dinaminių adresų aibė,</a:t>
            </a:r>
          </a:p>
          <a:p>
            <a:pPr marL="171450" indent="-171450">
              <a:spcBef>
                <a:spcPts val="200"/>
              </a:spcBef>
              <a:buFont typeface="Arial" panose="020B0604020202020204" pitchFamily="34" charset="0"/>
              <a:buChar char="•"/>
            </a:pPr>
            <a:r>
              <a:rPr lang="lt-LT" sz="1250" b="1" dirty="0">
                <a:solidFill>
                  <a:schemeClr val="tx2"/>
                </a:solidFill>
              </a:rPr>
              <a:t>statiniu </a:t>
            </a:r>
            <a:r>
              <a:rPr lang="lt-LT" sz="1250" dirty="0">
                <a:solidFill>
                  <a:schemeClr val="tx2"/>
                </a:solidFill>
              </a:rPr>
              <a:t>būdu, jei įrenginyje numatytas toks IP adreso suteikimo būdas.</a:t>
            </a:r>
            <a:endParaRPr lang="en-US" sz="1250" dirty="0"/>
          </a:p>
        </p:txBody>
      </p:sp>
    </p:spTree>
    <p:extLst>
      <p:ext uri="{BB962C8B-B14F-4D97-AF65-F5344CB8AC3E}">
        <p14:creationId xmlns:p14="http://schemas.microsoft.com/office/powerpoint/2010/main" val="2212607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vadinimas 3">
            <a:extLst>
              <a:ext uri="{FF2B5EF4-FFF2-40B4-BE49-F238E27FC236}">
                <a16:creationId xmlns:a16="http://schemas.microsoft.com/office/drawing/2014/main" id="{A156FCBB-AA32-494D-1462-9158AF5236EF}"/>
              </a:ext>
            </a:extLst>
          </p:cNvPr>
          <p:cNvSpPr>
            <a:spLocks noGrp="1"/>
          </p:cNvSpPr>
          <p:nvPr>
            <p:ph type="title"/>
          </p:nvPr>
        </p:nvSpPr>
        <p:spPr/>
        <p:txBody>
          <a:bodyPr>
            <a:normAutofit/>
          </a:bodyPr>
          <a:lstStyle/>
          <a:p>
            <a:r>
              <a:rPr lang="lt-LT" dirty="0">
                <a:solidFill>
                  <a:schemeClr val="bg1"/>
                </a:solidFill>
              </a:rPr>
              <a:t>IPv4 adresai. Klasifikacija ir  įvairovė (1)</a:t>
            </a:r>
            <a:endParaRPr lang="en-US" dirty="0"/>
          </a:p>
        </p:txBody>
      </p:sp>
      <p:sp>
        <p:nvSpPr>
          <p:cNvPr id="7" name="TextBox 6">
            <a:extLst>
              <a:ext uri="{FF2B5EF4-FFF2-40B4-BE49-F238E27FC236}">
                <a16:creationId xmlns:a16="http://schemas.microsoft.com/office/drawing/2014/main" id="{A517EE8A-FDEF-2145-3976-65D61526BA87}"/>
              </a:ext>
            </a:extLst>
          </p:cNvPr>
          <p:cNvSpPr txBox="1"/>
          <p:nvPr/>
        </p:nvSpPr>
        <p:spPr>
          <a:xfrm>
            <a:off x="241864" y="1155854"/>
            <a:ext cx="8712968" cy="1944122"/>
          </a:xfrm>
          <a:prstGeom prst="rect">
            <a:avLst/>
          </a:prstGeom>
          <a:noFill/>
        </p:spPr>
        <p:txBody>
          <a:bodyPr wrap="square" rtlCol="0">
            <a:spAutoFit/>
          </a:bodyPr>
          <a:lstStyle/>
          <a:p>
            <a:pPr marL="285750" indent="-285750">
              <a:spcAft>
                <a:spcPts val="200"/>
              </a:spcAft>
              <a:buClr>
                <a:srgbClr val="029EF4"/>
              </a:buClr>
              <a:buSzPct val="90000"/>
              <a:buFont typeface="Wingdings" panose="05000000000000000000" pitchFamily="2" charset="2"/>
              <a:buChar char="q"/>
            </a:pPr>
            <a:r>
              <a:rPr lang="lt-LT" sz="1300" dirty="0">
                <a:solidFill>
                  <a:schemeClr val="tx2"/>
                </a:solidFill>
              </a:rPr>
              <a:t>IPv4 (</a:t>
            </a:r>
            <a:r>
              <a:rPr lang="lt-LT" sz="1300" i="1" dirty="0">
                <a:solidFill>
                  <a:schemeClr val="tx2"/>
                </a:solidFill>
              </a:rPr>
              <a:t>Internet </a:t>
            </a:r>
            <a:r>
              <a:rPr lang="lt-LT" sz="1300" i="1" dirty="0" err="1">
                <a:solidFill>
                  <a:schemeClr val="tx2"/>
                </a:solidFill>
              </a:rPr>
              <a:t>Protocol</a:t>
            </a:r>
            <a:r>
              <a:rPr lang="lt-LT" sz="1300" i="1" dirty="0">
                <a:solidFill>
                  <a:schemeClr val="tx2"/>
                </a:solidFill>
              </a:rPr>
              <a:t> </a:t>
            </a:r>
            <a:r>
              <a:rPr lang="lt-LT" sz="1300" i="1" dirty="0" err="1">
                <a:solidFill>
                  <a:schemeClr val="tx2"/>
                </a:solidFill>
              </a:rPr>
              <a:t>version</a:t>
            </a:r>
            <a:r>
              <a:rPr lang="lt-LT" sz="1300" i="1" dirty="0">
                <a:solidFill>
                  <a:schemeClr val="tx2"/>
                </a:solidFill>
              </a:rPr>
              <a:t> 4</a:t>
            </a:r>
            <a:r>
              <a:rPr lang="lt-LT" sz="1300" dirty="0">
                <a:solidFill>
                  <a:schemeClr val="tx2"/>
                </a:solidFill>
              </a:rPr>
              <a:t>) adresai yra 32 bitų ilgio ir dažniausiai pateikiami kaip keturi 8 bitų skaičiai (4 baitai), atskirti taškais (pvz., 192.168.16.29).  Šis protokolas aprašytas 1981 m. rugsėjį  </a:t>
            </a:r>
            <a:r>
              <a:rPr lang="lt-LT" sz="1300" b="1" dirty="0">
                <a:solidFill>
                  <a:schemeClr val="tx2"/>
                </a:solidFill>
              </a:rPr>
              <a:t>RFC 791</a:t>
            </a:r>
            <a:r>
              <a:rPr lang="lt-LT" sz="1300" dirty="0">
                <a:solidFill>
                  <a:schemeClr val="tx2"/>
                </a:solidFill>
              </a:rPr>
              <a:t> dokumente, kuris mažai pasikeitė:  </a:t>
            </a:r>
            <a:r>
              <a:rPr lang="lt-LT" sz="1300" b="1" dirty="0">
                <a:solidFill>
                  <a:schemeClr val="tx2"/>
                </a:solidFill>
                <a:hlinkClick r:id="rId2">
                  <a:extLst>
                    <a:ext uri="{A12FA001-AC4F-418D-AE19-62706E023703}">
                      <ahyp:hlinkClr xmlns:ahyp="http://schemas.microsoft.com/office/drawing/2018/hyperlinkcolor" xmlns="" val="tx"/>
                    </a:ext>
                  </a:extLst>
                </a:hlinkClick>
              </a:rPr>
              <a:t>https://www.rfc-editor.org/rfc/rfc791.html</a:t>
            </a:r>
            <a:r>
              <a:rPr lang="lt-LT" sz="1300" b="1" dirty="0">
                <a:solidFill>
                  <a:schemeClr val="tx2"/>
                </a:solidFill>
              </a:rPr>
              <a:t> </a:t>
            </a:r>
            <a:r>
              <a:rPr lang="lt-LT" sz="1300" dirty="0">
                <a:solidFill>
                  <a:schemeClr val="tx2"/>
                </a:solidFill>
              </a:rPr>
              <a:t>(žr. 2023-09-20)</a:t>
            </a:r>
          </a:p>
          <a:p>
            <a:pPr marL="285750" indent="-285750">
              <a:spcAft>
                <a:spcPts val="200"/>
              </a:spcAft>
              <a:buClr>
                <a:srgbClr val="029EF4"/>
              </a:buClr>
              <a:buSzPct val="90000"/>
              <a:buFont typeface="Wingdings" panose="05000000000000000000" pitchFamily="2" charset="2"/>
              <a:buChar char="q"/>
            </a:pPr>
            <a:r>
              <a:rPr lang="lt-LT" sz="1300" dirty="0">
                <a:solidFill>
                  <a:schemeClr val="tx2"/>
                </a:solidFill>
              </a:rPr>
              <a:t>IPv4 adresai klasifikuojami į keletą klasių (A, B, C, D, E), kurios nustato, kiek baitų skiriama tinklo ir kompiuterio identifikavimui. </a:t>
            </a:r>
          </a:p>
          <a:p>
            <a:pPr marL="285750" indent="-285750">
              <a:spcAft>
                <a:spcPts val="200"/>
              </a:spcAft>
              <a:buClr>
                <a:srgbClr val="029EF4"/>
              </a:buClr>
              <a:buSzPct val="90000"/>
              <a:buFont typeface="Wingdings" panose="05000000000000000000" pitchFamily="2" charset="2"/>
              <a:buChar char="q"/>
            </a:pPr>
            <a:r>
              <a:rPr lang="lt-LT" sz="1300" b="1" dirty="0">
                <a:solidFill>
                  <a:schemeClr val="tx2"/>
                </a:solidFill>
              </a:rPr>
              <a:t>Pastaba.</a:t>
            </a:r>
            <a:r>
              <a:rPr lang="lt-LT" sz="1300" dirty="0">
                <a:solidFill>
                  <a:schemeClr val="tx2"/>
                </a:solidFill>
              </a:rPr>
              <a:t> Ši klasifikacija dabar yra šiek tiek pasenusi patvirtinus 1993 m. rugsėjo  mėn. </a:t>
            </a:r>
            <a:r>
              <a:rPr lang="lt-LT" sz="1300" b="1" dirty="0">
                <a:solidFill>
                  <a:schemeClr val="tx2"/>
                </a:solidFill>
              </a:rPr>
              <a:t>CIDR (</a:t>
            </a:r>
            <a:r>
              <a:rPr lang="lt-LT" sz="1300" b="1" dirty="0" err="1">
                <a:solidFill>
                  <a:schemeClr val="tx2"/>
                </a:solidFill>
              </a:rPr>
              <a:t>Classless</a:t>
            </a:r>
            <a:r>
              <a:rPr lang="lt-LT" sz="1300" b="1" dirty="0">
                <a:solidFill>
                  <a:schemeClr val="tx2"/>
                </a:solidFill>
              </a:rPr>
              <a:t> </a:t>
            </a:r>
            <a:r>
              <a:rPr lang="lt-LT" sz="1300" b="1" dirty="0" err="1">
                <a:solidFill>
                  <a:schemeClr val="tx2"/>
                </a:solidFill>
              </a:rPr>
              <a:t>Inter-Domain</a:t>
            </a:r>
            <a:r>
              <a:rPr lang="lt-LT" sz="1300" b="1" dirty="0">
                <a:solidFill>
                  <a:schemeClr val="tx2"/>
                </a:solidFill>
              </a:rPr>
              <a:t> </a:t>
            </a:r>
            <a:r>
              <a:rPr lang="lt-LT" sz="1300" b="1" dirty="0" err="1">
                <a:solidFill>
                  <a:schemeClr val="tx2"/>
                </a:solidFill>
              </a:rPr>
              <a:t>Routing</a:t>
            </a:r>
            <a:r>
              <a:rPr lang="lt-LT" sz="1300" b="1" dirty="0">
                <a:solidFill>
                  <a:schemeClr val="tx2"/>
                </a:solidFill>
              </a:rPr>
              <a:t>) </a:t>
            </a:r>
            <a:r>
              <a:rPr lang="lt-LT" sz="1300" dirty="0">
                <a:solidFill>
                  <a:schemeClr val="tx2"/>
                </a:solidFill>
              </a:rPr>
              <a:t>protokolą – </a:t>
            </a:r>
            <a:r>
              <a:rPr lang="lt-LT" sz="1300" dirty="0">
                <a:solidFill>
                  <a:schemeClr val="tx2"/>
                </a:solidFill>
                <a:hlinkClick r:id="rId3">
                  <a:extLst>
                    <a:ext uri="{A12FA001-AC4F-418D-AE19-62706E023703}">
                      <ahyp:hlinkClr xmlns:ahyp="http://schemas.microsoft.com/office/drawing/2018/hyperlinkcolor" xmlns="" val="tx"/>
                    </a:ext>
                  </a:extLst>
                </a:hlinkClick>
              </a:rPr>
              <a:t>https://datatracker.ietf.org/doc/html/rfc1519</a:t>
            </a:r>
            <a:r>
              <a:rPr lang="lt-LT" sz="1300" dirty="0">
                <a:solidFill>
                  <a:schemeClr val="tx2"/>
                </a:solidFill>
              </a:rPr>
              <a:t>  (žr. 2023-09), kuris leidžia efektyviau naudoti  IP adresų erdvę  lyginant su adresų klasių sistema.  Nepaisant to, vis dar populiari IP adresų erdvės skirstymo į klases sistema. Ją trumpai pristatysime. Pagal CIDR, pavyzdžiui, A klasė gali būti užrašyta: </a:t>
            </a:r>
            <a:r>
              <a:rPr lang="lt-LT" sz="1300" b="1" dirty="0">
                <a:solidFill>
                  <a:schemeClr val="tx2"/>
                </a:solidFill>
              </a:rPr>
              <a:t>0.0.0.0/8</a:t>
            </a:r>
          </a:p>
        </p:txBody>
      </p:sp>
      <p:pic>
        <p:nvPicPr>
          <p:cNvPr id="8" name="Picture 2">
            <a:extLst>
              <a:ext uri="{FF2B5EF4-FFF2-40B4-BE49-F238E27FC236}">
                <a16:creationId xmlns:a16="http://schemas.microsoft.com/office/drawing/2014/main" id="{7D40B1F0-2AE7-0084-E4E4-3F6F17FF80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032354"/>
            <a:ext cx="6516724" cy="1937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9FBAD0E7-C3B0-7F23-E73E-97A5B3C9A095}"/>
              </a:ext>
            </a:extLst>
          </p:cNvPr>
          <p:cNvSpPr txBox="1"/>
          <p:nvPr/>
        </p:nvSpPr>
        <p:spPr>
          <a:xfrm>
            <a:off x="2915817" y="4890292"/>
            <a:ext cx="5770984" cy="230832"/>
          </a:xfrm>
          <a:prstGeom prst="rect">
            <a:avLst/>
          </a:prstGeom>
          <a:noFill/>
        </p:spPr>
        <p:txBody>
          <a:bodyPr wrap="square" rtlCol="0">
            <a:spAutoFit/>
          </a:bodyPr>
          <a:lstStyle/>
          <a:p>
            <a:r>
              <a:rPr lang="en-US" sz="900" dirty="0" err="1"/>
              <a:t>Pagal</a:t>
            </a:r>
            <a:r>
              <a:rPr lang="en-US" sz="900" dirty="0"/>
              <a:t> </a:t>
            </a:r>
            <a:r>
              <a:rPr lang="en-US" sz="900" dirty="0">
                <a:hlinkClick r:id="rId5"/>
              </a:rPr>
              <a:t>https://medium.com/networks-security/tricks-to-remember-five-classes-of-ipv4-484c191678fb</a:t>
            </a:r>
            <a:r>
              <a:rPr lang="en-US" sz="900" dirty="0"/>
              <a:t> (</a:t>
            </a:r>
            <a:r>
              <a:rPr lang="lt-LT" sz="900" dirty="0"/>
              <a:t>žr. </a:t>
            </a:r>
            <a:r>
              <a:rPr lang="en-US" sz="900" dirty="0"/>
              <a:t>2023-02-20)</a:t>
            </a:r>
            <a:endParaRPr lang="lt-LT" sz="900" dirty="0"/>
          </a:p>
        </p:txBody>
      </p:sp>
      <p:sp>
        <p:nvSpPr>
          <p:cNvPr id="10" name="TextBox 9">
            <a:extLst>
              <a:ext uri="{FF2B5EF4-FFF2-40B4-BE49-F238E27FC236}">
                <a16:creationId xmlns:a16="http://schemas.microsoft.com/office/drawing/2014/main" id="{24576312-40D8-3818-552C-F48B23BB800A}"/>
              </a:ext>
            </a:extLst>
          </p:cNvPr>
          <p:cNvSpPr txBox="1"/>
          <p:nvPr/>
        </p:nvSpPr>
        <p:spPr>
          <a:xfrm>
            <a:off x="215516" y="3539247"/>
            <a:ext cx="2304256" cy="323165"/>
          </a:xfrm>
          <a:prstGeom prst="rect">
            <a:avLst/>
          </a:prstGeom>
          <a:noFill/>
        </p:spPr>
        <p:txBody>
          <a:bodyPr wrap="square" rtlCol="0">
            <a:spAutoFit/>
          </a:bodyPr>
          <a:lstStyle/>
          <a:p>
            <a:r>
              <a:rPr lang="lt-LT" sz="1500" b="1" dirty="0">
                <a:solidFill>
                  <a:schemeClr val="tx2"/>
                </a:solidFill>
              </a:rPr>
              <a:t>IPv4 adresų klasių lentelė</a:t>
            </a:r>
          </a:p>
        </p:txBody>
      </p:sp>
      <p:sp>
        <p:nvSpPr>
          <p:cNvPr id="3" name="Skaidrės numerio vietos rezervavimo ženklas 2">
            <a:extLst>
              <a:ext uri="{FF2B5EF4-FFF2-40B4-BE49-F238E27FC236}">
                <a16:creationId xmlns:a16="http://schemas.microsoft.com/office/drawing/2014/main" id="{9A92FB33-EEDE-AA99-F084-0D3C21D0FCC8}"/>
              </a:ext>
            </a:extLst>
          </p:cNvPr>
          <p:cNvSpPr>
            <a:spLocks noGrp="1"/>
          </p:cNvSpPr>
          <p:nvPr>
            <p:ph type="sldNum" sz="quarter" idx="12"/>
          </p:nvPr>
        </p:nvSpPr>
        <p:spPr/>
        <p:txBody>
          <a:bodyPr/>
          <a:lstStyle/>
          <a:p>
            <a:fld id="{B9A80618-428C-4C0C-BF00-FA87539524B4}" type="slidenum">
              <a:rPr lang="lt-LT" smtClean="0">
                <a:solidFill>
                  <a:srgbClr val="073E87"/>
                </a:solidFill>
              </a:rPr>
              <a:pPr/>
              <a:t>55</a:t>
            </a:fld>
            <a:endParaRPr lang="lt-LT">
              <a:solidFill>
                <a:srgbClr val="073E87"/>
              </a:solidFill>
            </a:endParaRPr>
          </a:p>
        </p:txBody>
      </p:sp>
    </p:spTree>
    <p:extLst>
      <p:ext uri="{BB962C8B-B14F-4D97-AF65-F5344CB8AC3E}">
        <p14:creationId xmlns:p14="http://schemas.microsoft.com/office/powerpoint/2010/main" val="3754921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9A92FB33-EEDE-AA99-F084-0D3C21D0FCC8}"/>
              </a:ext>
            </a:extLst>
          </p:cNvPr>
          <p:cNvSpPr>
            <a:spLocks noGrp="1"/>
          </p:cNvSpPr>
          <p:nvPr>
            <p:ph type="sldNum" sz="quarter" idx="12"/>
          </p:nvPr>
        </p:nvSpPr>
        <p:spPr/>
        <p:txBody>
          <a:bodyPr/>
          <a:lstStyle/>
          <a:p>
            <a:fld id="{B9A80618-428C-4C0C-BF00-FA87539524B4}" type="slidenum">
              <a:rPr lang="lt-LT" smtClean="0">
                <a:solidFill>
                  <a:srgbClr val="073E87"/>
                </a:solidFill>
              </a:rPr>
              <a:pPr/>
              <a:t>56</a:t>
            </a:fld>
            <a:endParaRPr lang="lt-LT">
              <a:solidFill>
                <a:srgbClr val="073E87"/>
              </a:solidFill>
            </a:endParaRPr>
          </a:p>
        </p:txBody>
      </p:sp>
      <p:sp>
        <p:nvSpPr>
          <p:cNvPr id="4" name="Pavadinimas 3">
            <a:extLst>
              <a:ext uri="{FF2B5EF4-FFF2-40B4-BE49-F238E27FC236}">
                <a16:creationId xmlns:a16="http://schemas.microsoft.com/office/drawing/2014/main" id="{A156FCBB-AA32-494D-1462-9158AF5236EF}"/>
              </a:ext>
            </a:extLst>
          </p:cNvPr>
          <p:cNvSpPr>
            <a:spLocks noGrp="1"/>
          </p:cNvSpPr>
          <p:nvPr>
            <p:ph type="title"/>
          </p:nvPr>
        </p:nvSpPr>
        <p:spPr/>
        <p:txBody>
          <a:bodyPr>
            <a:normAutofit/>
          </a:bodyPr>
          <a:lstStyle/>
          <a:p>
            <a:r>
              <a:rPr lang="lt-LT" dirty="0">
                <a:solidFill>
                  <a:schemeClr val="bg1"/>
                </a:solidFill>
              </a:rPr>
              <a:t>IPv4 adresai. Klasifikacija ir  įvairovė (2)</a:t>
            </a:r>
            <a:endParaRPr lang="en-US" dirty="0"/>
          </a:p>
        </p:txBody>
      </p:sp>
      <p:sp>
        <p:nvSpPr>
          <p:cNvPr id="7" name="TextBox 6">
            <a:extLst>
              <a:ext uri="{FF2B5EF4-FFF2-40B4-BE49-F238E27FC236}">
                <a16:creationId xmlns:a16="http://schemas.microsoft.com/office/drawing/2014/main" id="{A517EE8A-FDEF-2145-3976-65D61526BA87}"/>
              </a:ext>
            </a:extLst>
          </p:cNvPr>
          <p:cNvSpPr txBox="1"/>
          <p:nvPr/>
        </p:nvSpPr>
        <p:spPr>
          <a:xfrm>
            <a:off x="241864" y="1155854"/>
            <a:ext cx="8712968" cy="3636893"/>
          </a:xfrm>
          <a:prstGeom prst="rect">
            <a:avLst/>
          </a:prstGeom>
          <a:noFill/>
        </p:spPr>
        <p:txBody>
          <a:bodyPr wrap="square" rtlCol="0">
            <a:spAutoFit/>
          </a:bodyPr>
          <a:lstStyle/>
          <a:p>
            <a:r>
              <a:rPr lang="lt-LT" sz="2000" b="1" dirty="0">
                <a:solidFill>
                  <a:schemeClr val="tx2"/>
                </a:solidFill>
                <a:latin typeface="+mj-lt"/>
              </a:rPr>
              <a:t>Visų IP adresų aibėje yra išskiriamos ypatingos, skirtos tik tam tikroms reikmėms adresų grupės.</a:t>
            </a:r>
          </a:p>
          <a:p>
            <a:pPr marL="285750" indent="-285750">
              <a:spcBef>
                <a:spcPts val="1000"/>
              </a:spcBef>
              <a:buClr>
                <a:srgbClr val="029EF4"/>
              </a:buClr>
              <a:buFont typeface="Wingdings" panose="05000000000000000000" pitchFamily="2" charset="2"/>
              <a:buChar char="q"/>
            </a:pPr>
            <a:r>
              <a:rPr lang="lt-LT" b="1" dirty="0">
                <a:solidFill>
                  <a:schemeClr val="tx2"/>
                </a:solidFill>
                <a:latin typeface="+mj-lt"/>
              </a:rPr>
              <a:t>Vietiniai (privatūs)  </a:t>
            </a:r>
            <a:r>
              <a:rPr lang="lt-LT" dirty="0">
                <a:solidFill>
                  <a:schemeClr val="tx2"/>
                </a:solidFill>
                <a:latin typeface="+mj-lt"/>
              </a:rPr>
              <a:t>IP adresai (apibrėžti RFC 1918 standartu:  </a:t>
            </a:r>
            <a:r>
              <a:rPr lang="lt-LT" b="1" dirty="0">
                <a:solidFill>
                  <a:schemeClr val="tx2"/>
                </a:solidFill>
                <a:latin typeface="+mj-lt"/>
                <a:hlinkClick r:id="rId2">
                  <a:extLst>
                    <a:ext uri="{A12FA001-AC4F-418D-AE19-62706E023703}">
                      <ahyp:hlinkClr xmlns:ahyp="http://schemas.microsoft.com/office/drawing/2018/hyperlinkcolor" xmlns="" val="tx"/>
                    </a:ext>
                  </a:extLst>
                </a:hlinkClick>
              </a:rPr>
              <a:t>https://www.rfc-editor.org/info/rfc1918</a:t>
            </a:r>
            <a:r>
              <a:rPr lang="lt-LT" dirty="0">
                <a:solidFill>
                  <a:schemeClr val="tx2"/>
                </a:solidFill>
                <a:latin typeface="+mj-lt"/>
              </a:rPr>
              <a:t>):</a:t>
            </a:r>
          </a:p>
          <a:p>
            <a:pPr lvl="1" indent="-190500">
              <a:spcBef>
                <a:spcPts val="600"/>
              </a:spcBef>
              <a:buClr>
                <a:srgbClr val="029EF4"/>
              </a:buClr>
              <a:buFont typeface="Wingdings" panose="05000000000000000000" pitchFamily="2" charset="2"/>
              <a:buChar char="§"/>
            </a:pPr>
            <a:r>
              <a:rPr lang="pl-PL" sz="1700" b="1" dirty="0">
                <a:solidFill>
                  <a:schemeClr val="tx2"/>
                </a:solidFill>
                <a:latin typeface="+mj-lt"/>
              </a:rPr>
              <a:t>10.0.0.0</a:t>
            </a:r>
            <a:r>
              <a:rPr lang="pl-PL" sz="1700" dirty="0">
                <a:solidFill>
                  <a:schemeClr val="tx2"/>
                </a:solidFill>
                <a:latin typeface="+mj-lt"/>
              </a:rPr>
              <a:t> </a:t>
            </a:r>
            <a:r>
              <a:rPr lang="pl-PL" sz="1700" dirty="0" err="1">
                <a:solidFill>
                  <a:schemeClr val="tx2"/>
                </a:solidFill>
                <a:latin typeface="+mj-lt"/>
              </a:rPr>
              <a:t>iki</a:t>
            </a:r>
            <a:r>
              <a:rPr lang="pl-PL" sz="1700" dirty="0">
                <a:solidFill>
                  <a:schemeClr val="tx2"/>
                </a:solidFill>
                <a:latin typeface="+mj-lt"/>
              </a:rPr>
              <a:t> </a:t>
            </a:r>
            <a:r>
              <a:rPr lang="pl-PL" sz="1700" b="1" dirty="0">
                <a:solidFill>
                  <a:schemeClr val="tx2"/>
                </a:solidFill>
                <a:latin typeface="+mj-lt"/>
              </a:rPr>
              <a:t>10.255.255.255</a:t>
            </a:r>
            <a:r>
              <a:rPr lang="pl-PL" sz="1700" dirty="0">
                <a:solidFill>
                  <a:schemeClr val="tx2"/>
                </a:solidFill>
                <a:latin typeface="+mj-lt"/>
              </a:rPr>
              <a:t> (10.0.0.0/8)</a:t>
            </a:r>
            <a:r>
              <a:rPr lang="lt-LT" sz="1700" dirty="0">
                <a:solidFill>
                  <a:schemeClr val="tx2"/>
                </a:solidFill>
                <a:latin typeface="+mj-lt"/>
              </a:rPr>
              <a:t>, iš viso adresų: 16 777 216  (2</a:t>
            </a:r>
            <a:r>
              <a:rPr lang="lt-LT" sz="1700" baseline="30000" dirty="0">
                <a:solidFill>
                  <a:schemeClr val="tx2"/>
                </a:solidFill>
                <a:latin typeface="+mj-lt"/>
              </a:rPr>
              <a:t>24</a:t>
            </a:r>
            <a:r>
              <a:rPr lang="lt-LT" sz="1700" dirty="0">
                <a:solidFill>
                  <a:schemeClr val="tx2"/>
                </a:solidFill>
                <a:latin typeface="+mj-lt"/>
              </a:rPr>
              <a:t>)</a:t>
            </a:r>
            <a:endParaRPr lang="pl-PL" sz="1700" dirty="0">
              <a:solidFill>
                <a:schemeClr val="tx2"/>
              </a:solidFill>
              <a:latin typeface="+mj-lt"/>
            </a:endParaRPr>
          </a:p>
          <a:p>
            <a:pPr marL="457200" indent="-190500">
              <a:spcBef>
                <a:spcPts val="600"/>
              </a:spcBef>
              <a:buClr>
                <a:srgbClr val="029EF4"/>
              </a:buClr>
              <a:buFont typeface="Wingdings" panose="05000000000000000000" pitchFamily="2" charset="2"/>
              <a:buChar char="§"/>
            </a:pPr>
            <a:r>
              <a:rPr lang="pl-PL" sz="1700" b="1" dirty="0">
                <a:solidFill>
                  <a:schemeClr val="tx2"/>
                </a:solidFill>
                <a:latin typeface="+mj-lt"/>
              </a:rPr>
              <a:t>172.16.0.0</a:t>
            </a:r>
            <a:r>
              <a:rPr lang="pl-PL" sz="1700" dirty="0">
                <a:solidFill>
                  <a:schemeClr val="tx2"/>
                </a:solidFill>
                <a:latin typeface="+mj-lt"/>
              </a:rPr>
              <a:t> </a:t>
            </a:r>
            <a:r>
              <a:rPr lang="pl-PL" sz="1700" dirty="0" err="1">
                <a:solidFill>
                  <a:schemeClr val="tx2"/>
                </a:solidFill>
                <a:latin typeface="+mj-lt"/>
              </a:rPr>
              <a:t>iki</a:t>
            </a:r>
            <a:r>
              <a:rPr lang="pl-PL" sz="1700" dirty="0">
                <a:solidFill>
                  <a:schemeClr val="tx2"/>
                </a:solidFill>
                <a:latin typeface="+mj-lt"/>
              </a:rPr>
              <a:t> </a:t>
            </a:r>
            <a:r>
              <a:rPr lang="pl-PL" sz="1700" b="1" dirty="0">
                <a:solidFill>
                  <a:schemeClr val="tx2"/>
                </a:solidFill>
                <a:latin typeface="+mj-lt"/>
              </a:rPr>
              <a:t>172.31.255.255</a:t>
            </a:r>
            <a:r>
              <a:rPr lang="pl-PL" sz="1700" dirty="0">
                <a:solidFill>
                  <a:schemeClr val="tx2"/>
                </a:solidFill>
                <a:latin typeface="+mj-lt"/>
              </a:rPr>
              <a:t> (172.16.0.0/12)</a:t>
            </a:r>
            <a:r>
              <a:rPr lang="lt-LT" sz="1700" dirty="0">
                <a:solidFill>
                  <a:schemeClr val="tx2"/>
                </a:solidFill>
                <a:latin typeface="+mj-lt"/>
              </a:rPr>
              <a:t>, iš viso adresų: 1 048 576  (2</a:t>
            </a:r>
            <a:r>
              <a:rPr lang="lt-LT" sz="1700" baseline="30000" dirty="0">
                <a:solidFill>
                  <a:schemeClr val="tx2"/>
                </a:solidFill>
                <a:latin typeface="+mj-lt"/>
              </a:rPr>
              <a:t>20 </a:t>
            </a:r>
            <a:r>
              <a:rPr lang="lt-LT" sz="1700" dirty="0">
                <a:solidFill>
                  <a:schemeClr val="tx2"/>
                </a:solidFill>
                <a:latin typeface="+mj-lt"/>
              </a:rPr>
              <a:t>)</a:t>
            </a:r>
            <a:endParaRPr lang="lt-LT" sz="1700" baseline="30000" dirty="0">
              <a:solidFill>
                <a:schemeClr val="tx2"/>
              </a:solidFill>
              <a:latin typeface="+mj-lt"/>
            </a:endParaRPr>
          </a:p>
          <a:p>
            <a:pPr marL="457200" indent="-190500">
              <a:spcBef>
                <a:spcPts val="600"/>
              </a:spcBef>
              <a:buClr>
                <a:srgbClr val="029EF4"/>
              </a:buClr>
              <a:buFont typeface="Wingdings" panose="05000000000000000000" pitchFamily="2" charset="2"/>
              <a:buChar char="§"/>
            </a:pPr>
            <a:r>
              <a:rPr lang="pl-PL" sz="1700" b="1" dirty="0">
                <a:solidFill>
                  <a:schemeClr val="tx2"/>
                </a:solidFill>
                <a:latin typeface="+mj-lt"/>
              </a:rPr>
              <a:t>192.168.0.0</a:t>
            </a:r>
            <a:r>
              <a:rPr lang="pl-PL" sz="1700" dirty="0">
                <a:solidFill>
                  <a:schemeClr val="tx2"/>
                </a:solidFill>
                <a:latin typeface="+mj-lt"/>
              </a:rPr>
              <a:t> </a:t>
            </a:r>
            <a:r>
              <a:rPr lang="pl-PL" sz="1700" dirty="0" err="1">
                <a:solidFill>
                  <a:schemeClr val="tx2"/>
                </a:solidFill>
                <a:latin typeface="+mj-lt"/>
              </a:rPr>
              <a:t>iki</a:t>
            </a:r>
            <a:r>
              <a:rPr lang="pl-PL" sz="1700" dirty="0">
                <a:solidFill>
                  <a:schemeClr val="tx2"/>
                </a:solidFill>
                <a:latin typeface="+mj-lt"/>
              </a:rPr>
              <a:t> </a:t>
            </a:r>
            <a:r>
              <a:rPr lang="pl-PL" sz="1700" b="1" dirty="0">
                <a:solidFill>
                  <a:schemeClr val="tx2"/>
                </a:solidFill>
                <a:latin typeface="+mj-lt"/>
              </a:rPr>
              <a:t>192.168.255.255</a:t>
            </a:r>
            <a:r>
              <a:rPr lang="pl-PL" sz="1700" dirty="0">
                <a:solidFill>
                  <a:schemeClr val="tx2"/>
                </a:solidFill>
                <a:latin typeface="+mj-lt"/>
              </a:rPr>
              <a:t> (192.168.0.0/16)</a:t>
            </a:r>
            <a:r>
              <a:rPr lang="lt-LT" sz="1700" dirty="0">
                <a:solidFill>
                  <a:schemeClr val="tx2"/>
                </a:solidFill>
                <a:latin typeface="+mj-lt"/>
              </a:rPr>
              <a:t>, iš  viso adresų: 65 536 (2</a:t>
            </a:r>
            <a:r>
              <a:rPr lang="lt-LT" sz="1700" baseline="30000" dirty="0">
                <a:solidFill>
                  <a:schemeClr val="tx2"/>
                </a:solidFill>
                <a:latin typeface="+mj-lt"/>
              </a:rPr>
              <a:t>16</a:t>
            </a:r>
            <a:r>
              <a:rPr lang="lt-LT" sz="1700" dirty="0">
                <a:solidFill>
                  <a:schemeClr val="tx2"/>
                </a:solidFill>
                <a:latin typeface="+mj-lt"/>
              </a:rPr>
              <a:t>) </a:t>
            </a:r>
          </a:p>
          <a:p>
            <a:pPr marL="266700" indent="-266700">
              <a:spcBef>
                <a:spcPts val="600"/>
              </a:spcBef>
              <a:buClr>
                <a:srgbClr val="029EF4"/>
              </a:buClr>
              <a:buFont typeface="Wingdings" panose="05000000000000000000" pitchFamily="2" charset="2"/>
              <a:buChar char="q"/>
            </a:pPr>
            <a:r>
              <a:rPr lang="lt-LT" sz="1800" dirty="0">
                <a:solidFill>
                  <a:schemeClr val="tx2"/>
                </a:solidFill>
              </a:rPr>
              <a:t>Vietiniai arba </a:t>
            </a:r>
            <a:r>
              <a:rPr lang="lt-LT" dirty="0">
                <a:solidFill>
                  <a:schemeClr val="tx2"/>
                </a:solidFill>
              </a:rPr>
              <a:t>privatūs </a:t>
            </a:r>
            <a:r>
              <a:rPr lang="lt-LT" sz="1800" dirty="0">
                <a:solidFill>
                  <a:schemeClr val="tx2"/>
                </a:solidFill>
              </a:rPr>
              <a:t>IP adresai yra IP adresai, kurie skirti naudoti tik vietiniuose  LAN tinkluose ir nėra pasiekiami tiesiogiai iš viešojo interneto. Šie adresai leidžia daugybei įrenginių (pvz., kompiuterių, telefonų, spausdintuvų ir kitų tinklo įrenginių) turėti unikalius IP adresus lokalaus tinklo kontekste.</a:t>
            </a:r>
            <a:endParaRPr lang="lt-LT" dirty="0">
              <a:solidFill>
                <a:schemeClr val="tx2"/>
              </a:solidFill>
              <a:latin typeface="+mj-lt"/>
            </a:endParaRPr>
          </a:p>
        </p:txBody>
      </p:sp>
      <p:sp>
        <p:nvSpPr>
          <p:cNvPr id="11" name="Rodyklė: žemyn 10">
            <a:extLst>
              <a:ext uri="{FF2B5EF4-FFF2-40B4-BE49-F238E27FC236}">
                <a16:creationId xmlns:a16="http://schemas.microsoft.com/office/drawing/2014/main" id="{3882D3C4-1858-BBC9-F6FB-E55FBB685F5C}"/>
              </a:ext>
            </a:extLst>
          </p:cNvPr>
          <p:cNvSpPr/>
          <p:nvPr/>
        </p:nvSpPr>
        <p:spPr>
          <a:xfrm>
            <a:off x="8551628" y="4536397"/>
            <a:ext cx="129208" cy="532925"/>
          </a:xfrm>
          <a:prstGeom prst="downArrow">
            <a:avLst/>
          </a:prstGeom>
          <a:solidFill>
            <a:schemeClr val="tx2">
              <a:lumMod val="20000"/>
              <a:lumOff val="8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6115E9-4EA2-9C6F-1EC8-02F9B52263D4}"/>
              </a:ext>
            </a:extLst>
          </p:cNvPr>
          <p:cNvSpPr txBox="1"/>
          <p:nvPr/>
        </p:nvSpPr>
        <p:spPr>
          <a:xfrm>
            <a:off x="7032056" y="4474438"/>
            <a:ext cx="1584176" cy="600164"/>
          </a:xfrm>
          <a:prstGeom prst="rect">
            <a:avLst/>
          </a:prstGeom>
          <a:noFill/>
        </p:spPr>
        <p:txBody>
          <a:bodyPr wrap="square" rtlCol="0">
            <a:spAutoFit/>
          </a:bodyPr>
          <a:lstStyle/>
          <a:p>
            <a:r>
              <a:rPr lang="lt-LT" sz="1100" i="1" dirty="0">
                <a:solidFill>
                  <a:schemeClr val="tx2"/>
                </a:solidFill>
              </a:rPr>
              <a:t>Vietinių IP adresų sandaros paaiškinimai pateikti kitoje skaidrėje</a:t>
            </a:r>
            <a:endParaRPr lang="en-US" sz="1100" i="1" dirty="0">
              <a:solidFill>
                <a:schemeClr val="tx2"/>
              </a:solidFill>
            </a:endParaRPr>
          </a:p>
        </p:txBody>
      </p:sp>
    </p:spTree>
    <p:extLst>
      <p:ext uri="{BB962C8B-B14F-4D97-AF65-F5344CB8AC3E}">
        <p14:creationId xmlns:p14="http://schemas.microsoft.com/office/powerpoint/2010/main" val="4093100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78EA3F12-C302-0515-95FE-27E2CE6E937D}"/>
              </a:ext>
            </a:extLst>
          </p:cNvPr>
          <p:cNvSpPr>
            <a:spLocks noGrp="1"/>
          </p:cNvSpPr>
          <p:nvPr>
            <p:ph type="sldNum" sz="quarter" idx="12"/>
          </p:nvPr>
        </p:nvSpPr>
        <p:spPr/>
        <p:txBody>
          <a:bodyPr/>
          <a:lstStyle/>
          <a:p>
            <a:fld id="{B9A80618-428C-4C0C-BF00-FA87539524B4}" type="slidenum">
              <a:rPr lang="lt-LT" smtClean="0">
                <a:solidFill>
                  <a:srgbClr val="073E87"/>
                </a:solidFill>
              </a:rPr>
              <a:pPr/>
              <a:t>57</a:t>
            </a:fld>
            <a:endParaRPr lang="lt-LT">
              <a:solidFill>
                <a:srgbClr val="073E87"/>
              </a:solidFill>
            </a:endParaRPr>
          </a:p>
        </p:txBody>
      </p:sp>
      <p:sp>
        <p:nvSpPr>
          <p:cNvPr id="8" name="TextBox 7">
            <a:extLst>
              <a:ext uri="{FF2B5EF4-FFF2-40B4-BE49-F238E27FC236}">
                <a16:creationId xmlns:a16="http://schemas.microsoft.com/office/drawing/2014/main" id="{C9CBBE04-02C6-B4DA-B4D9-5021354524A4}"/>
              </a:ext>
            </a:extLst>
          </p:cNvPr>
          <p:cNvSpPr txBox="1"/>
          <p:nvPr/>
        </p:nvSpPr>
        <p:spPr>
          <a:xfrm>
            <a:off x="189321" y="1190776"/>
            <a:ext cx="1800200" cy="892552"/>
          </a:xfrm>
          <a:prstGeom prst="rect">
            <a:avLst/>
          </a:prstGeom>
          <a:noFill/>
        </p:spPr>
        <p:txBody>
          <a:bodyPr wrap="square" rtlCol="0">
            <a:spAutoFit/>
          </a:bodyPr>
          <a:lstStyle/>
          <a:p>
            <a:r>
              <a:rPr lang="lt-LT" sz="1300"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t>Lentelėje pateikti vietinių (lokalių) IP adresų sandaros paaiškinimai</a:t>
            </a:r>
            <a:endParaRPr lang="en-US" sz="1300" dirty="0"/>
          </a:p>
        </p:txBody>
      </p:sp>
      <p:sp>
        <p:nvSpPr>
          <p:cNvPr id="9" name="Pavadinimas 3">
            <a:extLst>
              <a:ext uri="{FF2B5EF4-FFF2-40B4-BE49-F238E27FC236}">
                <a16:creationId xmlns:a16="http://schemas.microsoft.com/office/drawing/2014/main" id="{343B1732-76F1-1908-14F8-682DB12718D3}"/>
              </a:ext>
            </a:extLst>
          </p:cNvPr>
          <p:cNvSpPr>
            <a:spLocks noGrp="1"/>
          </p:cNvSpPr>
          <p:nvPr>
            <p:ph type="title"/>
          </p:nvPr>
        </p:nvSpPr>
        <p:spPr>
          <a:xfrm>
            <a:off x="457200" y="177549"/>
            <a:ext cx="8229600" cy="939546"/>
          </a:xfrm>
        </p:spPr>
        <p:txBody>
          <a:bodyPr>
            <a:normAutofit/>
          </a:bodyPr>
          <a:lstStyle/>
          <a:p>
            <a:r>
              <a:rPr lang="lt-LT" dirty="0">
                <a:solidFill>
                  <a:schemeClr val="bg1"/>
                </a:solidFill>
              </a:rPr>
              <a:t>IPv4 adresai. Klasifikacija ir  įvairovė (3)</a:t>
            </a:r>
            <a:endParaRPr lang="en-US" dirty="0"/>
          </a:p>
        </p:txBody>
      </p:sp>
      <p:sp>
        <p:nvSpPr>
          <p:cNvPr id="11" name="TextBox 10">
            <a:extLst>
              <a:ext uri="{FF2B5EF4-FFF2-40B4-BE49-F238E27FC236}">
                <a16:creationId xmlns:a16="http://schemas.microsoft.com/office/drawing/2014/main" id="{2B00A80B-17AF-8C16-1D4E-D7C566AB834A}"/>
              </a:ext>
            </a:extLst>
          </p:cNvPr>
          <p:cNvSpPr txBox="1"/>
          <p:nvPr/>
        </p:nvSpPr>
        <p:spPr>
          <a:xfrm>
            <a:off x="179512" y="2355726"/>
            <a:ext cx="1800200" cy="2292935"/>
          </a:xfrm>
          <a:prstGeom prst="rect">
            <a:avLst/>
          </a:prstGeom>
          <a:noFill/>
        </p:spPr>
        <p:txBody>
          <a:bodyPr wrap="square" rtlCol="0">
            <a:spAutoFit/>
          </a:bodyPr>
          <a:lstStyle/>
          <a:p>
            <a:r>
              <a:rPr lang="lt-LT" sz="1300"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t>Vietinių adresų pateikimas, nurodant, kiek bitų sudaro tinklo adresas, gali būti</a:t>
            </a:r>
            <a:br>
              <a:rPr lang="lt-LT" sz="1300"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br>
            <a:r>
              <a:rPr lang="lt-LT" sz="1300" b="1"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t>CIDR IPv4 </a:t>
            </a:r>
            <a:r>
              <a:rPr lang="lt-LT" sz="1300"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t>adresų aibės skaidymo į tinklus ir potinklius  pavyzdys</a:t>
            </a:r>
            <a:r>
              <a:rPr lang="lt-LT" sz="1300" dirty="0">
                <a:solidFill>
                  <a:srgbClr val="002060"/>
                </a:solidFill>
                <a:latin typeface="Candara" panose="020E0502030303020204" pitchFamily="34" charset="0"/>
                <a:ea typeface="Calibri" panose="020F0502020204030204" pitchFamily="34" charset="0"/>
                <a:cs typeface="Times New Roman" panose="02020603050405020304" pitchFamily="18" charset="0"/>
              </a:rPr>
              <a:t>:</a:t>
            </a:r>
            <a:br>
              <a:rPr lang="lt-LT" sz="1300" dirty="0">
                <a:solidFill>
                  <a:srgbClr val="002060"/>
                </a:solidFill>
                <a:latin typeface="Candara" panose="020E0502030303020204" pitchFamily="34" charset="0"/>
                <a:ea typeface="Calibri" panose="020F0502020204030204" pitchFamily="34" charset="0"/>
                <a:cs typeface="Times New Roman" panose="02020603050405020304" pitchFamily="18" charset="0"/>
              </a:rPr>
            </a:br>
            <a:r>
              <a:rPr lang="lt-LT" sz="1300"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t>IP adreso pavyzdyje </a:t>
            </a:r>
            <a:r>
              <a:rPr lang="lt-LT" sz="1300" b="1" i="0" dirty="0">
                <a:solidFill>
                  <a:srgbClr val="1155CC"/>
                </a:solidFill>
                <a:effectLst/>
              </a:rPr>
              <a:t>203.0.113.0/24</a:t>
            </a:r>
            <a:r>
              <a:rPr lang="lt-LT" sz="1300" dirty="0">
                <a:solidFill>
                  <a:srgbClr val="1155CC"/>
                </a:solidFill>
              </a:rPr>
              <a:t/>
            </a:r>
            <a:br>
              <a:rPr lang="lt-LT" sz="1300" dirty="0">
                <a:solidFill>
                  <a:srgbClr val="1155CC"/>
                </a:solidFill>
              </a:rPr>
            </a:br>
            <a:r>
              <a:rPr lang="lt-LT" sz="1300" b="0" i="0" dirty="0">
                <a:solidFill>
                  <a:schemeClr val="tx2"/>
                </a:solidFill>
                <a:effectLst/>
              </a:rPr>
              <a:t>3 </a:t>
            </a:r>
            <a:r>
              <a:rPr lang="lt-LT" sz="1300" dirty="0">
                <a:solidFill>
                  <a:schemeClr val="tx2"/>
                </a:solidFill>
                <a:latin typeface="Candara" panose="020E0502030303020204" pitchFamily="34" charset="0"/>
                <a:cs typeface="Times New Roman" panose="02020603050405020304" pitchFamily="18" charset="0"/>
              </a:rPr>
              <a:t>b</a:t>
            </a:r>
            <a:r>
              <a:rPr lang="lt-LT" sz="1300" dirty="0">
                <a:solidFill>
                  <a:srgbClr val="002060"/>
                </a:solidFill>
                <a:latin typeface="Candara" panose="020E0502030303020204" pitchFamily="34" charset="0"/>
                <a:cs typeface="Times New Roman" panose="02020603050405020304" pitchFamily="18" charset="0"/>
              </a:rPr>
              <a:t>aitai skirti tinklų adresavimui.</a:t>
            </a:r>
            <a:endParaRPr lang="en-US" sz="1300" dirty="0">
              <a:solidFill>
                <a:srgbClr val="002060"/>
              </a:solidFill>
              <a:latin typeface="Candara" panose="020E0502030303020204" pitchFamily="34" charset="0"/>
              <a:cs typeface="Times New Roman" panose="02020603050405020304" pitchFamily="18" charset="0"/>
            </a:endParaRPr>
          </a:p>
        </p:txBody>
      </p:sp>
      <p:sp>
        <p:nvSpPr>
          <p:cNvPr id="12" name="Skaidrės numerio vietos rezervavimo ženklas 2">
            <a:extLst>
              <a:ext uri="{FF2B5EF4-FFF2-40B4-BE49-F238E27FC236}">
                <a16:creationId xmlns:a16="http://schemas.microsoft.com/office/drawing/2014/main" id="{993C106A-5DB8-7702-9766-8EC4B6A6558B}"/>
              </a:ext>
            </a:extLst>
          </p:cNvPr>
          <p:cNvSpPr txBox="1">
            <a:spLocks/>
          </p:cNvSpPr>
          <p:nvPr/>
        </p:nvSpPr>
        <p:spPr>
          <a:xfrm>
            <a:off x="8553600" y="4834800"/>
            <a:ext cx="592372" cy="273844"/>
          </a:xfrm>
          <a:prstGeom prst="rect">
            <a:avLst/>
          </a:prstGeom>
        </p:spPr>
        <p:txBody>
          <a:bodyPr vert="horz" lIns="91440" tIns="45720" rIns="91440" bIns="45720" rtlCol="0" anchor="ctr"/>
          <a:lstStyle>
            <a:defPPr>
              <a:defRPr lang="lt-LT"/>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A80618-428C-4C0C-BF00-FA87539524B4}" type="slidenum">
              <a:rPr lang="lt-LT" smtClean="0">
                <a:solidFill>
                  <a:srgbClr val="073E87"/>
                </a:solidFill>
              </a:rPr>
              <a:pPr/>
              <a:t>57</a:t>
            </a:fld>
            <a:endParaRPr lang="lt-LT" dirty="0">
              <a:solidFill>
                <a:srgbClr val="073E87"/>
              </a:solidFill>
            </a:endParaRPr>
          </a:p>
        </p:txBody>
      </p:sp>
      <p:pic>
        <p:nvPicPr>
          <p:cNvPr id="21" name="Paveikslėlis 20">
            <a:extLst>
              <a:ext uri="{FF2B5EF4-FFF2-40B4-BE49-F238E27FC236}">
                <a16:creationId xmlns:a16="http://schemas.microsoft.com/office/drawing/2014/main" id="{02A0FBAB-D5DC-E680-D489-7F099C512DC3}"/>
              </a:ext>
            </a:extLst>
          </p:cNvPr>
          <p:cNvPicPr>
            <a:picLocks noChangeAspect="1"/>
          </p:cNvPicPr>
          <p:nvPr/>
        </p:nvPicPr>
        <p:blipFill>
          <a:blip r:embed="rId2"/>
          <a:stretch>
            <a:fillRect/>
          </a:stretch>
        </p:blipFill>
        <p:spPr>
          <a:xfrm>
            <a:off x="1961813" y="1189446"/>
            <a:ext cx="6993067" cy="3834000"/>
          </a:xfrm>
          <a:prstGeom prst="rect">
            <a:avLst/>
          </a:prstGeom>
        </p:spPr>
      </p:pic>
      <p:cxnSp>
        <p:nvCxnSpPr>
          <p:cNvPr id="4" name="Tiesioji rodyklės jungtis 3">
            <a:extLst>
              <a:ext uri="{FF2B5EF4-FFF2-40B4-BE49-F238E27FC236}">
                <a16:creationId xmlns:a16="http://schemas.microsoft.com/office/drawing/2014/main" id="{514B4C49-8648-A494-D2AF-72859AB67BF5}"/>
              </a:ext>
            </a:extLst>
          </p:cNvPr>
          <p:cNvCxnSpPr/>
          <p:nvPr/>
        </p:nvCxnSpPr>
        <p:spPr>
          <a:xfrm>
            <a:off x="1522694" y="1635646"/>
            <a:ext cx="432000" cy="0"/>
          </a:xfrm>
          <a:prstGeom prst="straightConnector1">
            <a:avLst/>
          </a:prstGeom>
          <a:ln w="1905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5" name="Skaidrės numerio vietos rezervavimo ženklas 2">
            <a:extLst>
              <a:ext uri="{FF2B5EF4-FFF2-40B4-BE49-F238E27FC236}">
                <a16:creationId xmlns:a16="http://schemas.microsoft.com/office/drawing/2014/main" id="{B2F07732-49BC-F64A-2517-4619360F76BE}"/>
              </a:ext>
            </a:extLst>
          </p:cNvPr>
          <p:cNvSpPr txBox="1">
            <a:spLocks/>
          </p:cNvSpPr>
          <p:nvPr/>
        </p:nvSpPr>
        <p:spPr>
          <a:xfrm>
            <a:off x="8551628" y="4865590"/>
            <a:ext cx="592372" cy="273844"/>
          </a:xfrm>
          <a:prstGeom prst="rect">
            <a:avLst/>
          </a:prstGeom>
        </p:spPr>
        <p:txBody>
          <a:bodyPr vert="horz" lIns="91440" tIns="45720" rIns="91440" bIns="45720" rtlCol="0" anchor="ctr"/>
          <a:lstStyle>
            <a:defPPr>
              <a:defRPr lang="lt-LT"/>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9A80618-428C-4C0C-BF00-FA87539524B4}" type="slidenum">
              <a:rPr lang="lt-LT" smtClean="0">
                <a:solidFill>
                  <a:srgbClr val="073E87"/>
                </a:solidFill>
                <a:latin typeface="Candara"/>
              </a:rPr>
              <a:pPr>
                <a:defRPr/>
              </a:pPr>
              <a:t>57</a:t>
            </a:fld>
            <a:endParaRPr lang="lt-LT" dirty="0">
              <a:solidFill>
                <a:srgbClr val="073E87"/>
              </a:solidFill>
              <a:latin typeface="Candara"/>
            </a:endParaRPr>
          </a:p>
        </p:txBody>
      </p:sp>
    </p:spTree>
    <p:extLst>
      <p:ext uri="{BB962C8B-B14F-4D97-AF65-F5344CB8AC3E}">
        <p14:creationId xmlns:p14="http://schemas.microsoft.com/office/powerpoint/2010/main" val="30134465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9A92FB33-EEDE-AA99-F084-0D3C21D0FCC8}"/>
              </a:ext>
            </a:extLst>
          </p:cNvPr>
          <p:cNvSpPr>
            <a:spLocks noGrp="1"/>
          </p:cNvSpPr>
          <p:nvPr>
            <p:ph type="sldNum" sz="quarter" idx="12"/>
          </p:nvPr>
        </p:nvSpPr>
        <p:spPr/>
        <p:txBody>
          <a:bodyPr/>
          <a:lstStyle/>
          <a:p>
            <a:fld id="{B9A80618-428C-4C0C-BF00-FA87539524B4}" type="slidenum">
              <a:rPr lang="lt-LT" smtClean="0">
                <a:solidFill>
                  <a:srgbClr val="073E87"/>
                </a:solidFill>
              </a:rPr>
              <a:pPr/>
              <a:t>58</a:t>
            </a:fld>
            <a:endParaRPr lang="lt-LT" dirty="0">
              <a:solidFill>
                <a:srgbClr val="073E87"/>
              </a:solidFill>
            </a:endParaRPr>
          </a:p>
        </p:txBody>
      </p:sp>
      <p:sp>
        <p:nvSpPr>
          <p:cNvPr id="4" name="Pavadinimas 3">
            <a:extLst>
              <a:ext uri="{FF2B5EF4-FFF2-40B4-BE49-F238E27FC236}">
                <a16:creationId xmlns:a16="http://schemas.microsoft.com/office/drawing/2014/main" id="{A156FCBB-AA32-494D-1462-9158AF5236EF}"/>
              </a:ext>
            </a:extLst>
          </p:cNvPr>
          <p:cNvSpPr>
            <a:spLocks noGrp="1"/>
          </p:cNvSpPr>
          <p:nvPr>
            <p:ph type="title"/>
          </p:nvPr>
        </p:nvSpPr>
        <p:spPr/>
        <p:txBody>
          <a:bodyPr>
            <a:normAutofit/>
          </a:bodyPr>
          <a:lstStyle/>
          <a:p>
            <a:r>
              <a:rPr lang="lt-LT" dirty="0">
                <a:solidFill>
                  <a:schemeClr val="bg1"/>
                </a:solidFill>
              </a:rPr>
              <a:t>IPv4 adresai. Klasifikacija ir  įvairovė (4)</a:t>
            </a:r>
            <a:endParaRPr lang="en-US" dirty="0"/>
          </a:p>
        </p:txBody>
      </p:sp>
      <p:sp>
        <p:nvSpPr>
          <p:cNvPr id="7" name="TextBox 6">
            <a:extLst>
              <a:ext uri="{FF2B5EF4-FFF2-40B4-BE49-F238E27FC236}">
                <a16:creationId xmlns:a16="http://schemas.microsoft.com/office/drawing/2014/main" id="{A517EE8A-FDEF-2145-3976-65D61526BA87}"/>
              </a:ext>
            </a:extLst>
          </p:cNvPr>
          <p:cNvSpPr txBox="1"/>
          <p:nvPr/>
        </p:nvSpPr>
        <p:spPr>
          <a:xfrm>
            <a:off x="241864" y="1275606"/>
            <a:ext cx="8712968" cy="3631763"/>
          </a:xfrm>
          <a:prstGeom prst="rect">
            <a:avLst/>
          </a:prstGeom>
          <a:noFill/>
        </p:spPr>
        <p:txBody>
          <a:bodyPr wrap="square" rtlCol="0">
            <a:spAutoFit/>
          </a:bodyPr>
          <a:lstStyle/>
          <a:p>
            <a:pPr marL="285750" indent="-285750">
              <a:spcBef>
                <a:spcPts val="1800"/>
              </a:spcBef>
              <a:buClr>
                <a:srgbClr val="029EF4"/>
              </a:buClr>
              <a:buSzPct val="80000"/>
              <a:buFont typeface="Wingdings" panose="05000000000000000000" pitchFamily="2" charset="2"/>
              <a:buChar char="q"/>
            </a:pPr>
            <a:r>
              <a:rPr lang="lt-LT" sz="2000" b="1" dirty="0">
                <a:solidFill>
                  <a:schemeClr val="tx2"/>
                </a:solidFill>
                <a:latin typeface="+mj-lt"/>
              </a:rPr>
              <a:t>Grįžtamojo ryšio (</a:t>
            </a:r>
            <a:r>
              <a:rPr lang="lt-LT" sz="2000" b="1" dirty="0" err="1">
                <a:solidFill>
                  <a:schemeClr val="tx2"/>
                </a:solidFill>
                <a:latin typeface="+mj-lt"/>
              </a:rPr>
              <a:t>Loopback</a:t>
            </a:r>
            <a:r>
              <a:rPr lang="lt-LT" sz="2000" b="1" dirty="0">
                <a:solidFill>
                  <a:schemeClr val="tx2"/>
                </a:solidFill>
                <a:latin typeface="+mj-lt"/>
              </a:rPr>
              <a:t>) </a:t>
            </a:r>
            <a:r>
              <a:rPr lang="lt-LT" sz="2000" dirty="0">
                <a:solidFill>
                  <a:schemeClr val="tx2"/>
                </a:solidFill>
                <a:latin typeface="+mj-lt"/>
              </a:rPr>
              <a:t>adresai: 127.0.0.0/8 (pvz., 127.0.0.1, 127.0.0.2, ... 127.255.255.255) – tai adresai, skirti kompiuteriui komunikuoti su pačiu savimi (kai įvairios informacinės sistemos veikia viename kompiuteryje) bei testavimui. Dažniausiai naudojamas </a:t>
            </a:r>
            <a:r>
              <a:rPr lang="lt-LT" sz="2000" b="1" dirty="0" err="1">
                <a:solidFill>
                  <a:schemeClr val="tx2"/>
                </a:solidFill>
                <a:latin typeface="+mj-lt"/>
              </a:rPr>
              <a:t>loopback</a:t>
            </a:r>
            <a:r>
              <a:rPr lang="lt-LT" sz="2000" dirty="0">
                <a:solidFill>
                  <a:schemeClr val="tx2"/>
                </a:solidFill>
                <a:latin typeface="+mj-lt"/>
              </a:rPr>
              <a:t> adresas yra 127.0.0.1.</a:t>
            </a:r>
          </a:p>
          <a:p>
            <a:pPr marL="285750" indent="-285750">
              <a:spcBef>
                <a:spcPts val="1800"/>
              </a:spcBef>
              <a:buClr>
                <a:srgbClr val="029EF4"/>
              </a:buClr>
              <a:buSzPct val="80000"/>
              <a:buFont typeface="Wingdings" panose="05000000000000000000" pitchFamily="2" charset="2"/>
              <a:buChar char="q"/>
            </a:pPr>
            <a:r>
              <a:rPr lang="lt-LT" sz="2000" b="1" dirty="0">
                <a:solidFill>
                  <a:schemeClr val="tx2"/>
                </a:solidFill>
                <a:latin typeface="+mj-lt"/>
              </a:rPr>
              <a:t>Vietos ryšio adresai (Link-</a:t>
            </a:r>
            <a:r>
              <a:rPr lang="lt-LT" sz="2000" b="1" dirty="0" err="1">
                <a:solidFill>
                  <a:schemeClr val="tx2"/>
                </a:solidFill>
                <a:latin typeface="+mj-lt"/>
              </a:rPr>
              <a:t>Local</a:t>
            </a:r>
            <a:r>
              <a:rPr lang="lt-LT" sz="2000" b="1" dirty="0">
                <a:solidFill>
                  <a:schemeClr val="tx2"/>
                </a:solidFill>
                <a:latin typeface="+mj-lt"/>
              </a:rPr>
              <a:t> ) adresai: </a:t>
            </a:r>
            <a:r>
              <a:rPr lang="lt-LT" sz="2000" dirty="0">
                <a:solidFill>
                  <a:schemeClr val="tx2"/>
                </a:solidFill>
                <a:latin typeface="+mj-lt"/>
              </a:rPr>
              <a:t>169.254.0.0/16 – automatiškai priskiriami tam tikriems įrenginiams, kai DHCP serveris (tarnyba) nesuteikia įrenginiui dinaminio IP adreso. </a:t>
            </a:r>
          </a:p>
          <a:p>
            <a:pPr marL="285750" indent="-285750">
              <a:spcBef>
                <a:spcPts val="1800"/>
              </a:spcBef>
              <a:buClr>
                <a:srgbClr val="029EF4"/>
              </a:buClr>
              <a:buSzPct val="80000"/>
              <a:buFont typeface="Wingdings" panose="05000000000000000000" pitchFamily="2" charset="2"/>
              <a:buChar char="q"/>
            </a:pPr>
            <a:r>
              <a:rPr lang="lt-LT" sz="2000" b="1" dirty="0">
                <a:solidFill>
                  <a:schemeClr val="tx2"/>
                </a:solidFill>
                <a:latin typeface="+mj-lt"/>
              </a:rPr>
              <a:t>Kiti</a:t>
            </a:r>
            <a:r>
              <a:rPr lang="lt-LT" sz="2000" dirty="0">
                <a:solidFill>
                  <a:schemeClr val="tx2"/>
                </a:solidFill>
                <a:latin typeface="+mj-lt"/>
              </a:rPr>
              <a:t>,</a:t>
            </a:r>
            <a:r>
              <a:rPr lang="lt-LT" sz="2000" b="1" dirty="0">
                <a:solidFill>
                  <a:schemeClr val="tx2"/>
                </a:solidFill>
                <a:latin typeface="+mj-lt"/>
              </a:rPr>
              <a:t> </a:t>
            </a:r>
            <a:r>
              <a:rPr lang="lt-LT" sz="2000" dirty="0">
                <a:solidFill>
                  <a:schemeClr val="tx2"/>
                </a:solidFill>
                <a:latin typeface="+mj-lt"/>
              </a:rPr>
              <a:t>pavyzdžiui,</a:t>
            </a:r>
            <a:r>
              <a:rPr lang="lt-LT" sz="2000" b="1" dirty="0">
                <a:solidFill>
                  <a:schemeClr val="tx2"/>
                </a:solidFill>
                <a:latin typeface="+mj-lt"/>
              </a:rPr>
              <a:t> pirmasis adresas, pateiktas pagal </a:t>
            </a:r>
            <a:r>
              <a:rPr lang="lt-LT" sz="2000" b="1" dirty="0" err="1">
                <a:solidFill>
                  <a:schemeClr val="tx2"/>
                </a:solidFill>
                <a:latin typeface="+mj-lt"/>
              </a:rPr>
              <a:t>adresacijos</a:t>
            </a:r>
            <a:r>
              <a:rPr lang="lt-LT" sz="2000" b="1" dirty="0">
                <a:solidFill>
                  <a:schemeClr val="tx2"/>
                </a:solidFill>
                <a:latin typeface="+mj-lt"/>
              </a:rPr>
              <a:t> schemą, yra tinklo adresas, o paskutinis – siuntimo visiems (</a:t>
            </a:r>
            <a:r>
              <a:rPr lang="lt-LT" sz="2000" b="1" i="1" dirty="0" err="1">
                <a:solidFill>
                  <a:schemeClr val="tx2"/>
                </a:solidFill>
                <a:latin typeface="+mj-lt"/>
              </a:rPr>
              <a:t>broadcast</a:t>
            </a:r>
            <a:r>
              <a:rPr lang="lt-LT" sz="2000" b="1" dirty="0">
                <a:solidFill>
                  <a:schemeClr val="tx2"/>
                </a:solidFill>
                <a:latin typeface="+mj-lt"/>
              </a:rPr>
              <a:t>) adresas – </a:t>
            </a:r>
            <a:r>
              <a:rPr lang="lt-LT" sz="2000" dirty="0">
                <a:solidFill>
                  <a:schemeClr val="tx2"/>
                </a:solidFill>
                <a:latin typeface="+mj-lt"/>
              </a:rPr>
              <a:t>tiesiogiai nenaudojami.</a:t>
            </a:r>
          </a:p>
        </p:txBody>
      </p:sp>
    </p:spTree>
    <p:extLst>
      <p:ext uri="{BB962C8B-B14F-4D97-AF65-F5344CB8AC3E}">
        <p14:creationId xmlns:p14="http://schemas.microsoft.com/office/powerpoint/2010/main" val="1676779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9A92FB33-EEDE-AA99-F084-0D3C21D0FCC8}"/>
              </a:ext>
            </a:extLst>
          </p:cNvPr>
          <p:cNvSpPr>
            <a:spLocks noGrp="1"/>
          </p:cNvSpPr>
          <p:nvPr>
            <p:ph type="sldNum" sz="quarter" idx="12"/>
          </p:nvPr>
        </p:nvSpPr>
        <p:spPr/>
        <p:txBody>
          <a:bodyPr/>
          <a:lstStyle/>
          <a:p>
            <a:fld id="{B9A80618-428C-4C0C-BF00-FA87539524B4}" type="slidenum">
              <a:rPr lang="lt-LT" smtClean="0">
                <a:solidFill>
                  <a:srgbClr val="073E87"/>
                </a:solidFill>
              </a:rPr>
              <a:pPr/>
              <a:t>59</a:t>
            </a:fld>
            <a:endParaRPr lang="lt-LT" dirty="0">
              <a:solidFill>
                <a:srgbClr val="073E87"/>
              </a:solidFill>
            </a:endParaRPr>
          </a:p>
        </p:txBody>
      </p:sp>
      <p:sp>
        <p:nvSpPr>
          <p:cNvPr id="4" name="Pavadinimas 3">
            <a:extLst>
              <a:ext uri="{FF2B5EF4-FFF2-40B4-BE49-F238E27FC236}">
                <a16:creationId xmlns:a16="http://schemas.microsoft.com/office/drawing/2014/main" id="{A156FCBB-AA32-494D-1462-9158AF5236EF}"/>
              </a:ext>
            </a:extLst>
          </p:cNvPr>
          <p:cNvSpPr>
            <a:spLocks noGrp="1"/>
          </p:cNvSpPr>
          <p:nvPr>
            <p:ph type="title"/>
          </p:nvPr>
        </p:nvSpPr>
        <p:spPr/>
        <p:txBody>
          <a:bodyPr>
            <a:normAutofit/>
          </a:bodyPr>
          <a:lstStyle/>
          <a:p>
            <a:r>
              <a:rPr lang="lt-LT" dirty="0">
                <a:solidFill>
                  <a:schemeClr val="bg1"/>
                </a:solidFill>
              </a:rPr>
              <a:t>IPv4 adresai. Klasifikacija ir  įvairovė (5)</a:t>
            </a:r>
            <a:endParaRPr lang="en-US" dirty="0"/>
          </a:p>
        </p:txBody>
      </p:sp>
      <p:sp>
        <p:nvSpPr>
          <p:cNvPr id="7" name="TextBox 6">
            <a:extLst>
              <a:ext uri="{FF2B5EF4-FFF2-40B4-BE49-F238E27FC236}">
                <a16:creationId xmlns:a16="http://schemas.microsoft.com/office/drawing/2014/main" id="{A517EE8A-FDEF-2145-3976-65D61526BA87}"/>
              </a:ext>
            </a:extLst>
          </p:cNvPr>
          <p:cNvSpPr txBox="1"/>
          <p:nvPr/>
        </p:nvSpPr>
        <p:spPr>
          <a:xfrm>
            <a:off x="215516" y="1275606"/>
            <a:ext cx="8712968" cy="3323987"/>
          </a:xfrm>
          <a:prstGeom prst="rect">
            <a:avLst/>
          </a:prstGeom>
          <a:noFill/>
        </p:spPr>
        <p:txBody>
          <a:bodyPr wrap="square" rtlCol="0">
            <a:spAutoFit/>
          </a:bodyPr>
          <a:lstStyle/>
          <a:p>
            <a:pPr marL="285750" indent="-285750">
              <a:spcBef>
                <a:spcPts val="400"/>
              </a:spcBef>
              <a:buClr>
                <a:srgbClr val="029EF4"/>
              </a:buClr>
              <a:buSzPct val="80000"/>
              <a:buFont typeface="Wingdings" panose="05000000000000000000" pitchFamily="2" charset="2"/>
              <a:buChar char="q"/>
            </a:pPr>
            <a:r>
              <a:rPr lang="lt-LT" sz="2100" b="1" i="0" dirty="0">
                <a:solidFill>
                  <a:schemeClr val="tx2"/>
                </a:solidFill>
                <a:effectLst/>
              </a:rPr>
              <a:t>Dokumentacijai ir mokymams </a:t>
            </a:r>
            <a:r>
              <a:rPr lang="lt-LT" sz="2100" b="0" i="0" dirty="0">
                <a:solidFill>
                  <a:schemeClr val="tx2"/>
                </a:solidFill>
                <a:effectLst/>
              </a:rPr>
              <a:t>naudojamos IP adresų grupės yra:</a:t>
            </a:r>
          </a:p>
          <a:p>
            <a:pPr marL="800100" lvl="1" indent="-342900">
              <a:spcBef>
                <a:spcPts val="600"/>
              </a:spcBef>
              <a:buClr>
                <a:srgbClr val="029EF4"/>
              </a:buClr>
              <a:buSzPct val="80000"/>
              <a:buFont typeface="Wingdings" panose="05000000000000000000" pitchFamily="2" charset="2"/>
              <a:buChar char="§"/>
            </a:pPr>
            <a:r>
              <a:rPr lang="lt-LT" sz="1900" b="0" i="0" dirty="0">
                <a:solidFill>
                  <a:schemeClr val="tx2"/>
                </a:solidFill>
                <a:effectLst/>
              </a:rPr>
              <a:t>192.0.2.0/24 – </a:t>
            </a:r>
            <a:r>
              <a:rPr lang="lt-LT" sz="1900" dirty="0">
                <a:solidFill>
                  <a:schemeClr val="tx2"/>
                </a:solidFill>
              </a:rPr>
              <a:t>t</a:t>
            </a:r>
            <a:r>
              <a:rPr lang="lt-LT" sz="1900" b="0" i="0" dirty="0">
                <a:solidFill>
                  <a:schemeClr val="tx2"/>
                </a:solidFill>
                <a:effectLst/>
              </a:rPr>
              <a:t>ai yra „TEST-NET-1“ adreso diapazonas, dažnai naudojamas dokumentuojant pavyzdžius.</a:t>
            </a:r>
          </a:p>
          <a:p>
            <a:pPr marL="800100" lvl="1" indent="-342900">
              <a:spcBef>
                <a:spcPts val="600"/>
              </a:spcBef>
              <a:buClr>
                <a:srgbClr val="029EF4"/>
              </a:buClr>
              <a:buSzPct val="80000"/>
              <a:buFont typeface="Wingdings" panose="05000000000000000000" pitchFamily="2" charset="2"/>
              <a:buChar char="§"/>
            </a:pPr>
            <a:r>
              <a:rPr lang="lt-LT" sz="1900" b="0" i="0" dirty="0">
                <a:solidFill>
                  <a:schemeClr val="tx2"/>
                </a:solidFill>
                <a:effectLst/>
              </a:rPr>
              <a:t>198.51.100.0/24 – </a:t>
            </a:r>
            <a:r>
              <a:rPr lang="lt-LT" sz="1900" dirty="0">
                <a:solidFill>
                  <a:schemeClr val="tx2"/>
                </a:solidFill>
              </a:rPr>
              <a:t>t</a:t>
            </a:r>
            <a:r>
              <a:rPr lang="lt-LT" sz="1900" b="0" i="0" dirty="0">
                <a:solidFill>
                  <a:schemeClr val="tx2"/>
                </a:solidFill>
                <a:effectLst/>
              </a:rPr>
              <a:t>ai yra „TEST-NET-2“ adreso diapazonas.</a:t>
            </a:r>
          </a:p>
          <a:p>
            <a:pPr marL="800100" lvl="1" indent="-342900">
              <a:spcBef>
                <a:spcPts val="600"/>
              </a:spcBef>
              <a:buClr>
                <a:srgbClr val="029EF4"/>
              </a:buClr>
              <a:buSzPct val="80000"/>
              <a:buFont typeface="Wingdings" panose="05000000000000000000" pitchFamily="2" charset="2"/>
              <a:buChar char="§"/>
            </a:pPr>
            <a:r>
              <a:rPr lang="lt-LT" sz="1900" b="0" i="0" dirty="0">
                <a:solidFill>
                  <a:schemeClr val="tx2"/>
                </a:solidFill>
                <a:effectLst/>
              </a:rPr>
              <a:t>203.0.113.0/24 – </a:t>
            </a:r>
            <a:r>
              <a:rPr lang="lt-LT" sz="1900" dirty="0">
                <a:solidFill>
                  <a:schemeClr val="tx2"/>
                </a:solidFill>
              </a:rPr>
              <a:t>t</a:t>
            </a:r>
            <a:r>
              <a:rPr lang="lt-LT" sz="1900" b="0" i="0" dirty="0">
                <a:solidFill>
                  <a:schemeClr val="tx2"/>
                </a:solidFill>
                <a:effectLst/>
              </a:rPr>
              <a:t>ai yra </a:t>
            </a:r>
            <a:r>
              <a:rPr lang="lt-LT" sz="1900" dirty="0">
                <a:solidFill>
                  <a:schemeClr val="tx2"/>
                </a:solidFill>
              </a:rPr>
              <a:t>„</a:t>
            </a:r>
            <a:r>
              <a:rPr lang="lt-LT" sz="1900" b="0" i="0" dirty="0">
                <a:solidFill>
                  <a:schemeClr val="tx2"/>
                </a:solidFill>
                <a:effectLst/>
              </a:rPr>
              <a:t>TEST-NET-3</a:t>
            </a:r>
            <a:r>
              <a:rPr lang="lt-LT" sz="1900" dirty="0">
                <a:solidFill>
                  <a:schemeClr val="tx2"/>
                </a:solidFill>
              </a:rPr>
              <a:t>“</a:t>
            </a:r>
            <a:r>
              <a:rPr lang="lt-LT" sz="1900" b="0" i="0" dirty="0">
                <a:solidFill>
                  <a:schemeClr val="tx2"/>
                </a:solidFill>
                <a:effectLst/>
              </a:rPr>
              <a:t> adreso diapazonas.</a:t>
            </a:r>
            <a:endParaRPr lang="lt-LT" sz="1900" dirty="0">
              <a:solidFill>
                <a:schemeClr val="tx2"/>
              </a:solidFill>
            </a:endParaRPr>
          </a:p>
          <a:p>
            <a:pPr marL="285750" indent="-285750">
              <a:spcBef>
                <a:spcPts val="1800"/>
              </a:spcBef>
              <a:buClr>
                <a:srgbClr val="029EF4"/>
              </a:buClr>
              <a:buSzPct val="80000"/>
              <a:buFont typeface="Wingdings" panose="05000000000000000000" pitchFamily="2" charset="2"/>
              <a:buChar char="q"/>
            </a:pPr>
            <a:r>
              <a:rPr lang="lt-LT" sz="2100" b="0" i="0" dirty="0">
                <a:solidFill>
                  <a:schemeClr val="tx2"/>
                </a:solidFill>
                <a:effectLst/>
              </a:rPr>
              <a:t>Šie adresai dažnai pasitaiko įvairiose techninėse dokumentacijose, interneto standartuose (RFC dokumentuose) ir techniniuose vadovuose, kad nenurodytų tikrų tinklo adresų ir išvengtų netyčinių konfliktų su realiais interneto adresais.</a:t>
            </a:r>
            <a:endParaRPr lang="lt-LT" sz="2100" b="1" dirty="0">
              <a:solidFill>
                <a:schemeClr val="tx2"/>
              </a:solidFill>
              <a:latin typeface="+mj-lt"/>
            </a:endParaRPr>
          </a:p>
        </p:txBody>
      </p:sp>
    </p:spTree>
    <p:extLst>
      <p:ext uri="{BB962C8B-B14F-4D97-AF65-F5344CB8AC3E}">
        <p14:creationId xmlns:p14="http://schemas.microsoft.com/office/powerpoint/2010/main" val="351458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BEF93F24-FB0A-27AA-7797-B05D34F44345}"/>
              </a:ext>
            </a:extLst>
          </p:cNvPr>
          <p:cNvSpPr>
            <a:spLocks noGrp="1"/>
          </p:cNvSpPr>
          <p:nvPr>
            <p:ph idx="1"/>
          </p:nvPr>
        </p:nvSpPr>
        <p:spPr>
          <a:xfrm>
            <a:off x="251520" y="1264599"/>
            <a:ext cx="8640959" cy="3701352"/>
          </a:xfrm>
        </p:spPr>
        <p:txBody>
          <a:bodyPr>
            <a:noAutofit/>
          </a:bodyPr>
          <a:lstStyle/>
          <a:p>
            <a:pPr>
              <a:spcBef>
                <a:spcPts val="1200"/>
              </a:spcBef>
            </a:pPr>
            <a:r>
              <a:rPr lang="lt-LT" b="1" dirty="0"/>
              <a:t>Daiktų internetas (</a:t>
            </a:r>
            <a:r>
              <a:rPr lang="lt-LT" b="1" i="1" dirty="0"/>
              <a:t>Internet </a:t>
            </a:r>
            <a:r>
              <a:rPr lang="lt-LT" b="1" i="1" dirty="0" err="1"/>
              <a:t>of</a:t>
            </a:r>
            <a:r>
              <a:rPr lang="lt-LT" b="1" i="1" dirty="0"/>
              <a:t> </a:t>
            </a:r>
            <a:r>
              <a:rPr lang="lt-LT" b="1" i="1" dirty="0" err="1"/>
              <a:t>Things</a:t>
            </a:r>
            <a:r>
              <a:rPr lang="lt-LT" b="1" i="1" dirty="0"/>
              <a:t> – </a:t>
            </a:r>
            <a:r>
              <a:rPr lang="lt-LT" b="1" i="1" dirty="0" err="1"/>
              <a:t>IoT</a:t>
            </a:r>
            <a:r>
              <a:rPr lang="lt-LT" b="1" dirty="0"/>
              <a:t>).</a:t>
            </a:r>
            <a:r>
              <a:rPr lang="lt-LT" dirty="0"/>
              <a:t> Dabartinė tendencija yra prie interneto jungti ne tik kompiuterius, bet ir kitus prietaisus. Tai gali būti  šaldytuvai, kiti būtiniai prietaisai, automobiliai, ir netgi išmanūs namai.</a:t>
            </a:r>
          </a:p>
          <a:p>
            <a:pPr>
              <a:spcBef>
                <a:spcPts val="1200"/>
              </a:spcBef>
            </a:pPr>
            <a:r>
              <a:rPr lang="lt-LT" b="1" dirty="0"/>
              <a:t>Debesų technologijos.</a:t>
            </a:r>
            <a:r>
              <a:rPr lang="lt-LT" dirty="0"/>
              <a:t> Duomenys ir programinė įranga vis dažniau laikomi „debesyje“.  Visa tai pasiekiama iš bet kurios vietos, kur yra interneto prieiga.</a:t>
            </a:r>
          </a:p>
          <a:p>
            <a:pPr marL="355600" indent="0">
              <a:spcBef>
                <a:spcPts val="1200"/>
              </a:spcBef>
              <a:buNone/>
            </a:pPr>
            <a:r>
              <a:rPr lang="lt-LT" b="1" dirty="0"/>
              <a:t>Kompiuterių tinklai ir toliau intensyviai vystosi, didėja informacijos perdavimo greičiai, didėja paslaugų įvairovė.</a:t>
            </a:r>
            <a:endParaRPr lang="en-US" dirty="0"/>
          </a:p>
        </p:txBody>
      </p:sp>
      <p:sp>
        <p:nvSpPr>
          <p:cNvPr id="4" name="Pavadinimas 3">
            <a:extLst>
              <a:ext uri="{FF2B5EF4-FFF2-40B4-BE49-F238E27FC236}">
                <a16:creationId xmlns:a16="http://schemas.microsoft.com/office/drawing/2014/main" id="{AC4B55A6-F962-BBC7-D0A5-020B89A824B4}"/>
              </a:ext>
            </a:extLst>
          </p:cNvPr>
          <p:cNvSpPr>
            <a:spLocks noGrp="1"/>
          </p:cNvSpPr>
          <p:nvPr>
            <p:ph type="title"/>
          </p:nvPr>
        </p:nvSpPr>
        <p:spPr/>
        <p:txBody>
          <a:bodyPr>
            <a:normAutofit/>
          </a:bodyPr>
          <a:lstStyle/>
          <a:p>
            <a:r>
              <a:rPr lang="lt-LT" sz="3600" dirty="0"/>
              <a:t>Dabartis ir ateitis</a:t>
            </a:r>
          </a:p>
        </p:txBody>
      </p:sp>
      <p:sp>
        <p:nvSpPr>
          <p:cNvPr id="2" name="Skaidrės numerio vietos rezervavimo ženklas 2">
            <a:extLst>
              <a:ext uri="{FF2B5EF4-FFF2-40B4-BE49-F238E27FC236}">
                <a16:creationId xmlns:a16="http://schemas.microsoft.com/office/drawing/2014/main" id="{81CD8848-7F3C-CB06-4944-07BF3D57C95B}"/>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2219079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AAA994-2A5F-E12D-C220-6F12BCE7FBD3}"/>
              </a:ext>
            </a:extLst>
          </p:cNvPr>
          <p:cNvSpPr>
            <a:spLocks noGrp="1"/>
          </p:cNvSpPr>
          <p:nvPr>
            <p:ph type="ctrTitle"/>
          </p:nvPr>
        </p:nvSpPr>
        <p:spPr>
          <a:xfrm>
            <a:off x="359532" y="339502"/>
            <a:ext cx="8424936" cy="1335081"/>
          </a:xfrm>
        </p:spPr>
        <p:txBody>
          <a:bodyPr>
            <a:normAutofit fontScale="90000"/>
          </a:bodyPr>
          <a:lstStyle/>
          <a:p>
            <a:r>
              <a:rPr lang="lt-LT" dirty="0">
                <a:solidFill>
                  <a:schemeClr val="bg1">
                    <a:lumMod val="95000"/>
                  </a:schemeClr>
                </a:solidFill>
              </a:rPr>
              <a:t>Kompiuterių tinklo </a:t>
            </a:r>
            <a:r>
              <a:rPr lang="lt-LT" dirty="0">
                <a:solidFill>
                  <a:schemeClr val="bg1"/>
                </a:solidFill>
              </a:rPr>
              <a:t>maršrutizatorius</a:t>
            </a:r>
            <a:endParaRPr lang="lt-LT" dirty="0">
              <a:solidFill>
                <a:schemeClr val="bg1">
                  <a:lumMod val="95000"/>
                </a:schemeClr>
              </a:solidFill>
            </a:endParaRPr>
          </a:p>
        </p:txBody>
      </p:sp>
      <p:sp>
        <p:nvSpPr>
          <p:cNvPr id="3" name="Antrinis pavadinimas 2">
            <a:extLst>
              <a:ext uri="{FF2B5EF4-FFF2-40B4-BE49-F238E27FC236}">
                <a16:creationId xmlns:a16="http://schemas.microsoft.com/office/drawing/2014/main" id="{E88355EC-8F78-D877-2E52-0B6DE6670378}"/>
              </a:ext>
            </a:extLst>
          </p:cNvPr>
          <p:cNvSpPr>
            <a:spLocks noGrp="1"/>
          </p:cNvSpPr>
          <p:nvPr>
            <p:ph type="subTitle" idx="1"/>
          </p:nvPr>
        </p:nvSpPr>
        <p:spPr>
          <a:xfrm>
            <a:off x="1187624" y="1674583"/>
            <a:ext cx="6948772" cy="2481343"/>
          </a:xfrm>
        </p:spPr>
        <p:txBody>
          <a:bodyPr>
            <a:normAutofit/>
          </a:bodyPr>
          <a:lstStyle/>
          <a:p>
            <a:r>
              <a:rPr lang="lt-LT" sz="2000" dirty="0"/>
              <a:t>Kompiuterių tinkluose labai svarbus įrenginys yra </a:t>
            </a:r>
            <a:r>
              <a:rPr lang="lt-LT" sz="2000" b="1" dirty="0">
                <a:effectLst>
                  <a:outerShdw blurRad="38100" dist="38100" dir="2700000" algn="tl">
                    <a:srgbClr val="000000">
                      <a:alpha val="43137"/>
                    </a:srgbClr>
                  </a:outerShdw>
                </a:effectLst>
              </a:rPr>
              <a:t>maršrutizatorius</a:t>
            </a:r>
            <a:r>
              <a:rPr lang="lt-LT" sz="2000" b="1" dirty="0"/>
              <a:t>.</a:t>
            </a:r>
            <a:r>
              <a:rPr lang="lt-LT" sz="2000" dirty="0"/>
              <a:t>  Maršrutizatorius (angl. </a:t>
            </a:r>
            <a:r>
              <a:rPr lang="lt-LT" sz="2000" i="1" dirty="0" err="1"/>
              <a:t>router</a:t>
            </a:r>
            <a:r>
              <a:rPr lang="lt-LT" sz="2000" dirty="0"/>
              <a:t>) yra įrenginys, kuris naudojamas duomenų perdavimui tarp skirtingų kompiuterinių tinklų ir atlieka daug svarbių funkcijų.</a:t>
            </a:r>
          </a:p>
          <a:p>
            <a:r>
              <a:rPr lang="lt-LT" sz="2000" dirty="0"/>
              <a:t>Kiekvienas maršrutizatorius gali turėti unikalių funkcijų, kurios priklauso nuo modelio ir gamintojo.</a:t>
            </a:r>
          </a:p>
          <a:p>
            <a:r>
              <a:rPr lang="lt-LT" b="1" dirty="0">
                <a:effectLst>
                  <a:outerShdw blurRad="38100" dist="38100" dir="2700000" algn="tl">
                    <a:srgbClr val="000000">
                      <a:alpha val="43137"/>
                    </a:srgbClr>
                  </a:outerShdw>
                </a:effectLst>
              </a:rPr>
              <a:t>Čia p</a:t>
            </a:r>
            <a:r>
              <a:rPr lang="lt-LT" sz="2000" b="1" dirty="0">
                <a:effectLst>
                  <a:outerShdw blurRad="38100" dist="38100" dir="2700000" algn="tl">
                    <a:srgbClr val="000000">
                      <a:alpha val="43137"/>
                    </a:srgbClr>
                  </a:outerShdw>
                </a:effectLst>
              </a:rPr>
              <a:t>ateiksime pagrindines maršrutizatoriaus funkcijas</a:t>
            </a:r>
            <a:r>
              <a:rPr lang="lt-LT" b="1" dirty="0">
                <a:effectLst>
                  <a:outerShdw blurRad="38100" dist="38100" dir="2700000" algn="tl">
                    <a:srgbClr val="000000">
                      <a:alpha val="43137"/>
                    </a:srgbClr>
                  </a:outerShdw>
                </a:effectLst>
              </a:rPr>
              <a:t>.</a:t>
            </a:r>
            <a:endParaRPr lang="lt-LT" sz="2000" dirty="0">
              <a:effectLst>
                <a:outerShdw blurRad="38100" dist="38100" dir="2700000" algn="tl">
                  <a:srgbClr val="000000">
                    <a:alpha val="43137"/>
                  </a:srgbClr>
                </a:outerShdw>
              </a:effectLst>
            </a:endParaRPr>
          </a:p>
        </p:txBody>
      </p:sp>
      <p:sp>
        <p:nvSpPr>
          <p:cNvPr id="5" name="Skaidrės numerio vietos rezervavimo ženklas 2">
            <a:extLst>
              <a:ext uri="{FF2B5EF4-FFF2-40B4-BE49-F238E27FC236}">
                <a16:creationId xmlns:a16="http://schemas.microsoft.com/office/drawing/2014/main" id="{58AFCAF5-FD82-AC48-568B-5395711ADFA0}"/>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60</a:t>
            </a:fld>
            <a:endParaRPr lang="lt-LT" dirty="0">
              <a:solidFill>
                <a:srgbClr val="073E87"/>
              </a:solidFill>
            </a:endParaRPr>
          </a:p>
        </p:txBody>
      </p:sp>
      <p:pic>
        <p:nvPicPr>
          <p:cNvPr id="6" name="Picture 2">
            <a:extLst>
              <a:ext uri="{FF2B5EF4-FFF2-40B4-BE49-F238E27FC236}">
                <a16:creationId xmlns:a16="http://schemas.microsoft.com/office/drawing/2014/main" id="{AA6B5802-1B7F-593E-8740-3A7D109204F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691" t="5681" b="5757"/>
          <a:stretch/>
        </p:blipFill>
        <p:spPr bwMode="auto">
          <a:xfrm flipH="1">
            <a:off x="1115616" y="4076268"/>
            <a:ext cx="1594516" cy="1025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0007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264599"/>
            <a:ext cx="8640959" cy="3323376"/>
          </a:xfrm>
        </p:spPr>
        <p:txBody>
          <a:bodyPr>
            <a:noAutofit/>
          </a:bodyPr>
          <a:lstStyle/>
          <a:p>
            <a:pPr>
              <a:spcBef>
                <a:spcPts val="1000"/>
              </a:spcBef>
            </a:pPr>
            <a:r>
              <a:rPr lang="lt-LT" sz="1900" b="1" dirty="0" err="1"/>
              <a:t>Maršrutizavimas</a:t>
            </a:r>
            <a:r>
              <a:rPr lang="lt-LT" sz="1900" b="1" dirty="0"/>
              <a:t>. </a:t>
            </a:r>
            <a:r>
              <a:rPr lang="lt-LT" sz="1900" dirty="0"/>
              <a:t>Pagrindinė maršrutizatoriaus funkcija yra nustatyti geriausią kelią, kuriuo duomenys (</a:t>
            </a:r>
            <a:r>
              <a:rPr lang="lt-LT" sz="1900" b="1" dirty="0"/>
              <a:t>TCP/IP paketai*) </a:t>
            </a:r>
            <a:r>
              <a:rPr lang="lt-LT" sz="1900" dirty="0"/>
              <a:t>turėtų keliauti, pavyzdžiui, iš namų LAN tinklo į internetą.</a:t>
            </a:r>
          </a:p>
          <a:p>
            <a:pPr>
              <a:spcBef>
                <a:spcPts val="1200"/>
              </a:spcBef>
            </a:pPr>
            <a:r>
              <a:rPr lang="lt-LT" sz="1900" b="1" dirty="0"/>
              <a:t>DHCP serveris. </a:t>
            </a:r>
            <a:r>
              <a:rPr lang="lt-LT" sz="1900" dirty="0"/>
              <a:t>Dauguma maršrutizatorių turi DHCP (</a:t>
            </a:r>
            <a:r>
              <a:rPr lang="lt-LT" sz="1900" i="1" dirty="0" err="1"/>
              <a:t>Dynamic</a:t>
            </a:r>
            <a:r>
              <a:rPr lang="lt-LT" sz="1900" i="1" dirty="0"/>
              <a:t> </a:t>
            </a:r>
            <a:r>
              <a:rPr lang="lt-LT" sz="1900" i="1" dirty="0" err="1"/>
              <a:t>Host</a:t>
            </a:r>
            <a:r>
              <a:rPr lang="lt-LT" sz="1900" i="1" dirty="0"/>
              <a:t> </a:t>
            </a:r>
            <a:r>
              <a:rPr lang="lt-LT" sz="1900" i="1" dirty="0" err="1"/>
              <a:t>Configuration</a:t>
            </a:r>
            <a:r>
              <a:rPr lang="lt-LT" sz="1900" i="1" dirty="0"/>
              <a:t> </a:t>
            </a:r>
            <a:r>
              <a:rPr lang="lt-LT" sz="1900" i="1" dirty="0" err="1"/>
              <a:t>Protocol</a:t>
            </a:r>
            <a:r>
              <a:rPr lang="lt-LT" sz="1900" dirty="0"/>
              <a:t>) serverio funkciją. DHCP suteikia galimybė automatiškai priskirti IP adresus kompiuteriams ir kitiems įrenginiams tinklo viduje.</a:t>
            </a:r>
          </a:p>
          <a:p>
            <a:pPr>
              <a:spcBef>
                <a:spcPts val="1200"/>
              </a:spcBef>
            </a:pPr>
            <a:r>
              <a:rPr lang="lt-LT" sz="1900" b="1" dirty="0"/>
              <a:t>Užkarda (ugniasienė; angl. </a:t>
            </a:r>
            <a:r>
              <a:rPr lang="lt-LT" sz="1900" b="1" i="1" dirty="0" err="1"/>
              <a:t>Firewall</a:t>
            </a:r>
            <a:r>
              <a:rPr lang="lt-LT" sz="1900" b="1" dirty="0"/>
              <a:t>)</a:t>
            </a:r>
            <a:r>
              <a:rPr lang="lt-LT" sz="1900" dirty="0"/>
              <a:t>.  Maršrutizatorius gali apsaugoti tinklą</a:t>
            </a:r>
            <a:br>
              <a:rPr lang="lt-LT" sz="1900" dirty="0"/>
            </a:br>
            <a:r>
              <a:rPr lang="lt-LT" sz="1900" dirty="0"/>
              <a:t>nuo kenkėjiškų išorės atakų, naudodamas užkardos funkcijas. Tai leidžia</a:t>
            </a:r>
            <a:br>
              <a:rPr lang="lt-LT" sz="1900" dirty="0"/>
            </a:br>
            <a:r>
              <a:rPr lang="lt-LT" sz="1900" dirty="0"/>
              <a:t>filtruoti įeinančius ir išeinančius duomenų paketus</a:t>
            </a:r>
            <a:br>
              <a:rPr lang="lt-LT" sz="1900" dirty="0"/>
            </a:br>
            <a:r>
              <a:rPr lang="lt-LT" sz="1900" dirty="0"/>
              <a:t>pagal nustatytus taisyklių rinkinius.</a:t>
            </a:r>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tinklo </a:t>
            </a:r>
            <a:r>
              <a:rPr lang="lt-LT" dirty="0">
                <a:solidFill>
                  <a:schemeClr val="bg1"/>
                </a:solidFill>
              </a:rPr>
              <a:t>maršrutizatorius</a:t>
            </a:r>
            <a:r>
              <a:rPr lang="lt-LT" dirty="0">
                <a:solidFill>
                  <a:schemeClr val="bg1">
                    <a:lumMod val="95000"/>
                  </a:schemeClr>
                </a:solidFill>
              </a:rPr>
              <a:t> (1) </a:t>
            </a:r>
            <a:endParaRPr lang="en-US" dirty="0"/>
          </a:p>
        </p:txBody>
      </p:sp>
      <p:pic>
        <p:nvPicPr>
          <p:cNvPr id="2" name="Picture 2">
            <a:extLst>
              <a:ext uri="{FF2B5EF4-FFF2-40B4-BE49-F238E27FC236}">
                <a16:creationId xmlns:a16="http://schemas.microsoft.com/office/drawing/2014/main" id="{BD5976F4-FD29-74A6-7551-73C97B12A69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691" t="5681" b="5757"/>
          <a:stretch/>
        </p:blipFill>
        <p:spPr bwMode="auto">
          <a:xfrm>
            <a:off x="6394984" y="3495249"/>
            <a:ext cx="2287742" cy="1470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kaidrės numerio vietos rezervavimo ženklas 2">
            <a:extLst>
              <a:ext uri="{FF2B5EF4-FFF2-40B4-BE49-F238E27FC236}">
                <a16:creationId xmlns:a16="http://schemas.microsoft.com/office/drawing/2014/main" id="{63CC28FE-7737-5BD6-B37F-341471C36CDE}"/>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61</a:t>
            </a:fld>
            <a:endParaRPr lang="lt-LT" dirty="0">
              <a:solidFill>
                <a:srgbClr val="073E87"/>
              </a:solidFill>
            </a:endParaRPr>
          </a:p>
        </p:txBody>
      </p:sp>
      <p:sp>
        <p:nvSpPr>
          <p:cNvPr id="7" name="TextBox 6">
            <a:extLst>
              <a:ext uri="{FF2B5EF4-FFF2-40B4-BE49-F238E27FC236}">
                <a16:creationId xmlns:a16="http://schemas.microsoft.com/office/drawing/2014/main" id="{CE876136-1B29-178A-E9BE-CD200D571EB6}"/>
              </a:ext>
            </a:extLst>
          </p:cNvPr>
          <p:cNvSpPr txBox="1"/>
          <p:nvPr/>
        </p:nvSpPr>
        <p:spPr>
          <a:xfrm>
            <a:off x="457200" y="4760068"/>
            <a:ext cx="4618856" cy="307777"/>
          </a:xfrm>
          <a:prstGeom prst="rect">
            <a:avLst/>
          </a:prstGeom>
          <a:noFill/>
        </p:spPr>
        <p:txBody>
          <a:bodyPr wrap="square" rtlCol="0">
            <a:spAutoFit/>
          </a:bodyPr>
          <a:lstStyle/>
          <a:p>
            <a:r>
              <a:rPr lang="lt-LT" sz="1400" b="1" i="1" dirty="0">
                <a:solidFill>
                  <a:schemeClr val="tx2"/>
                </a:solidFill>
              </a:rPr>
              <a:t>* Išsamiau apie TCP/PI paketus paaiškinta kitoje skaidrėje.</a:t>
            </a:r>
            <a:endParaRPr lang="en-US" sz="1400" b="1" i="1" dirty="0">
              <a:solidFill>
                <a:schemeClr val="tx2"/>
              </a:solidFill>
            </a:endParaRPr>
          </a:p>
        </p:txBody>
      </p:sp>
    </p:spTree>
    <p:extLst>
      <p:ext uri="{BB962C8B-B14F-4D97-AF65-F5344CB8AC3E}">
        <p14:creationId xmlns:p14="http://schemas.microsoft.com/office/powerpoint/2010/main" val="4240850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63CC28FE-7737-5BD6-B37F-341471C36CDE}"/>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62</a:t>
            </a:fld>
            <a:endParaRPr lang="lt-LT" dirty="0">
              <a:solidFill>
                <a:srgbClr val="073E87"/>
              </a:solidFill>
            </a:endParaRPr>
          </a:p>
        </p:txBody>
      </p:sp>
      <p:sp>
        <p:nvSpPr>
          <p:cNvPr id="7" name="TextBox 6"/>
          <p:cNvSpPr txBox="1"/>
          <p:nvPr/>
        </p:nvSpPr>
        <p:spPr>
          <a:xfrm>
            <a:off x="2555776" y="1131590"/>
            <a:ext cx="6432003" cy="2626360"/>
          </a:xfrm>
          <a:prstGeom prst="rect">
            <a:avLst/>
          </a:prstGeom>
          <a:noFill/>
        </p:spPr>
        <p:txBody>
          <a:bodyPr wrap="square" rtlCol="0">
            <a:spAutoFit/>
          </a:bodyPr>
          <a:lstStyle/>
          <a:p>
            <a:r>
              <a:rPr lang="lt-LT" sz="1600" b="1" dirty="0">
                <a:solidFill>
                  <a:schemeClr val="tx2"/>
                </a:solidFill>
              </a:rPr>
              <a:t>Paketo dydis negali būti didesnis nei 65535 baitai</a:t>
            </a:r>
            <a:r>
              <a:rPr lang="lt-LT" sz="1600" dirty="0">
                <a:solidFill>
                  <a:schemeClr val="tx2"/>
                </a:solidFill>
              </a:rPr>
              <a:t>. </a:t>
            </a:r>
          </a:p>
          <a:p>
            <a:pPr>
              <a:spcBef>
                <a:spcPts val="800"/>
              </a:spcBef>
            </a:pPr>
            <a:r>
              <a:rPr lang="lt-LT" sz="1600" b="1" dirty="0">
                <a:solidFill>
                  <a:schemeClr val="tx2"/>
                </a:solidFill>
              </a:rPr>
              <a:t>Antraštės pagrindiniai laukai:</a:t>
            </a:r>
            <a:endParaRPr lang="lt-LT" sz="1600" dirty="0">
              <a:solidFill>
                <a:schemeClr val="tx2"/>
              </a:solidFill>
            </a:endParaRPr>
          </a:p>
          <a:p>
            <a:pPr marL="538163" indent="-176213">
              <a:buFont typeface="Wingdings" panose="05000000000000000000" pitchFamily="2" charset="2"/>
              <a:buChar char="§"/>
            </a:pPr>
            <a:r>
              <a:rPr lang="lt-LT" sz="1400" dirty="0">
                <a:solidFill>
                  <a:schemeClr val="tx2"/>
                </a:solidFill>
              </a:rPr>
              <a:t>IP versiją (IPv4 atveju tai yra „4“),</a:t>
            </a:r>
          </a:p>
          <a:p>
            <a:pPr marL="538163" indent="-176213">
              <a:buFont typeface="Wingdings" panose="05000000000000000000" pitchFamily="2" charset="2"/>
              <a:buChar char="§"/>
            </a:pPr>
            <a:r>
              <a:rPr lang="lt-LT" sz="1400" dirty="0">
                <a:solidFill>
                  <a:schemeClr val="tx2"/>
                </a:solidFill>
              </a:rPr>
              <a:t>antraštės ilgis,</a:t>
            </a:r>
          </a:p>
          <a:p>
            <a:pPr marL="538163" indent="-176213">
              <a:buFont typeface="Wingdings" panose="05000000000000000000" pitchFamily="2" charset="2"/>
              <a:buChar char="§"/>
            </a:pPr>
            <a:r>
              <a:rPr lang="lt-LT" sz="1400" dirty="0">
                <a:solidFill>
                  <a:schemeClr val="tx2"/>
                </a:solidFill>
              </a:rPr>
              <a:t>viso paketo ilgis,</a:t>
            </a:r>
          </a:p>
          <a:p>
            <a:pPr marL="538163" indent="-176213">
              <a:buFont typeface="Wingdings" panose="05000000000000000000" pitchFamily="2" charset="2"/>
              <a:buChar char="§"/>
            </a:pPr>
            <a:r>
              <a:rPr lang="lt-LT" sz="1400" dirty="0">
                <a:solidFill>
                  <a:schemeClr val="tx2"/>
                </a:solidFill>
              </a:rPr>
              <a:t>paketo gyvavimo trukmė,</a:t>
            </a:r>
          </a:p>
          <a:p>
            <a:pPr marL="538163" indent="-176213">
              <a:buFont typeface="Wingdings" panose="05000000000000000000" pitchFamily="2" charset="2"/>
              <a:buChar char="§"/>
            </a:pPr>
            <a:r>
              <a:rPr lang="lt-LT" sz="1400" dirty="0">
                <a:solidFill>
                  <a:schemeClr val="tx2"/>
                </a:solidFill>
              </a:rPr>
              <a:t>protokolas (pvz., TCP, UDP),</a:t>
            </a:r>
          </a:p>
          <a:p>
            <a:pPr marL="538163" indent="-176213">
              <a:buFont typeface="Wingdings" panose="05000000000000000000" pitchFamily="2" charset="2"/>
              <a:buChar char="§"/>
            </a:pPr>
            <a:r>
              <a:rPr lang="lt-LT" sz="1400" dirty="0">
                <a:solidFill>
                  <a:schemeClr val="tx2"/>
                </a:solidFill>
              </a:rPr>
              <a:t>antraštės kontrolinė suma (padeda gavėjui patikrinti antraštės vientisumą),</a:t>
            </a:r>
          </a:p>
          <a:p>
            <a:pPr marL="538163" indent="-176213">
              <a:buFont typeface="Wingdings" panose="05000000000000000000" pitchFamily="2" charset="2"/>
              <a:buChar char="§"/>
            </a:pPr>
            <a:r>
              <a:rPr lang="lt-LT" sz="1400" dirty="0">
                <a:solidFill>
                  <a:schemeClr val="tx2"/>
                </a:solidFill>
              </a:rPr>
              <a:t>šaltinio IP adresas (IP adresas, iš kurio siunčiamas paketas),</a:t>
            </a:r>
          </a:p>
          <a:p>
            <a:pPr marL="538163" indent="-176213">
              <a:buFont typeface="Wingdings" panose="05000000000000000000" pitchFamily="2" charset="2"/>
              <a:buChar char="§"/>
            </a:pPr>
            <a:r>
              <a:rPr lang="lt-LT" sz="1400" dirty="0">
                <a:solidFill>
                  <a:schemeClr val="tx2"/>
                </a:solidFill>
              </a:rPr>
              <a:t>paskirties IP adresas (IP adresas, kuriam skirtas paketas),</a:t>
            </a:r>
          </a:p>
          <a:p>
            <a:pPr marL="538163" indent="-176213">
              <a:buFont typeface="Wingdings" panose="05000000000000000000" pitchFamily="2" charset="2"/>
              <a:buChar char="§"/>
            </a:pPr>
            <a:r>
              <a:rPr lang="lt-LT" sz="1400" dirty="0">
                <a:solidFill>
                  <a:schemeClr val="tx2"/>
                </a:solidFill>
              </a:rPr>
              <a:t>ir kt. </a:t>
            </a:r>
          </a:p>
        </p:txBody>
      </p:sp>
      <p:sp>
        <p:nvSpPr>
          <p:cNvPr id="8" name="TextBox 7"/>
          <p:cNvSpPr txBox="1"/>
          <p:nvPr/>
        </p:nvSpPr>
        <p:spPr>
          <a:xfrm>
            <a:off x="683567" y="3519627"/>
            <a:ext cx="1368153" cy="292388"/>
          </a:xfrm>
          <a:prstGeom prst="rect">
            <a:avLst/>
          </a:prstGeom>
          <a:noFill/>
        </p:spPr>
        <p:txBody>
          <a:bodyPr wrap="square" rtlCol="0">
            <a:spAutoFit/>
          </a:bodyPr>
          <a:lstStyle/>
          <a:p>
            <a:r>
              <a:rPr lang="lt-LT" sz="1300" b="1" i="1" dirty="0">
                <a:solidFill>
                  <a:schemeClr val="tx2"/>
                </a:solidFill>
              </a:rPr>
              <a:t>TCP/IP paketas</a:t>
            </a:r>
          </a:p>
        </p:txBody>
      </p:sp>
      <p:sp>
        <p:nvSpPr>
          <p:cNvPr id="9" name="TextBox 8"/>
          <p:cNvSpPr txBox="1"/>
          <p:nvPr/>
        </p:nvSpPr>
        <p:spPr>
          <a:xfrm>
            <a:off x="196908" y="3793852"/>
            <a:ext cx="8839587" cy="1154162"/>
          </a:xfrm>
          <a:prstGeom prst="rect">
            <a:avLst/>
          </a:prstGeom>
          <a:noFill/>
        </p:spPr>
        <p:txBody>
          <a:bodyPr wrap="square" rtlCol="0">
            <a:spAutoFit/>
          </a:bodyPr>
          <a:lstStyle/>
          <a:p>
            <a:r>
              <a:rPr lang="lt-LT" sz="1600" dirty="0">
                <a:solidFill>
                  <a:schemeClr val="tx2"/>
                </a:solidFill>
              </a:rPr>
              <a:t>Pakete duomenys gali užimti ne daugiau kaip 65515 baitų (65535–20), jei antraštė yra mažiausio dydžio (20 baitų), arba 65475 baitai (65535–60), jei antraštė yra didžiausio dydžio (60 baitų).</a:t>
            </a:r>
          </a:p>
          <a:p>
            <a:pPr>
              <a:spcBef>
                <a:spcPts val="600"/>
              </a:spcBef>
            </a:pPr>
            <a:r>
              <a:rPr lang="lt-LT" sz="1600" dirty="0">
                <a:solidFill>
                  <a:schemeClr val="tx2"/>
                </a:solidFill>
              </a:rPr>
              <a:t>Reikia paminėti, kad nors protokolas leidžia tokius didelius paketus, praktiškai standartinių </a:t>
            </a:r>
            <a:r>
              <a:rPr lang="lt-LT" sz="1600" dirty="0" err="1">
                <a:solidFill>
                  <a:schemeClr val="tx2"/>
                </a:solidFill>
              </a:rPr>
              <a:t>Ethernet</a:t>
            </a:r>
            <a:r>
              <a:rPr lang="lt-LT" sz="1600" dirty="0">
                <a:solidFill>
                  <a:schemeClr val="tx2"/>
                </a:solidFill>
              </a:rPr>
              <a:t> kadrų (paketų) maksimalus perdavimo dydis MTU (</a:t>
            </a:r>
            <a:r>
              <a:rPr lang="lt-LT" sz="1600" dirty="0" err="1">
                <a:solidFill>
                  <a:schemeClr val="tx2"/>
                </a:solidFill>
              </a:rPr>
              <a:t>Maximum</a:t>
            </a:r>
            <a:r>
              <a:rPr lang="lt-LT" sz="1600" dirty="0">
                <a:solidFill>
                  <a:schemeClr val="tx2"/>
                </a:solidFill>
              </a:rPr>
              <a:t> </a:t>
            </a:r>
            <a:r>
              <a:rPr lang="lt-LT" sz="1600" dirty="0" err="1">
                <a:solidFill>
                  <a:schemeClr val="tx2"/>
                </a:solidFill>
              </a:rPr>
              <a:t>Transmission</a:t>
            </a:r>
            <a:r>
              <a:rPr lang="lt-LT" sz="1600" dirty="0">
                <a:solidFill>
                  <a:schemeClr val="tx2"/>
                </a:solidFill>
              </a:rPr>
              <a:t> </a:t>
            </a:r>
            <a:r>
              <a:rPr lang="lt-LT" sz="1600" dirty="0" err="1">
                <a:solidFill>
                  <a:schemeClr val="tx2"/>
                </a:solidFill>
              </a:rPr>
              <a:t>Unit</a:t>
            </a:r>
            <a:r>
              <a:rPr lang="lt-LT" sz="1600" dirty="0">
                <a:solidFill>
                  <a:schemeClr val="tx2"/>
                </a:solidFill>
              </a:rPr>
              <a:t>) yra 1500 baitų.</a:t>
            </a:r>
          </a:p>
        </p:txBody>
      </p:sp>
      <p:sp>
        <p:nvSpPr>
          <p:cNvPr id="2" name="Pavadinimas 3">
            <a:extLst>
              <a:ext uri="{FF2B5EF4-FFF2-40B4-BE49-F238E27FC236}">
                <a16:creationId xmlns:a16="http://schemas.microsoft.com/office/drawing/2014/main" id="{3EA51CBC-C7B0-E237-AB8E-6F1F7BB71A79}"/>
              </a:ext>
            </a:extLst>
          </p:cNvPr>
          <p:cNvSpPr txBox="1">
            <a:spLocks/>
          </p:cNvSpPr>
          <p:nvPr/>
        </p:nvSpPr>
        <p:spPr>
          <a:xfrm>
            <a:off x="457200" y="177549"/>
            <a:ext cx="8229600" cy="939546"/>
          </a:xfrm>
          <a:prstGeom prst="rect">
            <a:avLst/>
          </a:prstGeom>
        </p:spPr>
        <p:txBody>
          <a:bodyPr vert="horz" lIns="91440" tIns="45720" rIns="91440" bIns="45720" rtlCol="0" anchor="ctr">
            <a:normAutofit/>
          </a:bodyPr>
          <a:lstStyle>
            <a:lvl1pPr algn="ctr" defTabSz="914378" rtl="0" eaLnBrk="1" latinLnBrk="0" hangingPunct="1">
              <a:spcBef>
                <a:spcPct val="0"/>
              </a:spcBef>
              <a:buNone/>
              <a:defRPr sz="33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lt-LT" sz="2600" dirty="0">
                <a:solidFill>
                  <a:schemeClr val="bg1">
                    <a:lumMod val="95000"/>
                  </a:schemeClr>
                </a:solidFill>
              </a:rPr>
              <a:t>Kompiuterių tinklo </a:t>
            </a:r>
            <a:r>
              <a:rPr lang="lt-LT" sz="2600" dirty="0">
                <a:solidFill>
                  <a:schemeClr val="bg1"/>
                </a:solidFill>
              </a:rPr>
              <a:t>maršrutizatorius </a:t>
            </a:r>
            <a:r>
              <a:rPr lang="lt-LT" sz="2600" dirty="0">
                <a:solidFill>
                  <a:schemeClr val="bg1">
                    <a:lumMod val="95000"/>
                  </a:schemeClr>
                </a:solidFill>
              </a:rPr>
              <a:t>(1.1)</a:t>
            </a:r>
            <a:br>
              <a:rPr lang="lt-LT" sz="2600" dirty="0">
                <a:solidFill>
                  <a:schemeClr val="bg1">
                    <a:lumMod val="95000"/>
                  </a:schemeClr>
                </a:solidFill>
              </a:rPr>
            </a:br>
            <a:r>
              <a:rPr lang="lt-LT" sz="2600" dirty="0">
                <a:solidFill>
                  <a:schemeClr val="bg1"/>
                </a:solidFill>
              </a:rPr>
              <a:t>TCP/IP paketai</a:t>
            </a:r>
            <a:endParaRPr lang="en-US" sz="2600" dirty="0"/>
          </a:p>
        </p:txBody>
      </p:sp>
      <p:sp>
        <p:nvSpPr>
          <p:cNvPr id="12" name="TextBox 11">
            <a:extLst>
              <a:ext uri="{FF2B5EF4-FFF2-40B4-BE49-F238E27FC236}">
                <a16:creationId xmlns:a16="http://schemas.microsoft.com/office/drawing/2014/main" id="{D9FDE911-D0D9-AA36-1759-045A0A99874B}"/>
              </a:ext>
            </a:extLst>
          </p:cNvPr>
          <p:cNvSpPr txBox="1"/>
          <p:nvPr/>
        </p:nvSpPr>
        <p:spPr>
          <a:xfrm>
            <a:off x="251520" y="1241611"/>
            <a:ext cx="2160240" cy="338554"/>
          </a:xfrm>
          <a:prstGeom prst="rect">
            <a:avLst/>
          </a:prstGeom>
          <a:solidFill>
            <a:srgbClr val="00B0F0"/>
          </a:solidFill>
        </p:spPr>
        <p:txBody>
          <a:bodyPr wrap="square" rtlCol="0">
            <a:spAutoFit/>
          </a:bodyPr>
          <a:lstStyle/>
          <a:p>
            <a:r>
              <a:rPr lang="lt-LT" sz="1600" b="1" dirty="0">
                <a:solidFill>
                  <a:schemeClr val="bg1"/>
                </a:solidFill>
              </a:rPr>
              <a:t>Antraštė (20–60 baitų)</a:t>
            </a:r>
            <a:endParaRPr lang="en-US" sz="1600" b="1" dirty="0">
              <a:solidFill>
                <a:schemeClr val="bg1"/>
              </a:solidFill>
            </a:endParaRPr>
          </a:p>
        </p:txBody>
      </p:sp>
      <p:sp>
        <p:nvSpPr>
          <p:cNvPr id="13" name="TextBox 12">
            <a:extLst>
              <a:ext uri="{FF2B5EF4-FFF2-40B4-BE49-F238E27FC236}">
                <a16:creationId xmlns:a16="http://schemas.microsoft.com/office/drawing/2014/main" id="{BC6686F0-FE92-3A43-5C04-C9E47E9F9B03}"/>
              </a:ext>
            </a:extLst>
          </p:cNvPr>
          <p:cNvSpPr txBox="1"/>
          <p:nvPr/>
        </p:nvSpPr>
        <p:spPr>
          <a:xfrm>
            <a:off x="251520" y="1607838"/>
            <a:ext cx="2160240" cy="1754326"/>
          </a:xfrm>
          <a:prstGeom prst="rect">
            <a:avLst/>
          </a:prstGeom>
          <a:solidFill>
            <a:schemeClr val="accent1">
              <a:lumMod val="20000"/>
              <a:lumOff val="80000"/>
            </a:schemeClr>
          </a:solidFill>
        </p:spPr>
        <p:txBody>
          <a:bodyPr wrap="square" rtlCol="0">
            <a:spAutoFit/>
          </a:bodyPr>
          <a:lstStyle/>
          <a:p>
            <a:endParaRPr lang="lt-LT" dirty="0"/>
          </a:p>
          <a:p>
            <a:endParaRPr lang="lt-LT" dirty="0"/>
          </a:p>
          <a:p>
            <a:pPr algn="ctr"/>
            <a:r>
              <a:rPr lang="lt-LT" b="1" dirty="0">
                <a:solidFill>
                  <a:schemeClr val="tx2"/>
                </a:solidFill>
              </a:rPr>
              <a:t>Duomenys</a:t>
            </a:r>
          </a:p>
          <a:p>
            <a:endParaRPr lang="lt-LT" dirty="0"/>
          </a:p>
          <a:p>
            <a:endParaRPr lang="lt-LT" dirty="0"/>
          </a:p>
          <a:p>
            <a:endParaRPr lang="en-US" dirty="0"/>
          </a:p>
        </p:txBody>
      </p:sp>
      <p:sp>
        <p:nvSpPr>
          <p:cNvPr id="14" name="Laisva forma: figūra 13">
            <a:extLst>
              <a:ext uri="{FF2B5EF4-FFF2-40B4-BE49-F238E27FC236}">
                <a16:creationId xmlns:a16="http://schemas.microsoft.com/office/drawing/2014/main" id="{FAE7D81E-22B9-9F70-5F08-E873100EA45D}"/>
              </a:ext>
            </a:extLst>
          </p:cNvPr>
          <p:cNvSpPr/>
          <p:nvPr/>
        </p:nvSpPr>
        <p:spPr>
          <a:xfrm>
            <a:off x="251518" y="3291830"/>
            <a:ext cx="2160241" cy="192197"/>
          </a:xfrm>
          <a:custGeom>
            <a:avLst/>
            <a:gdLst>
              <a:gd name="connsiteX0" fmla="*/ 0 w 2198158"/>
              <a:gd name="connsiteY0" fmla="*/ 58993 h 206477"/>
              <a:gd name="connsiteX1" fmla="*/ 81117 w 2198158"/>
              <a:gd name="connsiteY1" fmla="*/ 117987 h 206477"/>
              <a:gd name="connsiteX2" fmla="*/ 110613 w 2198158"/>
              <a:gd name="connsiteY2" fmla="*/ 132735 h 206477"/>
              <a:gd name="connsiteX3" fmla="*/ 140110 w 2198158"/>
              <a:gd name="connsiteY3" fmla="*/ 140110 h 206477"/>
              <a:gd name="connsiteX4" fmla="*/ 184355 w 2198158"/>
              <a:gd name="connsiteY4" fmla="*/ 132735 h 206477"/>
              <a:gd name="connsiteX5" fmla="*/ 243349 w 2198158"/>
              <a:gd name="connsiteY5" fmla="*/ 117987 h 206477"/>
              <a:gd name="connsiteX6" fmla="*/ 265471 w 2198158"/>
              <a:gd name="connsiteY6" fmla="*/ 103239 h 206477"/>
              <a:gd name="connsiteX7" fmla="*/ 368710 w 2198158"/>
              <a:gd name="connsiteY7" fmla="*/ 81116 h 206477"/>
              <a:gd name="connsiteX8" fmla="*/ 545691 w 2198158"/>
              <a:gd name="connsiteY8" fmla="*/ 95864 h 206477"/>
              <a:gd name="connsiteX9" fmla="*/ 656304 w 2198158"/>
              <a:gd name="connsiteY9" fmla="*/ 140110 h 206477"/>
              <a:gd name="connsiteX10" fmla="*/ 715297 w 2198158"/>
              <a:gd name="connsiteY10" fmla="*/ 162232 h 206477"/>
              <a:gd name="connsiteX11" fmla="*/ 759542 w 2198158"/>
              <a:gd name="connsiteY11" fmla="*/ 169606 h 206477"/>
              <a:gd name="connsiteX12" fmla="*/ 796413 w 2198158"/>
              <a:gd name="connsiteY12" fmla="*/ 184355 h 206477"/>
              <a:gd name="connsiteX13" fmla="*/ 840658 w 2198158"/>
              <a:gd name="connsiteY13" fmla="*/ 191729 h 206477"/>
              <a:gd name="connsiteX14" fmla="*/ 899652 w 2198158"/>
              <a:gd name="connsiteY14" fmla="*/ 206477 h 206477"/>
              <a:gd name="connsiteX15" fmla="*/ 1076633 w 2198158"/>
              <a:gd name="connsiteY15" fmla="*/ 191729 h 206477"/>
              <a:gd name="connsiteX16" fmla="*/ 1157749 w 2198158"/>
              <a:gd name="connsiteY16" fmla="*/ 162232 h 206477"/>
              <a:gd name="connsiteX17" fmla="*/ 1216742 w 2198158"/>
              <a:gd name="connsiteY17" fmla="*/ 147484 h 206477"/>
              <a:gd name="connsiteX18" fmla="*/ 1305233 w 2198158"/>
              <a:gd name="connsiteY18" fmla="*/ 117987 h 206477"/>
              <a:gd name="connsiteX19" fmla="*/ 1386349 w 2198158"/>
              <a:gd name="connsiteY19" fmla="*/ 110613 h 206477"/>
              <a:gd name="connsiteX20" fmla="*/ 1563329 w 2198158"/>
              <a:gd name="connsiteY20" fmla="*/ 140110 h 206477"/>
              <a:gd name="connsiteX21" fmla="*/ 1614949 w 2198158"/>
              <a:gd name="connsiteY21" fmla="*/ 154858 h 206477"/>
              <a:gd name="connsiteX22" fmla="*/ 1843549 w 2198158"/>
              <a:gd name="connsiteY22" fmla="*/ 169606 h 206477"/>
              <a:gd name="connsiteX23" fmla="*/ 2057400 w 2198158"/>
              <a:gd name="connsiteY23" fmla="*/ 154858 h 206477"/>
              <a:gd name="connsiteX24" fmla="*/ 2086897 w 2198158"/>
              <a:gd name="connsiteY24" fmla="*/ 147484 h 206477"/>
              <a:gd name="connsiteX25" fmla="*/ 2109020 w 2198158"/>
              <a:gd name="connsiteY25" fmla="*/ 132735 h 206477"/>
              <a:gd name="connsiteX26" fmla="*/ 2131142 w 2198158"/>
              <a:gd name="connsiteY26" fmla="*/ 125361 h 206477"/>
              <a:gd name="connsiteX27" fmla="*/ 2168013 w 2198158"/>
              <a:gd name="connsiteY27" fmla="*/ 95864 h 206477"/>
              <a:gd name="connsiteX28" fmla="*/ 2190136 w 2198158"/>
              <a:gd name="connsiteY28" fmla="*/ 58993 h 206477"/>
              <a:gd name="connsiteX29" fmla="*/ 2197510 w 2198158"/>
              <a:gd name="connsiteY29" fmla="*/ 0 h 20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98158" h="206477">
                <a:moveTo>
                  <a:pt x="0" y="58993"/>
                </a:moveTo>
                <a:cubicBezTo>
                  <a:pt x="22427" y="76935"/>
                  <a:pt x="55630" y="105243"/>
                  <a:pt x="81117" y="117987"/>
                </a:cubicBezTo>
                <a:cubicBezTo>
                  <a:pt x="90949" y="122903"/>
                  <a:pt x="100320" y="128875"/>
                  <a:pt x="110613" y="132735"/>
                </a:cubicBezTo>
                <a:cubicBezTo>
                  <a:pt x="120103" y="136294"/>
                  <a:pt x="130278" y="137652"/>
                  <a:pt x="140110" y="140110"/>
                </a:cubicBezTo>
                <a:cubicBezTo>
                  <a:pt x="154858" y="137652"/>
                  <a:pt x="169735" y="135868"/>
                  <a:pt x="184355" y="132735"/>
                </a:cubicBezTo>
                <a:cubicBezTo>
                  <a:pt x="204175" y="128488"/>
                  <a:pt x="243349" y="117987"/>
                  <a:pt x="243349" y="117987"/>
                </a:cubicBezTo>
                <a:cubicBezTo>
                  <a:pt x="250723" y="113071"/>
                  <a:pt x="257142" y="106268"/>
                  <a:pt x="265471" y="103239"/>
                </a:cubicBezTo>
                <a:cubicBezTo>
                  <a:pt x="296570" y="91930"/>
                  <a:pt x="335747" y="86610"/>
                  <a:pt x="368710" y="81116"/>
                </a:cubicBezTo>
                <a:cubicBezTo>
                  <a:pt x="390988" y="82288"/>
                  <a:pt x="497893" y="81157"/>
                  <a:pt x="545691" y="95864"/>
                </a:cubicBezTo>
                <a:cubicBezTo>
                  <a:pt x="591040" y="109818"/>
                  <a:pt x="613167" y="122855"/>
                  <a:pt x="656304" y="140110"/>
                </a:cubicBezTo>
                <a:cubicBezTo>
                  <a:pt x="675803" y="147910"/>
                  <a:pt x="695104" y="156463"/>
                  <a:pt x="715297" y="162232"/>
                </a:cubicBezTo>
                <a:cubicBezTo>
                  <a:pt x="729673" y="166339"/>
                  <a:pt x="744794" y="167148"/>
                  <a:pt x="759542" y="169606"/>
                </a:cubicBezTo>
                <a:cubicBezTo>
                  <a:pt x="771832" y="174522"/>
                  <a:pt x="783642" y="180872"/>
                  <a:pt x="796413" y="184355"/>
                </a:cubicBezTo>
                <a:cubicBezTo>
                  <a:pt x="810838" y="188289"/>
                  <a:pt x="826038" y="188596"/>
                  <a:pt x="840658" y="191729"/>
                </a:cubicBezTo>
                <a:cubicBezTo>
                  <a:pt x="860478" y="195976"/>
                  <a:pt x="879987" y="201561"/>
                  <a:pt x="899652" y="206477"/>
                </a:cubicBezTo>
                <a:cubicBezTo>
                  <a:pt x="958646" y="201561"/>
                  <a:pt x="1017772" y="198035"/>
                  <a:pt x="1076633" y="191729"/>
                </a:cubicBezTo>
                <a:cubicBezTo>
                  <a:pt x="1108081" y="188360"/>
                  <a:pt x="1126756" y="172563"/>
                  <a:pt x="1157749" y="162232"/>
                </a:cubicBezTo>
                <a:cubicBezTo>
                  <a:pt x="1176978" y="155822"/>
                  <a:pt x="1197369" y="153445"/>
                  <a:pt x="1216742" y="147484"/>
                </a:cubicBezTo>
                <a:cubicBezTo>
                  <a:pt x="1265064" y="132616"/>
                  <a:pt x="1247867" y="127548"/>
                  <a:pt x="1305233" y="117987"/>
                </a:cubicBezTo>
                <a:cubicBezTo>
                  <a:pt x="1332014" y="113524"/>
                  <a:pt x="1359310" y="113071"/>
                  <a:pt x="1386349" y="110613"/>
                </a:cubicBezTo>
                <a:cubicBezTo>
                  <a:pt x="1430892" y="117466"/>
                  <a:pt x="1517117" y="129841"/>
                  <a:pt x="1563329" y="140110"/>
                </a:cubicBezTo>
                <a:cubicBezTo>
                  <a:pt x="1580798" y="143992"/>
                  <a:pt x="1597326" y="151748"/>
                  <a:pt x="1614949" y="154858"/>
                </a:cubicBezTo>
                <a:cubicBezTo>
                  <a:pt x="1665831" y="163837"/>
                  <a:pt x="1819408" y="168456"/>
                  <a:pt x="1843549" y="169606"/>
                </a:cubicBezTo>
                <a:cubicBezTo>
                  <a:pt x="1914833" y="164690"/>
                  <a:pt x="1986240" y="161327"/>
                  <a:pt x="2057400" y="154858"/>
                </a:cubicBezTo>
                <a:cubicBezTo>
                  <a:pt x="2067493" y="153940"/>
                  <a:pt x="2077582" y="151476"/>
                  <a:pt x="2086897" y="147484"/>
                </a:cubicBezTo>
                <a:cubicBezTo>
                  <a:pt x="2095043" y="143993"/>
                  <a:pt x="2101093" y="136699"/>
                  <a:pt x="2109020" y="132735"/>
                </a:cubicBezTo>
                <a:cubicBezTo>
                  <a:pt x="2115972" y="129259"/>
                  <a:pt x="2124190" y="128837"/>
                  <a:pt x="2131142" y="125361"/>
                </a:cubicBezTo>
                <a:cubicBezTo>
                  <a:pt x="2149750" y="116057"/>
                  <a:pt x="2154294" y="109584"/>
                  <a:pt x="2168013" y="95864"/>
                </a:cubicBezTo>
                <a:cubicBezTo>
                  <a:pt x="2188902" y="33198"/>
                  <a:pt x="2159769" y="109604"/>
                  <a:pt x="2190136" y="58993"/>
                </a:cubicBezTo>
                <a:cubicBezTo>
                  <a:pt x="2201397" y="40226"/>
                  <a:pt x="2197510" y="20903"/>
                  <a:pt x="2197510" y="0"/>
                </a:cubicBezTo>
              </a:path>
            </a:pathLst>
          </a:cu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8525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264598"/>
            <a:ext cx="8640959" cy="3827431"/>
          </a:xfrm>
        </p:spPr>
        <p:txBody>
          <a:bodyPr>
            <a:noAutofit/>
          </a:bodyPr>
          <a:lstStyle/>
          <a:p>
            <a:pPr>
              <a:spcBef>
                <a:spcPts val="1200"/>
              </a:spcBef>
            </a:pPr>
            <a:r>
              <a:rPr lang="lt-LT" sz="1900" b="1" dirty="0"/>
              <a:t>Belaidis tinklas (</a:t>
            </a:r>
            <a:r>
              <a:rPr lang="lt-LT" sz="1900" b="1" i="1" dirty="0" err="1"/>
              <a:t>Wi</a:t>
            </a:r>
            <a:r>
              <a:rPr lang="lt-LT" sz="1900" b="1" i="1" dirty="0"/>
              <a:t>-Fi</a:t>
            </a:r>
            <a:r>
              <a:rPr lang="lt-LT" sz="1900" b="1" dirty="0"/>
              <a:t>). </a:t>
            </a:r>
            <a:r>
              <a:rPr lang="lt-LT" sz="1900" dirty="0"/>
              <a:t>Dauguma šiuolaikinių maršrutizatorių turi belaidžio tinklo galimybes. Tai leidžia kompiuteriams, telefonams ir kitiems įrenginiams prisijungti prie tinklo be laidų.</a:t>
            </a:r>
          </a:p>
          <a:p>
            <a:pPr>
              <a:spcBef>
                <a:spcPts val="1200"/>
              </a:spcBef>
            </a:pPr>
            <a:r>
              <a:rPr lang="lt-LT" sz="1900" b="1" dirty="0"/>
              <a:t>Portų persiuntimas. </a:t>
            </a:r>
            <a:r>
              <a:rPr lang="lt-LT" sz="1900" dirty="0"/>
              <a:t>Tai leidžia nukreipti ryšius iš išorės (pvz., iš interneto) į konkretų kompiuterį arba tarnybą jūsų lokaliame tinkle, pvz. , šios funkcijos dėka, gali būti pasiekiama interneto svetainė, veikianti lokaliame tinkle.</a:t>
            </a:r>
          </a:p>
          <a:p>
            <a:pPr>
              <a:spcBef>
                <a:spcPts val="1200"/>
              </a:spcBef>
            </a:pPr>
            <a:r>
              <a:rPr lang="lt-LT" sz="1900" b="1" dirty="0" err="1"/>
              <a:t>QoS</a:t>
            </a:r>
            <a:r>
              <a:rPr lang="lt-LT" sz="1900" b="1" dirty="0"/>
              <a:t> (</a:t>
            </a:r>
            <a:r>
              <a:rPr lang="lt-LT" sz="1900" b="1" i="1" dirty="0" err="1"/>
              <a:t>Quality</a:t>
            </a:r>
            <a:r>
              <a:rPr lang="lt-LT" sz="1900" b="1" i="1" dirty="0"/>
              <a:t> </a:t>
            </a:r>
            <a:r>
              <a:rPr lang="lt-LT" sz="1900" b="1" i="1" dirty="0" err="1"/>
              <a:t>of</a:t>
            </a:r>
            <a:r>
              <a:rPr lang="lt-LT" sz="1900" b="1" i="1" dirty="0"/>
              <a:t> </a:t>
            </a:r>
            <a:r>
              <a:rPr lang="lt-LT" sz="1900" b="1" i="1" dirty="0" err="1"/>
              <a:t>Service</a:t>
            </a:r>
            <a:r>
              <a:rPr lang="lt-LT" sz="1900" b="1" dirty="0"/>
              <a:t>)</a:t>
            </a:r>
            <a:r>
              <a:rPr lang="lt-LT" sz="1900" dirty="0"/>
              <a:t>. Ši funkcija leidžia prioretizuoti tam tikrus</a:t>
            </a:r>
            <a:br>
              <a:rPr lang="lt-LT" sz="1900" dirty="0"/>
            </a:br>
            <a:r>
              <a:rPr lang="lt-LT" sz="1900" dirty="0"/>
              <a:t>duomenų srautus, pavyzdžiui, jei norite užtikrinti aukštesnę</a:t>
            </a:r>
            <a:br>
              <a:rPr lang="lt-LT" sz="1900" dirty="0"/>
            </a:br>
            <a:r>
              <a:rPr lang="lt-LT" sz="1900" dirty="0"/>
              <a:t>kokybę </a:t>
            </a:r>
            <a:r>
              <a:rPr lang="lt-LT" sz="1900" dirty="0" err="1"/>
              <a:t>VoIP</a:t>
            </a:r>
            <a:r>
              <a:rPr lang="lt-LT" sz="1900" dirty="0"/>
              <a:t> (garsas per internetą) pokalbiams ar</a:t>
            </a:r>
            <a:br>
              <a:rPr lang="lt-LT" sz="1900" dirty="0"/>
            </a:br>
            <a:r>
              <a:rPr lang="lt-LT" sz="1900" dirty="0"/>
              <a:t>žaidimams.</a:t>
            </a:r>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tinklo </a:t>
            </a:r>
            <a:r>
              <a:rPr lang="lt-LT" dirty="0">
                <a:solidFill>
                  <a:schemeClr val="bg1"/>
                </a:solidFill>
              </a:rPr>
              <a:t>maršrutizatorius</a:t>
            </a:r>
            <a:r>
              <a:rPr lang="lt-LT" dirty="0">
                <a:solidFill>
                  <a:schemeClr val="bg1">
                    <a:lumMod val="95000"/>
                  </a:schemeClr>
                </a:solidFill>
              </a:rPr>
              <a:t> (2) </a:t>
            </a:r>
            <a:endParaRPr lang="en-US" dirty="0"/>
          </a:p>
        </p:txBody>
      </p:sp>
      <p:pic>
        <p:nvPicPr>
          <p:cNvPr id="2" name="Picture 2">
            <a:extLst>
              <a:ext uri="{FF2B5EF4-FFF2-40B4-BE49-F238E27FC236}">
                <a16:creationId xmlns:a16="http://schemas.microsoft.com/office/drawing/2014/main" id="{BD5976F4-FD29-74A6-7551-73C97B12A69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691" t="5681" b="5757"/>
          <a:stretch/>
        </p:blipFill>
        <p:spPr bwMode="auto">
          <a:xfrm>
            <a:off x="6394984" y="3495249"/>
            <a:ext cx="2287742" cy="1470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kaidrės numerio vietos rezervavimo ženklas 2">
            <a:extLst>
              <a:ext uri="{FF2B5EF4-FFF2-40B4-BE49-F238E27FC236}">
                <a16:creationId xmlns:a16="http://schemas.microsoft.com/office/drawing/2014/main" id="{D460B9E5-93F4-7C02-7197-21FD60D99759}"/>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63</a:t>
            </a:fld>
            <a:endParaRPr lang="lt-LT" dirty="0">
              <a:solidFill>
                <a:srgbClr val="073E87"/>
              </a:solidFill>
            </a:endParaRPr>
          </a:p>
        </p:txBody>
      </p:sp>
    </p:spTree>
    <p:extLst>
      <p:ext uri="{BB962C8B-B14F-4D97-AF65-F5344CB8AC3E}">
        <p14:creationId xmlns:p14="http://schemas.microsoft.com/office/powerpoint/2010/main" val="16675567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264598"/>
            <a:ext cx="8640959" cy="3827431"/>
          </a:xfrm>
        </p:spPr>
        <p:txBody>
          <a:bodyPr>
            <a:noAutofit/>
          </a:bodyPr>
          <a:lstStyle/>
          <a:p>
            <a:pPr>
              <a:spcBef>
                <a:spcPts val="1200"/>
              </a:spcBef>
            </a:pPr>
            <a:r>
              <a:rPr lang="lt-LT" sz="1900" b="1" dirty="0"/>
              <a:t>Virtualaus privataus tinklo (VPT) serveris</a:t>
            </a:r>
            <a:r>
              <a:rPr lang="lt-LT" sz="1900" dirty="0"/>
              <a:t>. Kai kurie maršrutizatoriai gali veikti kaip VPT serveriai, leisdami jums saugiai prisijungti prie savo lokalaus tinklo (šifruotu kanalu) nuotoliniu būdu.</a:t>
            </a:r>
          </a:p>
          <a:p>
            <a:r>
              <a:rPr lang="lt-LT" sz="1900" b="1" dirty="0"/>
              <a:t>Tinklo izoliacija ir svečio tinklai. </a:t>
            </a:r>
            <a:r>
              <a:rPr lang="lt-LT" sz="1900" dirty="0"/>
              <a:t>Kai kurie maršrutizatoriai, siekiant išlaikyti pagrindinio tinklo saugumą, leidžia sukurti atskirus tinklus svečiams.</a:t>
            </a:r>
          </a:p>
          <a:p>
            <a:r>
              <a:rPr lang="lt-LT" sz="1900" b="1" dirty="0"/>
              <a:t>Tinklo monitoringas (stebėjimas). </a:t>
            </a:r>
            <a:r>
              <a:rPr lang="lt-LT" sz="1900" dirty="0"/>
              <a:t>Daugelis maršrutizatorių turi įrankius, kurie leidžia stebėti, kas vyksta tinklo viduje – kokie įrenginiai prisijungę, kiek duomenų jie siunčia bei gauna ir kt.</a:t>
            </a:r>
          </a:p>
          <a:p>
            <a:r>
              <a:rPr lang="lt-LT" sz="1900" b="1" dirty="0"/>
              <a:t>Atnaujinimai. </a:t>
            </a:r>
            <a:r>
              <a:rPr lang="lt-LT" sz="1900" dirty="0"/>
              <a:t>Siekiant užtikrinti tinkamą veiklą, saugumą</a:t>
            </a:r>
            <a:br>
              <a:rPr lang="lt-LT" sz="1900" dirty="0"/>
            </a:br>
            <a:r>
              <a:rPr lang="lt-LT" sz="1900" dirty="0"/>
              <a:t>ir naujų funkcijų įdiegimą, maršrutizatoriai turi</a:t>
            </a:r>
            <a:br>
              <a:rPr lang="lt-LT" sz="1900" dirty="0"/>
            </a:br>
            <a:r>
              <a:rPr lang="lt-LT" sz="1900" dirty="0"/>
              <a:t>galimybę atnaujinti savo </a:t>
            </a:r>
            <a:r>
              <a:rPr lang="lt-LT" sz="2000" dirty="0"/>
              <a:t>programinę įrangą.</a:t>
            </a:r>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tinklo </a:t>
            </a:r>
            <a:r>
              <a:rPr lang="lt-LT" dirty="0">
                <a:solidFill>
                  <a:schemeClr val="bg1"/>
                </a:solidFill>
              </a:rPr>
              <a:t>maršrutizatorius</a:t>
            </a:r>
            <a:r>
              <a:rPr lang="lt-LT" dirty="0">
                <a:solidFill>
                  <a:schemeClr val="bg1">
                    <a:lumMod val="95000"/>
                  </a:schemeClr>
                </a:solidFill>
              </a:rPr>
              <a:t> (3) </a:t>
            </a:r>
            <a:endParaRPr lang="en-US" dirty="0"/>
          </a:p>
        </p:txBody>
      </p:sp>
      <p:pic>
        <p:nvPicPr>
          <p:cNvPr id="2" name="Picture 2">
            <a:extLst>
              <a:ext uri="{FF2B5EF4-FFF2-40B4-BE49-F238E27FC236}">
                <a16:creationId xmlns:a16="http://schemas.microsoft.com/office/drawing/2014/main" id="{BD5976F4-FD29-74A6-7551-73C97B12A69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691" t="5681" b="5757"/>
          <a:stretch/>
        </p:blipFill>
        <p:spPr bwMode="auto">
          <a:xfrm>
            <a:off x="6394984" y="3495249"/>
            <a:ext cx="2287742" cy="1470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kaidrės numerio vietos rezervavimo ženklas 2">
            <a:extLst>
              <a:ext uri="{FF2B5EF4-FFF2-40B4-BE49-F238E27FC236}">
                <a16:creationId xmlns:a16="http://schemas.microsoft.com/office/drawing/2014/main" id="{9D71DBDD-DFB3-B7C1-F15A-9B831635CB30}"/>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64</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11553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275606"/>
            <a:ext cx="8640959" cy="3600400"/>
          </a:xfrm>
        </p:spPr>
        <p:txBody>
          <a:bodyPr>
            <a:normAutofit/>
          </a:bodyPr>
          <a:lstStyle/>
          <a:p>
            <a:pPr marL="0" indent="0">
              <a:spcBef>
                <a:spcPts val="1200"/>
              </a:spcBef>
              <a:buClr>
                <a:schemeClr val="tx2"/>
              </a:buClr>
              <a:buNone/>
            </a:pPr>
            <a:r>
              <a:rPr lang="lt-LT" sz="2000" dirty="0">
                <a:solidFill>
                  <a:srgbClr val="7030A0"/>
                </a:solidFill>
              </a:rPr>
              <a:t>Dirbama grupelėse po 2–3 mokinius. Kiekvienai grupei mokytojas pateikia po vieną maršrutizatoriaus pavadinimą (arba pavadinimai paskirstomi burtų keliu).</a:t>
            </a:r>
          </a:p>
          <a:p>
            <a:pPr marL="0" indent="0">
              <a:spcBef>
                <a:spcPts val="1200"/>
              </a:spcBef>
              <a:buClr>
                <a:schemeClr val="tx2"/>
              </a:buClr>
              <a:buNone/>
            </a:pPr>
            <a:r>
              <a:rPr lang="lt-LT" sz="2200" b="1" dirty="0">
                <a:solidFill>
                  <a:srgbClr val="7030A0"/>
                </a:solidFill>
              </a:rPr>
              <a:t>Užduotis mokinių grupelėms</a:t>
            </a:r>
          </a:p>
          <a:p>
            <a:pPr>
              <a:spcBef>
                <a:spcPts val="800"/>
              </a:spcBef>
              <a:buClr>
                <a:schemeClr val="tx2"/>
              </a:buClr>
            </a:pPr>
            <a:r>
              <a:rPr lang="lt-LT" sz="2000" dirty="0">
                <a:solidFill>
                  <a:srgbClr val="7030A0"/>
                </a:solidFill>
              </a:rPr>
              <a:t>Naudodamiesi interneto informacija (pavyzdžiui, pardavėjų, gamintojų svetainėse) raskite jums paskirto maršrutizatoriaus aprašą.</a:t>
            </a:r>
          </a:p>
          <a:p>
            <a:pPr>
              <a:spcBef>
                <a:spcPts val="800"/>
              </a:spcBef>
              <a:buClr>
                <a:schemeClr val="tx2"/>
              </a:buClr>
            </a:pPr>
            <a:r>
              <a:rPr lang="lt-LT" sz="2000" dirty="0">
                <a:solidFill>
                  <a:srgbClr val="7030A0"/>
                </a:solidFill>
              </a:rPr>
              <a:t>Pagal aprašą nustatykite, kokias funkcijas geba atlikti šis maršrutizatorius.</a:t>
            </a:r>
          </a:p>
          <a:p>
            <a:pPr>
              <a:spcBef>
                <a:spcPts val="800"/>
              </a:spcBef>
              <a:buClr>
                <a:schemeClr val="tx2"/>
              </a:buClr>
            </a:pPr>
            <a:r>
              <a:rPr lang="lt-LT" sz="2000" dirty="0">
                <a:solidFill>
                  <a:srgbClr val="7030A0"/>
                </a:solidFill>
              </a:rPr>
              <a:t>Savo tyrinėjimus pristatykite kitų grupių nariams.</a:t>
            </a:r>
          </a:p>
          <a:p>
            <a:pPr>
              <a:spcBef>
                <a:spcPts val="800"/>
              </a:spcBef>
              <a:buClr>
                <a:schemeClr val="tx2"/>
              </a:buClr>
            </a:pPr>
            <a:r>
              <a:rPr lang="lt-LT" sz="2000" dirty="0">
                <a:solidFill>
                  <a:srgbClr val="7030A0"/>
                </a:solidFill>
              </a:rPr>
              <a:t>Atsakykite į mokytojo ir bendraklasių klausimus.</a:t>
            </a: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a:xfrm>
            <a:off x="457200" y="177549"/>
            <a:ext cx="8363272" cy="939546"/>
          </a:xfrm>
        </p:spPr>
        <p:txBody>
          <a:bodyPr>
            <a:noAutofit/>
          </a:bodyPr>
          <a:lstStyle/>
          <a:p>
            <a:pPr marL="538163"/>
            <a:r>
              <a:rPr lang="lt-LT" sz="3000" dirty="0"/>
              <a:t>Užduotis „K</a:t>
            </a:r>
            <a:r>
              <a:rPr lang="lt-LT" sz="3000" dirty="0">
                <a:solidFill>
                  <a:schemeClr val="bg1"/>
                </a:solidFill>
              </a:rPr>
              <a:t>ompiuterių tinklo maršrutizatorius“ </a:t>
            </a:r>
            <a:endParaRPr lang="en-US" sz="3000" dirty="0"/>
          </a:p>
        </p:txBody>
      </p:sp>
      <p:sp>
        <p:nvSpPr>
          <p:cNvPr id="8" name="Išskleidimas: 8 taškai 7">
            <a:extLst>
              <a:ext uri="{FF2B5EF4-FFF2-40B4-BE49-F238E27FC236}">
                <a16:creationId xmlns:a16="http://schemas.microsoft.com/office/drawing/2014/main" id="{5D740789-18EE-919A-EFC9-B586FE451A8F}"/>
              </a:ext>
            </a:extLst>
          </p:cNvPr>
          <p:cNvSpPr/>
          <p:nvPr/>
        </p:nvSpPr>
        <p:spPr>
          <a:xfrm>
            <a:off x="251520" y="353997"/>
            <a:ext cx="720080" cy="777593"/>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8</a:t>
            </a:r>
            <a:endParaRPr lang="en-US" sz="3200" b="1" dirty="0">
              <a:effectLst>
                <a:outerShdw blurRad="38100" dist="38100" dir="2700000" algn="tl">
                  <a:srgbClr val="000000">
                    <a:alpha val="43137"/>
                  </a:srgbClr>
                </a:outerShdw>
              </a:effectLst>
            </a:endParaRPr>
          </a:p>
        </p:txBody>
      </p:sp>
      <p:pic>
        <p:nvPicPr>
          <p:cNvPr id="6" name="Picture 2">
            <a:extLst>
              <a:ext uri="{FF2B5EF4-FFF2-40B4-BE49-F238E27FC236}">
                <a16:creationId xmlns:a16="http://schemas.microsoft.com/office/drawing/2014/main" id="{73141C54-3F02-25BB-92BA-C6FA9DA32D6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691" t="5681" b="5757"/>
          <a:stretch/>
        </p:blipFill>
        <p:spPr bwMode="auto">
          <a:xfrm>
            <a:off x="6394984" y="3495249"/>
            <a:ext cx="2287742" cy="1470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kaidrės numerio vietos rezervavimo ženklas 2">
            <a:extLst>
              <a:ext uri="{FF2B5EF4-FFF2-40B4-BE49-F238E27FC236}">
                <a16:creationId xmlns:a16="http://schemas.microsoft.com/office/drawing/2014/main" id="{E56CA1DB-B1CB-28E7-0D0A-928E5F85465B}"/>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65</a:t>
            </a:fld>
            <a:endParaRPr lang="lt-LT" dirty="0">
              <a:solidFill>
                <a:srgbClr val="073E87"/>
              </a:solidFill>
            </a:endParaRPr>
          </a:p>
        </p:txBody>
      </p:sp>
    </p:spTree>
    <p:extLst>
      <p:ext uri="{BB962C8B-B14F-4D97-AF65-F5344CB8AC3E}">
        <p14:creationId xmlns:p14="http://schemas.microsoft.com/office/powerpoint/2010/main" val="2809200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316069"/>
            <a:ext cx="8640959" cy="3827431"/>
          </a:xfrm>
        </p:spPr>
        <p:txBody>
          <a:bodyPr>
            <a:noAutofit/>
          </a:bodyPr>
          <a:lstStyle/>
          <a:p>
            <a:r>
              <a:rPr lang="lt-LT" sz="2000" b="1" dirty="0" err="1"/>
              <a:t>Maršrutizavimas</a:t>
            </a:r>
            <a:r>
              <a:rPr lang="lt-LT" sz="2000" b="1" dirty="0"/>
              <a:t> (išsamiau). </a:t>
            </a:r>
            <a:r>
              <a:rPr lang="lt-LT" sz="2000" dirty="0"/>
              <a:t>Pagrindinė maršrutizatoriaus funkcija yra nustatyti geriausią kelią, kuriuo duomenys turėtų keliauti, pavyzdžiui, iš namų LAN tinklo į internetą. </a:t>
            </a:r>
            <a:r>
              <a:rPr lang="lt-LT" sz="2000" dirty="0" err="1"/>
              <a:t>Maršrutizavimo</a:t>
            </a:r>
            <a:r>
              <a:rPr lang="lt-LT" sz="2000" dirty="0"/>
              <a:t> lentelė (</a:t>
            </a:r>
            <a:r>
              <a:rPr lang="lt-LT" sz="2000" i="1" dirty="0" err="1"/>
              <a:t>route</a:t>
            </a:r>
            <a:r>
              <a:rPr lang="lt-LT" sz="2000" i="1" dirty="0"/>
              <a:t> </a:t>
            </a:r>
            <a:r>
              <a:rPr lang="lt-LT" sz="2000" i="1" dirty="0" err="1"/>
              <a:t>table</a:t>
            </a:r>
            <a:r>
              <a:rPr lang="lt-LT" sz="2000" dirty="0"/>
              <a:t>) yra saugoma operacinės sistemos branduolyje. Ją galima pamatyti kompiuterio komandų eilutėje (</a:t>
            </a:r>
            <a:r>
              <a:rPr lang="lt-LT" sz="2000" dirty="0" err="1"/>
              <a:t>cmd</a:t>
            </a:r>
            <a:r>
              <a:rPr lang="lt-LT" sz="2000" dirty="0"/>
              <a:t>) įvykdžius komandą </a:t>
            </a:r>
            <a:r>
              <a:rPr lang="lt-LT" sz="2000" b="1" dirty="0" err="1">
                <a:latin typeface="Calibri" panose="020F0502020204030204" pitchFamily="34" charset="0"/>
                <a:cs typeface="Calibri" panose="020F0502020204030204" pitchFamily="34" charset="0"/>
              </a:rPr>
              <a:t>route</a:t>
            </a:r>
            <a:r>
              <a:rPr lang="lt-LT" sz="2000" b="1" dirty="0">
                <a:latin typeface="Calibri" panose="020F0502020204030204" pitchFamily="34" charset="0"/>
                <a:cs typeface="Calibri" panose="020F0502020204030204" pitchFamily="34" charset="0"/>
              </a:rPr>
              <a:t> </a:t>
            </a:r>
            <a:r>
              <a:rPr lang="lt-LT" sz="2000" b="1" dirty="0" err="1">
                <a:latin typeface="Calibri" panose="020F0502020204030204" pitchFamily="34" charset="0"/>
                <a:cs typeface="Calibri" panose="020F0502020204030204" pitchFamily="34" charset="0"/>
              </a:rPr>
              <a:t>print</a:t>
            </a:r>
            <a:r>
              <a:rPr lang="lt-LT" sz="2000" b="1" dirty="0">
                <a:latin typeface="Calibri" panose="020F0502020204030204" pitchFamily="34" charset="0"/>
                <a:cs typeface="Calibri" panose="020F0502020204030204" pitchFamily="34" charset="0"/>
              </a:rPr>
              <a:t> -4 </a:t>
            </a:r>
            <a:r>
              <a:rPr lang="lt-LT" sz="2000" dirty="0">
                <a:latin typeface="+mj-lt"/>
                <a:cs typeface="Calibri" panose="020F0502020204030204" pitchFamily="34" charset="0"/>
              </a:rPr>
              <a:t>(lentelės pavyzdys pateiktas kitoje skaidrėje).</a:t>
            </a:r>
          </a:p>
          <a:p>
            <a:r>
              <a:rPr lang="lt-LT" sz="2000" dirty="0"/>
              <a:t>Lentelės pirmoji eilutė yra svarbiausia. Jos esmė yra tokia – jei siunčiamas informacijos paketo IP adresas neatitinka nė vienos </a:t>
            </a:r>
            <a:r>
              <a:rPr lang="lt-LT" sz="2000" dirty="0" err="1"/>
              <a:t>maršrutizavimo</a:t>
            </a:r>
            <a:r>
              <a:rPr lang="lt-LT" sz="2000" dirty="0"/>
              <a:t/>
            </a:r>
            <a:br>
              <a:rPr lang="lt-LT" sz="2000" dirty="0"/>
            </a:br>
            <a:r>
              <a:rPr lang="lt-LT" sz="2000" dirty="0"/>
              <a:t>eilutės lentelėje, tai jis siunčiamas į Tinklo vartus</a:t>
            </a:r>
            <a:br>
              <a:rPr lang="lt-LT" sz="2000" dirty="0"/>
            </a:br>
            <a:r>
              <a:rPr lang="lt-LT" sz="2000" dirty="0"/>
              <a:t>(</a:t>
            </a:r>
            <a:r>
              <a:rPr lang="lt-LT" sz="2000" i="1" dirty="0" err="1"/>
              <a:t>Gateway</a:t>
            </a:r>
            <a:r>
              <a:rPr lang="lt-LT" sz="2000" dirty="0"/>
              <a:t>). Dažniausiai tai yra „išėjimas“ į internetą.</a:t>
            </a:r>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tinklo </a:t>
            </a:r>
            <a:r>
              <a:rPr lang="lt-LT" dirty="0">
                <a:solidFill>
                  <a:schemeClr val="bg1"/>
                </a:solidFill>
              </a:rPr>
              <a:t>maršrutizatorius</a:t>
            </a:r>
            <a:r>
              <a:rPr lang="lt-LT" dirty="0">
                <a:solidFill>
                  <a:schemeClr val="bg1">
                    <a:lumMod val="95000"/>
                  </a:schemeClr>
                </a:solidFill>
              </a:rPr>
              <a:t> (4) </a:t>
            </a:r>
            <a:endParaRPr lang="en-US" dirty="0"/>
          </a:p>
        </p:txBody>
      </p:sp>
      <p:pic>
        <p:nvPicPr>
          <p:cNvPr id="2" name="Picture 2">
            <a:extLst>
              <a:ext uri="{FF2B5EF4-FFF2-40B4-BE49-F238E27FC236}">
                <a16:creationId xmlns:a16="http://schemas.microsoft.com/office/drawing/2014/main" id="{BD5976F4-FD29-74A6-7551-73C97B12A69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691" t="5681" b="5757"/>
          <a:stretch/>
        </p:blipFill>
        <p:spPr bwMode="auto">
          <a:xfrm>
            <a:off x="6394984" y="3495249"/>
            <a:ext cx="2287742" cy="1470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kaidrės numerio vietos rezervavimo ženklas 2">
            <a:extLst>
              <a:ext uri="{FF2B5EF4-FFF2-40B4-BE49-F238E27FC236}">
                <a16:creationId xmlns:a16="http://schemas.microsoft.com/office/drawing/2014/main" id="{8F410CAD-4C24-9E4C-95BD-CEE4F72FF2FB}"/>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66</a:t>
            </a:fld>
            <a:endParaRPr lang="lt-LT" dirty="0">
              <a:solidFill>
                <a:srgbClr val="073E87"/>
              </a:solidFill>
            </a:endParaRPr>
          </a:p>
        </p:txBody>
      </p:sp>
    </p:spTree>
    <p:extLst>
      <p:ext uri="{BB962C8B-B14F-4D97-AF65-F5344CB8AC3E}">
        <p14:creationId xmlns:p14="http://schemas.microsoft.com/office/powerpoint/2010/main" val="29152879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82322C7C-2979-ED9D-B852-FCCA3A7967EA}"/>
              </a:ext>
            </a:extLst>
          </p:cNvPr>
          <p:cNvSpPr>
            <a:spLocks noGrp="1"/>
          </p:cNvSpPr>
          <p:nvPr>
            <p:ph idx="1"/>
          </p:nvPr>
        </p:nvSpPr>
        <p:spPr>
          <a:xfrm>
            <a:off x="251520" y="1264598"/>
            <a:ext cx="8640959" cy="3827431"/>
          </a:xfrm>
        </p:spPr>
        <p:txBody>
          <a:bodyPr>
            <a:noAutofit/>
          </a:bodyPr>
          <a:lstStyle/>
          <a:p>
            <a:pPr marL="0" indent="0">
              <a:buNone/>
            </a:pPr>
            <a:endParaRPr lang="lt-LT" sz="2000" dirty="0"/>
          </a:p>
          <a:p>
            <a:pPr marL="0" indent="0">
              <a:buNone/>
            </a:pPr>
            <a:endParaRPr lang="lt-LT" sz="2000" dirty="0"/>
          </a:p>
        </p:txBody>
      </p:sp>
      <p:sp>
        <p:nvSpPr>
          <p:cNvPr id="4" name="Pavadinimas 3">
            <a:extLst>
              <a:ext uri="{FF2B5EF4-FFF2-40B4-BE49-F238E27FC236}">
                <a16:creationId xmlns:a16="http://schemas.microsoft.com/office/drawing/2014/main" id="{7F1097EB-6E01-06FA-06D3-757320E37539}"/>
              </a:ext>
            </a:extLst>
          </p:cNvPr>
          <p:cNvSpPr>
            <a:spLocks noGrp="1"/>
          </p:cNvSpPr>
          <p:nvPr>
            <p:ph type="title"/>
          </p:nvPr>
        </p:nvSpPr>
        <p:spPr/>
        <p:txBody>
          <a:bodyPr>
            <a:normAutofit/>
          </a:bodyPr>
          <a:lstStyle/>
          <a:p>
            <a:r>
              <a:rPr lang="lt-LT" dirty="0">
                <a:solidFill>
                  <a:schemeClr val="bg1">
                    <a:lumMod val="95000"/>
                  </a:schemeClr>
                </a:solidFill>
              </a:rPr>
              <a:t>Kompiuterių tinklo </a:t>
            </a:r>
            <a:r>
              <a:rPr lang="lt-LT" dirty="0">
                <a:solidFill>
                  <a:schemeClr val="bg1"/>
                </a:solidFill>
              </a:rPr>
              <a:t>maršrutizatorius</a:t>
            </a:r>
            <a:r>
              <a:rPr lang="lt-LT" dirty="0">
                <a:solidFill>
                  <a:schemeClr val="bg1">
                    <a:lumMod val="95000"/>
                  </a:schemeClr>
                </a:solidFill>
              </a:rPr>
              <a:t> (5) </a:t>
            </a:r>
            <a:endParaRPr lang="en-US" dirty="0"/>
          </a:p>
        </p:txBody>
      </p:sp>
      <p:pic>
        <p:nvPicPr>
          <p:cNvPr id="6" name="Paveikslėlis 5">
            <a:extLst>
              <a:ext uri="{FF2B5EF4-FFF2-40B4-BE49-F238E27FC236}">
                <a16:creationId xmlns:a16="http://schemas.microsoft.com/office/drawing/2014/main" id="{D7B25A12-2DD2-147D-8E5A-D0B1B597B12B}"/>
              </a:ext>
            </a:extLst>
          </p:cNvPr>
          <p:cNvPicPr>
            <a:picLocks noChangeAspect="1"/>
          </p:cNvPicPr>
          <p:nvPr/>
        </p:nvPicPr>
        <p:blipFill>
          <a:blip r:embed="rId2"/>
          <a:stretch>
            <a:fillRect/>
          </a:stretch>
        </p:blipFill>
        <p:spPr>
          <a:xfrm>
            <a:off x="359833" y="1435439"/>
            <a:ext cx="5040000" cy="416231"/>
          </a:xfrm>
          <a:prstGeom prst="rect">
            <a:avLst/>
          </a:prstGeom>
        </p:spPr>
      </p:pic>
      <p:pic>
        <p:nvPicPr>
          <p:cNvPr id="7" name="Picture 2">
            <a:extLst>
              <a:ext uri="{FF2B5EF4-FFF2-40B4-BE49-F238E27FC236}">
                <a16:creationId xmlns:a16="http://schemas.microsoft.com/office/drawing/2014/main" id="{6FC94EFA-B5A9-B244-2F17-AE78F7323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02" y="2430032"/>
            <a:ext cx="5227611" cy="222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2AD557CD-06B6-0B8C-6998-CBB565A0123B}"/>
              </a:ext>
            </a:extLst>
          </p:cNvPr>
          <p:cNvSpPr txBox="1"/>
          <p:nvPr/>
        </p:nvSpPr>
        <p:spPr>
          <a:xfrm>
            <a:off x="442352" y="1851670"/>
            <a:ext cx="4987961" cy="307777"/>
          </a:xfrm>
          <a:prstGeom prst="rect">
            <a:avLst/>
          </a:prstGeom>
          <a:noFill/>
        </p:spPr>
        <p:txBody>
          <a:bodyPr wrap="square" rtlCol="0">
            <a:spAutoFit/>
          </a:bodyPr>
          <a:lstStyle/>
          <a:p>
            <a:r>
              <a:rPr lang="lt-LT" sz="1400" b="1" i="1" dirty="0" err="1">
                <a:solidFill>
                  <a:schemeClr val="tx2"/>
                </a:solidFill>
              </a:rPr>
              <a:t>Maršrutizavimo</a:t>
            </a:r>
            <a:r>
              <a:rPr lang="lt-LT" sz="1400" b="1" i="1" dirty="0">
                <a:solidFill>
                  <a:schemeClr val="tx2"/>
                </a:solidFill>
              </a:rPr>
              <a:t> lentelės (</a:t>
            </a:r>
            <a:r>
              <a:rPr lang="lt-LT" sz="1400" b="1" i="1" dirty="0" err="1">
                <a:solidFill>
                  <a:schemeClr val="tx2"/>
                </a:solidFill>
              </a:rPr>
              <a:t>route</a:t>
            </a:r>
            <a:r>
              <a:rPr lang="lt-LT" sz="1400" b="1" i="1" dirty="0">
                <a:solidFill>
                  <a:schemeClr val="tx2"/>
                </a:solidFill>
              </a:rPr>
              <a:t> </a:t>
            </a:r>
            <a:r>
              <a:rPr lang="lt-LT" sz="1400" b="1" i="1" dirty="0" err="1">
                <a:solidFill>
                  <a:schemeClr val="tx2"/>
                </a:solidFill>
              </a:rPr>
              <a:t>table</a:t>
            </a:r>
            <a:r>
              <a:rPr lang="lt-LT" sz="1400" b="1" i="1" dirty="0">
                <a:solidFill>
                  <a:schemeClr val="tx2"/>
                </a:solidFill>
              </a:rPr>
              <a:t>) pirmosios eilutės pavyzdys</a:t>
            </a:r>
            <a:endParaRPr lang="en-US" sz="1400" b="1" i="1" dirty="0">
              <a:solidFill>
                <a:schemeClr val="tx2"/>
              </a:solidFill>
            </a:endParaRPr>
          </a:p>
        </p:txBody>
      </p:sp>
      <p:sp>
        <p:nvSpPr>
          <p:cNvPr id="9" name="TextBox 8">
            <a:extLst>
              <a:ext uri="{FF2B5EF4-FFF2-40B4-BE49-F238E27FC236}">
                <a16:creationId xmlns:a16="http://schemas.microsoft.com/office/drawing/2014/main" id="{DBC9E98A-A181-9533-C6BA-B79E710EA3E8}"/>
              </a:ext>
            </a:extLst>
          </p:cNvPr>
          <p:cNvSpPr txBox="1"/>
          <p:nvPr/>
        </p:nvSpPr>
        <p:spPr>
          <a:xfrm>
            <a:off x="1097127" y="4659982"/>
            <a:ext cx="3565411" cy="292388"/>
          </a:xfrm>
          <a:prstGeom prst="rect">
            <a:avLst/>
          </a:prstGeom>
          <a:noFill/>
        </p:spPr>
        <p:txBody>
          <a:bodyPr wrap="square" rtlCol="0">
            <a:spAutoFit/>
          </a:bodyPr>
          <a:lstStyle/>
          <a:p>
            <a:r>
              <a:rPr lang="lt-LT" sz="1300" b="1" i="1" dirty="0" err="1">
                <a:solidFill>
                  <a:schemeClr val="tx2"/>
                </a:solidFill>
              </a:rPr>
              <a:t>Maršrutizavimo</a:t>
            </a:r>
            <a:r>
              <a:rPr lang="lt-LT" sz="1300" b="1" i="1" dirty="0">
                <a:solidFill>
                  <a:schemeClr val="tx2"/>
                </a:solidFill>
              </a:rPr>
              <a:t> lentelės (</a:t>
            </a:r>
            <a:r>
              <a:rPr lang="lt-LT" sz="1300" b="1" i="1" dirty="0" err="1">
                <a:solidFill>
                  <a:schemeClr val="tx2"/>
                </a:solidFill>
              </a:rPr>
              <a:t>route</a:t>
            </a:r>
            <a:r>
              <a:rPr lang="lt-LT" sz="1300" b="1" i="1" dirty="0">
                <a:solidFill>
                  <a:schemeClr val="tx2"/>
                </a:solidFill>
              </a:rPr>
              <a:t> </a:t>
            </a:r>
            <a:r>
              <a:rPr lang="lt-LT" sz="1300" b="1" i="1" dirty="0" err="1">
                <a:solidFill>
                  <a:schemeClr val="tx2"/>
                </a:solidFill>
              </a:rPr>
              <a:t>table</a:t>
            </a:r>
            <a:r>
              <a:rPr lang="lt-LT" sz="1300" b="1" i="1" dirty="0">
                <a:solidFill>
                  <a:schemeClr val="tx2"/>
                </a:solidFill>
              </a:rPr>
              <a:t>) pavyzdys</a:t>
            </a:r>
            <a:endParaRPr lang="en-US" sz="1300" b="1" i="1" dirty="0">
              <a:solidFill>
                <a:schemeClr val="tx2"/>
              </a:solidFill>
            </a:endParaRPr>
          </a:p>
        </p:txBody>
      </p:sp>
      <p:sp>
        <p:nvSpPr>
          <p:cNvPr id="10" name="TextBox 9">
            <a:extLst>
              <a:ext uri="{FF2B5EF4-FFF2-40B4-BE49-F238E27FC236}">
                <a16:creationId xmlns:a16="http://schemas.microsoft.com/office/drawing/2014/main" id="{FA9CDCC2-5BF9-FDDB-5290-0C74A553A9AD}"/>
              </a:ext>
            </a:extLst>
          </p:cNvPr>
          <p:cNvSpPr txBox="1"/>
          <p:nvPr/>
        </p:nvSpPr>
        <p:spPr>
          <a:xfrm>
            <a:off x="5686704" y="1131590"/>
            <a:ext cx="3163022" cy="4016484"/>
          </a:xfrm>
          <a:prstGeom prst="rect">
            <a:avLst/>
          </a:prstGeom>
          <a:noFill/>
        </p:spPr>
        <p:txBody>
          <a:bodyPr wrap="square" rtlCol="0">
            <a:spAutoFit/>
          </a:bodyPr>
          <a:lstStyle/>
          <a:p>
            <a:r>
              <a:rPr lang="lt-LT" sz="1700" dirty="0">
                <a:solidFill>
                  <a:schemeClr val="tx2"/>
                </a:solidFill>
              </a:rPr>
              <a:t>Kitos eilutės lentelėje nurodo kitus galimus kelius, pavyzdžiui, tai gali būti vidinio tinklo įrenginiai, kompiuterio  komunikacija su pačiu savimi (127.0.0.1).</a:t>
            </a:r>
          </a:p>
          <a:p>
            <a:r>
              <a:rPr lang="lt-LT" sz="1700" dirty="0">
                <a:solidFill>
                  <a:schemeClr val="tx2"/>
                </a:solidFill>
              </a:rPr>
              <a:t>Maršrutizatoriuose yra įdiegta NAT (</a:t>
            </a:r>
            <a:r>
              <a:rPr lang="lt-LT" sz="1700" i="1" dirty="0">
                <a:solidFill>
                  <a:schemeClr val="tx2"/>
                </a:solidFill>
              </a:rPr>
              <a:t>Network </a:t>
            </a:r>
            <a:r>
              <a:rPr lang="lt-LT" sz="1700" i="1" dirty="0" err="1">
                <a:solidFill>
                  <a:schemeClr val="tx2"/>
                </a:solidFill>
              </a:rPr>
              <a:t>Address</a:t>
            </a:r>
            <a:r>
              <a:rPr lang="lt-LT" sz="1700" i="1" dirty="0">
                <a:solidFill>
                  <a:schemeClr val="tx2"/>
                </a:solidFill>
              </a:rPr>
              <a:t> </a:t>
            </a:r>
            <a:r>
              <a:rPr lang="lt-LT" sz="1700" i="1" dirty="0" err="1">
                <a:solidFill>
                  <a:schemeClr val="tx2"/>
                </a:solidFill>
              </a:rPr>
              <a:t>Translation</a:t>
            </a:r>
            <a:r>
              <a:rPr lang="lt-LT" sz="1700" dirty="0">
                <a:solidFill>
                  <a:schemeClr val="tx2"/>
                </a:solidFill>
              </a:rPr>
              <a:t>) funkcija. Ši funkcija leidžia vidiniams įrenginiams naudoti tą patį viešąjį IP adresą internete, todėl ji suteikia papildomą saugumą ir leidžia efektyviau naudoti ribotą IPv4 adresų erdvę.</a:t>
            </a:r>
            <a:endParaRPr lang="en-US" sz="1700" dirty="0">
              <a:solidFill>
                <a:schemeClr val="tx2"/>
              </a:solidFill>
            </a:endParaRPr>
          </a:p>
        </p:txBody>
      </p:sp>
      <p:sp>
        <p:nvSpPr>
          <p:cNvPr id="11" name="Skaidrės numerio vietos rezervavimo ženklas 2">
            <a:extLst>
              <a:ext uri="{FF2B5EF4-FFF2-40B4-BE49-F238E27FC236}">
                <a16:creationId xmlns:a16="http://schemas.microsoft.com/office/drawing/2014/main" id="{D6253F5E-DE23-FF3A-56FB-2897B9AAD0EF}"/>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67</a:t>
            </a:fld>
            <a:endParaRPr lang="lt-LT" dirty="0">
              <a:solidFill>
                <a:srgbClr val="073E87"/>
              </a:solidFill>
            </a:endParaRPr>
          </a:p>
        </p:txBody>
      </p:sp>
    </p:spTree>
    <p:extLst>
      <p:ext uri="{BB962C8B-B14F-4D97-AF65-F5344CB8AC3E}">
        <p14:creationId xmlns:p14="http://schemas.microsoft.com/office/powerpoint/2010/main" val="2375429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8" y="1247898"/>
            <a:ext cx="3013210" cy="347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57" y="4706421"/>
            <a:ext cx="5355648" cy="400110"/>
          </a:xfrm>
          <a:prstGeom prst="rect">
            <a:avLst/>
          </a:prstGeom>
          <a:noFill/>
        </p:spPr>
        <p:txBody>
          <a:bodyPr wrap="square" rtlCol="0">
            <a:spAutoFit/>
          </a:bodyPr>
          <a:lstStyle/>
          <a:p>
            <a:r>
              <a:rPr lang="lt-LT" sz="1000" b="1" i="1" dirty="0">
                <a:solidFill>
                  <a:schemeClr val="tx2"/>
                </a:solidFill>
              </a:rPr>
              <a:t>Kompiuterio tinklo adresų  parametrai</a:t>
            </a:r>
            <a:br>
              <a:rPr lang="lt-LT" sz="1000" b="1" i="1" dirty="0">
                <a:solidFill>
                  <a:schemeClr val="tx2"/>
                </a:solidFill>
              </a:rPr>
            </a:br>
            <a:r>
              <a:rPr lang="lt-LT" sz="1000" b="1" i="1" dirty="0">
                <a:solidFill>
                  <a:srgbClr val="7030A0"/>
                </a:solidFill>
              </a:rPr>
              <a:t>Pasiekiama: Valdymo skydas </a:t>
            </a:r>
            <a:r>
              <a:rPr lang="lt-LT" sz="1000" b="1" i="1" dirty="0">
                <a:solidFill>
                  <a:srgbClr val="7030A0"/>
                </a:solidFill>
                <a:sym typeface="Wingdings" panose="05000000000000000000" pitchFamily="2" charset="2"/>
              </a:rPr>
              <a:t> </a:t>
            </a:r>
            <a:r>
              <a:rPr lang="lt-LT" sz="1000" b="1" i="1" dirty="0">
                <a:solidFill>
                  <a:srgbClr val="7030A0"/>
                </a:solidFill>
              </a:rPr>
              <a:t>Tinklo bendrinimo centras </a:t>
            </a:r>
            <a:r>
              <a:rPr lang="lt-LT" sz="1000" b="1" i="1" dirty="0">
                <a:solidFill>
                  <a:srgbClr val="7030A0"/>
                </a:solidFill>
                <a:sym typeface="Wingdings" panose="05000000000000000000" pitchFamily="2" charset="2"/>
              </a:rPr>
              <a:t> </a:t>
            </a:r>
            <a:r>
              <a:rPr lang="lt-LT" sz="1000" b="1" i="1" dirty="0" err="1">
                <a:solidFill>
                  <a:srgbClr val="7030A0"/>
                </a:solidFill>
              </a:rPr>
              <a:t>Ethernetas</a:t>
            </a:r>
            <a:r>
              <a:rPr lang="lt-LT" sz="1000" b="1" i="1" dirty="0">
                <a:solidFill>
                  <a:srgbClr val="7030A0"/>
                </a:solidFill>
              </a:rPr>
              <a:t> </a:t>
            </a:r>
            <a:r>
              <a:rPr lang="lt-LT" sz="1000" b="1" i="1" dirty="0">
                <a:solidFill>
                  <a:srgbClr val="7030A0"/>
                </a:solidFill>
                <a:sym typeface="Wingdings" panose="05000000000000000000" pitchFamily="2" charset="2"/>
              </a:rPr>
              <a:t>  </a:t>
            </a:r>
            <a:r>
              <a:rPr lang="lt-LT" sz="1000" b="1" i="1" dirty="0">
                <a:solidFill>
                  <a:srgbClr val="7030A0"/>
                </a:solidFill>
              </a:rPr>
              <a:t>IPv4 </a:t>
            </a:r>
            <a:r>
              <a:rPr lang="lt-LT" sz="1000" b="1" i="1" dirty="0">
                <a:solidFill>
                  <a:srgbClr val="7030A0"/>
                </a:solidFill>
                <a:sym typeface="Wingdings" panose="05000000000000000000" pitchFamily="2" charset="2"/>
              </a:rPr>
              <a:t>  </a:t>
            </a:r>
            <a:r>
              <a:rPr lang="lt-LT" sz="1000" b="1" i="1" dirty="0">
                <a:solidFill>
                  <a:srgbClr val="7030A0"/>
                </a:solidFill>
              </a:rPr>
              <a:t>Ypatybės</a:t>
            </a:r>
          </a:p>
        </p:txBody>
      </p:sp>
      <p:sp>
        <p:nvSpPr>
          <p:cNvPr id="4" name="Stačiakampis 3"/>
          <p:cNvSpPr/>
          <p:nvPr/>
        </p:nvSpPr>
        <p:spPr>
          <a:xfrm>
            <a:off x="3356306" y="1131590"/>
            <a:ext cx="5680190" cy="3847207"/>
          </a:xfrm>
          <a:prstGeom prst="rect">
            <a:avLst/>
          </a:prstGeom>
        </p:spPr>
        <p:txBody>
          <a:bodyPr wrap="square">
            <a:spAutoFit/>
          </a:bodyPr>
          <a:lstStyle/>
          <a:p>
            <a:pPr>
              <a:spcBef>
                <a:spcPts val="600"/>
              </a:spcBef>
            </a:pPr>
            <a:r>
              <a:rPr lang="lt-LT" sz="1300" dirty="0">
                <a:solidFill>
                  <a:schemeClr val="tx2"/>
                </a:solidFill>
              </a:rPr>
              <a:t>Kompiuterio tinklo adresavimo parametrai yra esminė dalis, leidžianti kompiuteriams bendrauti tarpusavyje ir su išoriniais resursais. </a:t>
            </a:r>
            <a:r>
              <a:rPr lang="lt-LT" sz="1300" b="1" dirty="0">
                <a:solidFill>
                  <a:schemeClr val="tx2"/>
                </a:solidFill>
              </a:rPr>
              <a:t>Pagrindiniai parametrai yra:</a:t>
            </a:r>
          </a:p>
          <a:p>
            <a:pPr>
              <a:spcBef>
                <a:spcPts val="400"/>
              </a:spcBef>
            </a:pPr>
            <a:r>
              <a:rPr lang="lt-LT" sz="1200" b="1" dirty="0">
                <a:solidFill>
                  <a:schemeClr val="tx2"/>
                </a:solidFill>
              </a:rPr>
              <a:t>IP adresas. </a:t>
            </a:r>
            <a:r>
              <a:rPr lang="lt-LT" sz="1200" dirty="0">
                <a:solidFill>
                  <a:schemeClr val="tx2"/>
                </a:solidFill>
              </a:rPr>
              <a:t>Tai unikalus numeris, priskirtas kiekvienam kompiuteriui arba įrenginiui tinklo viduje. Šis numeris gali būti IPv4 (pvz., 192.168.1.100) ar IPv6 (pvz., 2001:0db8:85a3:0000:0000:8a2e:0370:7334) formato.</a:t>
            </a:r>
          </a:p>
          <a:p>
            <a:pPr>
              <a:spcBef>
                <a:spcPts val="400"/>
              </a:spcBef>
            </a:pPr>
            <a:r>
              <a:rPr lang="lt-LT" sz="1200" b="1" dirty="0">
                <a:solidFill>
                  <a:schemeClr val="tx2"/>
                </a:solidFill>
              </a:rPr>
              <a:t>Tinklo kaukė (</a:t>
            </a:r>
            <a:r>
              <a:rPr lang="lt-LT" sz="1200" b="1" i="1" dirty="0" err="1">
                <a:solidFill>
                  <a:schemeClr val="tx2"/>
                </a:solidFill>
              </a:rPr>
              <a:t>Netmask</a:t>
            </a:r>
            <a:r>
              <a:rPr lang="lt-LT" sz="1200" b="1" dirty="0">
                <a:solidFill>
                  <a:schemeClr val="tx2"/>
                </a:solidFill>
              </a:rPr>
              <a:t>). </a:t>
            </a:r>
            <a:r>
              <a:rPr lang="lt-LT" sz="1200" dirty="0">
                <a:solidFill>
                  <a:schemeClr val="tx2"/>
                </a:solidFill>
              </a:rPr>
              <a:t>Nurodo, kurie IP adreso bitai atstovauja tinklui, o kurie – kompiuteriui tame tinkle. Pvz., 255.255.255.0 yra dažnai naudojama potinklio kaukė, reiškianti, kad pirmieji trys oktetai (baitai) nurodo tinklo adresą, o paskutinysis oktetas nurodo konkretų kompiuterį tinkle.</a:t>
            </a:r>
          </a:p>
          <a:p>
            <a:pPr>
              <a:spcBef>
                <a:spcPts val="400"/>
              </a:spcBef>
            </a:pPr>
            <a:r>
              <a:rPr lang="lt-LT" sz="1200" b="1" dirty="0">
                <a:solidFill>
                  <a:schemeClr val="tx2"/>
                </a:solidFill>
              </a:rPr>
              <a:t>Tinklo vartai (</a:t>
            </a:r>
            <a:r>
              <a:rPr lang="lt-LT" sz="1200" b="1" i="1" dirty="0" err="1">
                <a:solidFill>
                  <a:schemeClr val="tx2"/>
                </a:solidFill>
              </a:rPr>
              <a:t>Gateway</a:t>
            </a:r>
            <a:r>
              <a:rPr lang="lt-LT" sz="1200" b="1" dirty="0">
                <a:solidFill>
                  <a:schemeClr val="tx2"/>
                </a:solidFill>
              </a:rPr>
              <a:t>). </a:t>
            </a:r>
            <a:r>
              <a:rPr lang="lt-LT" sz="1200" dirty="0">
                <a:solidFill>
                  <a:schemeClr val="tx2"/>
                </a:solidFill>
              </a:rPr>
              <a:t>Tai yra įrenginys, kuris leidžia komunikuoti vietinio tinklo kompiuteriams su kitais tinklais, internetu. Dažniausiai tai yra maršrutizatorius. </a:t>
            </a:r>
          </a:p>
          <a:p>
            <a:pPr>
              <a:spcBef>
                <a:spcPts val="400"/>
              </a:spcBef>
            </a:pPr>
            <a:r>
              <a:rPr lang="lt-LT" sz="1200" b="1" dirty="0">
                <a:solidFill>
                  <a:schemeClr val="tx2"/>
                </a:solidFill>
              </a:rPr>
              <a:t>DNS (</a:t>
            </a:r>
            <a:r>
              <a:rPr lang="lt-LT" sz="1200" b="1" i="1" dirty="0" err="1">
                <a:solidFill>
                  <a:schemeClr val="tx2"/>
                </a:solidFill>
              </a:rPr>
              <a:t>Domain</a:t>
            </a:r>
            <a:r>
              <a:rPr lang="lt-LT" sz="1200" b="1" i="1" dirty="0">
                <a:solidFill>
                  <a:schemeClr val="tx2"/>
                </a:solidFill>
              </a:rPr>
              <a:t> Name System</a:t>
            </a:r>
            <a:r>
              <a:rPr lang="lt-LT" sz="1200" b="1" dirty="0">
                <a:solidFill>
                  <a:schemeClr val="tx2"/>
                </a:solidFill>
              </a:rPr>
              <a:t>) serveriai. </a:t>
            </a:r>
            <a:r>
              <a:rPr lang="lt-LT" sz="1200" dirty="0">
                <a:solidFill>
                  <a:schemeClr val="tx2"/>
                </a:solidFill>
              </a:rPr>
              <a:t>Tai serveriai, kurie išverčia domeno vardus į IP adresus. Pvz., kai naršyklėje  įvedama </a:t>
            </a:r>
            <a:r>
              <a:rPr lang="lt-LT" sz="1200" b="1" dirty="0">
                <a:solidFill>
                  <a:schemeClr val="tx2"/>
                </a:solidFill>
              </a:rPr>
              <a:t>www.nsa.lt</a:t>
            </a:r>
            <a:r>
              <a:rPr lang="lt-LT" sz="1200" dirty="0">
                <a:solidFill>
                  <a:schemeClr val="tx2"/>
                </a:solidFill>
              </a:rPr>
              <a:t>, DNS serveris nustato, kurį IP adresui atitinka šis domeno vardas.</a:t>
            </a:r>
          </a:p>
          <a:p>
            <a:pPr>
              <a:spcBef>
                <a:spcPts val="400"/>
              </a:spcBef>
            </a:pPr>
            <a:r>
              <a:rPr lang="lt-LT" sz="1200" b="1" dirty="0">
                <a:solidFill>
                  <a:schemeClr val="tx2"/>
                </a:solidFill>
              </a:rPr>
              <a:t>DHCP (</a:t>
            </a:r>
            <a:r>
              <a:rPr lang="lt-LT" sz="1200" b="1" i="1" dirty="0" err="1">
                <a:solidFill>
                  <a:schemeClr val="tx2"/>
                </a:solidFill>
              </a:rPr>
              <a:t>Dynamic</a:t>
            </a:r>
            <a:r>
              <a:rPr lang="lt-LT" sz="1200" b="1" i="1" dirty="0">
                <a:solidFill>
                  <a:schemeClr val="tx2"/>
                </a:solidFill>
              </a:rPr>
              <a:t> </a:t>
            </a:r>
            <a:r>
              <a:rPr lang="lt-LT" sz="1200" b="1" i="1" dirty="0" err="1">
                <a:solidFill>
                  <a:schemeClr val="tx2"/>
                </a:solidFill>
              </a:rPr>
              <a:t>Host</a:t>
            </a:r>
            <a:r>
              <a:rPr lang="lt-LT" sz="1200" b="1" i="1" dirty="0">
                <a:solidFill>
                  <a:schemeClr val="tx2"/>
                </a:solidFill>
              </a:rPr>
              <a:t> </a:t>
            </a:r>
            <a:r>
              <a:rPr lang="lt-LT" sz="1200" b="1" i="1" dirty="0" err="1">
                <a:solidFill>
                  <a:schemeClr val="tx2"/>
                </a:solidFill>
              </a:rPr>
              <a:t>Configuration</a:t>
            </a:r>
            <a:r>
              <a:rPr lang="lt-LT" sz="1200" b="1" i="1" dirty="0">
                <a:solidFill>
                  <a:schemeClr val="tx2"/>
                </a:solidFill>
              </a:rPr>
              <a:t> </a:t>
            </a:r>
            <a:r>
              <a:rPr lang="lt-LT" sz="1200" b="1" i="1" dirty="0" err="1">
                <a:solidFill>
                  <a:schemeClr val="tx2"/>
                </a:solidFill>
              </a:rPr>
              <a:t>Protocol</a:t>
            </a:r>
            <a:r>
              <a:rPr lang="lt-LT" sz="1200" b="1" dirty="0">
                <a:solidFill>
                  <a:schemeClr val="tx2"/>
                </a:solidFill>
              </a:rPr>
              <a:t>). </a:t>
            </a:r>
            <a:r>
              <a:rPr lang="lt-LT" sz="1200" dirty="0">
                <a:solidFill>
                  <a:schemeClr val="tx2"/>
                </a:solidFill>
              </a:rPr>
              <a:t>Tai protokolas, leidžiantis automatiškai priskirti IP adresus ir kitus tinklo parametrus kompiuteriams. Jei jūsų kompiuteris yra nustatytas gauti IP adresą automatiškai, jis tikėtinai naudojasi DHCP.</a:t>
            </a:r>
          </a:p>
        </p:txBody>
      </p:sp>
      <p:sp>
        <p:nvSpPr>
          <p:cNvPr id="5" name="Pavadinimas 4">
            <a:extLst>
              <a:ext uri="{FF2B5EF4-FFF2-40B4-BE49-F238E27FC236}">
                <a16:creationId xmlns:a16="http://schemas.microsoft.com/office/drawing/2014/main" id="{46202084-A005-8E26-EC65-A8E9403CD154}"/>
              </a:ext>
            </a:extLst>
          </p:cNvPr>
          <p:cNvSpPr>
            <a:spLocks noGrp="1"/>
          </p:cNvSpPr>
          <p:nvPr>
            <p:ph type="title"/>
          </p:nvPr>
        </p:nvSpPr>
        <p:spPr/>
        <p:txBody>
          <a:bodyPr>
            <a:normAutofit/>
          </a:bodyPr>
          <a:lstStyle/>
          <a:p>
            <a:r>
              <a:rPr lang="lt-LT" dirty="0"/>
              <a:t>Kompiuterio tinklo adresų parametrai</a:t>
            </a:r>
            <a:endParaRPr lang="en-US" dirty="0"/>
          </a:p>
        </p:txBody>
      </p:sp>
      <p:sp>
        <p:nvSpPr>
          <p:cNvPr id="7" name="Skaidrės numerio vietos rezervavimo ženklas 2">
            <a:extLst>
              <a:ext uri="{FF2B5EF4-FFF2-40B4-BE49-F238E27FC236}">
                <a16:creationId xmlns:a16="http://schemas.microsoft.com/office/drawing/2014/main" id="{D8FDBE28-D2E0-BD9A-12F9-DC5B2AF19117}"/>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68</a:t>
            </a:fld>
            <a:endParaRPr lang="lt-LT" dirty="0">
              <a:solidFill>
                <a:srgbClr val="073E87"/>
              </a:solidFill>
            </a:endParaRPr>
          </a:p>
        </p:txBody>
      </p:sp>
    </p:spTree>
    <p:extLst>
      <p:ext uri="{BB962C8B-B14F-4D97-AF65-F5344CB8AC3E}">
        <p14:creationId xmlns:p14="http://schemas.microsoft.com/office/powerpoint/2010/main" val="573094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AAA994-2A5F-E12D-C220-6F12BCE7FBD3}"/>
              </a:ext>
            </a:extLst>
          </p:cNvPr>
          <p:cNvSpPr>
            <a:spLocks noGrp="1"/>
          </p:cNvSpPr>
          <p:nvPr>
            <p:ph type="ctrTitle"/>
          </p:nvPr>
        </p:nvSpPr>
        <p:spPr>
          <a:xfrm>
            <a:off x="359532" y="660605"/>
            <a:ext cx="8424936" cy="1335081"/>
          </a:xfrm>
        </p:spPr>
        <p:txBody>
          <a:bodyPr>
            <a:normAutofit fontScale="90000"/>
          </a:bodyPr>
          <a:lstStyle/>
          <a:p>
            <a:r>
              <a:rPr lang="lt-LT" dirty="0">
                <a:solidFill>
                  <a:schemeClr val="bg1">
                    <a:lumMod val="95000"/>
                  </a:schemeClr>
                </a:solidFill>
              </a:rPr>
              <a:t>Kompiuterių tinklų prievadai (portai)</a:t>
            </a:r>
          </a:p>
        </p:txBody>
      </p:sp>
      <p:sp>
        <p:nvSpPr>
          <p:cNvPr id="3" name="Antrinis pavadinimas 2">
            <a:extLst>
              <a:ext uri="{FF2B5EF4-FFF2-40B4-BE49-F238E27FC236}">
                <a16:creationId xmlns:a16="http://schemas.microsoft.com/office/drawing/2014/main" id="{E88355EC-8F78-D877-2E52-0B6DE6670378}"/>
              </a:ext>
            </a:extLst>
          </p:cNvPr>
          <p:cNvSpPr>
            <a:spLocks noGrp="1"/>
          </p:cNvSpPr>
          <p:nvPr>
            <p:ph type="subTitle" idx="1"/>
          </p:nvPr>
        </p:nvSpPr>
        <p:spPr>
          <a:xfrm>
            <a:off x="1187624" y="1655114"/>
            <a:ext cx="6948772" cy="2500812"/>
          </a:xfrm>
        </p:spPr>
        <p:txBody>
          <a:bodyPr>
            <a:normAutofit/>
          </a:bodyPr>
          <a:lstStyle/>
          <a:p>
            <a:endParaRPr lang="lt-LT" sz="2000" b="1" dirty="0">
              <a:effectLst>
                <a:outerShdw blurRad="38100" dist="38100" dir="2700000" algn="tl">
                  <a:srgbClr val="000000">
                    <a:alpha val="43137"/>
                  </a:srgbClr>
                </a:outerShdw>
              </a:effectLst>
            </a:endParaRPr>
          </a:p>
          <a:p>
            <a:endParaRPr lang="lt-LT" b="1" dirty="0">
              <a:effectLst>
                <a:outerShdw blurRad="38100" dist="38100" dir="2700000" algn="tl">
                  <a:srgbClr val="000000">
                    <a:alpha val="43137"/>
                  </a:srgbClr>
                </a:outerShdw>
              </a:effectLst>
            </a:endParaRPr>
          </a:p>
          <a:p>
            <a:endParaRPr lang="lt-LT" sz="2000" b="1" dirty="0">
              <a:effectLst>
                <a:outerShdw blurRad="38100" dist="38100" dir="2700000" algn="tl">
                  <a:srgbClr val="000000">
                    <a:alpha val="43137"/>
                  </a:srgbClr>
                </a:outerShdw>
              </a:effectLst>
            </a:endParaRPr>
          </a:p>
          <a:p>
            <a:r>
              <a:rPr lang="lt-LT" sz="2000" b="1" dirty="0">
                <a:effectLst>
                  <a:outerShdw blurRad="38100" dist="38100" dir="2700000" algn="tl">
                    <a:srgbClr val="000000">
                      <a:alpha val="43137"/>
                    </a:srgbClr>
                  </a:outerShdw>
                </a:effectLst>
              </a:rPr>
              <a:t>Čia aptarsime pagrindinius dalykus, kuriuos reikia žinoti apie prievadus (portus).</a:t>
            </a:r>
          </a:p>
        </p:txBody>
      </p:sp>
      <p:sp>
        <p:nvSpPr>
          <p:cNvPr id="5" name="Skaidrės numerio vietos rezervavimo ženklas 2">
            <a:extLst>
              <a:ext uri="{FF2B5EF4-FFF2-40B4-BE49-F238E27FC236}">
                <a16:creationId xmlns:a16="http://schemas.microsoft.com/office/drawing/2014/main" id="{58AFCAF5-FD82-AC48-568B-5395711ADFA0}"/>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69</a:t>
            </a:fld>
            <a:endParaRPr lang="lt-LT" dirty="0">
              <a:solidFill>
                <a:srgbClr val="073E87"/>
              </a:solidFill>
            </a:endParaRPr>
          </a:p>
        </p:txBody>
      </p:sp>
    </p:spTree>
    <p:extLst>
      <p:ext uri="{BB962C8B-B14F-4D97-AF65-F5344CB8AC3E}">
        <p14:creationId xmlns:p14="http://schemas.microsoft.com/office/powerpoint/2010/main" val="179976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514" y="2139702"/>
            <a:ext cx="1539060" cy="141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urinio vietos rezervavimo ženklas 4">
            <a:extLst>
              <a:ext uri="{FF2B5EF4-FFF2-40B4-BE49-F238E27FC236}">
                <a16:creationId xmlns:a16="http://schemas.microsoft.com/office/drawing/2014/main" id="{CC659CCB-564A-1991-3B02-3B7E02EAD82D}"/>
              </a:ext>
            </a:extLst>
          </p:cNvPr>
          <p:cNvSpPr>
            <a:spLocks noGrp="1"/>
          </p:cNvSpPr>
          <p:nvPr>
            <p:ph idx="1"/>
          </p:nvPr>
        </p:nvSpPr>
        <p:spPr>
          <a:xfrm>
            <a:off x="251520" y="1264599"/>
            <a:ext cx="8640959" cy="3701352"/>
          </a:xfrm>
        </p:spPr>
        <p:txBody>
          <a:bodyPr>
            <a:normAutofit/>
          </a:bodyPr>
          <a:lstStyle/>
          <a:p>
            <a:pPr>
              <a:spcBef>
                <a:spcPts val="1200"/>
              </a:spcBef>
            </a:pPr>
            <a:r>
              <a:rPr lang="lt-LT" sz="1700" b="1" dirty="0"/>
              <a:t>Kompiuterių tinklas </a:t>
            </a:r>
            <a:r>
              <a:rPr lang="lt-LT" sz="1700" dirty="0"/>
              <a:t>yra sistemų rinkinys, kuriame kompiuteriai yra susieti tarpusavyje tam, kad galėtų dalintis resursais, informacija ir paslaugomis. Tinkluose gali būti jungiami ne tik stacionarūs ar nešiojami kompiuteriai, bet ir kiti įrenginiai, tokie kaip spausdintuvai, mobilieji telefonai, serveriai ir kt.</a:t>
            </a:r>
          </a:p>
          <a:p>
            <a:pPr>
              <a:spcBef>
                <a:spcPts val="1200"/>
              </a:spcBef>
            </a:pPr>
            <a:r>
              <a:rPr lang="lt-LT" sz="1700" b="1" dirty="0"/>
              <a:t>Pagal mastą kompiuterių tinklai skirstomi į:</a:t>
            </a:r>
          </a:p>
          <a:p>
            <a:pPr lvl="1"/>
            <a:r>
              <a:rPr lang="lt-LT" sz="1700" b="1" dirty="0"/>
              <a:t>PAN</a:t>
            </a:r>
            <a:r>
              <a:rPr lang="lt-LT" sz="1700" dirty="0"/>
              <a:t> (Personal Area Network) – asmeniniai tinklai.</a:t>
            </a:r>
            <a:endParaRPr lang="lt-LT" sz="1700" b="1" i="0" dirty="0">
              <a:effectLst/>
              <a:latin typeface="Söhne"/>
              <a:sym typeface="Wingdings"/>
            </a:endParaRPr>
          </a:p>
          <a:p>
            <a:pPr lvl="1"/>
            <a:r>
              <a:rPr lang="lt-LT" sz="1700" b="1" i="0" u="sng" dirty="0">
                <a:effectLst/>
                <a:latin typeface="Söhne"/>
              </a:rPr>
              <a:t>LAN</a:t>
            </a:r>
            <a:r>
              <a:rPr lang="lt-LT" sz="1700" b="0" i="0" dirty="0">
                <a:effectLst/>
                <a:latin typeface="Söhne"/>
              </a:rPr>
              <a:t> (Local Area Network) </a:t>
            </a:r>
            <a:r>
              <a:rPr lang="lt-LT" sz="1700" dirty="0"/>
              <a:t>–</a:t>
            </a:r>
            <a:r>
              <a:rPr lang="lt-LT" sz="1700" b="0" i="0" dirty="0">
                <a:effectLst/>
                <a:latin typeface="Söhne"/>
              </a:rPr>
              <a:t> vietiniai tinklai, dažniausiai naudojami </a:t>
            </a:r>
            <a:br>
              <a:rPr lang="lt-LT" sz="1700" b="0" i="0" dirty="0">
                <a:effectLst/>
                <a:latin typeface="Söhne"/>
              </a:rPr>
            </a:br>
            <a:r>
              <a:rPr lang="lt-LT" sz="1700" b="0" i="0" dirty="0">
                <a:effectLst/>
                <a:latin typeface="Söhne"/>
              </a:rPr>
              <a:t>biuruose ar namuose.</a:t>
            </a:r>
          </a:p>
          <a:p>
            <a:pPr lvl="1"/>
            <a:r>
              <a:rPr lang="lt-LT" sz="1700" b="1" dirty="0">
                <a:latin typeface="Söhne"/>
              </a:rPr>
              <a:t>CAN</a:t>
            </a:r>
            <a:r>
              <a:rPr lang="lt-LT" sz="1700" dirty="0">
                <a:latin typeface="Söhne"/>
              </a:rPr>
              <a:t> (</a:t>
            </a:r>
            <a:r>
              <a:rPr lang="lt-LT" sz="1700" dirty="0" err="1">
                <a:latin typeface="Söhne"/>
              </a:rPr>
              <a:t>Campus</a:t>
            </a:r>
            <a:r>
              <a:rPr lang="lt-LT" sz="1700" dirty="0">
                <a:latin typeface="Söhne"/>
              </a:rPr>
              <a:t> </a:t>
            </a:r>
            <a:r>
              <a:rPr lang="lt-LT" sz="1700" dirty="0" err="1">
                <a:latin typeface="Söhne"/>
              </a:rPr>
              <a:t>Area</a:t>
            </a:r>
            <a:r>
              <a:rPr lang="lt-LT" sz="1700" dirty="0">
                <a:latin typeface="Söhne"/>
              </a:rPr>
              <a:t> Network) </a:t>
            </a:r>
            <a:r>
              <a:rPr lang="lt-LT" sz="1700" dirty="0"/>
              <a:t>– </a:t>
            </a:r>
            <a:r>
              <a:rPr lang="lt-LT" sz="1700" dirty="0">
                <a:latin typeface="Söhne"/>
              </a:rPr>
              <a:t>universitetų, didelių mokyklų ar įmonių tinklai</a:t>
            </a:r>
          </a:p>
          <a:p>
            <a:pPr lvl="1"/>
            <a:r>
              <a:rPr lang="lt-LT" sz="1700" b="1" i="0" dirty="0">
                <a:effectLst/>
                <a:latin typeface="Söhne"/>
              </a:rPr>
              <a:t>MAN</a:t>
            </a:r>
            <a:r>
              <a:rPr lang="lt-LT" sz="1700" b="0" i="0" dirty="0">
                <a:effectLst/>
                <a:latin typeface="Söhne"/>
              </a:rPr>
              <a:t> (Metropolitan Area Network) – miesto, regiono  masto tinklai.</a:t>
            </a:r>
          </a:p>
          <a:p>
            <a:pPr lvl="1"/>
            <a:r>
              <a:rPr lang="lt-LT" sz="1700" b="1" i="0" u="sng" dirty="0">
                <a:effectLst/>
                <a:latin typeface="Söhne"/>
              </a:rPr>
              <a:t>WAN</a:t>
            </a:r>
            <a:r>
              <a:rPr lang="lt-LT" sz="1700" b="0" i="0" dirty="0">
                <a:effectLst/>
                <a:latin typeface="Söhne"/>
              </a:rPr>
              <a:t> (Wide Area Network) – kompiuterių tinklai, apimantys didesnes </a:t>
            </a:r>
            <a:br>
              <a:rPr lang="lt-LT" sz="1700" b="0" i="0" dirty="0">
                <a:effectLst/>
                <a:latin typeface="Söhne"/>
              </a:rPr>
            </a:br>
            <a:r>
              <a:rPr lang="lt-LT" sz="1700" b="0" i="0" dirty="0">
                <a:effectLst/>
                <a:latin typeface="Söhne"/>
              </a:rPr>
              <a:t>teritorijas ar net visas šalis.</a:t>
            </a:r>
          </a:p>
          <a:p>
            <a:endParaRPr lang="en-US" dirty="0"/>
          </a:p>
        </p:txBody>
      </p:sp>
      <p:sp>
        <p:nvSpPr>
          <p:cNvPr id="4" name="Pavadinimas 3">
            <a:extLst>
              <a:ext uri="{FF2B5EF4-FFF2-40B4-BE49-F238E27FC236}">
                <a16:creationId xmlns:a16="http://schemas.microsoft.com/office/drawing/2014/main" id="{8A0E8A42-3B50-1202-A297-D1837EDC1DBA}"/>
              </a:ext>
            </a:extLst>
          </p:cNvPr>
          <p:cNvSpPr>
            <a:spLocks noGrp="1"/>
          </p:cNvSpPr>
          <p:nvPr>
            <p:ph type="title"/>
          </p:nvPr>
        </p:nvSpPr>
        <p:spPr/>
        <p:txBody>
          <a:bodyPr>
            <a:normAutofit/>
          </a:bodyPr>
          <a:lstStyle/>
          <a:p>
            <a:r>
              <a:rPr lang="lt-LT" dirty="0">
                <a:solidFill>
                  <a:schemeClr val="bg1"/>
                </a:solidFill>
              </a:rPr>
              <a:t>Kompiuterių tinklų samprata</a:t>
            </a:r>
            <a:endParaRPr lang="en-US" dirty="0"/>
          </a:p>
        </p:txBody>
      </p:sp>
      <p:sp>
        <p:nvSpPr>
          <p:cNvPr id="2" name="Skaidrės numerio vietos rezervavimo ženklas 2">
            <a:extLst>
              <a:ext uri="{FF2B5EF4-FFF2-40B4-BE49-F238E27FC236}">
                <a16:creationId xmlns:a16="http://schemas.microsoft.com/office/drawing/2014/main" id="{A9C1267B-F2FF-0F8F-DC67-55CBF33ECFB9}"/>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33300130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E21D27F-FEFC-11F6-CB84-DD63AA1FBA6B}"/>
              </a:ext>
            </a:extLst>
          </p:cNvPr>
          <p:cNvSpPr>
            <a:spLocks noGrp="1"/>
          </p:cNvSpPr>
          <p:nvPr>
            <p:ph idx="1"/>
          </p:nvPr>
        </p:nvSpPr>
        <p:spPr>
          <a:xfrm>
            <a:off x="251520" y="1203598"/>
            <a:ext cx="8640959" cy="3762353"/>
          </a:xfrm>
        </p:spPr>
        <p:txBody>
          <a:bodyPr>
            <a:noAutofit/>
          </a:bodyPr>
          <a:lstStyle/>
          <a:p>
            <a:pPr algn="l"/>
            <a:r>
              <a:rPr lang="lt-LT" dirty="0"/>
              <a:t>Kompiuterių pasaulyje terminas „prievadas“ turi  dvi skirtingas reikšmes. Tai gali reikšti  </a:t>
            </a:r>
            <a:r>
              <a:rPr lang="lt-LT" b="1" dirty="0"/>
              <a:t>įprastus šiuolaikinių kompiuterių prievadus</a:t>
            </a:r>
            <a:r>
              <a:rPr lang="lt-LT" dirty="0"/>
              <a:t>, pavyzdžiui, USB, </a:t>
            </a:r>
            <a:r>
              <a:rPr lang="lt-LT" dirty="0" err="1"/>
              <a:t>Ethernet</a:t>
            </a:r>
            <a:r>
              <a:rPr lang="lt-LT" dirty="0"/>
              <a:t> , </a:t>
            </a:r>
            <a:r>
              <a:rPr lang="lt-LT" dirty="0" err="1"/>
              <a:t>DisplayPort</a:t>
            </a:r>
            <a:r>
              <a:rPr lang="lt-LT" dirty="0"/>
              <a:t>, ir kt. Bet gali reikšti ir </a:t>
            </a:r>
            <a:r>
              <a:rPr lang="lt-LT" b="1" dirty="0"/>
              <a:t>interneto prievado numerį</a:t>
            </a:r>
            <a:r>
              <a:rPr lang="lt-LT" dirty="0"/>
              <a:t>.</a:t>
            </a:r>
          </a:p>
          <a:p>
            <a:pPr algn="l">
              <a:spcBef>
                <a:spcPts val="1800"/>
              </a:spcBef>
            </a:pPr>
            <a:r>
              <a:rPr lang="lt-LT" dirty="0"/>
              <a:t>Visi internetu perduodami duomenys siunčiami ir gaunami naudojant tam tikrą komandų taisyklių rinkinį, dar vadinamą protokolu. Kiekvienam protokolui priskiriamas konkretus prievado numeris. Pavyzdžiui, visi svetainės duomenys, perduodami per HTTP  naudoja 80 prievadą. Duomenys, siunčiami per HTTPS naudoja 443 prievadą.</a:t>
            </a:r>
          </a:p>
        </p:txBody>
      </p:sp>
      <p:sp>
        <p:nvSpPr>
          <p:cNvPr id="3" name="Skaidrės numerio vietos rezervavimo ženklas 2">
            <a:extLst>
              <a:ext uri="{FF2B5EF4-FFF2-40B4-BE49-F238E27FC236}">
                <a16:creationId xmlns:a16="http://schemas.microsoft.com/office/drawing/2014/main" id="{78773FE0-B828-9613-CC62-6BA13DEF9C34}"/>
              </a:ext>
            </a:extLst>
          </p:cNvPr>
          <p:cNvSpPr>
            <a:spLocks noGrp="1"/>
          </p:cNvSpPr>
          <p:nvPr>
            <p:ph type="sldNum" sz="quarter" idx="12"/>
          </p:nvPr>
        </p:nvSpPr>
        <p:spPr/>
        <p:txBody>
          <a:bodyPr/>
          <a:lstStyle/>
          <a:p>
            <a:fld id="{B9A80618-428C-4C0C-BF00-FA87539524B4}" type="slidenum">
              <a:rPr lang="lt-LT" smtClean="0">
                <a:solidFill>
                  <a:srgbClr val="073E87"/>
                </a:solidFill>
              </a:rPr>
              <a:pPr/>
              <a:t>70</a:t>
            </a:fld>
            <a:endParaRPr lang="lt-LT">
              <a:solidFill>
                <a:srgbClr val="073E87"/>
              </a:solidFill>
            </a:endParaRPr>
          </a:p>
        </p:txBody>
      </p:sp>
      <p:sp>
        <p:nvSpPr>
          <p:cNvPr id="5" name="Pavadinimas 3">
            <a:extLst>
              <a:ext uri="{FF2B5EF4-FFF2-40B4-BE49-F238E27FC236}">
                <a16:creationId xmlns:a16="http://schemas.microsoft.com/office/drawing/2014/main" id="{7D4D1417-AED7-C28B-FDD9-05D29C5D7B99}"/>
              </a:ext>
            </a:extLst>
          </p:cNvPr>
          <p:cNvSpPr>
            <a:spLocks noGrp="1"/>
          </p:cNvSpPr>
          <p:nvPr>
            <p:ph type="title"/>
          </p:nvPr>
        </p:nvSpPr>
        <p:spPr>
          <a:xfrm>
            <a:off x="457200" y="177549"/>
            <a:ext cx="8229600" cy="939546"/>
          </a:xfrm>
        </p:spPr>
        <p:txBody>
          <a:bodyPr>
            <a:normAutofit/>
          </a:bodyPr>
          <a:lstStyle/>
          <a:p>
            <a:r>
              <a:rPr lang="lt-LT" dirty="0">
                <a:solidFill>
                  <a:schemeClr val="bg1"/>
                </a:solidFill>
              </a:rPr>
              <a:t>Kompiuterių tinklų prievadai (portai) (1)</a:t>
            </a:r>
            <a:endParaRPr lang="en-US" dirty="0"/>
          </a:p>
        </p:txBody>
      </p:sp>
    </p:spTree>
    <p:extLst>
      <p:ext uri="{BB962C8B-B14F-4D97-AF65-F5344CB8AC3E}">
        <p14:creationId xmlns:p14="http://schemas.microsoft.com/office/powerpoint/2010/main" val="811471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E21D27F-FEFC-11F6-CB84-DD63AA1FBA6B}"/>
              </a:ext>
            </a:extLst>
          </p:cNvPr>
          <p:cNvSpPr>
            <a:spLocks noGrp="1"/>
          </p:cNvSpPr>
          <p:nvPr>
            <p:ph idx="1"/>
          </p:nvPr>
        </p:nvSpPr>
        <p:spPr>
          <a:xfrm>
            <a:off x="251520" y="1203598"/>
            <a:ext cx="8640959" cy="3762353"/>
          </a:xfrm>
        </p:spPr>
        <p:txBody>
          <a:bodyPr>
            <a:noAutofit/>
          </a:bodyPr>
          <a:lstStyle/>
          <a:p>
            <a:pPr algn="l"/>
            <a:r>
              <a:rPr lang="lt-LT" dirty="0"/>
              <a:t>Kiti įprasti prievadai:</a:t>
            </a:r>
          </a:p>
          <a:p>
            <a:pPr marL="574675" lvl="1" indent="-214313">
              <a:spcBef>
                <a:spcPts val="300"/>
              </a:spcBef>
            </a:pPr>
            <a:r>
              <a:rPr lang="lt-LT" dirty="0"/>
              <a:t>20 prievadas – FTP (failų perdavimo protokolas),</a:t>
            </a:r>
          </a:p>
          <a:p>
            <a:pPr marL="574675" lvl="1" indent="-214313">
              <a:spcBef>
                <a:spcPts val="300"/>
              </a:spcBef>
            </a:pPr>
            <a:r>
              <a:rPr lang="lt-LT" dirty="0"/>
              <a:t>22 prievadas –  SFTP (saugus failų perdavimo protokolas) ,</a:t>
            </a:r>
          </a:p>
          <a:p>
            <a:pPr marL="574675" lvl="1" indent="-214313">
              <a:spcBef>
                <a:spcPts val="300"/>
              </a:spcBef>
            </a:pPr>
            <a:r>
              <a:rPr lang="lt-LT" dirty="0"/>
              <a:t>25 prievadas – SMTP (siunčiamas el. laiškas),</a:t>
            </a:r>
          </a:p>
          <a:p>
            <a:pPr marL="574675" lvl="1" indent="-214313">
              <a:spcBef>
                <a:spcPts val="300"/>
              </a:spcBef>
            </a:pPr>
            <a:r>
              <a:rPr lang="lt-LT" dirty="0"/>
              <a:t>465 prievadas – SMTP(siunčiamas šifruotas el. laiškas), </a:t>
            </a:r>
          </a:p>
          <a:p>
            <a:pPr marL="574675" lvl="1" indent="-214313">
              <a:spcBef>
                <a:spcPts val="300"/>
              </a:spcBef>
            </a:pPr>
            <a:r>
              <a:rPr lang="lt-LT" dirty="0"/>
              <a:t>143 prievadas – IMAP (gaunamas  el. laiškas) ,</a:t>
            </a:r>
          </a:p>
          <a:p>
            <a:pPr marL="574675" lvl="1" indent="-214313">
              <a:spcBef>
                <a:spcPts val="300"/>
              </a:spcBef>
            </a:pPr>
            <a:r>
              <a:rPr lang="lt-LT" dirty="0"/>
              <a:t>993 prievadas – IMAP (gaunamas  šifruotas el. laiškas).</a:t>
            </a:r>
          </a:p>
          <a:p>
            <a:pPr algn="l">
              <a:spcBef>
                <a:spcPts val="1200"/>
              </a:spcBef>
            </a:pPr>
            <a:r>
              <a:rPr lang="lt-LT" dirty="0"/>
              <a:t>Prievadų numeriai yra panašūs į belaidžius tinklų kanalus, nes jie atskiria skirtingų protokolų srautus. Prievadai (portai) yra paprastas būdas įdiegti tinklo saugumo priemones, nes galima leisti arba blokuoti konkrečius protokolus.</a:t>
            </a:r>
            <a:endParaRPr lang="lt-LT" b="1" dirty="0">
              <a:effectLst>
                <a:outerShdw blurRad="38100" dist="38100" dir="2700000" algn="tl">
                  <a:srgbClr val="000000">
                    <a:alpha val="43137"/>
                  </a:srgbClr>
                </a:outerShdw>
              </a:effectLst>
            </a:endParaRPr>
          </a:p>
        </p:txBody>
      </p:sp>
      <p:sp>
        <p:nvSpPr>
          <p:cNvPr id="3" name="Skaidrės numerio vietos rezervavimo ženklas 2">
            <a:extLst>
              <a:ext uri="{FF2B5EF4-FFF2-40B4-BE49-F238E27FC236}">
                <a16:creationId xmlns:a16="http://schemas.microsoft.com/office/drawing/2014/main" id="{78773FE0-B828-9613-CC62-6BA13DEF9C34}"/>
              </a:ext>
            </a:extLst>
          </p:cNvPr>
          <p:cNvSpPr>
            <a:spLocks noGrp="1"/>
          </p:cNvSpPr>
          <p:nvPr>
            <p:ph type="sldNum" sz="quarter" idx="12"/>
          </p:nvPr>
        </p:nvSpPr>
        <p:spPr/>
        <p:txBody>
          <a:bodyPr/>
          <a:lstStyle/>
          <a:p>
            <a:fld id="{B9A80618-428C-4C0C-BF00-FA87539524B4}" type="slidenum">
              <a:rPr lang="lt-LT" smtClean="0">
                <a:solidFill>
                  <a:srgbClr val="073E87"/>
                </a:solidFill>
              </a:rPr>
              <a:pPr/>
              <a:t>71</a:t>
            </a:fld>
            <a:endParaRPr lang="lt-LT">
              <a:solidFill>
                <a:srgbClr val="073E87"/>
              </a:solidFill>
            </a:endParaRPr>
          </a:p>
        </p:txBody>
      </p:sp>
      <p:sp>
        <p:nvSpPr>
          <p:cNvPr id="5" name="Pavadinimas 3">
            <a:extLst>
              <a:ext uri="{FF2B5EF4-FFF2-40B4-BE49-F238E27FC236}">
                <a16:creationId xmlns:a16="http://schemas.microsoft.com/office/drawing/2014/main" id="{7D4D1417-AED7-C28B-FDD9-05D29C5D7B99}"/>
              </a:ext>
            </a:extLst>
          </p:cNvPr>
          <p:cNvSpPr>
            <a:spLocks noGrp="1"/>
          </p:cNvSpPr>
          <p:nvPr>
            <p:ph type="title"/>
          </p:nvPr>
        </p:nvSpPr>
        <p:spPr>
          <a:xfrm>
            <a:off x="457200" y="177549"/>
            <a:ext cx="8229600" cy="939546"/>
          </a:xfrm>
        </p:spPr>
        <p:txBody>
          <a:bodyPr>
            <a:normAutofit/>
          </a:bodyPr>
          <a:lstStyle/>
          <a:p>
            <a:r>
              <a:rPr lang="lt-LT" dirty="0">
                <a:solidFill>
                  <a:schemeClr val="bg1"/>
                </a:solidFill>
              </a:rPr>
              <a:t>Kompiuterių tinklų prievadai (portai) (2)</a:t>
            </a:r>
            <a:endParaRPr lang="en-US" dirty="0"/>
          </a:p>
        </p:txBody>
      </p:sp>
    </p:spTree>
    <p:extLst>
      <p:ext uri="{BB962C8B-B14F-4D97-AF65-F5344CB8AC3E}">
        <p14:creationId xmlns:p14="http://schemas.microsoft.com/office/powerpoint/2010/main" val="1153595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0E3CA96D-9FA3-3A2B-39CA-07E23C99DE60}"/>
              </a:ext>
            </a:extLst>
          </p:cNvPr>
          <p:cNvSpPr>
            <a:spLocks noGrp="1"/>
          </p:cNvSpPr>
          <p:nvPr>
            <p:ph idx="1"/>
          </p:nvPr>
        </p:nvSpPr>
        <p:spPr/>
        <p:txBody>
          <a:bodyPr/>
          <a:lstStyle/>
          <a:p>
            <a:r>
              <a:rPr lang="lt-LT" dirty="0"/>
              <a:t>Pagrindinis dokumentas (RFC), kuris valdo interneto portų (prievadų) numerių ir paslaugų pavadinimų priskyrimą, tai yra: RFC 6335: (</a:t>
            </a:r>
            <a:r>
              <a:rPr lang="lt-LT" dirty="0">
                <a:hlinkClick r:id="rId2"/>
              </a:rPr>
              <a:t>https://www.rfc-editor.org/info/rfc6335</a:t>
            </a:r>
            <a:r>
              <a:rPr lang="lt-LT" dirty="0"/>
              <a:t>)</a:t>
            </a:r>
          </a:p>
          <a:p>
            <a:pPr>
              <a:spcBef>
                <a:spcPts val="1200"/>
              </a:spcBef>
            </a:pPr>
            <a:r>
              <a:rPr lang="lt-LT" b="1" dirty="0"/>
              <a:t>Portų tipai</a:t>
            </a:r>
            <a:r>
              <a:rPr lang="lt-LT" dirty="0"/>
              <a:t>:</a:t>
            </a:r>
          </a:p>
          <a:p>
            <a:pPr lvl="1">
              <a:spcBef>
                <a:spcPts val="600"/>
              </a:spcBef>
            </a:pPr>
            <a:r>
              <a:rPr lang="lt-LT" b="1" dirty="0"/>
              <a:t>Fizinis portas.</a:t>
            </a:r>
            <a:r>
              <a:rPr lang="lt-LT" dirty="0"/>
              <a:t> Tai fizinių įrenginių, tokie kaip kompiuteris, maršrutizatorius ar komutatorius, jungtys, į kurias jungiami tinklo kabeliai. Pavyzdžiui, </a:t>
            </a:r>
            <a:r>
              <a:rPr lang="lt-LT" dirty="0" err="1"/>
              <a:t>Ethernet</a:t>
            </a:r>
            <a:r>
              <a:rPr lang="lt-LT" dirty="0"/>
              <a:t> (tinklo kabelio) jungtis ar USB portas.</a:t>
            </a:r>
          </a:p>
          <a:p>
            <a:pPr lvl="1">
              <a:spcBef>
                <a:spcPts val="600"/>
              </a:spcBef>
            </a:pPr>
            <a:r>
              <a:rPr lang="lt-LT" b="1" dirty="0"/>
              <a:t>Loginis portas.</a:t>
            </a:r>
            <a:r>
              <a:rPr lang="lt-LT" dirty="0"/>
              <a:t> Tai virtualus ryšys tarp tinklo paslaugų ar programų. Jie nurodo, kur siunčiami tinklo informacijos paketai. Pavyzdžiui, </a:t>
            </a:r>
            <a:r>
              <a:rPr lang="lt-LT" b="1" dirty="0"/>
              <a:t>HTTP</a:t>
            </a:r>
            <a:r>
              <a:rPr lang="lt-LT" dirty="0"/>
              <a:t> paslauga dažniausiai naudoja </a:t>
            </a:r>
            <a:r>
              <a:rPr lang="lt-LT" b="1" dirty="0"/>
              <a:t>80 TCP portą</a:t>
            </a:r>
            <a:r>
              <a:rPr lang="lt-LT" dirty="0"/>
              <a:t>, </a:t>
            </a:r>
            <a:r>
              <a:rPr lang="lt-LT" b="1" dirty="0"/>
              <a:t>HTTPS</a:t>
            </a:r>
            <a:r>
              <a:rPr lang="lt-LT" dirty="0"/>
              <a:t> – </a:t>
            </a:r>
            <a:r>
              <a:rPr lang="lt-LT" b="1" dirty="0"/>
              <a:t>443 portą</a:t>
            </a:r>
            <a:r>
              <a:rPr lang="lt-LT" dirty="0"/>
              <a:t>.</a:t>
            </a:r>
            <a:endParaRPr lang="lt-LT" sz="1400" dirty="0"/>
          </a:p>
          <a:p>
            <a:endParaRPr lang="en-US" dirty="0"/>
          </a:p>
        </p:txBody>
      </p:sp>
      <p:sp>
        <p:nvSpPr>
          <p:cNvPr id="3" name="Skaidrės numerio vietos rezervavimo ženklas 2">
            <a:extLst>
              <a:ext uri="{FF2B5EF4-FFF2-40B4-BE49-F238E27FC236}">
                <a16:creationId xmlns:a16="http://schemas.microsoft.com/office/drawing/2014/main" id="{27B3532F-1879-BCE5-0F0C-068AF127DE78}"/>
              </a:ext>
            </a:extLst>
          </p:cNvPr>
          <p:cNvSpPr>
            <a:spLocks noGrp="1"/>
          </p:cNvSpPr>
          <p:nvPr>
            <p:ph type="sldNum" sz="quarter" idx="12"/>
          </p:nvPr>
        </p:nvSpPr>
        <p:spPr/>
        <p:txBody>
          <a:bodyPr/>
          <a:lstStyle/>
          <a:p>
            <a:fld id="{B9A80618-428C-4C0C-BF00-FA87539524B4}" type="slidenum">
              <a:rPr lang="lt-LT" smtClean="0">
                <a:solidFill>
                  <a:srgbClr val="073E87"/>
                </a:solidFill>
              </a:rPr>
              <a:pPr/>
              <a:t>72</a:t>
            </a:fld>
            <a:endParaRPr lang="lt-LT">
              <a:solidFill>
                <a:srgbClr val="073E87"/>
              </a:solidFill>
            </a:endParaRPr>
          </a:p>
        </p:txBody>
      </p:sp>
      <p:sp>
        <p:nvSpPr>
          <p:cNvPr id="4" name="Pavadinimas 3">
            <a:extLst>
              <a:ext uri="{FF2B5EF4-FFF2-40B4-BE49-F238E27FC236}">
                <a16:creationId xmlns:a16="http://schemas.microsoft.com/office/drawing/2014/main" id="{20064A90-9F1A-132B-7B17-F5A540C6DC3E}"/>
              </a:ext>
            </a:extLst>
          </p:cNvPr>
          <p:cNvSpPr>
            <a:spLocks noGrp="1"/>
          </p:cNvSpPr>
          <p:nvPr>
            <p:ph type="title"/>
          </p:nvPr>
        </p:nvSpPr>
        <p:spPr/>
        <p:txBody>
          <a:bodyPr>
            <a:normAutofit/>
          </a:bodyPr>
          <a:lstStyle/>
          <a:p>
            <a:r>
              <a:rPr lang="lt-LT" dirty="0">
                <a:solidFill>
                  <a:schemeClr val="bg1"/>
                </a:solidFill>
              </a:rPr>
              <a:t>Kompiuterių tinklų prievadai (portai) (3)</a:t>
            </a:r>
            <a:endParaRPr lang="en-US" dirty="0"/>
          </a:p>
        </p:txBody>
      </p:sp>
    </p:spTree>
    <p:extLst>
      <p:ext uri="{BB962C8B-B14F-4D97-AF65-F5344CB8AC3E}">
        <p14:creationId xmlns:p14="http://schemas.microsoft.com/office/powerpoint/2010/main" val="201235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0E3CA96D-9FA3-3A2B-39CA-07E23C99DE60}"/>
              </a:ext>
            </a:extLst>
          </p:cNvPr>
          <p:cNvSpPr>
            <a:spLocks noGrp="1"/>
          </p:cNvSpPr>
          <p:nvPr>
            <p:ph idx="1"/>
          </p:nvPr>
        </p:nvSpPr>
        <p:spPr>
          <a:xfrm>
            <a:off x="251520" y="1264598"/>
            <a:ext cx="8640959" cy="3755423"/>
          </a:xfrm>
        </p:spPr>
        <p:txBody>
          <a:bodyPr>
            <a:normAutofit/>
          </a:bodyPr>
          <a:lstStyle/>
          <a:p>
            <a:r>
              <a:rPr lang="lt-LT" b="1" dirty="0"/>
              <a:t>Portų numeravimas</a:t>
            </a:r>
            <a:r>
              <a:rPr lang="lt-LT" dirty="0"/>
              <a:t>. Kompiuteryje gali būti panaudoti portai nuo 0 iki 65535. Jie suskirstyti į tris kategorijas:</a:t>
            </a:r>
          </a:p>
          <a:p>
            <a:pPr lvl="1"/>
            <a:r>
              <a:rPr lang="lt-LT" b="1" dirty="0"/>
              <a:t>Gerai žinomi portai (0-1023).</a:t>
            </a:r>
            <a:r>
              <a:rPr lang="lt-LT" dirty="0"/>
              <a:t> Šie portai yra skirti populiarioms paslaugoms. Pavyzdžiui, 80 portas skirtas HTTP, o 443 – HTTPS.</a:t>
            </a:r>
          </a:p>
          <a:p>
            <a:pPr lvl="1"/>
            <a:r>
              <a:rPr lang="lt-LT" b="1" dirty="0"/>
              <a:t>Registruoti portai (1024-49151).</a:t>
            </a:r>
            <a:r>
              <a:rPr lang="lt-LT" dirty="0"/>
              <a:t> Šie portai yra skirti mažiau populiarioms, bet vis dar oficialiai registruotoms paslaugoms.</a:t>
            </a:r>
          </a:p>
          <a:p>
            <a:pPr lvl="1"/>
            <a:r>
              <a:rPr lang="lt-LT" b="1" dirty="0"/>
              <a:t>Privatūs ar dinaminiai portai (49152-65535).</a:t>
            </a:r>
            <a:r>
              <a:rPr lang="lt-LT" dirty="0"/>
              <a:t> Šie portai yra skirti laikinai, automatiškai priskiriamoms operacijoms.</a:t>
            </a:r>
          </a:p>
          <a:p>
            <a:pPr>
              <a:spcBef>
                <a:spcPts val="1200"/>
              </a:spcBef>
            </a:pPr>
            <a:r>
              <a:rPr lang="lt-LT" b="1" dirty="0"/>
              <a:t>Portų skenavimas</a:t>
            </a:r>
            <a:r>
              <a:rPr lang="lt-LT" dirty="0"/>
              <a:t>. Tai priemonė, kuri naudojama siekiant nustatyti, kurie portai yra atidaryti konkrečiame įrenginyje. Tai gali būti naudojama siekiant aptikti galimas saugumo spragas.</a:t>
            </a:r>
          </a:p>
          <a:p>
            <a:endParaRPr lang="en-US" dirty="0"/>
          </a:p>
        </p:txBody>
      </p:sp>
      <p:sp>
        <p:nvSpPr>
          <p:cNvPr id="3" name="Skaidrės numerio vietos rezervavimo ženklas 2">
            <a:extLst>
              <a:ext uri="{FF2B5EF4-FFF2-40B4-BE49-F238E27FC236}">
                <a16:creationId xmlns:a16="http://schemas.microsoft.com/office/drawing/2014/main" id="{27B3532F-1879-BCE5-0F0C-068AF127DE78}"/>
              </a:ext>
            </a:extLst>
          </p:cNvPr>
          <p:cNvSpPr>
            <a:spLocks noGrp="1"/>
          </p:cNvSpPr>
          <p:nvPr>
            <p:ph type="sldNum" sz="quarter" idx="12"/>
          </p:nvPr>
        </p:nvSpPr>
        <p:spPr/>
        <p:txBody>
          <a:bodyPr/>
          <a:lstStyle/>
          <a:p>
            <a:fld id="{B9A80618-428C-4C0C-BF00-FA87539524B4}" type="slidenum">
              <a:rPr lang="lt-LT" smtClean="0">
                <a:solidFill>
                  <a:srgbClr val="073E87"/>
                </a:solidFill>
              </a:rPr>
              <a:pPr/>
              <a:t>73</a:t>
            </a:fld>
            <a:endParaRPr lang="lt-LT">
              <a:solidFill>
                <a:srgbClr val="073E87"/>
              </a:solidFill>
            </a:endParaRPr>
          </a:p>
        </p:txBody>
      </p:sp>
      <p:sp>
        <p:nvSpPr>
          <p:cNvPr id="4" name="Pavadinimas 3">
            <a:extLst>
              <a:ext uri="{FF2B5EF4-FFF2-40B4-BE49-F238E27FC236}">
                <a16:creationId xmlns:a16="http://schemas.microsoft.com/office/drawing/2014/main" id="{20064A90-9F1A-132B-7B17-F5A540C6DC3E}"/>
              </a:ext>
            </a:extLst>
          </p:cNvPr>
          <p:cNvSpPr>
            <a:spLocks noGrp="1"/>
          </p:cNvSpPr>
          <p:nvPr>
            <p:ph type="title"/>
          </p:nvPr>
        </p:nvSpPr>
        <p:spPr/>
        <p:txBody>
          <a:bodyPr>
            <a:normAutofit/>
          </a:bodyPr>
          <a:lstStyle/>
          <a:p>
            <a:r>
              <a:rPr lang="lt-LT" dirty="0">
                <a:solidFill>
                  <a:schemeClr val="bg1"/>
                </a:solidFill>
              </a:rPr>
              <a:t>Kompiuterių tinklų prievadai (portai) (4)</a:t>
            </a:r>
            <a:endParaRPr lang="en-US" dirty="0"/>
          </a:p>
        </p:txBody>
      </p:sp>
    </p:spTree>
    <p:extLst>
      <p:ext uri="{BB962C8B-B14F-4D97-AF65-F5344CB8AC3E}">
        <p14:creationId xmlns:p14="http://schemas.microsoft.com/office/powerpoint/2010/main" val="5113257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0E3CA96D-9FA3-3A2B-39CA-07E23C99DE60}"/>
              </a:ext>
            </a:extLst>
          </p:cNvPr>
          <p:cNvSpPr>
            <a:spLocks noGrp="1"/>
          </p:cNvSpPr>
          <p:nvPr>
            <p:ph idx="1"/>
          </p:nvPr>
        </p:nvSpPr>
        <p:spPr>
          <a:xfrm>
            <a:off x="251520" y="1264598"/>
            <a:ext cx="8640959" cy="3755423"/>
          </a:xfrm>
        </p:spPr>
        <p:txBody>
          <a:bodyPr>
            <a:normAutofit/>
          </a:bodyPr>
          <a:lstStyle/>
          <a:p>
            <a:pPr>
              <a:spcBef>
                <a:spcPts val="1200"/>
              </a:spcBef>
            </a:pPr>
            <a:r>
              <a:rPr lang="lt-LT" sz="2000" b="1" dirty="0"/>
              <a:t>Užkarda (</a:t>
            </a:r>
            <a:r>
              <a:rPr lang="lt-LT" sz="2000" b="1" i="1" dirty="0" err="1"/>
              <a:t>firewall</a:t>
            </a:r>
            <a:r>
              <a:rPr lang="lt-LT" sz="2000" b="1" dirty="0"/>
              <a:t>) ir portai.</a:t>
            </a:r>
            <a:r>
              <a:rPr lang="lt-LT" sz="2000" dirty="0"/>
              <a:t> Užkarda yra saugumo įrenginys (įrenginiai) ir (arba) programinė įranga, skirti valdyti tinklo srautą. Ji gali blokuoti arba leisti komunikavimą per tam tikrus portus siekiant apsaugoti sistemą.</a:t>
            </a:r>
          </a:p>
          <a:p>
            <a:pPr>
              <a:spcBef>
                <a:spcPts val="1200"/>
              </a:spcBef>
            </a:pPr>
            <a:r>
              <a:rPr lang="lt-LT" sz="2000" b="1" dirty="0"/>
              <a:t>Portų peradresavimas (</a:t>
            </a:r>
            <a:r>
              <a:rPr lang="lt-LT" sz="2000" b="1" i="1" dirty="0" err="1"/>
              <a:t>port</a:t>
            </a:r>
            <a:r>
              <a:rPr lang="lt-LT" sz="2000" b="1" i="1" dirty="0"/>
              <a:t> </a:t>
            </a:r>
            <a:r>
              <a:rPr lang="lt-LT" sz="2000" b="1" i="1" dirty="0" err="1"/>
              <a:t>forwarding</a:t>
            </a:r>
            <a:r>
              <a:rPr lang="lt-LT" sz="2000" b="1" dirty="0"/>
              <a:t>). </a:t>
            </a:r>
            <a:r>
              <a:rPr lang="lt-LT" sz="2000" dirty="0"/>
              <a:t>Tai yra būdai, kuriuos naudodamas maršrutizatorius ar kompiuteryje veikianti užkarda nukreipia tinklo srautą iš vieno porto į kitą. Ji dažniausiai naudojama, kai reikia pasiekti išorinius įrenginius iš vidaus tinklo arba atvirkščiai.</a:t>
            </a:r>
          </a:p>
          <a:p>
            <a:pPr>
              <a:spcBef>
                <a:spcPts val="1200"/>
              </a:spcBef>
            </a:pPr>
            <a:r>
              <a:rPr lang="lt-LT" sz="2000" b="1" dirty="0"/>
              <a:t>Portai yra esminė dalis bet kokio tinklo</a:t>
            </a:r>
            <a:r>
              <a:rPr lang="lt-LT" sz="2000" dirty="0"/>
              <a:t>, nes jie leidžia kompiuteriams ir kitiems tinklo įrenginiams komunikuoti tarpusavyje. Žinios apie portus yra svarbios tiek tinklo administratoriams, tiek vartotojams, siekiantiems geriau suprasti ir valdyti savo tinklą.</a:t>
            </a:r>
          </a:p>
        </p:txBody>
      </p:sp>
      <p:sp>
        <p:nvSpPr>
          <p:cNvPr id="3" name="Skaidrės numerio vietos rezervavimo ženklas 2">
            <a:extLst>
              <a:ext uri="{FF2B5EF4-FFF2-40B4-BE49-F238E27FC236}">
                <a16:creationId xmlns:a16="http://schemas.microsoft.com/office/drawing/2014/main" id="{27B3532F-1879-BCE5-0F0C-068AF127DE78}"/>
              </a:ext>
            </a:extLst>
          </p:cNvPr>
          <p:cNvSpPr>
            <a:spLocks noGrp="1"/>
          </p:cNvSpPr>
          <p:nvPr>
            <p:ph type="sldNum" sz="quarter" idx="12"/>
          </p:nvPr>
        </p:nvSpPr>
        <p:spPr/>
        <p:txBody>
          <a:bodyPr/>
          <a:lstStyle/>
          <a:p>
            <a:fld id="{B9A80618-428C-4C0C-BF00-FA87539524B4}" type="slidenum">
              <a:rPr lang="lt-LT" smtClean="0">
                <a:solidFill>
                  <a:srgbClr val="073E87"/>
                </a:solidFill>
              </a:rPr>
              <a:pPr/>
              <a:t>74</a:t>
            </a:fld>
            <a:endParaRPr lang="lt-LT">
              <a:solidFill>
                <a:srgbClr val="073E87"/>
              </a:solidFill>
            </a:endParaRPr>
          </a:p>
        </p:txBody>
      </p:sp>
      <p:sp>
        <p:nvSpPr>
          <p:cNvPr id="4" name="Pavadinimas 3">
            <a:extLst>
              <a:ext uri="{FF2B5EF4-FFF2-40B4-BE49-F238E27FC236}">
                <a16:creationId xmlns:a16="http://schemas.microsoft.com/office/drawing/2014/main" id="{20064A90-9F1A-132B-7B17-F5A540C6DC3E}"/>
              </a:ext>
            </a:extLst>
          </p:cNvPr>
          <p:cNvSpPr>
            <a:spLocks noGrp="1"/>
          </p:cNvSpPr>
          <p:nvPr>
            <p:ph type="title"/>
          </p:nvPr>
        </p:nvSpPr>
        <p:spPr/>
        <p:txBody>
          <a:bodyPr>
            <a:normAutofit/>
          </a:bodyPr>
          <a:lstStyle/>
          <a:p>
            <a:r>
              <a:rPr lang="lt-LT" dirty="0">
                <a:solidFill>
                  <a:schemeClr val="bg1"/>
                </a:solidFill>
              </a:rPr>
              <a:t>Kompiuterių tinklų prievadai (portai) (5)</a:t>
            </a:r>
            <a:endParaRPr lang="en-US" dirty="0"/>
          </a:p>
        </p:txBody>
      </p:sp>
    </p:spTree>
    <p:extLst>
      <p:ext uri="{BB962C8B-B14F-4D97-AF65-F5344CB8AC3E}">
        <p14:creationId xmlns:p14="http://schemas.microsoft.com/office/powerpoint/2010/main" val="2510548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30A582D2-8DE7-0CC6-9604-C57FC1F3621F}"/>
              </a:ext>
            </a:extLst>
          </p:cNvPr>
          <p:cNvSpPr>
            <a:spLocks noGrp="1"/>
          </p:cNvSpPr>
          <p:nvPr>
            <p:ph idx="1"/>
          </p:nvPr>
        </p:nvSpPr>
        <p:spPr>
          <a:xfrm>
            <a:off x="251520" y="1272114"/>
            <a:ext cx="4883894" cy="3330023"/>
          </a:xfrm>
        </p:spPr>
        <p:txBody>
          <a:bodyPr>
            <a:normAutofit fontScale="92500"/>
          </a:bodyPr>
          <a:lstStyle/>
          <a:p>
            <a:pPr marL="0" indent="0">
              <a:lnSpc>
                <a:spcPct val="105000"/>
              </a:lnSpc>
              <a:buNone/>
            </a:pPr>
            <a:r>
              <a:rPr lang="lt-LT" sz="2300" dirty="0"/>
              <a:t>Siekiant patikrinti konkretaus kompiuterio ryšius su kitais įrenginiais, išsiaiškinti, kaip jis bendrauja pats su savimi (su savo įrenginiais), kokius tinklo portus (jie rašomi po „:“) naudoja (ESTABLISHED), kurie portai yra atidaryti (LISTENING), kurie laikinai uždaryti ir kt. informaciją, komandų eilutėje (</a:t>
            </a:r>
            <a:r>
              <a:rPr lang="lt-LT" sz="2300" dirty="0" err="1"/>
              <a:t>cmd</a:t>
            </a:r>
            <a:r>
              <a:rPr lang="lt-LT" sz="2300" dirty="0"/>
              <a:t>) galima parašyti komandą: </a:t>
            </a:r>
            <a:r>
              <a:rPr lang="lt-LT" sz="2300" b="1" dirty="0" err="1"/>
              <a:t>netstat</a:t>
            </a:r>
            <a:r>
              <a:rPr lang="lt-LT" sz="2300" b="1" dirty="0"/>
              <a:t> –</a:t>
            </a:r>
            <a:r>
              <a:rPr lang="lt-LT" sz="2300" b="1" dirty="0" err="1"/>
              <a:t>an</a:t>
            </a:r>
            <a:endParaRPr lang="en-US" dirty="0"/>
          </a:p>
        </p:txBody>
      </p:sp>
      <p:sp>
        <p:nvSpPr>
          <p:cNvPr id="3" name="Skaidrės numerio vietos rezervavimo ženklas 2">
            <a:extLst>
              <a:ext uri="{FF2B5EF4-FFF2-40B4-BE49-F238E27FC236}">
                <a16:creationId xmlns:a16="http://schemas.microsoft.com/office/drawing/2014/main" id="{69ED66B3-DAC6-83D6-B262-E2AEC22D8645}"/>
              </a:ext>
            </a:extLst>
          </p:cNvPr>
          <p:cNvSpPr>
            <a:spLocks noGrp="1"/>
          </p:cNvSpPr>
          <p:nvPr>
            <p:ph type="sldNum" sz="quarter" idx="12"/>
          </p:nvPr>
        </p:nvSpPr>
        <p:spPr/>
        <p:txBody>
          <a:bodyPr/>
          <a:lstStyle/>
          <a:p>
            <a:fld id="{B9A80618-428C-4C0C-BF00-FA87539524B4}" type="slidenum">
              <a:rPr lang="lt-LT" smtClean="0">
                <a:solidFill>
                  <a:srgbClr val="073E87"/>
                </a:solidFill>
              </a:rPr>
              <a:pPr/>
              <a:t>75</a:t>
            </a:fld>
            <a:endParaRPr lang="lt-LT">
              <a:solidFill>
                <a:srgbClr val="073E87"/>
              </a:solidFill>
            </a:endParaRPr>
          </a:p>
        </p:txBody>
      </p:sp>
      <p:sp>
        <p:nvSpPr>
          <p:cNvPr id="5" name="Pavadinimas 3">
            <a:extLst>
              <a:ext uri="{FF2B5EF4-FFF2-40B4-BE49-F238E27FC236}">
                <a16:creationId xmlns:a16="http://schemas.microsoft.com/office/drawing/2014/main" id="{68442C93-6ABE-0BAC-3F30-992EF912966D}"/>
              </a:ext>
            </a:extLst>
          </p:cNvPr>
          <p:cNvSpPr>
            <a:spLocks noGrp="1"/>
          </p:cNvSpPr>
          <p:nvPr>
            <p:ph type="title"/>
          </p:nvPr>
        </p:nvSpPr>
        <p:spPr>
          <a:xfrm>
            <a:off x="457200" y="177549"/>
            <a:ext cx="8229600" cy="939546"/>
          </a:xfrm>
        </p:spPr>
        <p:txBody>
          <a:bodyPr>
            <a:normAutofit/>
          </a:bodyPr>
          <a:lstStyle/>
          <a:p>
            <a:r>
              <a:rPr lang="lt-LT" dirty="0">
                <a:solidFill>
                  <a:schemeClr val="bg1"/>
                </a:solidFill>
              </a:rPr>
              <a:t>Kompiuterių tinklų prievadai (portai) (6)</a:t>
            </a:r>
            <a:endParaRPr lang="en-US" dirty="0"/>
          </a:p>
        </p:txBody>
      </p:sp>
      <p:grpSp>
        <p:nvGrpSpPr>
          <p:cNvPr id="6" name="Grupė 5">
            <a:extLst>
              <a:ext uri="{FF2B5EF4-FFF2-40B4-BE49-F238E27FC236}">
                <a16:creationId xmlns:a16="http://schemas.microsoft.com/office/drawing/2014/main" id="{63EFB083-9657-C063-B839-3EC7B460E32F}"/>
              </a:ext>
            </a:extLst>
          </p:cNvPr>
          <p:cNvGrpSpPr/>
          <p:nvPr/>
        </p:nvGrpSpPr>
        <p:grpSpPr>
          <a:xfrm>
            <a:off x="5170126" y="1264732"/>
            <a:ext cx="3722353" cy="3312368"/>
            <a:chOff x="273583" y="1199867"/>
            <a:chExt cx="4588100" cy="3860227"/>
          </a:xfrm>
        </p:grpSpPr>
        <p:pic>
          <p:nvPicPr>
            <p:cNvPr id="7" name="Picture 2">
              <a:extLst>
                <a:ext uri="{FF2B5EF4-FFF2-40B4-BE49-F238E27FC236}">
                  <a16:creationId xmlns:a16="http://schemas.microsoft.com/office/drawing/2014/main" id="{84D2BCC7-D2F1-1F5F-670F-101B74DEA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83" y="1387686"/>
              <a:ext cx="4584235"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EC24136E-32D5-B8A3-D7FE-4F25A61CB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83" y="1199867"/>
              <a:ext cx="4582800" cy="21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a:extLst>
              <a:ext uri="{FF2B5EF4-FFF2-40B4-BE49-F238E27FC236}">
                <a16:creationId xmlns:a16="http://schemas.microsoft.com/office/drawing/2014/main" id="{9BF94B7F-E2ED-2F34-56C9-9356039E6496}"/>
              </a:ext>
            </a:extLst>
          </p:cNvPr>
          <p:cNvSpPr txBox="1"/>
          <p:nvPr/>
        </p:nvSpPr>
        <p:spPr>
          <a:xfrm>
            <a:off x="5004048" y="4594622"/>
            <a:ext cx="4105240" cy="307777"/>
          </a:xfrm>
          <a:prstGeom prst="rect">
            <a:avLst/>
          </a:prstGeom>
          <a:noFill/>
        </p:spPr>
        <p:txBody>
          <a:bodyPr wrap="square" rtlCol="0">
            <a:spAutoFit/>
          </a:bodyPr>
          <a:lstStyle/>
          <a:p>
            <a:pPr algn="ctr"/>
            <a:r>
              <a:rPr lang="lt-LT" sz="1400" b="1" dirty="0">
                <a:solidFill>
                  <a:schemeClr val="tx2"/>
                </a:solidFill>
              </a:rPr>
              <a:t>Komandos </a:t>
            </a:r>
            <a:r>
              <a:rPr lang="lt-LT" sz="1400" b="1" i="1" dirty="0" err="1">
                <a:solidFill>
                  <a:schemeClr val="tx2"/>
                </a:solidFill>
              </a:rPr>
              <a:t>netstat</a:t>
            </a:r>
            <a:r>
              <a:rPr lang="lt-LT" sz="1400" b="1" i="1" dirty="0">
                <a:solidFill>
                  <a:schemeClr val="tx2"/>
                </a:solidFill>
              </a:rPr>
              <a:t> –</a:t>
            </a:r>
            <a:r>
              <a:rPr lang="lt-LT" sz="1400" b="1" i="1" dirty="0" err="1">
                <a:solidFill>
                  <a:schemeClr val="tx2"/>
                </a:solidFill>
              </a:rPr>
              <a:t>an</a:t>
            </a:r>
            <a:r>
              <a:rPr lang="lt-LT" sz="1400" b="1" i="1" dirty="0">
                <a:solidFill>
                  <a:schemeClr val="tx2"/>
                </a:solidFill>
              </a:rPr>
              <a:t> </a:t>
            </a:r>
            <a:r>
              <a:rPr lang="lt-LT" sz="1400" b="1" dirty="0">
                <a:solidFill>
                  <a:schemeClr val="tx2"/>
                </a:solidFill>
              </a:rPr>
              <a:t>darbo rezultato fragmentas</a:t>
            </a:r>
          </a:p>
        </p:txBody>
      </p:sp>
    </p:spTree>
    <p:extLst>
      <p:ext uri="{BB962C8B-B14F-4D97-AF65-F5344CB8AC3E}">
        <p14:creationId xmlns:p14="http://schemas.microsoft.com/office/powerpoint/2010/main" val="676175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275606"/>
            <a:ext cx="8640959" cy="3600400"/>
          </a:xfrm>
        </p:spPr>
        <p:txBody>
          <a:bodyPr>
            <a:normAutofit/>
          </a:bodyPr>
          <a:lstStyle/>
          <a:p>
            <a:pPr>
              <a:buClr>
                <a:srgbClr val="002060"/>
              </a:buClr>
            </a:pPr>
            <a:r>
              <a:rPr lang="lt-LT" dirty="0">
                <a:solidFill>
                  <a:srgbClr val="7030A0"/>
                </a:solidFill>
              </a:rPr>
              <a:t>Įvykdykite savo kompiuterio komandų eilutėje (</a:t>
            </a:r>
            <a:r>
              <a:rPr lang="lt-LT" dirty="0" err="1">
                <a:solidFill>
                  <a:srgbClr val="7030A0"/>
                </a:solidFill>
              </a:rPr>
              <a:t>cmd</a:t>
            </a:r>
            <a:r>
              <a:rPr lang="lt-LT" dirty="0">
                <a:solidFill>
                  <a:srgbClr val="7030A0"/>
                </a:solidFill>
              </a:rPr>
              <a:t>) komandą:</a:t>
            </a:r>
            <a:br>
              <a:rPr lang="lt-LT" dirty="0">
                <a:solidFill>
                  <a:srgbClr val="7030A0"/>
                </a:solidFill>
              </a:rPr>
            </a:br>
            <a:r>
              <a:rPr lang="lt-LT" b="1" dirty="0" err="1">
                <a:solidFill>
                  <a:srgbClr val="7030A0"/>
                </a:solidFill>
              </a:rPr>
              <a:t>netstat</a:t>
            </a:r>
            <a:r>
              <a:rPr lang="lt-LT" b="1" dirty="0">
                <a:solidFill>
                  <a:srgbClr val="7030A0"/>
                </a:solidFill>
              </a:rPr>
              <a:t> –</a:t>
            </a:r>
            <a:r>
              <a:rPr lang="lt-LT" b="1" dirty="0" err="1">
                <a:solidFill>
                  <a:srgbClr val="7030A0"/>
                </a:solidFill>
              </a:rPr>
              <a:t>an</a:t>
            </a:r>
            <a:endParaRPr lang="lt-LT" b="1" dirty="0">
              <a:solidFill>
                <a:srgbClr val="7030A0"/>
              </a:solidFill>
            </a:endParaRPr>
          </a:p>
          <a:p>
            <a:pPr>
              <a:spcBef>
                <a:spcPts val="1200"/>
              </a:spcBef>
              <a:buClr>
                <a:srgbClr val="002060"/>
              </a:buClr>
            </a:pPr>
            <a:r>
              <a:rPr lang="lt-LT" dirty="0">
                <a:solidFill>
                  <a:srgbClr val="7030A0"/>
                </a:solidFill>
              </a:rPr>
              <a:t>Nustatykite, su kokiais IP adresais jūsų kompiuteris yra užmezgęs ryšį (ESTABLISHED).</a:t>
            </a:r>
          </a:p>
          <a:p>
            <a:pPr>
              <a:spcBef>
                <a:spcPts val="1200"/>
              </a:spcBef>
              <a:buClr>
                <a:srgbClr val="002060"/>
              </a:buClr>
            </a:pPr>
            <a:r>
              <a:rPr lang="lt-LT" dirty="0">
                <a:solidFill>
                  <a:srgbClr val="7030A0"/>
                </a:solidFill>
              </a:rPr>
              <a:t>Pasinaudokite, pvz., svetainės  </a:t>
            </a:r>
            <a:r>
              <a:rPr lang="lt-LT" dirty="0">
                <a:solidFill>
                  <a:srgbClr val="00B050"/>
                </a:solidFill>
                <a:hlinkClick r:id="rId2"/>
              </a:rPr>
              <a:t>https://whatismyipaddress.com/ip-lookup</a:t>
            </a:r>
            <a:r>
              <a:rPr lang="lt-LT" dirty="0">
                <a:solidFill>
                  <a:srgbClr val="00B050"/>
                </a:solidFill>
              </a:rPr>
              <a:t> </a:t>
            </a:r>
            <a:r>
              <a:rPr lang="lt-LT" dirty="0">
                <a:solidFill>
                  <a:srgbClr val="7030A0"/>
                </a:solidFill>
              </a:rPr>
              <a:t>ar kitų svetainių paslaugomis ir nustatykite, kokioms bendrovėms priklauso šie adresai.</a:t>
            </a:r>
          </a:p>
          <a:p>
            <a:pPr>
              <a:spcBef>
                <a:spcPts val="1200"/>
              </a:spcBef>
              <a:buClr>
                <a:srgbClr val="002060"/>
              </a:buClr>
            </a:pPr>
            <a:r>
              <a:rPr lang="lt-LT" dirty="0">
                <a:solidFill>
                  <a:srgbClr val="7030A0"/>
                </a:solidFill>
              </a:rPr>
              <a:t>Padedami mokytojo ar savarankiškai išsiaiškinkite, kodėl jūsų kompiuteris palaiko ryšį su šia bendrove.</a:t>
            </a:r>
          </a:p>
          <a:p>
            <a:pPr>
              <a:buClr>
                <a:srgbClr val="002060"/>
              </a:buClr>
            </a:pPr>
            <a:endParaRPr lang="lt-LT" dirty="0">
              <a:solidFill>
                <a:srgbClr val="7030A0"/>
              </a:solidFill>
            </a:endParaRP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a:xfrm>
            <a:off x="457200" y="177549"/>
            <a:ext cx="8363272" cy="939546"/>
          </a:xfrm>
        </p:spPr>
        <p:txBody>
          <a:bodyPr>
            <a:noAutofit/>
          </a:bodyPr>
          <a:lstStyle/>
          <a:p>
            <a:pPr marL="538163"/>
            <a:r>
              <a:rPr lang="lt-LT" sz="3400" dirty="0"/>
              <a:t>Užduotis „K</a:t>
            </a:r>
            <a:r>
              <a:rPr lang="lt-LT" sz="3400" dirty="0">
                <a:solidFill>
                  <a:schemeClr val="bg1"/>
                </a:solidFill>
              </a:rPr>
              <a:t>ompiuterių tinklų portai“ </a:t>
            </a:r>
            <a:endParaRPr lang="en-US" sz="3400" dirty="0"/>
          </a:p>
        </p:txBody>
      </p:sp>
      <p:sp>
        <p:nvSpPr>
          <p:cNvPr id="8" name="Išskleidimas: 8 taškai 7">
            <a:extLst>
              <a:ext uri="{FF2B5EF4-FFF2-40B4-BE49-F238E27FC236}">
                <a16:creationId xmlns:a16="http://schemas.microsoft.com/office/drawing/2014/main" id="{5D740789-18EE-919A-EFC9-B586FE451A8F}"/>
              </a:ext>
            </a:extLst>
          </p:cNvPr>
          <p:cNvSpPr/>
          <p:nvPr/>
        </p:nvSpPr>
        <p:spPr>
          <a:xfrm>
            <a:off x="251520" y="353997"/>
            <a:ext cx="720080" cy="777593"/>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9</a:t>
            </a:r>
            <a:endParaRPr lang="en-US" sz="3200" b="1" dirty="0">
              <a:effectLst>
                <a:outerShdw blurRad="38100" dist="38100" dir="2700000" algn="tl">
                  <a:srgbClr val="000000">
                    <a:alpha val="43137"/>
                  </a:srgbClr>
                </a:outerShdw>
              </a:effectLst>
            </a:endParaRPr>
          </a:p>
        </p:txBody>
      </p:sp>
      <p:sp>
        <p:nvSpPr>
          <p:cNvPr id="7" name="Skaidrės numerio vietos rezervavimo ženklas 2">
            <a:extLst>
              <a:ext uri="{FF2B5EF4-FFF2-40B4-BE49-F238E27FC236}">
                <a16:creationId xmlns:a16="http://schemas.microsoft.com/office/drawing/2014/main" id="{E56CA1DB-B1CB-28E7-0D0A-928E5F85465B}"/>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76</a:t>
            </a:fld>
            <a:endParaRPr lang="lt-LT" dirty="0">
              <a:solidFill>
                <a:srgbClr val="073E87"/>
              </a:solidFill>
            </a:endParaRPr>
          </a:p>
        </p:txBody>
      </p:sp>
    </p:spTree>
    <p:extLst>
      <p:ext uri="{BB962C8B-B14F-4D97-AF65-F5344CB8AC3E}">
        <p14:creationId xmlns:p14="http://schemas.microsoft.com/office/powerpoint/2010/main" val="32264998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D80C7251-7C7C-F989-2A60-9AEA96695402}"/>
              </a:ext>
            </a:extLst>
          </p:cNvPr>
          <p:cNvSpPr>
            <a:spLocks noGrp="1"/>
          </p:cNvSpPr>
          <p:nvPr>
            <p:ph idx="1"/>
          </p:nvPr>
        </p:nvSpPr>
        <p:spPr>
          <a:xfrm>
            <a:off x="251520" y="1275606"/>
            <a:ext cx="8640959" cy="3600400"/>
          </a:xfrm>
        </p:spPr>
        <p:txBody>
          <a:bodyPr>
            <a:normAutofit lnSpcReduction="10000"/>
          </a:bodyPr>
          <a:lstStyle/>
          <a:p>
            <a:pPr>
              <a:spcBef>
                <a:spcPts val="1200"/>
              </a:spcBef>
              <a:buClr>
                <a:srgbClr val="002060"/>
              </a:buClr>
            </a:pPr>
            <a:r>
              <a:rPr lang="lt-LT" dirty="0">
                <a:solidFill>
                  <a:srgbClr val="7030A0"/>
                </a:solidFill>
              </a:rPr>
              <a:t>Prisijunkite prie jums gerai žinomos svetainės, pavyzdžiui, </a:t>
            </a:r>
            <a:r>
              <a:rPr lang="lt-LT" dirty="0">
                <a:solidFill>
                  <a:srgbClr val="00B050"/>
                </a:solidFill>
                <a:hlinkClick r:id="rId2"/>
              </a:rPr>
              <a:t>www.emokykla.lt</a:t>
            </a:r>
            <a:r>
              <a:rPr lang="lt-LT" dirty="0">
                <a:solidFill>
                  <a:srgbClr val="7030A0"/>
                </a:solidFill>
              </a:rPr>
              <a:t>.</a:t>
            </a:r>
          </a:p>
          <a:p>
            <a:pPr>
              <a:spcBef>
                <a:spcPts val="1200"/>
              </a:spcBef>
              <a:buClr>
                <a:srgbClr val="002060"/>
              </a:buClr>
            </a:pPr>
            <a:r>
              <a:rPr lang="lt-LT" dirty="0">
                <a:solidFill>
                  <a:srgbClr val="7030A0"/>
                </a:solidFill>
              </a:rPr>
              <a:t>Komandų eilutėje (</a:t>
            </a:r>
            <a:r>
              <a:rPr lang="lt-LT" dirty="0" err="1">
                <a:solidFill>
                  <a:srgbClr val="7030A0"/>
                </a:solidFill>
              </a:rPr>
              <a:t>cmd</a:t>
            </a:r>
            <a:r>
              <a:rPr lang="lt-LT" dirty="0">
                <a:solidFill>
                  <a:srgbClr val="7030A0"/>
                </a:solidFill>
              </a:rPr>
              <a:t>) įvykdę komandą </a:t>
            </a:r>
            <a:r>
              <a:rPr lang="lt-LT" b="1" dirty="0" err="1">
                <a:solidFill>
                  <a:srgbClr val="7030A0"/>
                </a:solidFill>
              </a:rPr>
              <a:t>ping</a:t>
            </a:r>
            <a:r>
              <a:rPr lang="lt-LT" b="1" dirty="0">
                <a:solidFill>
                  <a:srgbClr val="7030A0"/>
                </a:solidFill>
              </a:rPr>
              <a:t> www.emokykla.lt</a:t>
            </a:r>
            <a:r>
              <a:rPr lang="lt-LT" dirty="0">
                <a:solidFill>
                  <a:srgbClr val="7030A0"/>
                </a:solidFill>
              </a:rPr>
              <a:t>,</a:t>
            </a:r>
            <a:r>
              <a:rPr lang="lt-LT" b="1" dirty="0">
                <a:solidFill>
                  <a:srgbClr val="7030A0"/>
                </a:solidFill>
              </a:rPr>
              <a:t> </a:t>
            </a:r>
            <a:r>
              <a:rPr lang="lt-LT" dirty="0">
                <a:solidFill>
                  <a:srgbClr val="7030A0"/>
                </a:solidFill>
              </a:rPr>
              <a:t>nustatykite svetainės IP adresą.</a:t>
            </a:r>
            <a:endParaRPr lang="lt-LT" dirty="0"/>
          </a:p>
          <a:p>
            <a:pPr>
              <a:spcBef>
                <a:spcPts val="1200"/>
              </a:spcBef>
              <a:buClr>
                <a:srgbClr val="002060"/>
              </a:buClr>
            </a:pPr>
            <a:r>
              <a:rPr lang="lt-LT" dirty="0">
                <a:solidFill>
                  <a:srgbClr val="7030A0"/>
                </a:solidFill>
              </a:rPr>
              <a:t>Panaudoję komandų eilutės komandą </a:t>
            </a:r>
            <a:r>
              <a:rPr lang="lt-LT" b="1" dirty="0" err="1">
                <a:solidFill>
                  <a:srgbClr val="7030A0"/>
                </a:solidFill>
              </a:rPr>
              <a:t>netstat</a:t>
            </a:r>
            <a:r>
              <a:rPr lang="lt-LT" b="1" dirty="0">
                <a:solidFill>
                  <a:srgbClr val="7030A0"/>
                </a:solidFill>
              </a:rPr>
              <a:t>  –</a:t>
            </a:r>
            <a:r>
              <a:rPr lang="lt-LT" b="1" dirty="0" err="1">
                <a:solidFill>
                  <a:srgbClr val="7030A0"/>
                </a:solidFill>
              </a:rPr>
              <a:t>an</a:t>
            </a:r>
            <a:r>
              <a:rPr lang="lt-LT" dirty="0">
                <a:solidFill>
                  <a:srgbClr val="7030A0"/>
                </a:solidFill>
              </a:rPr>
              <a:t>, raskite pasirinktos svetainės eilutę.</a:t>
            </a:r>
          </a:p>
          <a:p>
            <a:pPr marL="574675" lvl="1" indent="-215900">
              <a:spcBef>
                <a:spcPts val="600"/>
              </a:spcBef>
              <a:buClr>
                <a:srgbClr val="002060"/>
              </a:buClr>
            </a:pPr>
            <a:r>
              <a:rPr lang="lt-LT" dirty="0">
                <a:solidFill>
                  <a:srgbClr val="7030A0"/>
                </a:solidFill>
              </a:rPr>
              <a:t>Į kokį portą jūsų kompiuteris priima šios svetainės duomenis?</a:t>
            </a:r>
          </a:p>
          <a:p>
            <a:pPr marL="574675" lvl="1" indent="-215900">
              <a:spcBef>
                <a:spcPts val="600"/>
              </a:spcBef>
              <a:buClr>
                <a:srgbClr val="002060"/>
              </a:buClr>
            </a:pPr>
            <a:r>
              <a:rPr lang="lt-LT" dirty="0">
                <a:solidFill>
                  <a:srgbClr val="7030A0"/>
                </a:solidFill>
              </a:rPr>
              <a:t>Per kokį portą pasirinkta svetainė siunčia duomenis?</a:t>
            </a:r>
          </a:p>
          <a:p>
            <a:pPr>
              <a:spcBef>
                <a:spcPts val="1200"/>
              </a:spcBef>
              <a:buClr>
                <a:srgbClr val="002060"/>
              </a:buClr>
            </a:pPr>
            <a:r>
              <a:rPr lang="lt-LT" dirty="0">
                <a:solidFill>
                  <a:srgbClr val="7030A0"/>
                </a:solidFill>
              </a:rPr>
              <a:t>Padedami mokytojo ar savarankiškai išsiaiškinkite, kodėl šie portai skiriasi.</a:t>
            </a:r>
          </a:p>
          <a:p>
            <a:pPr>
              <a:buClr>
                <a:srgbClr val="002060"/>
              </a:buClr>
            </a:pPr>
            <a:endParaRPr lang="lt-LT" dirty="0">
              <a:solidFill>
                <a:srgbClr val="7030A0"/>
              </a:solidFill>
            </a:endParaRPr>
          </a:p>
        </p:txBody>
      </p:sp>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a:xfrm>
            <a:off x="457200" y="177549"/>
            <a:ext cx="8363272" cy="939546"/>
          </a:xfrm>
        </p:spPr>
        <p:txBody>
          <a:bodyPr>
            <a:noAutofit/>
          </a:bodyPr>
          <a:lstStyle/>
          <a:p>
            <a:pPr marL="538163"/>
            <a:r>
              <a:rPr lang="lt-LT" sz="3400" dirty="0"/>
              <a:t>Užduotis „K</a:t>
            </a:r>
            <a:r>
              <a:rPr lang="lt-LT" sz="3400" dirty="0">
                <a:solidFill>
                  <a:schemeClr val="bg1"/>
                </a:solidFill>
              </a:rPr>
              <a:t>ompiuterių tinklų portai“ </a:t>
            </a:r>
            <a:endParaRPr lang="en-US" sz="3400" dirty="0"/>
          </a:p>
        </p:txBody>
      </p:sp>
      <p:sp>
        <p:nvSpPr>
          <p:cNvPr id="8" name="Išskleidimas: 8 taškai 7">
            <a:extLst>
              <a:ext uri="{FF2B5EF4-FFF2-40B4-BE49-F238E27FC236}">
                <a16:creationId xmlns:a16="http://schemas.microsoft.com/office/drawing/2014/main" id="{5D740789-18EE-919A-EFC9-B586FE451A8F}"/>
              </a:ext>
            </a:extLst>
          </p:cNvPr>
          <p:cNvSpPr/>
          <p:nvPr/>
        </p:nvSpPr>
        <p:spPr>
          <a:xfrm>
            <a:off x="251520" y="339503"/>
            <a:ext cx="1008112" cy="792088"/>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10</a:t>
            </a:r>
            <a:endParaRPr lang="en-US" sz="3200" b="1" dirty="0">
              <a:effectLst>
                <a:outerShdw blurRad="38100" dist="38100" dir="2700000" algn="tl">
                  <a:srgbClr val="000000">
                    <a:alpha val="43137"/>
                  </a:srgbClr>
                </a:outerShdw>
              </a:effectLst>
            </a:endParaRPr>
          </a:p>
        </p:txBody>
      </p:sp>
      <p:sp>
        <p:nvSpPr>
          <p:cNvPr id="7" name="Skaidrės numerio vietos rezervavimo ženklas 2">
            <a:extLst>
              <a:ext uri="{FF2B5EF4-FFF2-40B4-BE49-F238E27FC236}">
                <a16:creationId xmlns:a16="http://schemas.microsoft.com/office/drawing/2014/main" id="{E56CA1DB-B1CB-28E7-0D0A-928E5F85465B}"/>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77</a:t>
            </a:fld>
            <a:endParaRPr lang="lt-LT" dirty="0">
              <a:solidFill>
                <a:srgbClr val="073E87"/>
              </a:solidFill>
            </a:endParaRPr>
          </a:p>
        </p:txBody>
      </p:sp>
    </p:spTree>
    <p:extLst>
      <p:ext uri="{BB962C8B-B14F-4D97-AF65-F5344CB8AC3E}">
        <p14:creationId xmlns:p14="http://schemas.microsoft.com/office/powerpoint/2010/main" val="3161698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B498537D-8352-23D8-A430-209816389E73}"/>
              </a:ext>
            </a:extLst>
          </p:cNvPr>
          <p:cNvSpPr>
            <a:spLocks noGrp="1"/>
          </p:cNvSpPr>
          <p:nvPr>
            <p:ph idx="1"/>
          </p:nvPr>
        </p:nvSpPr>
        <p:spPr>
          <a:xfrm>
            <a:off x="251521" y="1264599"/>
            <a:ext cx="8640958" cy="1563127"/>
          </a:xfrm>
        </p:spPr>
        <p:txBody>
          <a:bodyPr>
            <a:normAutofit/>
          </a:bodyPr>
          <a:lstStyle/>
          <a:p>
            <a:r>
              <a:rPr lang="lt-LT" dirty="0"/>
              <a:t>Kompiuterių tinklų ir interneto technologijų vystymusi reikšmingos įtakos turėjo daugelio žmonių darbai.</a:t>
            </a:r>
          </a:p>
          <a:p>
            <a:pPr>
              <a:spcBef>
                <a:spcPts val="600"/>
              </a:spcBef>
            </a:pPr>
            <a:r>
              <a:rPr lang="lt-LT" dirty="0"/>
              <a:t>Kitoje skaidrėje pateikiamas sąrašas mokslininkų, inžinierių, kurie padarė svarbius žingsnius kompiuterių tinklų istorijoje.</a:t>
            </a:r>
          </a:p>
        </p:txBody>
      </p:sp>
      <p:sp>
        <p:nvSpPr>
          <p:cNvPr id="3" name="Skaidrės numerio vietos rezervavimo ženklas 2">
            <a:extLst>
              <a:ext uri="{FF2B5EF4-FFF2-40B4-BE49-F238E27FC236}">
                <a16:creationId xmlns:a16="http://schemas.microsoft.com/office/drawing/2014/main" id="{E1B4E5FA-3650-90C6-083B-1F57FF2482E7}"/>
              </a:ext>
            </a:extLst>
          </p:cNvPr>
          <p:cNvSpPr>
            <a:spLocks noGrp="1"/>
          </p:cNvSpPr>
          <p:nvPr>
            <p:ph type="sldNum" sz="quarter" idx="12"/>
          </p:nvPr>
        </p:nvSpPr>
        <p:spPr/>
        <p:txBody>
          <a:bodyPr/>
          <a:lstStyle/>
          <a:p>
            <a:fld id="{B9A80618-428C-4C0C-BF00-FA87539524B4}" type="slidenum">
              <a:rPr lang="lt-LT" smtClean="0">
                <a:solidFill>
                  <a:srgbClr val="073E87"/>
                </a:solidFill>
              </a:rPr>
              <a:pPr/>
              <a:t>78</a:t>
            </a:fld>
            <a:endParaRPr lang="lt-LT">
              <a:solidFill>
                <a:srgbClr val="073E87"/>
              </a:solidFill>
            </a:endParaRPr>
          </a:p>
        </p:txBody>
      </p:sp>
      <p:sp>
        <p:nvSpPr>
          <p:cNvPr id="4" name="Pavadinimas 3">
            <a:extLst>
              <a:ext uri="{FF2B5EF4-FFF2-40B4-BE49-F238E27FC236}">
                <a16:creationId xmlns:a16="http://schemas.microsoft.com/office/drawing/2014/main" id="{F0D1E35B-7835-9653-9E49-1D2E6E8946C5}"/>
              </a:ext>
            </a:extLst>
          </p:cNvPr>
          <p:cNvSpPr>
            <a:spLocks noGrp="1"/>
          </p:cNvSpPr>
          <p:nvPr>
            <p:ph type="title"/>
          </p:nvPr>
        </p:nvSpPr>
        <p:spPr/>
        <p:txBody>
          <a:bodyPr>
            <a:normAutofit fontScale="90000"/>
          </a:bodyPr>
          <a:lstStyle/>
          <a:p>
            <a:r>
              <a:rPr lang="lt-LT" sz="3600" dirty="0">
                <a:solidFill>
                  <a:schemeClr val="bg1"/>
                </a:solidFill>
              </a:rPr>
              <a:t>Kompiuterių tinklų ir interneto vystymo žymiausi mokslininkai, inžinieriai (1)</a:t>
            </a:r>
            <a:endParaRPr lang="en-US" dirty="0"/>
          </a:p>
        </p:txBody>
      </p:sp>
      <p:pic>
        <p:nvPicPr>
          <p:cNvPr id="5" name="Picture 2" descr="isoc live">
            <a:extLst>
              <a:ext uri="{FF2B5EF4-FFF2-40B4-BE49-F238E27FC236}">
                <a16:creationId xmlns:a16="http://schemas.microsoft.com/office/drawing/2014/main" id="{6F549AE0-5F09-8F63-F4F7-8CBD70F9F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964172"/>
            <a:ext cx="2875011" cy="16195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820227-FD36-1C63-2E43-7507683C434C}"/>
              </a:ext>
            </a:extLst>
          </p:cNvPr>
          <p:cNvSpPr txBox="1"/>
          <p:nvPr/>
        </p:nvSpPr>
        <p:spPr>
          <a:xfrm>
            <a:off x="323528" y="2851292"/>
            <a:ext cx="6023932" cy="1892826"/>
          </a:xfrm>
          <a:prstGeom prst="rect">
            <a:avLst/>
          </a:prstGeom>
          <a:noFill/>
        </p:spPr>
        <p:txBody>
          <a:bodyPr wrap="square" rtlCol="0">
            <a:spAutoFit/>
          </a:bodyPr>
          <a:lstStyle/>
          <a:p>
            <a:r>
              <a:rPr lang="lt-LT" sz="1600" b="1" dirty="0" err="1">
                <a:solidFill>
                  <a:schemeClr val="tx2"/>
                </a:solidFill>
              </a:rPr>
              <a:t>Vint</a:t>
            </a:r>
            <a:r>
              <a:rPr lang="lt-LT" sz="1600" b="1" dirty="0">
                <a:solidFill>
                  <a:schemeClr val="tx2"/>
                </a:solidFill>
              </a:rPr>
              <a:t> </a:t>
            </a:r>
            <a:r>
              <a:rPr lang="lt-LT" sz="1600" b="1" dirty="0" err="1">
                <a:solidFill>
                  <a:schemeClr val="tx2"/>
                </a:solidFill>
              </a:rPr>
              <a:t>Cerf</a:t>
            </a:r>
            <a:r>
              <a:rPr lang="lt-LT" sz="1600" b="1" dirty="0">
                <a:solidFill>
                  <a:schemeClr val="tx2"/>
                </a:solidFill>
              </a:rPr>
              <a:t> ir </a:t>
            </a:r>
            <a:r>
              <a:rPr lang="lt-LT" sz="1600" b="1" dirty="0" err="1">
                <a:solidFill>
                  <a:schemeClr val="tx2"/>
                </a:solidFill>
              </a:rPr>
              <a:t>Robert</a:t>
            </a:r>
            <a:r>
              <a:rPr lang="lt-LT" sz="1600" b="1" dirty="0">
                <a:solidFill>
                  <a:schemeClr val="tx2"/>
                </a:solidFill>
              </a:rPr>
              <a:t> E. </a:t>
            </a:r>
            <a:r>
              <a:rPr lang="lt-LT" sz="1600" b="1" dirty="0" err="1">
                <a:solidFill>
                  <a:schemeClr val="tx2"/>
                </a:solidFill>
              </a:rPr>
              <a:t>Kahn</a:t>
            </a:r>
            <a:r>
              <a:rPr lang="lt-LT" sz="1600" b="1" dirty="0">
                <a:solidFill>
                  <a:schemeClr val="tx2"/>
                </a:solidFill>
              </a:rPr>
              <a:t> </a:t>
            </a:r>
            <a:r>
              <a:rPr lang="lt-LT" sz="1600" dirty="0">
                <a:solidFill>
                  <a:schemeClr val="tx2"/>
                </a:solidFill>
              </a:rPr>
              <a:t>kartu </a:t>
            </a:r>
            <a:r>
              <a:rPr lang="lt-LT" sz="1600" dirty="0" err="1">
                <a:solidFill>
                  <a:schemeClr val="tx2"/>
                </a:solidFill>
              </a:rPr>
              <a:t>sukurė</a:t>
            </a:r>
            <a:r>
              <a:rPr lang="lt-LT" sz="1600" dirty="0">
                <a:solidFill>
                  <a:schemeClr val="tx2"/>
                </a:solidFill>
              </a:rPr>
              <a:t> TCP/IP protokolą, kuris</a:t>
            </a:r>
            <a:br>
              <a:rPr lang="lt-LT" sz="1600" dirty="0">
                <a:solidFill>
                  <a:schemeClr val="tx2"/>
                </a:solidFill>
              </a:rPr>
            </a:br>
            <a:r>
              <a:rPr lang="lt-LT" sz="1600" dirty="0">
                <a:solidFill>
                  <a:schemeClr val="tx2"/>
                </a:solidFill>
              </a:rPr>
              <a:t>yra pagrindinis komponentas, leidžiantis skirtingiems kompiuterių tinklams bendrauti tarpusavyje, todėl šie mokslininkai dažnai vadinami </a:t>
            </a:r>
            <a:r>
              <a:rPr lang="lt-LT" sz="1600" b="1" dirty="0">
                <a:solidFill>
                  <a:schemeClr val="tx2"/>
                </a:solidFill>
              </a:rPr>
              <a:t>„Interneto tėvais".</a:t>
            </a:r>
          </a:p>
          <a:p>
            <a:pPr>
              <a:spcBef>
                <a:spcPts val="600"/>
              </a:spcBef>
            </a:pPr>
            <a:r>
              <a:rPr lang="lt-LT" sz="1600" b="1" dirty="0">
                <a:solidFill>
                  <a:schemeClr val="tx2"/>
                </a:solidFill>
              </a:rPr>
              <a:t>2023 m. rugsėjo 20 d. </a:t>
            </a:r>
            <a:r>
              <a:rPr lang="lt-LT" sz="1600" b="1" dirty="0" err="1">
                <a:solidFill>
                  <a:schemeClr val="tx2"/>
                </a:solidFill>
              </a:rPr>
              <a:t>Vint</a:t>
            </a:r>
            <a:r>
              <a:rPr lang="lt-LT" sz="1600" b="1" dirty="0">
                <a:solidFill>
                  <a:schemeClr val="tx2"/>
                </a:solidFill>
              </a:rPr>
              <a:t> </a:t>
            </a:r>
            <a:r>
              <a:rPr lang="lt-LT" sz="1600" b="1" dirty="0" err="1">
                <a:solidFill>
                  <a:schemeClr val="tx2"/>
                </a:solidFill>
              </a:rPr>
              <a:t>Cerf</a:t>
            </a:r>
            <a:r>
              <a:rPr lang="lt-LT" sz="1600" b="1" dirty="0">
                <a:solidFill>
                  <a:schemeClr val="tx2"/>
                </a:solidFill>
              </a:rPr>
              <a:t> ir </a:t>
            </a:r>
            <a:r>
              <a:rPr lang="lt-LT" sz="1600" b="1" dirty="0" err="1">
                <a:solidFill>
                  <a:schemeClr val="tx2"/>
                </a:solidFill>
              </a:rPr>
              <a:t>Robert</a:t>
            </a:r>
            <a:r>
              <a:rPr lang="lt-LT" sz="1600" b="1" dirty="0">
                <a:solidFill>
                  <a:schemeClr val="tx2"/>
                </a:solidFill>
              </a:rPr>
              <a:t> „</a:t>
            </a:r>
            <a:r>
              <a:rPr lang="lt-LT" sz="1600" b="1" dirty="0" err="1">
                <a:solidFill>
                  <a:schemeClr val="tx2"/>
                </a:solidFill>
              </a:rPr>
              <a:t>Bob</a:t>
            </a:r>
            <a:r>
              <a:rPr lang="lt-LT" sz="1600" b="1" dirty="0">
                <a:solidFill>
                  <a:schemeClr val="tx2"/>
                </a:solidFill>
              </a:rPr>
              <a:t>“ </a:t>
            </a:r>
            <a:r>
              <a:rPr lang="lt-LT" sz="1600" b="1" dirty="0" err="1">
                <a:solidFill>
                  <a:schemeClr val="tx2"/>
                </a:solidFill>
              </a:rPr>
              <a:t>Kahn</a:t>
            </a:r>
            <a:r>
              <a:rPr lang="lt-LT" sz="1600" b="1" dirty="0">
                <a:solidFill>
                  <a:schemeClr val="tx2"/>
                </a:solidFill>
              </a:rPr>
              <a:t> dalyvavo iškilmingame   TCP/IP – pagrindinių interneto protokolų 50-ųjų metinių minėjime.</a:t>
            </a:r>
          </a:p>
        </p:txBody>
      </p:sp>
      <p:cxnSp>
        <p:nvCxnSpPr>
          <p:cNvPr id="10" name="Tiesioji jungtis 9">
            <a:extLst>
              <a:ext uri="{FF2B5EF4-FFF2-40B4-BE49-F238E27FC236}">
                <a16:creationId xmlns:a16="http://schemas.microsoft.com/office/drawing/2014/main" id="{796F9C08-6036-E88E-24EA-346AB1265FF0}"/>
              </a:ext>
            </a:extLst>
          </p:cNvPr>
          <p:cNvCxnSpPr/>
          <p:nvPr/>
        </p:nvCxnSpPr>
        <p:spPr>
          <a:xfrm>
            <a:off x="2915816" y="2787774"/>
            <a:ext cx="3600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9352E-7DC3-560D-40C5-CFA3996189A8}"/>
              </a:ext>
            </a:extLst>
          </p:cNvPr>
          <p:cNvSpPr txBox="1"/>
          <p:nvPr/>
        </p:nvSpPr>
        <p:spPr>
          <a:xfrm>
            <a:off x="8024956" y="4569405"/>
            <a:ext cx="1074811" cy="246221"/>
          </a:xfrm>
          <a:prstGeom prst="rect">
            <a:avLst/>
          </a:prstGeom>
          <a:noFill/>
        </p:spPr>
        <p:txBody>
          <a:bodyPr wrap="square" rtlCol="0">
            <a:spAutoFit/>
          </a:bodyPr>
          <a:lstStyle/>
          <a:p>
            <a:r>
              <a:rPr lang="lt-LT" sz="1000" dirty="0">
                <a:solidFill>
                  <a:srgbClr val="FF0000"/>
                </a:solidFill>
                <a:hlinkClick r:id="rId3"/>
              </a:rPr>
              <a:t>ht</a:t>
            </a:r>
            <a:r>
              <a:rPr lang="lt-LT" sz="1000" dirty="0">
                <a:solidFill>
                  <a:schemeClr val="tx2"/>
                </a:solidFill>
                <a:hlinkClick r:id="rId3"/>
              </a:rPr>
              <a:t>tps://isoc.live/</a:t>
            </a:r>
            <a:r>
              <a:rPr lang="lt-LT" sz="1000" dirty="0">
                <a:solidFill>
                  <a:schemeClr val="tx2"/>
                </a:solidFill>
              </a:rPr>
              <a:t> </a:t>
            </a:r>
            <a:endParaRPr lang="en-US" sz="1000" dirty="0">
              <a:solidFill>
                <a:schemeClr val="tx2"/>
              </a:solidFill>
            </a:endParaRPr>
          </a:p>
        </p:txBody>
      </p:sp>
    </p:spTree>
    <p:extLst>
      <p:ext uri="{BB962C8B-B14F-4D97-AF65-F5344CB8AC3E}">
        <p14:creationId xmlns:p14="http://schemas.microsoft.com/office/powerpoint/2010/main" val="21001609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78BA26FF-A442-748B-A2DE-7F736D275762}"/>
              </a:ext>
            </a:extLst>
          </p:cNvPr>
          <p:cNvSpPr>
            <a:spLocks noGrp="1"/>
          </p:cNvSpPr>
          <p:nvPr>
            <p:ph type="sldNum" sz="quarter" idx="12"/>
          </p:nvPr>
        </p:nvSpPr>
        <p:spPr/>
        <p:txBody>
          <a:bodyPr/>
          <a:lstStyle/>
          <a:p>
            <a:fld id="{B9A80618-428C-4C0C-BF00-FA87539524B4}" type="slidenum">
              <a:rPr lang="lt-LT" smtClean="0">
                <a:solidFill>
                  <a:srgbClr val="073E87"/>
                </a:solidFill>
              </a:rPr>
              <a:pPr/>
              <a:t>79</a:t>
            </a:fld>
            <a:endParaRPr lang="lt-LT">
              <a:solidFill>
                <a:srgbClr val="073E87"/>
              </a:solidFill>
            </a:endParaRPr>
          </a:p>
        </p:txBody>
      </p:sp>
      <p:sp>
        <p:nvSpPr>
          <p:cNvPr id="4" name="Turinio vietos rezervavimo ženklas 3">
            <a:extLst>
              <a:ext uri="{FF2B5EF4-FFF2-40B4-BE49-F238E27FC236}">
                <a16:creationId xmlns:a16="http://schemas.microsoft.com/office/drawing/2014/main" id="{B31DE025-0837-8DF1-8C67-23A6CB6EC403}"/>
              </a:ext>
            </a:extLst>
          </p:cNvPr>
          <p:cNvSpPr>
            <a:spLocks noGrp="1"/>
          </p:cNvSpPr>
          <p:nvPr>
            <p:ph sz="quarter" idx="13"/>
          </p:nvPr>
        </p:nvSpPr>
        <p:spPr>
          <a:xfrm>
            <a:off x="286973" y="1138467"/>
            <a:ext cx="3924987" cy="3161475"/>
          </a:xfrm>
        </p:spPr>
        <p:txBody>
          <a:bodyPr>
            <a:noAutofit/>
          </a:bodyPr>
          <a:lstStyle/>
          <a:p>
            <a:pPr marL="0" indent="0">
              <a:spcBef>
                <a:spcPts val="300"/>
              </a:spcBef>
              <a:buClr>
                <a:schemeClr val="tx2"/>
              </a:buClr>
              <a:buNone/>
            </a:pPr>
            <a:r>
              <a:rPr lang="lt-LT" sz="1400" dirty="0"/>
              <a:t>a) J. C. R. </a:t>
            </a:r>
            <a:r>
              <a:rPr lang="lt-LT" sz="1400" dirty="0" err="1"/>
              <a:t>Licklider</a:t>
            </a:r>
            <a:endParaRPr lang="lt-LT" sz="1400" dirty="0"/>
          </a:p>
          <a:p>
            <a:pPr marL="0" indent="0">
              <a:spcBef>
                <a:spcPts val="300"/>
              </a:spcBef>
              <a:buClr>
                <a:schemeClr val="tx2"/>
              </a:buClr>
              <a:buNone/>
            </a:pPr>
            <a:r>
              <a:rPr lang="lt-LT" sz="1400" dirty="0"/>
              <a:t>b) </a:t>
            </a:r>
            <a:r>
              <a:rPr lang="lt-LT" sz="1400" dirty="0" err="1"/>
              <a:t>Paul</a:t>
            </a:r>
            <a:r>
              <a:rPr lang="lt-LT" sz="1400" dirty="0"/>
              <a:t> Baran</a:t>
            </a:r>
          </a:p>
          <a:p>
            <a:pPr marL="0" indent="0">
              <a:spcBef>
                <a:spcPts val="300"/>
              </a:spcBef>
              <a:buClr>
                <a:schemeClr val="tx2"/>
              </a:buClr>
              <a:buNone/>
            </a:pPr>
            <a:r>
              <a:rPr lang="lt-LT" sz="1400" dirty="0"/>
              <a:t>c) </a:t>
            </a:r>
            <a:r>
              <a:rPr lang="lt-LT" sz="1400" dirty="0" err="1"/>
              <a:t>Donald</a:t>
            </a:r>
            <a:r>
              <a:rPr lang="lt-LT" sz="1400" dirty="0"/>
              <a:t> </a:t>
            </a:r>
            <a:r>
              <a:rPr lang="lt-LT" sz="1400" dirty="0" err="1"/>
              <a:t>Davies</a:t>
            </a:r>
            <a:endParaRPr lang="lt-LT" sz="1400" dirty="0"/>
          </a:p>
          <a:p>
            <a:pPr marL="0" indent="0">
              <a:spcBef>
                <a:spcPts val="300"/>
              </a:spcBef>
              <a:buClr>
                <a:schemeClr val="tx2"/>
              </a:buClr>
              <a:buNone/>
            </a:pPr>
            <a:r>
              <a:rPr lang="lt-LT" sz="1400" dirty="0"/>
              <a:t>d) </a:t>
            </a:r>
            <a:r>
              <a:rPr lang="lt-LT" sz="1400" dirty="0" err="1"/>
              <a:t>Vint</a:t>
            </a:r>
            <a:r>
              <a:rPr lang="lt-LT" sz="1400" dirty="0"/>
              <a:t> </a:t>
            </a:r>
            <a:r>
              <a:rPr lang="lt-LT" sz="1400" dirty="0" err="1"/>
              <a:t>Cerf</a:t>
            </a:r>
            <a:endParaRPr lang="lt-LT" sz="1400" dirty="0"/>
          </a:p>
          <a:p>
            <a:pPr marL="0" indent="0">
              <a:spcBef>
                <a:spcPts val="300"/>
              </a:spcBef>
              <a:buClr>
                <a:schemeClr val="tx2"/>
              </a:buClr>
              <a:buNone/>
            </a:pPr>
            <a:r>
              <a:rPr lang="lt-LT" sz="1400" dirty="0"/>
              <a:t>e) </a:t>
            </a:r>
            <a:r>
              <a:rPr lang="lt-LT" sz="1400" dirty="0" err="1"/>
              <a:t>Robert</a:t>
            </a:r>
            <a:r>
              <a:rPr lang="lt-LT" sz="1400" dirty="0"/>
              <a:t> E. </a:t>
            </a:r>
            <a:r>
              <a:rPr lang="lt-LT" sz="1400" dirty="0" err="1"/>
              <a:t>Kahn</a:t>
            </a:r>
            <a:endParaRPr lang="lt-LT" sz="1400" dirty="0"/>
          </a:p>
          <a:p>
            <a:pPr marL="179388" indent="-179388">
              <a:spcBef>
                <a:spcPts val="300"/>
              </a:spcBef>
              <a:buClr>
                <a:schemeClr val="tx2"/>
              </a:buClr>
              <a:buNone/>
            </a:pPr>
            <a:r>
              <a:rPr lang="lt-LT" sz="1400" dirty="0"/>
              <a:t>f) </a:t>
            </a:r>
            <a:r>
              <a:rPr lang="lt-LT" sz="1400" dirty="0" err="1"/>
              <a:t>Sir</a:t>
            </a:r>
            <a:r>
              <a:rPr lang="lt-LT" sz="1400" dirty="0"/>
              <a:t> </a:t>
            </a:r>
            <a:r>
              <a:rPr lang="lt-LT" sz="1400" dirty="0" err="1"/>
              <a:t>Tim</a:t>
            </a:r>
            <a:r>
              <a:rPr lang="lt-LT" sz="1400" dirty="0"/>
              <a:t> </a:t>
            </a:r>
            <a:r>
              <a:rPr lang="lt-LT" sz="1400" dirty="0" err="1"/>
              <a:t>Berners</a:t>
            </a:r>
            <a:r>
              <a:rPr lang="lt-LT" sz="1400" dirty="0"/>
              <a:t>-Lee </a:t>
            </a:r>
            <a:r>
              <a:rPr lang="lt-LT" sz="1200" dirty="0"/>
              <a:t>(</a:t>
            </a:r>
            <a:r>
              <a:rPr lang="lt-LT" sz="1200" i="1" dirty="0"/>
              <a:t>jam buvo suteiktas </a:t>
            </a:r>
            <a:r>
              <a:rPr lang="lt-LT" sz="1200" i="1" dirty="0" err="1"/>
              <a:t>Sir</a:t>
            </a:r>
            <a:r>
              <a:rPr lang="lt-LT" sz="1200" i="1" dirty="0"/>
              <a:t> (riterio) titulas už ypatingą indėlį į kompiuterių mokslą ir kompiuterinių tinklų vystymą)</a:t>
            </a:r>
          </a:p>
          <a:p>
            <a:pPr marL="0" indent="0">
              <a:spcBef>
                <a:spcPts val="300"/>
              </a:spcBef>
              <a:buClr>
                <a:schemeClr val="tx2"/>
              </a:buClr>
              <a:buNone/>
            </a:pPr>
            <a:r>
              <a:rPr lang="lt-LT" sz="1400" dirty="0"/>
              <a:t>g) </a:t>
            </a:r>
            <a:r>
              <a:rPr lang="lt-LT" sz="1400" dirty="0" err="1"/>
              <a:t>Robert</a:t>
            </a:r>
            <a:r>
              <a:rPr lang="lt-LT" sz="1400" dirty="0"/>
              <a:t> </a:t>
            </a:r>
            <a:r>
              <a:rPr lang="lt-LT" sz="1400" dirty="0" err="1"/>
              <a:t>Cailliau</a:t>
            </a:r>
            <a:endParaRPr lang="lt-LT" sz="1400" dirty="0"/>
          </a:p>
          <a:p>
            <a:pPr marL="0" indent="0">
              <a:spcBef>
                <a:spcPts val="300"/>
              </a:spcBef>
              <a:buClr>
                <a:schemeClr val="tx2"/>
              </a:buClr>
              <a:buNone/>
            </a:pPr>
            <a:r>
              <a:rPr lang="lt-LT" sz="1400" dirty="0"/>
              <a:t>h) </a:t>
            </a:r>
            <a:r>
              <a:rPr lang="lt-LT" sz="1400" dirty="0" err="1"/>
              <a:t>Robert</a:t>
            </a:r>
            <a:r>
              <a:rPr lang="lt-LT" sz="1400" dirty="0"/>
              <a:t> </a:t>
            </a:r>
            <a:r>
              <a:rPr lang="lt-LT" sz="1400" dirty="0" err="1"/>
              <a:t>Metcalfe</a:t>
            </a:r>
            <a:endParaRPr lang="lt-LT" sz="1400" dirty="0"/>
          </a:p>
          <a:p>
            <a:pPr marL="0" indent="0">
              <a:spcBef>
                <a:spcPts val="300"/>
              </a:spcBef>
              <a:buClr>
                <a:schemeClr val="tx2"/>
              </a:buClr>
              <a:buNone/>
            </a:pPr>
            <a:r>
              <a:rPr lang="lt-LT" sz="1400" dirty="0"/>
              <a:t>i) </a:t>
            </a:r>
            <a:r>
              <a:rPr lang="lt-LT" sz="1400" dirty="0" err="1"/>
              <a:t>David</a:t>
            </a:r>
            <a:r>
              <a:rPr lang="lt-LT" sz="1400" dirty="0"/>
              <a:t> </a:t>
            </a:r>
            <a:r>
              <a:rPr lang="lt-LT" sz="1400" dirty="0" err="1"/>
              <a:t>Boggs</a:t>
            </a:r>
            <a:endParaRPr lang="lt-LT" sz="1400" dirty="0"/>
          </a:p>
          <a:p>
            <a:pPr marL="0" indent="0">
              <a:spcBef>
                <a:spcPts val="300"/>
              </a:spcBef>
              <a:buClr>
                <a:schemeClr val="tx2"/>
              </a:buClr>
              <a:buNone/>
            </a:pPr>
            <a:r>
              <a:rPr lang="lt-LT" sz="1400" dirty="0"/>
              <a:t>j) </a:t>
            </a:r>
            <a:r>
              <a:rPr lang="lt-LT" sz="1400" dirty="0" err="1"/>
              <a:t>Radia</a:t>
            </a:r>
            <a:r>
              <a:rPr lang="lt-LT" sz="1400" dirty="0"/>
              <a:t> </a:t>
            </a:r>
            <a:r>
              <a:rPr lang="lt-LT" sz="1400" dirty="0" err="1"/>
              <a:t>Perlman</a:t>
            </a:r>
            <a:endParaRPr lang="lt-LT" sz="1400" dirty="0"/>
          </a:p>
          <a:p>
            <a:pPr marL="0" indent="0">
              <a:spcBef>
                <a:spcPts val="300"/>
              </a:spcBef>
              <a:buClr>
                <a:schemeClr val="tx2"/>
              </a:buClr>
              <a:buNone/>
            </a:pPr>
            <a:endParaRPr lang="lt-LT" sz="1400" dirty="0"/>
          </a:p>
        </p:txBody>
      </p:sp>
      <p:sp>
        <p:nvSpPr>
          <p:cNvPr id="5" name="Turinio vietos rezervavimo ženklas 4">
            <a:extLst>
              <a:ext uri="{FF2B5EF4-FFF2-40B4-BE49-F238E27FC236}">
                <a16:creationId xmlns:a16="http://schemas.microsoft.com/office/drawing/2014/main" id="{57B3594A-A37D-C61C-CCF4-9F1397902224}"/>
              </a:ext>
            </a:extLst>
          </p:cNvPr>
          <p:cNvSpPr>
            <a:spLocks noGrp="1"/>
          </p:cNvSpPr>
          <p:nvPr>
            <p:ph sz="quarter" idx="14"/>
          </p:nvPr>
        </p:nvSpPr>
        <p:spPr>
          <a:xfrm>
            <a:off x="4283968" y="1127782"/>
            <a:ext cx="4247328" cy="3101796"/>
          </a:xfrm>
        </p:spPr>
        <p:txBody>
          <a:bodyPr>
            <a:noAutofit/>
          </a:bodyPr>
          <a:lstStyle/>
          <a:p>
            <a:pPr marL="0" indent="0">
              <a:spcBef>
                <a:spcPts val="300"/>
              </a:spcBef>
              <a:buClr>
                <a:schemeClr val="tx2"/>
              </a:buClr>
              <a:buNone/>
            </a:pPr>
            <a:r>
              <a:rPr lang="lt-LT" sz="1400" dirty="0"/>
              <a:t>k) Grace </a:t>
            </a:r>
            <a:r>
              <a:rPr lang="lt-LT" sz="1400" dirty="0" err="1"/>
              <a:t>Hopper</a:t>
            </a:r>
            <a:endParaRPr lang="lt-LT" sz="1400" dirty="0"/>
          </a:p>
          <a:p>
            <a:pPr marL="0" indent="0">
              <a:spcBef>
                <a:spcPts val="300"/>
              </a:spcBef>
              <a:buClr>
                <a:schemeClr val="tx2"/>
              </a:buClr>
              <a:buNone/>
            </a:pPr>
            <a:r>
              <a:rPr lang="lt-LT" sz="1400" dirty="0"/>
              <a:t>l) </a:t>
            </a:r>
            <a:r>
              <a:rPr lang="lt-LT" sz="1400" dirty="0" err="1"/>
              <a:t>Anita</a:t>
            </a:r>
            <a:r>
              <a:rPr lang="lt-LT" sz="1400" dirty="0"/>
              <a:t> </a:t>
            </a:r>
            <a:r>
              <a:rPr lang="lt-LT" sz="1400" dirty="0" err="1"/>
              <a:t>Borg</a:t>
            </a:r>
            <a:endParaRPr lang="lt-LT" sz="1400" dirty="0"/>
          </a:p>
          <a:p>
            <a:pPr marL="0" indent="0">
              <a:spcBef>
                <a:spcPts val="300"/>
              </a:spcBef>
              <a:buClr>
                <a:schemeClr val="tx2"/>
              </a:buClr>
              <a:buNone/>
            </a:pPr>
            <a:r>
              <a:rPr lang="lt-LT" sz="1400" dirty="0"/>
              <a:t>m) </a:t>
            </a:r>
            <a:r>
              <a:rPr lang="lt-LT" sz="1400" dirty="0" err="1"/>
              <a:t>Elizabeth</a:t>
            </a:r>
            <a:r>
              <a:rPr lang="lt-LT" sz="1400" dirty="0"/>
              <a:t> </a:t>
            </a:r>
            <a:r>
              <a:rPr lang="lt-LT" sz="1400" dirty="0" err="1"/>
              <a:t>Feinler</a:t>
            </a:r>
            <a:endParaRPr lang="lt-LT" sz="1400" dirty="0"/>
          </a:p>
          <a:p>
            <a:pPr marL="0" indent="0">
              <a:spcBef>
                <a:spcPts val="300"/>
              </a:spcBef>
              <a:buClr>
                <a:schemeClr val="tx2"/>
              </a:buClr>
              <a:buNone/>
            </a:pPr>
            <a:r>
              <a:rPr lang="lt-LT" sz="1400" dirty="0"/>
              <a:t>n) </a:t>
            </a:r>
            <a:r>
              <a:rPr lang="lt-LT" sz="1400" dirty="0" err="1"/>
              <a:t>Claude</a:t>
            </a:r>
            <a:r>
              <a:rPr lang="lt-LT" sz="1400" dirty="0"/>
              <a:t> </a:t>
            </a:r>
            <a:r>
              <a:rPr lang="lt-LT" sz="1400" dirty="0" err="1"/>
              <a:t>Shannon</a:t>
            </a:r>
            <a:endParaRPr lang="lt-LT" sz="1400" dirty="0"/>
          </a:p>
          <a:p>
            <a:pPr marL="0" indent="0">
              <a:spcBef>
                <a:spcPts val="300"/>
              </a:spcBef>
              <a:buClr>
                <a:schemeClr val="tx2"/>
              </a:buClr>
              <a:buNone/>
            </a:pPr>
            <a:r>
              <a:rPr lang="lt-LT" sz="1400" dirty="0"/>
              <a:t>o) </a:t>
            </a:r>
            <a:r>
              <a:rPr lang="lt-LT" sz="1400" dirty="0" err="1"/>
              <a:t>Leonard</a:t>
            </a:r>
            <a:r>
              <a:rPr lang="lt-LT" sz="1400" dirty="0"/>
              <a:t> </a:t>
            </a:r>
            <a:r>
              <a:rPr lang="lt-LT" sz="1400" dirty="0" err="1"/>
              <a:t>Kleinrock</a:t>
            </a:r>
            <a:endParaRPr lang="lt-LT" sz="1400" dirty="0"/>
          </a:p>
          <a:p>
            <a:pPr marL="0" indent="0">
              <a:spcBef>
                <a:spcPts val="300"/>
              </a:spcBef>
              <a:buClr>
                <a:schemeClr val="tx2"/>
              </a:buClr>
              <a:buNone/>
            </a:pPr>
            <a:r>
              <a:rPr lang="lt-LT" sz="1400" dirty="0"/>
              <a:t>p) </a:t>
            </a:r>
            <a:r>
              <a:rPr lang="lt-LT" sz="1400" dirty="0" err="1"/>
              <a:t>Larry</a:t>
            </a:r>
            <a:r>
              <a:rPr lang="lt-LT" sz="1400" dirty="0"/>
              <a:t> </a:t>
            </a:r>
            <a:r>
              <a:rPr lang="lt-LT" sz="1400" dirty="0" err="1"/>
              <a:t>Roberts</a:t>
            </a:r>
            <a:endParaRPr lang="lt-LT" sz="1400" dirty="0"/>
          </a:p>
          <a:p>
            <a:pPr marL="0" indent="0">
              <a:spcBef>
                <a:spcPts val="300"/>
              </a:spcBef>
              <a:buClr>
                <a:schemeClr val="tx2"/>
              </a:buClr>
              <a:buNone/>
            </a:pPr>
            <a:r>
              <a:rPr lang="lt-LT" sz="1400" dirty="0"/>
              <a:t>r) </a:t>
            </a:r>
            <a:r>
              <a:rPr lang="lt-LT" sz="1400" dirty="0" err="1"/>
              <a:t>Ray</a:t>
            </a:r>
            <a:r>
              <a:rPr lang="lt-LT" sz="1400" dirty="0"/>
              <a:t> </a:t>
            </a:r>
            <a:r>
              <a:rPr lang="lt-LT" sz="1400" dirty="0" err="1"/>
              <a:t>Tomlinson</a:t>
            </a:r>
            <a:endParaRPr lang="lt-LT" sz="1400" dirty="0"/>
          </a:p>
          <a:p>
            <a:pPr marL="0" indent="0">
              <a:spcBef>
                <a:spcPts val="300"/>
              </a:spcBef>
              <a:buClr>
                <a:schemeClr val="tx2"/>
              </a:buClr>
              <a:buNone/>
            </a:pPr>
            <a:r>
              <a:rPr lang="lt-LT" sz="1400" dirty="0"/>
              <a:t>s) </a:t>
            </a:r>
            <a:r>
              <a:rPr lang="lt-LT" sz="1400" dirty="0" err="1"/>
              <a:t>Marc</a:t>
            </a:r>
            <a:r>
              <a:rPr lang="lt-LT" sz="1400" dirty="0"/>
              <a:t> </a:t>
            </a:r>
            <a:r>
              <a:rPr lang="lt-LT" sz="1400" dirty="0" err="1"/>
              <a:t>Andreessen</a:t>
            </a:r>
            <a:endParaRPr lang="lt-LT" sz="1400" dirty="0"/>
          </a:p>
          <a:p>
            <a:pPr marL="0" indent="0">
              <a:spcBef>
                <a:spcPts val="300"/>
              </a:spcBef>
              <a:buClr>
                <a:schemeClr val="tx2"/>
              </a:buClr>
              <a:buNone/>
            </a:pPr>
            <a:r>
              <a:rPr lang="lt-LT" sz="1400" dirty="0"/>
              <a:t>t) </a:t>
            </a:r>
            <a:r>
              <a:rPr lang="lt-LT" sz="1400" dirty="0" err="1"/>
              <a:t>Jon</a:t>
            </a:r>
            <a:r>
              <a:rPr lang="lt-LT" sz="1400" dirty="0"/>
              <a:t> </a:t>
            </a:r>
            <a:r>
              <a:rPr lang="lt-LT" sz="1400" dirty="0" err="1"/>
              <a:t>Postel</a:t>
            </a:r>
            <a:endParaRPr lang="lt-LT" sz="1400" dirty="0"/>
          </a:p>
          <a:p>
            <a:pPr marL="0" indent="0">
              <a:spcBef>
                <a:spcPts val="300"/>
              </a:spcBef>
              <a:buClr>
                <a:schemeClr val="tx2"/>
              </a:buClr>
              <a:buNone/>
            </a:pPr>
            <a:r>
              <a:rPr lang="lt-LT" sz="1400" dirty="0"/>
              <a:t>u) </a:t>
            </a:r>
            <a:r>
              <a:rPr lang="lt-LT" sz="1400" dirty="0" err="1"/>
              <a:t>Peter</a:t>
            </a:r>
            <a:r>
              <a:rPr lang="lt-LT" sz="1400" dirty="0"/>
              <a:t> </a:t>
            </a:r>
            <a:r>
              <a:rPr lang="lt-LT" sz="1400" dirty="0" err="1"/>
              <a:t>Kirstein</a:t>
            </a:r>
            <a:endParaRPr lang="lt-LT" sz="1400" dirty="0"/>
          </a:p>
          <a:p>
            <a:pPr marL="0" indent="0">
              <a:spcBef>
                <a:spcPts val="300"/>
              </a:spcBef>
              <a:buClr>
                <a:schemeClr val="tx2"/>
              </a:buClr>
              <a:buNone/>
            </a:pPr>
            <a:r>
              <a:rPr lang="lt-LT" sz="1400" dirty="0"/>
              <a:t>v) </a:t>
            </a:r>
            <a:r>
              <a:rPr lang="lt-LT" sz="1400" dirty="0" err="1"/>
              <a:t>Louis</a:t>
            </a:r>
            <a:r>
              <a:rPr lang="lt-LT" sz="1400" dirty="0"/>
              <a:t> </a:t>
            </a:r>
            <a:r>
              <a:rPr lang="lt-LT" sz="1400" dirty="0" err="1"/>
              <a:t>Pouzin</a:t>
            </a:r>
            <a:endParaRPr lang="lt-LT" sz="1400" dirty="0"/>
          </a:p>
          <a:p>
            <a:pPr marL="0" indent="0">
              <a:spcBef>
                <a:spcPts val="300"/>
              </a:spcBef>
              <a:buClr>
                <a:schemeClr val="tx2"/>
              </a:buClr>
              <a:buNone/>
            </a:pPr>
            <a:r>
              <a:rPr lang="lt-LT" sz="1400" dirty="0"/>
              <a:t>z) Adolfas Laimutis  Telksnys</a:t>
            </a:r>
          </a:p>
        </p:txBody>
      </p:sp>
      <p:sp>
        <p:nvSpPr>
          <p:cNvPr id="6" name="TextBox 5">
            <a:extLst>
              <a:ext uri="{FF2B5EF4-FFF2-40B4-BE49-F238E27FC236}">
                <a16:creationId xmlns:a16="http://schemas.microsoft.com/office/drawing/2014/main" id="{7CA923F0-66CD-A958-1E7F-824777A7E896}"/>
              </a:ext>
            </a:extLst>
          </p:cNvPr>
          <p:cNvSpPr txBox="1"/>
          <p:nvPr/>
        </p:nvSpPr>
        <p:spPr>
          <a:xfrm>
            <a:off x="251516" y="4299942"/>
            <a:ext cx="8640967" cy="738664"/>
          </a:xfrm>
          <a:prstGeom prst="rect">
            <a:avLst/>
          </a:prstGeom>
          <a:solidFill>
            <a:schemeClr val="bg2">
              <a:alpha val="50000"/>
            </a:schemeClr>
          </a:solidFill>
        </p:spPr>
        <p:txBody>
          <a:bodyPr wrap="square" rtlCol="0">
            <a:spAutoFit/>
          </a:bodyPr>
          <a:lstStyle/>
          <a:p>
            <a:r>
              <a:rPr lang="lt-LT" sz="1400" b="1" dirty="0">
                <a:solidFill>
                  <a:schemeClr val="tx2"/>
                </a:solidFill>
              </a:rPr>
              <a:t>Šie asmenys kartu su daugybe kitų mokslininkų veiksmingai prisidėjo vystant kompiuterių tinklus, internetą. Jų darbai padarė reikšmingą įtaką šių technologijų vystymuisi. Nors tai tik nedidelė dalis svarbių asmenų, prisidėjusių prie kompiuterių tinklų vystymosi, jų veikla atspindi darbų įvairiapusiškumą ir įvairumą šioje srityje.</a:t>
            </a:r>
          </a:p>
        </p:txBody>
      </p:sp>
      <p:sp>
        <p:nvSpPr>
          <p:cNvPr id="7" name="Pavadinimas 3">
            <a:extLst>
              <a:ext uri="{FF2B5EF4-FFF2-40B4-BE49-F238E27FC236}">
                <a16:creationId xmlns:a16="http://schemas.microsoft.com/office/drawing/2014/main" id="{3E3D5B96-9881-F59A-710B-52786B89AC52}"/>
              </a:ext>
            </a:extLst>
          </p:cNvPr>
          <p:cNvSpPr>
            <a:spLocks noGrp="1"/>
          </p:cNvSpPr>
          <p:nvPr>
            <p:ph type="title"/>
          </p:nvPr>
        </p:nvSpPr>
        <p:spPr>
          <a:xfrm>
            <a:off x="457200" y="177549"/>
            <a:ext cx="8229600" cy="939546"/>
          </a:xfrm>
        </p:spPr>
        <p:txBody>
          <a:bodyPr>
            <a:normAutofit fontScale="90000"/>
          </a:bodyPr>
          <a:lstStyle/>
          <a:p>
            <a:r>
              <a:rPr lang="lt-LT" sz="3600" dirty="0">
                <a:solidFill>
                  <a:schemeClr val="bg1"/>
                </a:solidFill>
              </a:rPr>
              <a:t>Kompiuterių tinklų ir interneto vystymo žymiausi mokslininkai, inžinieriai (2)</a:t>
            </a:r>
            <a:endParaRPr lang="en-US" dirty="0"/>
          </a:p>
        </p:txBody>
      </p:sp>
      <p:pic>
        <p:nvPicPr>
          <p:cNvPr id="1026" name="Picture 2" descr="Basics of Computer Networking - GeeksforGeeks">
            <a:extLst>
              <a:ext uri="{FF2B5EF4-FFF2-40B4-BE49-F238E27FC236}">
                <a16:creationId xmlns:a16="http://schemas.microsoft.com/office/drawing/2014/main" id="{63F7D4B8-DA84-832D-EAF8-E591F23ED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335" y="1274801"/>
            <a:ext cx="2583192" cy="21943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D7B306E-126A-47EA-373C-3CA264A32796}"/>
              </a:ext>
            </a:extLst>
          </p:cNvPr>
          <p:cNvSpPr txBox="1"/>
          <p:nvPr/>
        </p:nvSpPr>
        <p:spPr>
          <a:xfrm>
            <a:off x="6283335" y="3453323"/>
            <a:ext cx="2573691" cy="338554"/>
          </a:xfrm>
          <a:prstGeom prst="rect">
            <a:avLst/>
          </a:prstGeom>
          <a:noFill/>
        </p:spPr>
        <p:txBody>
          <a:bodyPr wrap="square" rtlCol="0">
            <a:spAutoFit/>
          </a:bodyPr>
          <a:lstStyle/>
          <a:p>
            <a:pPr algn="r"/>
            <a:r>
              <a:rPr lang="en-US" sz="800" dirty="0">
                <a:hlinkClick r:id="rId3"/>
              </a:rPr>
              <a:t>https://media.geeksforgeeks.org/wp-content/uploads/20230406152358/CN-(1).jpg</a:t>
            </a:r>
            <a:r>
              <a:rPr lang="lt-LT" sz="800" dirty="0"/>
              <a:t> </a:t>
            </a:r>
            <a:endParaRPr lang="en-US" sz="800" dirty="0"/>
          </a:p>
        </p:txBody>
      </p:sp>
    </p:spTree>
    <p:extLst>
      <p:ext uri="{BB962C8B-B14F-4D97-AF65-F5344CB8AC3E}">
        <p14:creationId xmlns:p14="http://schemas.microsoft.com/office/powerpoint/2010/main" val="264618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CC659CCB-564A-1991-3B02-3B7E02EAD82D}"/>
              </a:ext>
            </a:extLst>
          </p:cNvPr>
          <p:cNvSpPr>
            <a:spLocks noGrp="1"/>
          </p:cNvSpPr>
          <p:nvPr>
            <p:ph idx="1"/>
          </p:nvPr>
        </p:nvSpPr>
        <p:spPr>
          <a:xfrm>
            <a:off x="251520" y="1176701"/>
            <a:ext cx="8640959" cy="3789249"/>
          </a:xfrm>
        </p:spPr>
        <p:txBody>
          <a:bodyPr>
            <a:noAutofit/>
          </a:bodyPr>
          <a:lstStyle/>
          <a:p>
            <a:pPr marL="268288" indent="-268288">
              <a:lnSpc>
                <a:spcPct val="90000"/>
              </a:lnSpc>
              <a:spcBef>
                <a:spcPts val="600"/>
              </a:spcBef>
            </a:pPr>
            <a:r>
              <a:rPr lang="lt-LT" sz="1700" b="1" i="0" dirty="0">
                <a:effectLst/>
                <a:latin typeface="+mj-lt"/>
                <a:ea typeface="Cambria" panose="02040503050406030204" pitchFamily="18" charset="0"/>
              </a:rPr>
              <a:t>Dalinimasis duomenimis. </a:t>
            </a:r>
            <a:r>
              <a:rPr lang="lt-LT" sz="1700" b="0" i="0" dirty="0">
                <a:effectLst/>
                <a:latin typeface="+mj-lt"/>
                <a:ea typeface="Cambria" panose="02040503050406030204" pitchFamily="18" charset="0"/>
              </a:rPr>
              <a:t>Tinklai leidžia naudotojams dalintis informacija ir failais greitai ir efektyviai.</a:t>
            </a:r>
          </a:p>
          <a:p>
            <a:pPr marL="268288" indent="-268288">
              <a:lnSpc>
                <a:spcPct val="90000"/>
              </a:lnSpc>
              <a:spcBef>
                <a:spcPts val="600"/>
              </a:spcBef>
            </a:pPr>
            <a:r>
              <a:rPr lang="lt-LT" sz="1700" b="1" i="0" dirty="0">
                <a:effectLst/>
                <a:latin typeface="+mj-lt"/>
                <a:ea typeface="Cambria" panose="02040503050406030204" pitchFamily="18" charset="0"/>
              </a:rPr>
              <a:t>Bendrieji resursai</a:t>
            </a:r>
            <a:r>
              <a:rPr lang="lt-LT" sz="1700" dirty="0">
                <a:latin typeface="+mj-lt"/>
                <a:ea typeface="Cambria" panose="02040503050406030204" pitchFamily="18" charset="0"/>
              </a:rPr>
              <a:t>. </a:t>
            </a:r>
            <a:r>
              <a:rPr lang="lt-LT" sz="1700" b="0" i="0" dirty="0">
                <a:effectLst/>
                <a:latin typeface="+mj-lt"/>
                <a:ea typeface="Cambria" panose="02040503050406030204" pitchFamily="18" charset="0"/>
              </a:rPr>
              <a:t> Kompiuteriuose, prijungtuose prie tinklo, gali būti naudojami bendrieji resursai, pvz., spausdintuvai ar interneto ryšys, serverių resursai.</a:t>
            </a:r>
          </a:p>
          <a:p>
            <a:pPr marL="268288" indent="-268288">
              <a:lnSpc>
                <a:spcPct val="90000"/>
              </a:lnSpc>
              <a:spcBef>
                <a:spcPts val="600"/>
              </a:spcBef>
            </a:pPr>
            <a:r>
              <a:rPr lang="lt-LT" sz="1700" b="1" i="0" dirty="0">
                <a:effectLst/>
                <a:latin typeface="+mj-lt"/>
                <a:ea typeface="Cambria" panose="02040503050406030204" pitchFamily="18" charset="0"/>
              </a:rPr>
              <a:t>Komunikacija</a:t>
            </a:r>
            <a:r>
              <a:rPr lang="lt-LT" sz="1700" dirty="0">
                <a:latin typeface="+mj-lt"/>
                <a:ea typeface="Cambria" panose="02040503050406030204" pitchFamily="18" charset="0"/>
              </a:rPr>
              <a:t>. </a:t>
            </a:r>
            <a:r>
              <a:rPr lang="lt-LT" sz="1700" b="0" i="0" dirty="0">
                <a:effectLst/>
                <a:latin typeface="+mj-lt"/>
                <a:ea typeface="Cambria" panose="02040503050406030204" pitchFamily="18" charset="0"/>
              </a:rPr>
              <a:t>Elektroninio pašto, pranešimų ir kitų komunikacijos priemonių naudojimas yra lengvas ir patogus būdas susisiekti su žmonėmis visame pasaulyje.</a:t>
            </a:r>
          </a:p>
          <a:p>
            <a:pPr marL="268288" indent="-268288">
              <a:lnSpc>
                <a:spcPct val="90000"/>
              </a:lnSpc>
              <a:spcBef>
                <a:spcPts val="600"/>
              </a:spcBef>
            </a:pPr>
            <a:r>
              <a:rPr lang="lt-LT" sz="1700" b="1" i="0" dirty="0">
                <a:effectLst/>
                <a:latin typeface="+mj-lt"/>
                <a:ea typeface="Cambria" panose="02040503050406030204" pitchFamily="18" charset="0"/>
              </a:rPr>
              <a:t>Nuotolinis darbas</a:t>
            </a:r>
            <a:r>
              <a:rPr lang="lt-LT" sz="1700" dirty="0">
                <a:latin typeface="+mj-lt"/>
                <a:ea typeface="Cambria" panose="02040503050406030204" pitchFamily="18" charset="0"/>
              </a:rPr>
              <a:t>. </a:t>
            </a:r>
            <a:r>
              <a:rPr lang="lt-LT" sz="1700" b="0" i="0" dirty="0">
                <a:effectLst/>
                <a:latin typeface="+mj-lt"/>
                <a:ea typeface="Cambria" panose="02040503050406030204" pitchFamily="18" charset="0"/>
              </a:rPr>
              <a:t>Tinklai leidžia dirbti nuotoliniu būdu, prieiti prie darbo vietos iš bet kurios pasaulio vietos.</a:t>
            </a:r>
          </a:p>
          <a:p>
            <a:pPr marL="268288" indent="-268288">
              <a:lnSpc>
                <a:spcPct val="90000"/>
              </a:lnSpc>
              <a:spcBef>
                <a:spcPts val="600"/>
              </a:spcBef>
            </a:pPr>
            <a:r>
              <a:rPr lang="lt-LT" sz="1700" b="1" i="0" dirty="0">
                <a:effectLst/>
                <a:latin typeface="+mj-lt"/>
                <a:ea typeface="Cambria" panose="02040503050406030204" pitchFamily="18" charset="0"/>
              </a:rPr>
              <a:t>Informacijos paieška</a:t>
            </a:r>
            <a:r>
              <a:rPr lang="lt-LT" sz="1700" dirty="0">
                <a:latin typeface="+mj-lt"/>
                <a:ea typeface="Cambria" panose="02040503050406030204" pitchFamily="18" charset="0"/>
              </a:rPr>
              <a:t>.</a:t>
            </a:r>
            <a:r>
              <a:rPr lang="lt-LT" sz="1700" b="0" i="0" dirty="0">
                <a:effectLst/>
                <a:latin typeface="+mj-lt"/>
                <a:ea typeface="Cambria" panose="02040503050406030204" pitchFamily="18" charset="0"/>
              </a:rPr>
              <a:t> Internetas suteikia galimybę greitai rasti reikiamą informaciją.</a:t>
            </a:r>
          </a:p>
          <a:p>
            <a:pPr marL="268288" indent="-268288">
              <a:lnSpc>
                <a:spcPct val="90000"/>
              </a:lnSpc>
              <a:spcBef>
                <a:spcPts val="600"/>
              </a:spcBef>
            </a:pPr>
            <a:r>
              <a:rPr lang="lt-LT" sz="1700" b="1" i="0" dirty="0">
                <a:effectLst/>
                <a:latin typeface="+mj-lt"/>
                <a:ea typeface="Cambria" panose="02040503050406030204" pitchFamily="18" charset="0"/>
              </a:rPr>
              <a:t>Programinės įrangos ir atnaujinimų diegimas</a:t>
            </a:r>
            <a:r>
              <a:rPr lang="lt-LT" sz="1700" dirty="0">
                <a:latin typeface="+mj-lt"/>
                <a:ea typeface="Cambria" panose="02040503050406030204" pitchFamily="18" charset="0"/>
              </a:rPr>
              <a:t>. </a:t>
            </a:r>
            <a:r>
              <a:rPr lang="lt-LT" sz="1700" b="0" i="0" dirty="0">
                <a:effectLst/>
                <a:latin typeface="+mj-lt"/>
                <a:ea typeface="Cambria" panose="02040503050406030204" pitchFamily="18" charset="0"/>
              </a:rPr>
              <a:t>Tinklai leidžia centriniam serveriui ar kitiems tinklo kompiuteriams ir </a:t>
            </a:r>
            <a:r>
              <a:rPr lang="lt-LT" sz="1700" dirty="0">
                <a:latin typeface="+mj-lt"/>
                <a:ea typeface="Cambria" panose="02040503050406030204" pitchFamily="18" charset="0"/>
              </a:rPr>
              <a:t>į</a:t>
            </a:r>
            <a:r>
              <a:rPr lang="lt-LT" sz="1700" b="0" i="0" dirty="0">
                <a:effectLst/>
                <a:latin typeface="+mj-lt"/>
                <a:ea typeface="Cambria" panose="02040503050406030204" pitchFamily="18" charset="0"/>
              </a:rPr>
              <a:t>renginiams diegti programinės įrangos  atnaujinimus.</a:t>
            </a:r>
          </a:p>
          <a:p>
            <a:pPr marL="268288" indent="-268288">
              <a:lnSpc>
                <a:spcPct val="90000"/>
              </a:lnSpc>
              <a:spcBef>
                <a:spcPts val="600"/>
              </a:spcBef>
            </a:pPr>
            <a:r>
              <a:rPr lang="lt-LT" sz="1700" b="1" i="0" dirty="0">
                <a:effectLst/>
                <a:latin typeface="+mj-lt"/>
                <a:ea typeface="Cambria" panose="02040503050406030204" pitchFamily="18" charset="0"/>
              </a:rPr>
              <a:t>Saugumas</a:t>
            </a:r>
            <a:r>
              <a:rPr lang="lt-LT" sz="1700" b="0" i="0" dirty="0">
                <a:effectLst/>
                <a:latin typeface="+mj-lt"/>
                <a:ea typeface="Cambria" panose="02040503050406030204" pitchFamily="18" charset="0"/>
              </a:rPr>
              <a:t>: Nors tinklai gali kelti saugumo grėsmes, tačiau taip pat suteikia priemones duomenims saugoti ir atstatyti, efektyviai naudoti duomenų, informacijos, virtualių kompiuterių kopijas.</a:t>
            </a:r>
          </a:p>
        </p:txBody>
      </p:sp>
      <p:sp>
        <p:nvSpPr>
          <p:cNvPr id="4" name="Pavadinimas 3">
            <a:extLst>
              <a:ext uri="{FF2B5EF4-FFF2-40B4-BE49-F238E27FC236}">
                <a16:creationId xmlns:a16="http://schemas.microsoft.com/office/drawing/2014/main" id="{8A0E8A42-3B50-1202-A297-D1837EDC1DBA}"/>
              </a:ext>
            </a:extLst>
          </p:cNvPr>
          <p:cNvSpPr>
            <a:spLocks noGrp="1"/>
          </p:cNvSpPr>
          <p:nvPr>
            <p:ph type="title"/>
          </p:nvPr>
        </p:nvSpPr>
        <p:spPr/>
        <p:txBody>
          <a:bodyPr>
            <a:normAutofit/>
          </a:bodyPr>
          <a:lstStyle/>
          <a:p>
            <a:r>
              <a:rPr lang="lt-LT" dirty="0">
                <a:solidFill>
                  <a:schemeClr val="bg1"/>
                </a:solidFill>
              </a:rPr>
              <a:t>Kompiuterių tinklų nauda</a:t>
            </a:r>
            <a:endParaRPr lang="en-US" dirty="0"/>
          </a:p>
        </p:txBody>
      </p:sp>
      <p:sp>
        <p:nvSpPr>
          <p:cNvPr id="2" name="Skaidrės numerio vietos rezervavimo ženklas 2">
            <a:extLst>
              <a:ext uri="{FF2B5EF4-FFF2-40B4-BE49-F238E27FC236}">
                <a16:creationId xmlns:a16="http://schemas.microsoft.com/office/drawing/2014/main" id="{AA87E5B8-AF23-33CA-8550-C1CF27B4E0B8}"/>
              </a:ext>
            </a:extLst>
          </p:cNvPr>
          <p:cNvSpPr>
            <a:spLocks noGrp="1"/>
          </p:cNvSpPr>
          <p:nvPr>
            <p:ph type="sldNum" sz="quarter" idx="12"/>
          </p:nvPr>
        </p:nvSpPr>
        <p:spPr>
          <a:xfrm>
            <a:off x="8551628" y="4835127"/>
            <a:ext cx="592372"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A80618-428C-4C0C-BF00-FA87539524B4}" type="slidenum">
              <a:rPr kumimoji="0" lang="lt-LT" sz="1000" b="0" i="0" u="none" strike="noStrike" kern="1200" cap="none" spc="0" normalizeH="0" baseline="0" noProof="0" smtClean="0">
                <a:ln>
                  <a:noFill/>
                </a:ln>
                <a:solidFill>
                  <a:srgbClr val="073E87"/>
                </a:solidFill>
                <a:effectLst/>
                <a:uLnTx/>
                <a:uFillTx/>
                <a:latin typeface="Candar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lt-LT" sz="1000" b="0" i="0" u="none" strike="noStrike" kern="1200" cap="none" spc="0" normalizeH="0" baseline="0" noProof="0" dirty="0">
              <a:ln>
                <a:noFill/>
              </a:ln>
              <a:solidFill>
                <a:srgbClr val="073E87"/>
              </a:solidFill>
              <a:effectLst/>
              <a:uLnTx/>
              <a:uFillTx/>
              <a:latin typeface="Candara"/>
              <a:ea typeface="+mn-ea"/>
              <a:cs typeface="+mn-cs"/>
            </a:endParaRPr>
          </a:p>
        </p:txBody>
      </p:sp>
    </p:spTree>
    <p:extLst>
      <p:ext uri="{BB962C8B-B14F-4D97-AF65-F5344CB8AC3E}">
        <p14:creationId xmlns:p14="http://schemas.microsoft.com/office/powerpoint/2010/main" val="4026958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vadinimas 3">
            <a:extLst>
              <a:ext uri="{FF2B5EF4-FFF2-40B4-BE49-F238E27FC236}">
                <a16:creationId xmlns:a16="http://schemas.microsoft.com/office/drawing/2014/main" id="{96866868-7CA5-232D-00BE-D317F34E31BA}"/>
              </a:ext>
            </a:extLst>
          </p:cNvPr>
          <p:cNvSpPr>
            <a:spLocks noGrp="1"/>
          </p:cNvSpPr>
          <p:nvPr>
            <p:ph type="title"/>
          </p:nvPr>
        </p:nvSpPr>
        <p:spPr>
          <a:xfrm>
            <a:off x="457200" y="177549"/>
            <a:ext cx="8363272" cy="939546"/>
          </a:xfrm>
        </p:spPr>
        <p:txBody>
          <a:bodyPr>
            <a:noAutofit/>
          </a:bodyPr>
          <a:lstStyle/>
          <a:p>
            <a:pPr marL="538163"/>
            <a:r>
              <a:rPr lang="lt-LT" sz="2800" dirty="0"/>
              <a:t>Užduotis „</a:t>
            </a:r>
            <a:r>
              <a:rPr lang="lt-LT" sz="2800" dirty="0">
                <a:solidFill>
                  <a:schemeClr val="bg1"/>
                </a:solidFill>
              </a:rPr>
              <a:t>Kompiuterių tinklų ir interneto vystymo žymiausi mokslininkai, inžinieriai“ </a:t>
            </a:r>
            <a:endParaRPr lang="en-US" sz="2800" dirty="0"/>
          </a:p>
        </p:txBody>
      </p:sp>
      <p:sp>
        <p:nvSpPr>
          <p:cNvPr id="8" name="Išskleidimas: 8 taškai 7">
            <a:extLst>
              <a:ext uri="{FF2B5EF4-FFF2-40B4-BE49-F238E27FC236}">
                <a16:creationId xmlns:a16="http://schemas.microsoft.com/office/drawing/2014/main" id="{5D740789-18EE-919A-EFC9-B586FE451A8F}"/>
              </a:ext>
            </a:extLst>
          </p:cNvPr>
          <p:cNvSpPr/>
          <p:nvPr/>
        </p:nvSpPr>
        <p:spPr>
          <a:xfrm>
            <a:off x="251520" y="339503"/>
            <a:ext cx="1008112" cy="792088"/>
          </a:xfrm>
          <a:prstGeom prst="irregularSeal1">
            <a:avLst/>
          </a:prstGeom>
          <a:solidFill>
            <a:srgbClr val="C198E0"/>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t-LT" sz="3200" b="1" dirty="0">
                <a:effectLst>
                  <a:outerShdw blurRad="38100" dist="38100" dir="2700000" algn="tl">
                    <a:srgbClr val="000000">
                      <a:alpha val="43137"/>
                    </a:srgbClr>
                  </a:outerShdw>
                </a:effectLst>
              </a:rPr>
              <a:t>11</a:t>
            </a:r>
            <a:endParaRPr lang="en-US" sz="3200" b="1" dirty="0">
              <a:effectLst>
                <a:outerShdw blurRad="38100" dist="38100" dir="2700000" algn="tl">
                  <a:srgbClr val="000000">
                    <a:alpha val="43137"/>
                  </a:srgbClr>
                </a:outerShdw>
              </a:effectLst>
            </a:endParaRPr>
          </a:p>
        </p:txBody>
      </p:sp>
      <p:sp>
        <p:nvSpPr>
          <p:cNvPr id="7" name="Skaidrės numerio vietos rezervavimo ženklas 2">
            <a:extLst>
              <a:ext uri="{FF2B5EF4-FFF2-40B4-BE49-F238E27FC236}">
                <a16:creationId xmlns:a16="http://schemas.microsoft.com/office/drawing/2014/main" id="{E56CA1DB-B1CB-28E7-0D0A-928E5F85465B}"/>
              </a:ext>
            </a:extLst>
          </p:cNvPr>
          <p:cNvSpPr>
            <a:spLocks noGrp="1"/>
          </p:cNvSpPr>
          <p:nvPr>
            <p:ph type="sldNum" sz="quarter" idx="12"/>
          </p:nvPr>
        </p:nvSpPr>
        <p:spPr>
          <a:xfrm>
            <a:off x="8551628" y="4835127"/>
            <a:ext cx="592372" cy="273844"/>
          </a:xfrm>
        </p:spPr>
        <p:txBody>
          <a:bodyPr/>
          <a:lstStyle/>
          <a:p>
            <a:fld id="{B9A80618-428C-4C0C-BF00-FA87539524B4}" type="slidenum">
              <a:rPr lang="lt-LT" smtClean="0">
                <a:solidFill>
                  <a:srgbClr val="073E87"/>
                </a:solidFill>
              </a:rPr>
              <a:pPr/>
              <a:t>80</a:t>
            </a:fld>
            <a:endParaRPr lang="lt-LT" dirty="0">
              <a:solidFill>
                <a:srgbClr val="073E87"/>
              </a:solidFill>
            </a:endParaRPr>
          </a:p>
        </p:txBody>
      </p:sp>
      <p:sp>
        <p:nvSpPr>
          <p:cNvPr id="6" name="Turinio vietos rezervavimo ženklas 4">
            <a:extLst>
              <a:ext uri="{FF2B5EF4-FFF2-40B4-BE49-F238E27FC236}">
                <a16:creationId xmlns:a16="http://schemas.microsoft.com/office/drawing/2014/main" id="{80E36324-6FE3-BC36-3611-282CE26E2156}"/>
              </a:ext>
            </a:extLst>
          </p:cNvPr>
          <p:cNvSpPr>
            <a:spLocks noGrp="1"/>
          </p:cNvSpPr>
          <p:nvPr>
            <p:ph idx="1"/>
          </p:nvPr>
        </p:nvSpPr>
        <p:spPr>
          <a:xfrm>
            <a:off x="251520" y="1275606"/>
            <a:ext cx="8640959" cy="3600400"/>
          </a:xfrm>
        </p:spPr>
        <p:txBody>
          <a:bodyPr>
            <a:normAutofit/>
          </a:bodyPr>
          <a:lstStyle/>
          <a:p>
            <a:pPr marL="0" indent="0">
              <a:spcBef>
                <a:spcPts val="1200"/>
              </a:spcBef>
              <a:buClr>
                <a:schemeClr val="tx2"/>
              </a:buClr>
              <a:buNone/>
            </a:pPr>
            <a:r>
              <a:rPr lang="lt-LT" sz="2000" dirty="0">
                <a:solidFill>
                  <a:srgbClr val="7030A0"/>
                </a:solidFill>
              </a:rPr>
              <a:t>Dirbama grupelėse po 2–3 mokinius. </a:t>
            </a:r>
          </a:p>
          <a:p>
            <a:pPr marL="0" indent="0">
              <a:spcBef>
                <a:spcPts val="1200"/>
              </a:spcBef>
              <a:buClr>
                <a:schemeClr val="tx2"/>
              </a:buClr>
              <a:buNone/>
            </a:pPr>
            <a:r>
              <a:rPr lang="lt-LT" sz="2200" b="1" dirty="0">
                <a:solidFill>
                  <a:srgbClr val="7030A0"/>
                </a:solidFill>
              </a:rPr>
              <a:t>Užduotis mokinių grupelėms</a:t>
            </a:r>
          </a:p>
          <a:p>
            <a:pPr>
              <a:lnSpc>
                <a:spcPct val="105000"/>
              </a:lnSpc>
              <a:spcBef>
                <a:spcPts val="600"/>
              </a:spcBef>
              <a:buClr>
                <a:schemeClr val="tx2"/>
              </a:buClr>
            </a:pPr>
            <a:r>
              <a:rPr lang="lt-LT" sz="1900" dirty="0">
                <a:solidFill>
                  <a:srgbClr val="7030A0"/>
                </a:solidFill>
              </a:rPr>
              <a:t>Mokytojo nurodytu būdu, pavyzdžiui, burtais, pasiskirstykite ankstesnėje skaidrėje pateiktų žymiausių kompiuterių tinklų, interneto kūrėjų mokslininkų, inžinierių sąrašą, stengiantis nepalikti nė vienos nepaskirstytos pavardės. </a:t>
            </a:r>
          </a:p>
          <a:p>
            <a:pPr>
              <a:lnSpc>
                <a:spcPct val="105000"/>
              </a:lnSpc>
              <a:spcBef>
                <a:spcPts val="600"/>
              </a:spcBef>
              <a:buClr>
                <a:schemeClr val="tx2"/>
              </a:buClr>
            </a:pPr>
            <a:r>
              <a:rPr lang="lt-LT" sz="1900" dirty="0">
                <a:solidFill>
                  <a:srgbClr val="7030A0"/>
                </a:solidFill>
              </a:rPr>
              <a:t>Internete ar kituose šaltiniuose raskite informacijos apie jų nuopelnus ir darbų svarbą vystant kompiuterių tinklus, internetą.</a:t>
            </a:r>
          </a:p>
          <a:p>
            <a:pPr>
              <a:lnSpc>
                <a:spcPct val="105000"/>
              </a:lnSpc>
              <a:spcBef>
                <a:spcPts val="600"/>
              </a:spcBef>
              <a:buClr>
                <a:schemeClr val="tx2"/>
              </a:buClr>
            </a:pPr>
            <a:r>
              <a:rPr lang="lt-LT" sz="1900" dirty="0">
                <a:solidFill>
                  <a:srgbClr val="7030A0"/>
                </a:solidFill>
              </a:rPr>
              <a:t>Mokytojo nurodytu būdu pristatykite rastą informaciją bendraklasiams, o gal net kokiame nors specialiame renginyje. Pristatymo metu panaudokite rastą įdomią informaciją apie šių iškilių žmonių veiklą, gyvenimo faktus.</a:t>
            </a:r>
          </a:p>
        </p:txBody>
      </p:sp>
    </p:spTree>
    <p:extLst>
      <p:ext uri="{BB962C8B-B14F-4D97-AF65-F5344CB8AC3E}">
        <p14:creationId xmlns:p14="http://schemas.microsoft.com/office/powerpoint/2010/main" val="166615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AAA994-2A5F-E12D-C220-6F12BCE7FBD3}"/>
              </a:ext>
            </a:extLst>
          </p:cNvPr>
          <p:cNvSpPr>
            <a:spLocks noGrp="1"/>
          </p:cNvSpPr>
          <p:nvPr>
            <p:ph type="ctrTitle"/>
          </p:nvPr>
        </p:nvSpPr>
        <p:spPr/>
        <p:txBody>
          <a:bodyPr>
            <a:normAutofit/>
          </a:bodyPr>
          <a:lstStyle/>
          <a:p>
            <a:r>
              <a:rPr lang="lt-LT" dirty="0">
                <a:solidFill>
                  <a:schemeClr val="bg1">
                    <a:lumMod val="95000"/>
                  </a:schemeClr>
                </a:solidFill>
              </a:rPr>
              <a:t>Kompiuterių tinklų modeliai </a:t>
            </a:r>
          </a:p>
        </p:txBody>
      </p:sp>
      <p:sp>
        <p:nvSpPr>
          <p:cNvPr id="3" name="Antrinis pavadinimas 2">
            <a:extLst>
              <a:ext uri="{FF2B5EF4-FFF2-40B4-BE49-F238E27FC236}">
                <a16:creationId xmlns:a16="http://schemas.microsoft.com/office/drawing/2014/main" id="{E88355EC-8F78-D877-2E52-0B6DE6670378}"/>
              </a:ext>
            </a:extLst>
          </p:cNvPr>
          <p:cNvSpPr>
            <a:spLocks noGrp="1"/>
          </p:cNvSpPr>
          <p:nvPr>
            <p:ph type="subTitle" idx="1"/>
          </p:nvPr>
        </p:nvSpPr>
        <p:spPr>
          <a:xfrm>
            <a:off x="1099592" y="2643758"/>
            <a:ext cx="6944816" cy="1335081"/>
          </a:xfrm>
        </p:spPr>
        <p:txBody>
          <a:bodyPr>
            <a:normAutofit/>
          </a:bodyPr>
          <a:lstStyle/>
          <a:p>
            <a:r>
              <a:rPr lang="lt-LT" sz="1800" dirty="0"/>
              <a:t>K</a:t>
            </a:r>
            <a:r>
              <a:rPr lang="lt-LT" sz="2000" dirty="0"/>
              <a:t>ompiuterių tinklų modeliai gali būti įvairūs. Jie atspindi skirtingus būdus kaip kompiuteriai gali bendrauti tarpusavyje.</a:t>
            </a:r>
          </a:p>
          <a:p>
            <a:r>
              <a:rPr lang="lt-LT" sz="2000" b="1" dirty="0">
                <a:effectLst>
                  <a:outerShdw blurRad="38100" dist="38100" dir="2700000" algn="tl">
                    <a:srgbClr val="000000">
                      <a:alpha val="43137"/>
                    </a:srgbClr>
                  </a:outerShdw>
                </a:effectLst>
              </a:rPr>
              <a:t>Čia apžvelgsime keletą pagrindinių modelių.</a:t>
            </a:r>
            <a:endParaRPr lang="en-US" b="1" dirty="0">
              <a:effectLst>
                <a:outerShdw blurRad="38100" dist="38100" dir="2700000" algn="tl">
                  <a:srgbClr val="000000">
                    <a:alpha val="43137"/>
                  </a:srgbClr>
                </a:outerShdw>
              </a:effectLst>
            </a:endParaRPr>
          </a:p>
        </p:txBody>
      </p:sp>
      <p:sp>
        <p:nvSpPr>
          <p:cNvPr id="4" name="Skaidrės numerio vietos rezervavimo ženklas 3">
            <a:extLst>
              <a:ext uri="{FF2B5EF4-FFF2-40B4-BE49-F238E27FC236}">
                <a16:creationId xmlns:a16="http://schemas.microsoft.com/office/drawing/2014/main" id="{5488C8A8-BA0E-EE00-CA48-B015509C83BC}"/>
              </a:ext>
            </a:extLst>
          </p:cNvPr>
          <p:cNvSpPr>
            <a:spLocks noGrp="1"/>
          </p:cNvSpPr>
          <p:nvPr>
            <p:ph type="sldNum" sz="quarter" idx="12"/>
          </p:nvPr>
        </p:nvSpPr>
        <p:spPr/>
        <p:txBody>
          <a:bodyPr/>
          <a:lstStyle/>
          <a:p>
            <a:fld id="{B9A80618-428C-4C0C-BF00-FA87539524B4}" type="slidenum">
              <a:rPr lang="lt-LT" smtClean="0">
                <a:solidFill>
                  <a:srgbClr val="073E87"/>
                </a:solidFill>
              </a:rPr>
              <a:pPr/>
              <a:t>9</a:t>
            </a:fld>
            <a:endParaRPr lang="lt-LT">
              <a:solidFill>
                <a:srgbClr val="073E87"/>
              </a:solidFill>
            </a:endParaRPr>
          </a:p>
        </p:txBody>
      </p:sp>
    </p:spTree>
    <p:extLst>
      <p:ext uri="{BB962C8B-B14F-4D97-AF65-F5344CB8AC3E}">
        <p14:creationId xmlns:p14="http://schemas.microsoft.com/office/powerpoint/2010/main" val="3369833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angos forma">
  <a:themeElements>
    <a:clrScheme name="Bangos form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Bangos form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gos form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2_Bangos forma">
  <a:themeElements>
    <a:clrScheme name="Pasirinktinis 4">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4584D3"/>
      </a:hlink>
      <a:folHlink>
        <a:srgbClr val="03A8A4"/>
      </a:folHlink>
    </a:clrScheme>
    <a:fontScheme name="Bangos form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gos form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10843</TotalTime>
  <Words>8006</Words>
  <Application>Microsoft Office PowerPoint</Application>
  <PresentationFormat>Demonstracija ekrane (16:9)</PresentationFormat>
  <Paragraphs>670</Paragraphs>
  <Slides>80</Slides>
  <Notes>4</Notes>
  <HiddenSlides>0</HiddenSlides>
  <MMClips>0</MMClips>
  <ScaleCrop>false</ScaleCrop>
  <HeadingPairs>
    <vt:vector size="6" baseType="variant">
      <vt:variant>
        <vt:lpstr>Naudojami šriftai</vt:lpstr>
      </vt:variant>
      <vt:variant>
        <vt:i4>8</vt:i4>
      </vt:variant>
      <vt:variant>
        <vt:lpstr>Tema</vt:lpstr>
      </vt:variant>
      <vt:variant>
        <vt:i4>2</vt:i4>
      </vt:variant>
      <vt:variant>
        <vt:lpstr>Skaidrių pavadinimai</vt:lpstr>
      </vt:variant>
      <vt:variant>
        <vt:i4>80</vt:i4>
      </vt:variant>
    </vt:vector>
  </HeadingPairs>
  <TitlesOfParts>
    <vt:vector size="90" baseType="lpstr">
      <vt:lpstr>Arial</vt:lpstr>
      <vt:lpstr>Calibri</vt:lpstr>
      <vt:lpstr>Cambria</vt:lpstr>
      <vt:lpstr>Candara</vt:lpstr>
      <vt:lpstr>Symbol</vt:lpstr>
      <vt:lpstr>Söhne</vt:lpstr>
      <vt:lpstr>Times New Roman</vt:lpstr>
      <vt:lpstr>Wingdings</vt:lpstr>
      <vt:lpstr>1_Bangos forma</vt:lpstr>
      <vt:lpstr>2_Bangos forma</vt:lpstr>
      <vt:lpstr>Kompiuterių tinklai III (11) gimnazijos klasė</vt:lpstr>
      <vt:lpstr>Kompiuterių tinklai. III (11) gimnazijos klasė Informatikos bendroji programa</vt:lpstr>
      <vt:lpstr>Trumpa kompiuterių tinklų istorija</vt:lpstr>
      <vt:lpstr>Ankstyvieji interneto metai</vt:lpstr>
      <vt:lpstr>Interneto aukso amžius</vt:lpstr>
      <vt:lpstr>Dabartis ir ateitis</vt:lpstr>
      <vt:lpstr>Kompiuterių tinklų samprata</vt:lpstr>
      <vt:lpstr>Kompiuterių tinklų nauda</vt:lpstr>
      <vt:lpstr>Kompiuterių tinklų modeliai </vt:lpstr>
      <vt:lpstr>Kompiuterių tinklų modeliai (1) </vt:lpstr>
      <vt:lpstr>Kompiuterių tinklų modeliai (2) </vt:lpstr>
      <vt:lpstr>Kompiuterių tinklų modeliai (3) </vt:lpstr>
      <vt:lpstr>Lokalieji ir išoriniai kompiuterių tinklai</vt:lpstr>
      <vt:lpstr>Lokalieji ir išoriniai kompiuterių tinklai: pagrindiniai skirtumai (1)</vt:lpstr>
      <vt:lpstr>Lokalieji ir išoriniai kompiuterių tinklai: pagrindiniai skirtumai (2)</vt:lpstr>
      <vt:lpstr>Lokalieji ir išoriniai kompiuterių tinklai: pagrindiniai skirtumai (3)</vt:lpstr>
      <vt:lpstr>Lokalieji ir išoriniai kompiuterių tinklai: pagrindiniai skirtumai (4)</vt:lpstr>
      <vt:lpstr>Lokalaus (vietinio) tinklo (LAN) topologija </vt:lpstr>
      <vt:lpstr>Kompiuterių tinklo architektūra</vt:lpstr>
      <vt:lpstr>Kompiuterių tinklo architektūra (santrauka)</vt:lpstr>
      <vt:lpstr>Pagrindiniai tinklų architektūros modeliai (1) </vt:lpstr>
      <vt:lpstr>Pagrindiniai tinklų architektūros modeliai (2) </vt:lpstr>
      <vt:lpstr>Pagrindiniai tinklų architektūros modeliai (3) </vt:lpstr>
      <vt:lpstr>Pagrindiniai tinklų architektūros modeliai (4) </vt:lpstr>
      <vt:lpstr>Kliento / serverio architektūros žvaigždės topologijos vietinio tinklo (LAN) pavyzdys</vt:lpstr>
      <vt:lpstr>TCP/IP yra hierarchinis protokolas</vt:lpstr>
      <vt:lpstr>Duomenų persiuntimui naudojamas dekompozicijos principas (1)</vt:lpstr>
      <vt:lpstr>Duomenų persiuntimui naudojamas dekompozicijos principas (2)</vt:lpstr>
      <vt:lpstr>Kaip visi sluoksniai dirba kartu?</vt:lpstr>
      <vt:lpstr>Plačiau apie duomenų perdavimo sluoksnius, protokolus (1)</vt:lpstr>
      <vt:lpstr>Užduotis „Susipažinkite su tinklo etiketu“ (diskusijos grupėse)</vt:lpstr>
      <vt:lpstr>Plačiau apie duomenų perdavimo sluoksnius, protokolus (2)</vt:lpstr>
      <vt:lpstr>Plačiau apie duomenų perdavimo sluoksnius, protokolus (3)</vt:lpstr>
      <vt:lpstr>Plačiau apie duomenų perdavimo sluoksnius, protokolus (4)</vt:lpstr>
      <vt:lpstr>Kompiuterių vardai (adresai)</vt:lpstr>
      <vt:lpstr>DNS (1)</vt:lpstr>
      <vt:lpstr>DNS (2)</vt:lpstr>
      <vt:lpstr>DNS (3)</vt:lpstr>
      <vt:lpstr>DNS (4)</vt:lpstr>
      <vt:lpstr>DNS (5)</vt:lpstr>
      <vt:lpstr>Užduotis: domenai, DNS, IP</vt:lpstr>
      <vt:lpstr>Užduotis: domenai, DNS, IP</vt:lpstr>
      <vt:lpstr>Užduotis: domenai, DNS, IP</vt:lpstr>
      <vt:lpstr>Klausimai (užduočiai Nr. 5)</vt:lpstr>
      <vt:lpstr>Užduotis: domenai, DNS, IP</vt:lpstr>
      <vt:lpstr>URL (1)</vt:lpstr>
      <vt:lpstr>URL (2)</vt:lpstr>
      <vt:lpstr>Vietiniai (lokalieji) kompiuterių tinklai</vt:lpstr>
      <vt:lpstr>Lokalieji (vietiniai) tinklai, MAC adresas – tinklo sąsajos (prieigos) sluoksnis (Link Layer) (1)</vt:lpstr>
      <vt:lpstr>Lokalieji (vietiniai) tinklai, MAC adresas – tinklo sąsajos (prieigos) sluoksnis (Link Layer) (2)</vt:lpstr>
      <vt:lpstr>Lokalieji (vietiniai) tinklai, MAC adresas – tinklo sąsajos (prieigos) sluoksnis (Link Layer) (3)</vt:lpstr>
      <vt:lpstr>Užduotis: lokalieji tinklai, MAC adresas </vt:lpstr>
      <vt:lpstr>Lokalieji (vietiniai, vidiniai) tinklai, jų prieiga prie interneto (1)</vt:lpstr>
      <vt:lpstr>Lokalieji (vietiniai, vidiniai) tinklai, jų prieiga prie interneto (2)</vt:lpstr>
      <vt:lpstr>IPv4 adresai. Klasifikacija ir  įvairovė (1)</vt:lpstr>
      <vt:lpstr>IPv4 adresai. Klasifikacija ir  įvairovė (2)</vt:lpstr>
      <vt:lpstr>IPv4 adresai. Klasifikacija ir  įvairovė (3)</vt:lpstr>
      <vt:lpstr>IPv4 adresai. Klasifikacija ir  įvairovė (4)</vt:lpstr>
      <vt:lpstr>IPv4 adresai. Klasifikacija ir  įvairovė (5)</vt:lpstr>
      <vt:lpstr>Kompiuterių tinklo maršrutizatorius</vt:lpstr>
      <vt:lpstr>Kompiuterių tinklo maršrutizatorius (1) </vt:lpstr>
      <vt:lpstr>„PowerPoint“ pateiktis</vt:lpstr>
      <vt:lpstr>Kompiuterių tinklo maršrutizatorius (2) </vt:lpstr>
      <vt:lpstr>Kompiuterių tinklo maršrutizatorius (3) </vt:lpstr>
      <vt:lpstr>Užduotis „Kompiuterių tinklo maršrutizatorius“ </vt:lpstr>
      <vt:lpstr>Kompiuterių tinklo maršrutizatorius (4) </vt:lpstr>
      <vt:lpstr>Kompiuterių tinklo maršrutizatorius (5) </vt:lpstr>
      <vt:lpstr>Kompiuterio tinklo adresų parametrai</vt:lpstr>
      <vt:lpstr>Kompiuterių tinklų prievadai (portai)</vt:lpstr>
      <vt:lpstr>Kompiuterių tinklų prievadai (portai) (1)</vt:lpstr>
      <vt:lpstr>Kompiuterių tinklų prievadai (portai) (2)</vt:lpstr>
      <vt:lpstr>Kompiuterių tinklų prievadai (portai) (3)</vt:lpstr>
      <vt:lpstr>Kompiuterių tinklų prievadai (portai) (4)</vt:lpstr>
      <vt:lpstr>Kompiuterių tinklų prievadai (portai) (5)</vt:lpstr>
      <vt:lpstr>Kompiuterių tinklų prievadai (portai) (6)</vt:lpstr>
      <vt:lpstr>Užduotis „Kompiuterių tinklų portai“ </vt:lpstr>
      <vt:lpstr>Užduotis „Kompiuterių tinklų portai“ </vt:lpstr>
      <vt:lpstr>Kompiuterių tinklų ir interneto vystymo žymiausi mokslininkai, inžinieriai (1)</vt:lpstr>
      <vt:lpstr>Kompiuterių tinklų ir interneto vystymo žymiausi mokslininkai, inžinieriai (2)</vt:lpstr>
      <vt:lpstr>Užduotis „Kompiuterių tinklų ir interneto vystymo žymiausi mokslininkai, inžinieriai“ </vt:lpstr>
    </vt:vector>
  </TitlesOfParts>
  <Company>Šilutė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Kompiuterių tinklai, 11 klasė</dc:title>
  <dc:creator>Tatjana Ba;vočienė, Antanas Balvočius</dc:creator>
  <cp:lastModifiedBy>Admin</cp:lastModifiedBy>
  <cp:revision>315</cp:revision>
  <dcterms:created xsi:type="dcterms:W3CDTF">2023-09-13T18:05:32Z</dcterms:created>
  <dcterms:modified xsi:type="dcterms:W3CDTF">2023-11-10T05:58:46Z</dcterms:modified>
</cp:coreProperties>
</file>