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8"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51" autoAdjust="0"/>
  </p:normalViewPr>
  <p:slideViewPr>
    <p:cSldViewPr>
      <p:cViewPr varScale="1">
        <p:scale>
          <a:sx n="101" d="100"/>
          <a:sy n="101" d="100"/>
        </p:scale>
        <p:origin x="35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90143-9619-4880-BD09-7A2D8A41A271}" type="datetimeFigureOut">
              <a:rPr lang="lt-LT" smtClean="0"/>
              <a:t>2023-09-10</a:t>
            </a:fld>
            <a:endParaRPr lang="lt-LT"/>
          </a:p>
        </p:txBody>
      </p:sp>
      <p:sp>
        <p:nvSpPr>
          <p:cNvPr id="4" name="Skaidrės vaizdo vietos rezervavimo ženkla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A38E3-D960-47CE-8B1B-023A89EC8C24}" type="slidenum">
              <a:rPr lang="lt-LT" smtClean="0"/>
              <a:t>‹#›</a:t>
            </a:fld>
            <a:endParaRPr lang="lt-LT"/>
          </a:p>
        </p:txBody>
      </p:sp>
    </p:spTree>
    <p:extLst>
      <p:ext uri="{BB962C8B-B14F-4D97-AF65-F5344CB8AC3E}">
        <p14:creationId xmlns:p14="http://schemas.microsoft.com/office/powerpoint/2010/main" val="331473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2</a:t>
            </a:fld>
            <a:endParaRPr lang="lt-LT"/>
          </a:p>
        </p:txBody>
      </p:sp>
    </p:spTree>
    <p:extLst>
      <p:ext uri="{BB962C8B-B14F-4D97-AF65-F5344CB8AC3E}">
        <p14:creationId xmlns:p14="http://schemas.microsoft.com/office/powerpoint/2010/main" val="361065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11</a:t>
            </a:fld>
            <a:endParaRPr lang="lt-LT"/>
          </a:p>
        </p:txBody>
      </p:sp>
    </p:spTree>
    <p:extLst>
      <p:ext uri="{BB962C8B-B14F-4D97-AF65-F5344CB8AC3E}">
        <p14:creationId xmlns:p14="http://schemas.microsoft.com/office/powerpoint/2010/main" val="3789247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Jeigu daug laiko, galima prašyti</a:t>
            </a:r>
            <a:r>
              <a:rPr lang="lt-LT" baseline="0" dirty="0" smtClean="0"/>
              <a:t> sukurti programą sveikajai daliai ir liekanai</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12</a:t>
            </a:fld>
            <a:endParaRPr lang="lt-LT"/>
          </a:p>
        </p:txBody>
      </p:sp>
    </p:spTree>
    <p:extLst>
      <p:ext uri="{BB962C8B-B14F-4D97-AF65-F5344CB8AC3E}">
        <p14:creationId xmlns:p14="http://schemas.microsoft.com/office/powerpoint/2010/main" val="407789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13</a:t>
            </a:fld>
            <a:endParaRPr lang="lt-LT"/>
          </a:p>
        </p:txBody>
      </p:sp>
    </p:spTree>
    <p:extLst>
      <p:ext uri="{BB962C8B-B14F-4D97-AF65-F5344CB8AC3E}">
        <p14:creationId xmlns:p14="http://schemas.microsoft.com/office/powerpoint/2010/main" val="974023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14</a:t>
            </a:fld>
            <a:endParaRPr lang="lt-LT"/>
          </a:p>
        </p:txBody>
      </p:sp>
    </p:spTree>
    <p:extLst>
      <p:ext uri="{BB962C8B-B14F-4D97-AF65-F5344CB8AC3E}">
        <p14:creationId xmlns:p14="http://schemas.microsoft.com/office/powerpoint/2010/main" val="1658192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15</a:t>
            </a:fld>
            <a:endParaRPr lang="lt-LT"/>
          </a:p>
        </p:txBody>
      </p:sp>
    </p:spTree>
    <p:extLst>
      <p:ext uri="{BB962C8B-B14F-4D97-AF65-F5344CB8AC3E}">
        <p14:creationId xmlns:p14="http://schemas.microsoft.com/office/powerpoint/2010/main" val="76843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16</a:t>
            </a:fld>
            <a:endParaRPr lang="lt-LT"/>
          </a:p>
        </p:txBody>
      </p:sp>
    </p:spTree>
    <p:extLst>
      <p:ext uri="{BB962C8B-B14F-4D97-AF65-F5344CB8AC3E}">
        <p14:creationId xmlns:p14="http://schemas.microsoft.com/office/powerpoint/2010/main" val="2482677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17</a:t>
            </a:fld>
            <a:endParaRPr lang="lt-LT"/>
          </a:p>
        </p:txBody>
      </p:sp>
    </p:spTree>
    <p:extLst>
      <p:ext uri="{BB962C8B-B14F-4D97-AF65-F5344CB8AC3E}">
        <p14:creationId xmlns:p14="http://schemas.microsoft.com/office/powerpoint/2010/main" val="281302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18</a:t>
            </a:fld>
            <a:endParaRPr lang="lt-LT"/>
          </a:p>
        </p:txBody>
      </p:sp>
    </p:spTree>
    <p:extLst>
      <p:ext uri="{BB962C8B-B14F-4D97-AF65-F5344CB8AC3E}">
        <p14:creationId xmlns:p14="http://schemas.microsoft.com/office/powerpoint/2010/main" val="134586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19</a:t>
            </a:fld>
            <a:endParaRPr lang="lt-LT"/>
          </a:p>
        </p:txBody>
      </p:sp>
    </p:spTree>
    <p:extLst>
      <p:ext uri="{BB962C8B-B14F-4D97-AF65-F5344CB8AC3E}">
        <p14:creationId xmlns:p14="http://schemas.microsoft.com/office/powerpoint/2010/main" val="111437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20</a:t>
            </a:fld>
            <a:endParaRPr lang="lt-LT"/>
          </a:p>
        </p:txBody>
      </p:sp>
    </p:spTree>
    <p:extLst>
      <p:ext uri="{BB962C8B-B14F-4D97-AF65-F5344CB8AC3E}">
        <p14:creationId xmlns:p14="http://schemas.microsoft.com/office/powerpoint/2010/main" val="170854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3</a:t>
            </a:fld>
            <a:endParaRPr lang="lt-LT"/>
          </a:p>
        </p:txBody>
      </p:sp>
    </p:spTree>
    <p:extLst>
      <p:ext uri="{BB962C8B-B14F-4D97-AF65-F5344CB8AC3E}">
        <p14:creationId xmlns:p14="http://schemas.microsoft.com/office/powerpoint/2010/main" val="369567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21</a:t>
            </a:fld>
            <a:endParaRPr lang="lt-LT"/>
          </a:p>
        </p:txBody>
      </p:sp>
    </p:spTree>
    <p:extLst>
      <p:ext uri="{BB962C8B-B14F-4D97-AF65-F5344CB8AC3E}">
        <p14:creationId xmlns:p14="http://schemas.microsoft.com/office/powerpoint/2010/main" val="762425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4</a:t>
            </a:fld>
            <a:endParaRPr lang="lt-LT"/>
          </a:p>
        </p:txBody>
      </p:sp>
    </p:spTree>
    <p:extLst>
      <p:ext uri="{BB962C8B-B14F-4D97-AF65-F5344CB8AC3E}">
        <p14:creationId xmlns:p14="http://schemas.microsoft.com/office/powerpoint/2010/main" val="91681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5</a:t>
            </a:fld>
            <a:endParaRPr lang="lt-LT"/>
          </a:p>
        </p:txBody>
      </p:sp>
    </p:spTree>
    <p:extLst>
      <p:ext uri="{BB962C8B-B14F-4D97-AF65-F5344CB8AC3E}">
        <p14:creationId xmlns:p14="http://schemas.microsoft.com/office/powerpoint/2010/main" val="408385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6</a:t>
            </a:fld>
            <a:endParaRPr lang="lt-LT"/>
          </a:p>
        </p:txBody>
      </p:sp>
    </p:spTree>
    <p:extLst>
      <p:ext uri="{BB962C8B-B14F-4D97-AF65-F5344CB8AC3E}">
        <p14:creationId xmlns:p14="http://schemas.microsoft.com/office/powerpoint/2010/main" val="237543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Pradžia. Programavimo kalbos yra įvairios ir skirtos įvairioms užduotims spręsti. Kiekviena kalba turi savo unikalią sintaksę, savybes ir </a:t>
            </a:r>
            <a:r>
              <a:rPr lang="lt-LT" sz="1200" b="0" i="0" kern="1200" dirty="0" err="1" smtClean="0">
                <a:solidFill>
                  <a:schemeClr val="tx1"/>
                </a:solidFill>
                <a:effectLst/>
                <a:latin typeface="+mn-lt"/>
                <a:ea typeface="+mn-ea"/>
                <a:cs typeface="+mn-cs"/>
              </a:rPr>
              <a:t>privalumus</a:t>
            </a:r>
            <a:r>
              <a:rPr lang="lt-LT" sz="1200" b="0" i="0" kern="1200" dirty="0" smtClean="0">
                <a:solidFill>
                  <a:schemeClr val="tx1"/>
                </a:solidFill>
                <a:effectLst/>
                <a:latin typeface="+mn-lt"/>
                <a:ea typeface="+mn-ea"/>
                <a:cs typeface="+mn-cs"/>
              </a:rPr>
              <a:t>. Štai keletas programavimo kalbų pavyzdžių ir jų tipinės paskirtys:</a:t>
            </a:r>
          </a:p>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Pabaiga. Čia yra tik keletas programavimo kalbų pavyzdžių ir jų tipinės paskirtys. Kiekviena kalba turi savo stipriąsias ir silpnąsias puses, todėl programuotojai pasirenka kalbą atsižvelgdami į konkretų projektą ir užduotis, kurias jie nori išspręsti. Tai leidžia jiems efektyviai kurti įvairias programas ir sprendimus.</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7</a:t>
            </a:fld>
            <a:endParaRPr lang="lt-LT"/>
          </a:p>
        </p:txBody>
      </p:sp>
    </p:spTree>
    <p:extLst>
      <p:ext uri="{BB962C8B-B14F-4D97-AF65-F5344CB8AC3E}">
        <p14:creationId xmlns:p14="http://schemas.microsoft.com/office/powerpoint/2010/main" val="1657032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Pradžia. Aritmetinės operacijos yra pagrindinės matematinės operacijos, kurios naudojamos programavime skaičių manipuliacijai. Šios operacijos leidžia mums atlikti skaičiavimus, manipuliuoti duomenimis ir spręsti įvairias užduotis. Pagrindinės aritmetinės operacijos yra sudėties, atimties, daugybos ir dalybos operacijos.</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8</a:t>
            </a:fld>
            <a:endParaRPr lang="lt-LT"/>
          </a:p>
        </p:txBody>
      </p:sp>
    </p:spTree>
    <p:extLst>
      <p:ext uri="{BB962C8B-B14F-4D97-AF65-F5344CB8AC3E}">
        <p14:creationId xmlns:p14="http://schemas.microsoft.com/office/powerpoint/2010/main" val="1973667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9</a:t>
            </a:fld>
            <a:endParaRPr lang="lt-LT"/>
          </a:p>
        </p:txBody>
      </p:sp>
    </p:spTree>
    <p:extLst>
      <p:ext uri="{BB962C8B-B14F-4D97-AF65-F5344CB8AC3E}">
        <p14:creationId xmlns:p14="http://schemas.microsoft.com/office/powerpoint/2010/main" val="161980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Jeigu daug laiko, galima prašyti</a:t>
            </a:r>
            <a:r>
              <a:rPr lang="lt-LT" baseline="0" dirty="0" smtClean="0"/>
              <a:t> sukurti programą sveikajai daliai ir liekanai</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10</a:t>
            </a:fld>
            <a:endParaRPr lang="lt-LT"/>
          </a:p>
        </p:txBody>
      </p:sp>
    </p:spTree>
    <p:extLst>
      <p:ext uri="{BB962C8B-B14F-4D97-AF65-F5344CB8AC3E}">
        <p14:creationId xmlns:p14="http://schemas.microsoft.com/office/powerpoint/2010/main" val="169341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p:cNvSpPr>
            <a:spLocks noGrp="1"/>
          </p:cNvSpPr>
          <p:nvPr>
            <p:ph type="ctrTitle"/>
          </p:nvPr>
        </p:nvSpPr>
        <p:spPr>
          <a:xfrm>
            <a:off x="1143000" y="1122363"/>
            <a:ext cx="6858000" cy="2387600"/>
          </a:xfrm>
        </p:spPr>
        <p:txBody>
          <a:bodyPr anchor="b"/>
          <a:lstStyle>
            <a:lvl1pPr algn="ctr">
              <a:defRPr sz="4500"/>
            </a:lvl1pPr>
          </a:lstStyle>
          <a:p>
            <a:r>
              <a:rPr lang="lt-LT" smtClean="0"/>
              <a:t>Spustelėję redag. ruoš. pavad. stilių</a:t>
            </a:r>
            <a:endParaRPr lang="lt-LT"/>
          </a:p>
        </p:txBody>
      </p:sp>
      <p:sp>
        <p:nvSpPr>
          <p:cNvPr id="3" name="Antrinis pavadinimas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lt-LT" smtClean="0"/>
              <a:t>Spustelėję redag. ruoš. paantrš. stilių</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9/10/2023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72942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9/10/2023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50291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43675" y="365125"/>
            <a:ext cx="1971675" cy="5811838"/>
          </a:xfrm>
        </p:spPr>
        <p:txBody>
          <a:bodyPr vert="eaVert"/>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a:xfrm>
            <a:off x="628650" y="365125"/>
            <a:ext cx="5800725" cy="5811838"/>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9/10/2023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41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9/10/2023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42691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3888" y="1709739"/>
            <a:ext cx="7886700" cy="2852737"/>
          </a:xfrm>
        </p:spPr>
        <p:txBody>
          <a:bodyPr anchor="b"/>
          <a:lstStyle>
            <a:lvl1pPr>
              <a:defRPr sz="4500"/>
            </a:lvl1p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lt-LT" smtClean="0"/>
              <a:t>Spustelėję redag. ruoš. teksto stilių</a:t>
            </a:r>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9/10/2023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9982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sz="half" idx="1"/>
          </p:nvPr>
        </p:nvSpPr>
        <p:spPr>
          <a:xfrm>
            <a:off x="6286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291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9/10/2023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0452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365126"/>
            <a:ext cx="7886700" cy="1325563"/>
          </a:xfrm>
        </p:spPr>
        <p:txBody>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4" name="Turinio vietos rezervavimo ženklas 3"/>
          <p:cNvSpPr>
            <a:spLocks noGrp="1"/>
          </p:cNvSpPr>
          <p:nvPr>
            <p:ph sz="half" idx="2"/>
          </p:nvPr>
        </p:nvSpPr>
        <p:spPr>
          <a:xfrm>
            <a:off x="629842" y="2505075"/>
            <a:ext cx="3868340"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6" name="Turinio vietos rezervavimo ženklas 5"/>
          <p:cNvSpPr>
            <a:spLocks noGrp="1"/>
          </p:cNvSpPr>
          <p:nvPr>
            <p:ph sz="quarter" idx="4"/>
          </p:nvPr>
        </p:nvSpPr>
        <p:spPr>
          <a:xfrm>
            <a:off x="4629150" y="2505075"/>
            <a:ext cx="3887391"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AFF29E89-4237-4E4B-9600-F71E36C17C35}" type="datetimeFigureOut">
              <a:rPr lang="en-US" smtClean="0"/>
              <a:pPr/>
              <a:t>9/10/2023</a:t>
            </a:fld>
            <a:endParaRPr lang="en-US"/>
          </a:p>
        </p:txBody>
      </p:sp>
      <p:sp>
        <p:nvSpPr>
          <p:cNvPr id="8" name="Poraštės vietos rezervavimo ženklas 7"/>
          <p:cNvSpPr>
            <a:spLocks noGrp="1"/>
          </p:cNvSpPr>
          <p:nvPr>
            <p:ph type="ftr" sz="quarter" idx="11"/>
          </p:nvPr>
        </p:nvSpPr>
        <p:spPr/>
        <p:txBody>
          <a:bodyPr/>
          <a:lstStyle/>
          <a:p>
            <a:endParaRPr lang="en-US"/>
          </a:p>
        </p:txBody>
      </p:sp>
      <p:sp>
        <p:nvSpPr>
          <p:cNvPr id="9" name="Skaidrės numerio vietos rezervavimo ženklas 8"/>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23640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Datos vietos rezervavimo ženklas 2"/>
          <p:cNvSpPr>
            <a:spLocks noGrp="1"/>
          </p:cNvSpPr>
          <p:nvPr>
            <p:ph type="dt" sz="half" idx="10"/>
          </p:nvPr>
        </p:nvSpPr>
        <p:spPr/>
        <p:txBody>
          <a:bodyPr/>
          <a:lstStyle/>
          <a:p>
            <a:fld id="{AFF29E89-4237-4E4B-9600-F71E36C17C35}" type="datetimeFigureOut">
              <a:rPr lang="en-US" smtClean="0"/>
              <a:pPr/>
              <a:t>9/10/2023</a:t>
            </a:fld>
            <a:endParaRPr lang="en-US"/>
          </a:p>
        </p:txBody>
      </p:sp>
      <p:sp>
        <p:nvSpPr>
          <p:cNvPr id="4" name="Poraštės vietos rezervavimo ženklas 3"/>
          <p:cNvSpPr>
            <a:spLocks noGrp="1"/>
          </p:cNvSpPr>
          <p:nvPr>
            <p:ph type="ftr" sz="quarter" idx="11"/>
          </p:nvPr>
        </p:nvSpPr>
        <p:spPr/>
        <p:txBody>
          <a:bodyPr/>
          <a:lstStyle/>
          <a:p>
            <a:endParaRPr lang="en-US"/>
          </a:p>
        </p:txBody>
      </p:sp>
      <p:sp>
        <p:nvSpPr>
          <p:cNvPr id="5" name="Skaidrės numerio vietos rezervavimo ženklas 4"/>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90289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AFF29E89-4237-4E4B-9600-F71E36C17C35}" type="datetimeFigureOut">
              <a:rPr lang="en-US" smtClean="0"/>
              <a:pPr/>
              <a:t>9/10/2023</a:t>
            </a:fld>
            <a:endParaRPr lang="en-US"/>
          </a:p>
        </p:txBody>
      </p:sp>
      <p:sp>
        <p:nvSpPr>
          <p:cNvPr id="3" name="Poraštės vietos rezervavimo ženklas 2"/>
          <p:cNvSpPr>
            <a:spLocks noGrp="1"/>
          </p:cNvSpPr>
          <p:nvPr>
            <p:ph type="ftr" sz="quarter" idx="11"/>
          </p:nvPr>
        </p:nvSpPr>
        <p:spPr/>
        <p:txBody>
          <a:bodyPr/>
          <a:lstStyle/>
          <a:p>
            <a:endParaRPr lang="en-US"/>
          </a:p>
        </p:txBody>
      </p:sp>
      <p:sp>
        <p:nvSpPr>
          <p:cNvPr id="4" name="Skaidrės numerio vietos rezervavimo ženklas 3"/>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806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Turinio vietos rezervavimo ženklas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9/10/2023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3224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Paveikslėlio vietos rezervavimo ženklas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9/10/2023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61013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F29E89-4237-4E4B-9600-F71E36C17C35}" type="datetimeFigureOut">
              <a:rPr lang="en-US" smtClean="0"/>
              <a:pPr/>
              <a:t>9/10/2023</a:t>
            </a:fld>
            <a:endParaRPr lang="en-US"/>
          </a:p>
        </p:txBody>
      </p:sp>
      <p:sp>
        <p:nvSpPr>
          <p:cNvPr id="5" name="Poraštės vietos rezervavimo ženklas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kaidrės numerio vietos rezervavimo ženklas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0D5A73-026C-496E-97B7-A222355DF7BE}" type="slidenum">
              <a:rPr lang="en-US" smtClean="0"/>
              <a:pPr/>
              <a:t>‹#›</a:t>
            </a:fld>
            <a:endParaRPr lang="en-US"/>
          </a:p>
        </p:txBody>
      </p:sp>
    </p:spTree>
    <p:extLst>
      <p:ext uri="{BB962C8B-B14F-4D97-AF65-F5344CB8AC3E}">
        <p14:creationId xmlns:p14="http://schemas.microsoft.com/office/powerpoint/2010/main" val="4104543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22363"/>
            <a:ext cx="8424936" cy="2387600"/>
          </a:xfrm>
        </p:spPr>
        <p:txBody>
          <a:bodyPr>
            <a:normAutofit/>
          </a:bodyPr>
          <a:lstStyle/>
          <a:p>
            <a:r>
              <a:rPr lang="lt-LT" sz="4400" b="1" dirty="0"/>
              <a:t>Programavimo kalbos konstrukcijos</a:t>
            </a:r>
            <a:endParaRPr lang="lt-LT" sz="4400" b="1" dirty="0"/>
          </a:p>
        </p:txBody>
      </p:sp>
      <p:sp>
        <p:nvSpPr>
          <p:cNvPr id="3" name="Subtitle 2"/>
          <p:cNvSpPr>
            <a:spLocks noGrp="1"/>
          </p:cNvSpPr>
          <p:nvPr>
            <p:ph type="subTitle" idx="1"/>
          </p:nvPr>
        </p:nvSpPr>
        <p:spPr>
          <a:xfrm>
            <a:off x="3857620" y="571480"/>
            <a:ext cx="4119562" cy="914400"/>
          </a:xfrm>
        </p:spPr>
        <p:txBody>
          <a:bodyPr/>
          <a:lstStyle/>
          <a:p>
            <a:r>
              <a:rPr lang="lt-LT" b="1" dirty="0" smtClean="0"/>
              <a:t>Informatika</a:t>
            </a:r>
            <a:endParaRPr lang="lt-LT"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2160" y="365126"/>
            <a:ext cx="2503190" cy="1325563"/>
          </a:xfrm>
        </p:spPr>
        <p:txBody>
          <a:bodyPr>
            <a:normAutofit/>
          </a:bodyPr>
          <a:lstStyle/>
          <a:p>
            <a:r>
              <a:rPr lang="lt-LT" b="1" dirty="0"/>
              <a:t>Pavyz</a:t>
            </a:r>
            <a:r>
              <a:rPr lang="lt-LT" b="1" dirty="0"/>
              <a:t>d</a:t>
            </a:r>
            <a:r>
              <a:rPr lang="lt-LT" b="1" dirty="0"/>
              <a:t>ys</a:t>
            </a:r>
            <a:endParaRPr lang="en-US" b="1" dirty="0"/>
          </a:p>
        </p:txBody>
      </p:sp>
      <p:pic>
        <p:nvPicPr>
          <p:cNvPr id="4" name="Paveikslėlis 3"/>
          <p:cNvPicPr>
            <a:picLocks noChangeAspect="1"/>
          </p:cNvPicPr>
          <p:nvPr/>
        </p:nvPicPr>
        <p:blipFill>
          <a:blip r:embed="rId3"/>
          <a:stretch>
            <a:fillRect/>
          </a:stretch>
        </p:blipFill>
        <p:spPr>
          <a:xfrm>
            <a:off x="611560" y="188640"/>
            <a:ext cx="4276725" cy="6353175"/>
          </a:xfrm>
          <a:prstGeom prst="rect">
            <a:avLst/>
          </a:prstGeom>
        </p:spPr>
      </p:pic>
    </p:spTree>
    <p:extLst>
      <p:ext uri="{BB962C8B-B14F-4D97-AF65-F5344CB8AC3E}">
        <p14:creationId xmlns:p14="http://schemas.microsoft.com/office/powerpoint/2010/main" val="237952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Loginės operacijos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r>
              <a:rPr lang="lt-LT" sz="2000" b="1" dirty="0"/>
              <a:t>AND (IR) operacija:</a:t>
            </a:r>
            <a:r>
              <a:rPr lang="lt-LT" sz="2000" dirty="0"/>
              <a:t> AND operacija grąžina „tiesą“ (</a:t>
            </a:r>
            <a:r>
              <a:rPr lang="lt-LT" sz="2000" dirty="0" err="1"/>
              <a:t>True</a:t>
            </a:r>
            <a:r>
              <a:rPr lang="lt-LT" sz="2000" dirty="0"/>
              <a:t>), jei abi jos operandų sąlygos yra „tiesa“ (</a:t>
            </a:r>
            <a:r>
              <a:rPr lang="lt-LT" sz="2000" dirty="0" err="1"/>
              <a:t>True</a:t>
            </a:r>
            <a:r>
              <a:rPr lang="lt-LT" sz="2000" dirty="0"/>
              <a:t>). Jei </a:t>
            </a:r>
            <a:r>
              <a:rPr lang="lt-LT" sz="2000" dirty="0"/>
              <a:t>nors</a:t>
            </a:r>
            <a:r>
              <a:rPr lang="lt-LT" sz="2000" dirty="0"/>
              <a:t> viena iš sąlygų yra „netiesa“ (</a:t>
            </a:r>
            <a:r>
              <a:rPr lang="lt-LT" sz="2000" dirty="0" err="1"/>
              <a:t>False</a:t>
            </a:r>
            <a:r>
              <a:rPr lang="lt-LT" sz="2000" dirty="0"/>
              <a:t>), rezultatas yra „netiesa“ (</a:t>
            </a:r>
            <a:r>
              <a:rPr lang="lt-LT" sz="2000" dirty="0" err="1"/>
              <a:t>False</a:t>
            </a:r>
            <a:r>
              <a:rPr lang="lt-LT" sz="2000" dirty="0"/>
              <a:t>).</a:t>
            </a:r>
          </a:p>
          <a:p>
            <a:r>
              <a:rPr lang="lt-LT" sz="2000" b="1" dirty="0"/>
              <a:t>OR (ARBA) operacija:</a:t>
            </a:r>
            <a:r>
              <a:rPr lang="lt-LT" sz="2000" dirty="0"/>
              <a:t> OR operacija grąžina „tiesą“ (</a:t>
            </a:r>
            <a:r>
              <a:rPr lang="lt-LT" sz="2000" dirty="0" err="1"/>
              <a:t>True</a:t>
            </a:r>
            <a:r>
              <a:rPr lang="lt-LT" sz="2000" dirty="0"/>
              <a:t>), jei bent viena iš jos operandų sąlygų yra „tiesa“ (</a:t>
            </a:r>
            <a:r>
              <a:rPr lang="lt-LT" sz="2000" dirty="0" err="1"/>
              <a:t>True</a:t>
            </a:r>
            <a:r>
              <a:rPr lang="lt-LT" sz="2000" dirty="0"/>
              <a:t>). Rezultatas yra „netiesa“ (</a:t>
            </a:r>
            <a:r>
              <a:rPr lang="lt-LT" sz="2000" dirty="0" err="1"/>
              <a:t>False</a:t>
            </a:r>
            <a:r>
              <a:rPr lang="lt-LT" sz="2000" dirty="0"/>
              <a:t>), tik tada, jei visos sąlygos yra „netiesa“ (</a:t>
            </a:r>
            <a:r>
              <a:rPr lang="lt-LT" sz="2000" dirty="0" err="1"/>
              <a:t>False</a:t>
            </a:r>
            <a:r>
              <a:rPr lang="lt-LT" sz="2000" dirty="0"/>
              <a:t>).</a:t>
            </a:r>
          </a:p>
          <a:p>
            <a:r>
              <a:rPr lang="lt-LT" sz="2000" b="1" dirty="0"/>
              <a:t>NOT (NE) operacija:</a:t>
            </a:r>
            <a:r>
              <a:rPr lang="lt-LT" sz="2000" dirty="0"/>
              <a:t> NOT operacija pakeičia sąlygos reikšmę. Ji grąžina „tiesą“ (</a:t>
            </a:r>
            <a:r>
              <a:rPr lang="lt-LT" sz="2000" dirty="0" err="1"/>
              <a:t>True</a:t>
            </a:r>
            <a:r>
              <a:rPr lang="lt-LT" sz="2000" dirty="0"/>
              <a:t>), jei pradinė sąlyga yra „netiesa“ (</a:t>
            </a:r>
            <a:r>
              <a:rPr lang="lt-LT" sz="2000" dirty="0" err="1"/>
              <a:t>False</a:t>
            </a:r>
            <a:r>
              <a:rPr lang="lt-LT" sz="2000" dirty="0"/>
              <a:t>), ir atvirkščiai, grąžina „netiesą“ (</a:t>
            </a:r>
            <a:r>
              <a:rPr lang="lt-LT" sz="2000" dirty="0" err="1"/>
              <a:t>False</a:t>
            </a:r>
            <a:r>
              <a:rPr lang="lt-LT" sz="2000" dirty="0"/>
              <a:t>), jei pradinė sąlyga yra „tiesa“ (</a:t>
            </a:r>
            <a:r>
              <a:rPr lang="lt-LT" sz="2000" dirty="0" err="1"/>
              <a:t>True</a:t>
            </a:r>
            <a:r>
              <a:rPr lang="lt-LT" sz="2000" dirty="0"/>
              <a:t>).</a:t>
            </a:r>
          </a:p>
        </p:txBody>
      </p:sp>
    </p:spTree>
    <p:extLst>
      <p:ext uri="{BB962C8B-B14F-4D97-AF65-F5344CB8AC3E}">
        <p14:creationId xmlns:p14="http://schemas.microsoft.com/office/powerpoint/2010/main" val="1837719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2160" y="365126"/>
            <a:ext cx="2503190" cy="1325563"/>
          </a:xfrm>
        </p:spPr>
        <p:txBody>
          <a:bodyPr>
            <a:normAutofit/>
          </a:bodyPr>
          <a:lstStyle/>
          <a:p>
            <a:r>
              <a:rPr lang="lt-LT" b="1" dirty="0"/>
              <a:t>Pavyz</a:t>
            </a:r>
            <a:r>
              <a:rPr lang="lt-LT" b="1" dirty="0"/>
              <a:t>d</a:t>
            </a:r>
            <a:r>
              <a:rPr lang="lt-LT" b="1" dirty="0"/>
              <a:t>ys</a:t>
            </a:r>
            <a:endParaRPr lang="en-US" b="1" dirty="0"/>
          </a:p>
        </p:txBody>
      </p:sp>
      <p:pic>
        <p:nvPicPr>
          <p:cNvPr id="3" name="Paveikslėlis 2"/>
          <p:cNvPicPr>
            <a:picLocks noChangeAspect="1"/>
          </p:cNvPicPr>
          <p:nvPr/>
        </p:nvPicPr>
        <p:blipFill>
          <a:blip r:embed="rId3"/>
          <a:stretch>
            <a:fillRect/>
          </a:stretch>
        </p:blipFill>
        <p:spPr>
          <a:xfrm>
            <a:off x="395536" y="476672"/>
            <a:ext cx="5457825" cy="5838825"/>
          </a:xfrm>
          <a:prstGeom prst="rect">
            <a:avLst/>
          </a:prstGeom>
        </p:spPr>
      </p:pic>
    </p:spTree>
    <p:extLst>
      <p:ext uri="{BB962C8B-B14F-4D97-AF65-F5344CB8AC3E}">
        <p14:creationId xmlns:p14="http://schemas.microsoft.com/office/powerpoint/2010/main" val="3694102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Pasirinkimo komandos (sąlygos sakiniai)</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lt-LT" sz="2000" dirty="0"/>
              <a:t>Pasirinkimo komandos yra programavimo kalbos konstrukcijos, leidžiančios programai priimti sprendimus ir vykdyti tam tikrus veiksmus priklausomai nuo sąlygų. Jos yra būtinos programų loginiam valdymui ir leidžia joms atlikti veiksmus, pagrįstus tam tikromis situacijomis ar vartotojo įvestimi</a:t>
            </a:r>
            <a:r>
              <a:rPr lang="lt-LT" sz="2000" dirty="0" smtClean="0"/>
              <a:t>.</a:t>
            </a:r>
          </a:p>
          <a:p>
            <a:pPr marL="0" indent="0">
              <a:buNone/>
            </a:pPr>
            <a:endParaRPr lang="lt-LT" sz="2000" dirty="0"/>
          </a:p>
          <a:p>
            <a:pPr marL="0" indent="0">
              <a:buNone/>
            </a:pPr>
            <a:endParaRPr lang="lt-LT" sz="2000" dirty="0"/>
          </a:p>
        </p:txBody>
      </p:sp>
    </p:spTree>
    <p:extLst>
      <p:ext uri="{BB962C8B-B14F-4D97-AF65-F5344CB8AC3E}">
        <p14:creationId xmlns:p14="http://schemas.microsoft.com/office/powerpoint/2010/main" val="1632152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err="1" smtClean="0"/>
              <a:t>If-else</a:t>
            </a:r>
            <a:r>
              <a:rPr lang="lt-LT" b="1" dirty="0" smtClean="0"/>
              <a:t> sąlygos sakinys</a:t>
            </a:r>
            <a:endParaRPr lang="en-US" b="1" u="sng" dirty="0">
              <a:solidFill>
                <a:schemeClr val="tx1">
                  <a:lumMod val="50000"/>
                  <a:lumOff val="50000"/>
                </a:schemeClr>
              </a:solidFill>
            </a:endParaRPr>
          </a:p>
        </p:txBody>
      </p:sp>
      <p:sp>
        <p:nvSpPr>
          <p:cNvPr id="3" name="Content Placeholder 2"/>
          <p:cNvSpPr>
            <a:spLocks noGrp="1"/>
          </p:cNvSpPr>
          <p:nvPr>
            <p:ph idx="1"/>
          </p:nvPr>
        </p:nvSpPr>
        <p:spPr>
          <a:xfrm>
            <a:off x="4860032" y="1825625"/>
            <a:ext cx="3655318" cy="4351338"/>
          </a:xfrm>
        </p:spPr>
        <p:txBody>
          <a:bodyPr>
            <a:normAutofit/>
          </a:bodyPr>
          <a:lstStyle/>
          <a:p>
            <a:pPr marL="0" indent="0">
              <a:buNone/>
            </a:pPr>
            <a:r>
              <a:rPr lang="lt-LT" sz="2000" dirty="0"/>
              <a:t>V</a:t>
            </a:r>
            <a:r>
              <a:rPr lang="lt-LT" sz="2000" dirty="0" smtClean="0"/>
              <a:t>ienas </a:t>
            </a:r>
            <a:r>
              <a:rPr lang="lt-LT" sz="2000" dirty="0"/>
              <a:t>iš dažniausiai naudojamų būdų programavime valdyti sąlygas. Šis sakinys leidžia programai vykdyti tam tikrus veiksmus, jei sąlyga yra </a:t>
            </a:r>
            <a:r>
              <a:rPr lang="lt-LT" sz="2000" dirty="0" smtClean="0"/>
              <a:t>tenkinama arba kitus veiksmus, jei sąlyga yra netenkinama.</a:t>
            </a:r>
            <a:endParaRPr lang="lt-LT" sz="2000" dirty="0"/>
          </a:p>
        </p:txBody>
      </p:sp>
      <p:pic>
        <p:nvPicPr>
          <p:cNvPr id="7" name="Paveikslėlis 6"/>
          <p:cNvPicPr>
            <a:picLocks noChangeAspect="1"/>
          </p:cNvPicPr>
          <p:nvPr/>
        </p:nvPicPr>
        <p:blipFill>
          <a:blip r:embed="rId3"/>
          <a:stretch>
            <a:fillRect/>
          </a:stretch>
        </p:blipFill>
        <p:spPr>
          <a:xfrm>
            <a:off x="219075" y="1825625"/>
            <a:ext cx="4352925" cy="4219575"/>
          </a:xfrm>
          <a:prstGeom prst="rect">
            <a:avLst/>
          </a:prstGeom>
        </p:spPr>
      </p:pic>
    </p:spTree>
    <p:extLst>
      <p:ext uri="{BB962C8B-B14F-4D97-AF65-F5344CB8AC3E}">
        <p14:creationId xmlns:p14="http://schemas.microsoft.com/office/powerpoint/2010/main" val="1489209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72" y="365126"/>
            <a:ext cx="3295278" cy="1325563"/>
          </a:xfrm>
        </p:spPr>
        <p:txBody>
          <a:bodyPr>
            <a:normAutofit/>
          </a:bodyPr>
          <a:lstStyle/>
          <a:p>
            <a:r>
              <a:rPr lang="lt-LT" b="1" dirty="0" err="1" smtClean="0"/>
              <a:t>Switch</a:t>
            </a:r>
            <a:r>
              <a:rPr lang="lt-LT" b="1" dirty="0" smtClean="0"/>
              <a:t> sakinys</a:t>
            </a:r>
            <a:endParaRPr lang="en-US" b="1" u="sng" dirty="0">
              <a:solidFill>
                <a:schemeClr val="tx1">
                  <a:lumMod val="50000"/>
                  <a:lumOff val="50000"/>
                </a:schemeClr>
              </a:solidFill>
            </a:endParaRPr>
          </a:p>
        </p:txBody>
      </p:sp>
      <p:sp>
        <p:nvSpPr>
          <p:cNvPr id="3" name="Content Placeholder 2"/>
          <p:cNvSpPr>
            <a:spLocks noGrp="1"/>
          </p:cNvSpPr>
          <p:nvPr>
            <p:ph idx="1"/>
          </p:nvPr>
        </p:nvSpPr>
        <p:spPr>
          <a:xfrm>
            <a:off x="5220072" y="1825625"/>
            <a:ext cx="3295278" cy="4351338"/>
          </a:xfrm>
        </p:spPr>
        <p:txBody>
          <a:bodyPr>
            <a:normAutofit/>
          </a:bodyPr>
          <a:lstStyle/>
          <a:p>
            <a:pPr marL="0" indent="0">
              <a:buNone/>
            </a:pPr>
            <a:r>
              <a:rPr lang="lt-LT" sz="2000" dirty="0" smtClean="0"/>
              <a:t>Šis sakinys </a:t>
            </a:r>
            <a:r>
              <a:rPr lang="lt-LT" sz="2000" dirty="0"/>
              <a:t>leidžia programai patikrinti kintamojo reikšmę ir vykdyti skirtingus veiksmus pagal šią reikšmę. Jis yra naudingas, kai turime daugiau nei du galimus veiksmus, priklausančius nuo kintamojo vertės.</a:t>
            </a:r>
          </a:p>
        </p:txBody>
      </p:sp>
      <p:pic>
        <p:nvPicPr>
          <p:cNvPr id="4" name="Paveikslėlis 3"/>
          <p:cNvPicPr>
            <a:picLocks noChangeAspect="1"/>
          </p:cNvPicPr>
          <p:nvPr/>
        </p:nvPicPr>
        <p:blipFill>
          <a:blip r:embed="rId3"/>
          <a:stretch>
            <a:fillRect/>
          </a:stretch>
        </p:blipFill>
        <p:spPr>
          <a:xfrm>
            <a:off x="251520" y="371203"/>
            <a:ext cx="4819650" cy="6076950"/>
          </a:xfrm>
          <a:prstGeom prst="rect">
            <a:avLst/>
          </a:prstGeom>
        </p:spPr>
      </p:pic>
    </p:spTree>
    <p:extLst>
      <p:ext uri="{BB962C8B-B14F-4D97-AF65-F5344CB8AC3E}">
        <p14:creationId xmlns:p14="http://schemas.microsoft.com/office/powerpoint/2010/main" val="893245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Kartojimo komandos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lt-LT" sz="2000" dirty="0"/>
              <a:t>Kartojimo komandos yra esminė programavimo konstrukcija, leidžianti vykdyti tam tikrus veiksmus daug kartų arba tol, kol tam tikra sąlyga yra tenkinama. Jos yra svarbios, nes leidžia automatizuoti darbus, kurie turi būti atliekami daug kartų, taip sutaupant laiką ir sumažinant programavimo pastangas.</a:t>
            </a:r>
          </a:p>
        </p:txBody>
      </p:sp>
    </p:spTree>
    <p:extLst>
      <p:ext uri="{BB962C8B-B14F-4D97-AF65-F5344CB8AC3E}">
        <p14:creationId xmlns:p14="http://schemas.microsoft.com/office/powerpoint/2010/main" val="1019464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err="1" smtClean="0"/>
              <a:t>For</a:t>
            </a:r>
            <a:r>
              <a:rPr lang="lt-LT" b="1" dirty="0" smtClean="0"/>
              <a:t> ciklas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lt-LT" sz="2000" dirty="0"/>
              <a:t>N</a:t>
            </a:r>
            <a:r>
              <a:rPr lang="lt-LT" sz="2000" dirty="0" smtClean="0"/>
              <a:t>audojamas </a:t>
            </a:r>
            <a:r>
              <a:rPr lang="lt-LT" sz="2000" dirty="0"/>
              <a:t>vykdyti tam tikrus veiksmus tam tikrą skaičių kartų. Jis susideda iš pradinės sąlygos, sąlygos tikrinimo ir iteracijos žingsnio. Štai pavyzdys:</a:t>
            </a:r>
          </a:p>
        </p:txBody>
      </p:sp>
      <p:pic>
        <p:nvPicPr>
          <p:cNvPr id="4" name="Paveikslėlis 3"/>
          <p:cNvPicPr>
            <a:picLocks noChangeAspect="1"/>
          </p:cNvPicPr>
          <p:nvPr/>
        </p:nvPicPr>
        <p:blipFill>
          <a:blip r:embed="rId3"/>
          <a:stretch>
            <a:fillRect/>
          </a:stretch>
        </p:blipFill>
        <p:spPr>
          <a:xfrm>
            <a:off x="632842" y="2924944"/>
            <a:ext cx="5086350" cy="2695575"/>
          </a:xfrm>
          <a:prstGeom prst="rect">
            <a:avLst/>
          </a:prstGeom>
        </p:spPr>
      </p:pic>
    </p:spTree>
    <p:extLst>
      <p:ext uri="{BB962C8B-B14F-4D97-AF65-F5344CB8AC3E}">
        <p14:creationId xmlns:p14="http://schemas.microsoft.com/office/powerpoint/2010/main" val="325014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err="1" smtClean="0"/>
              <a:t>While</a:t>
            </a:r>
            <a:r>
              <a:rPr lang="lt-LT" b="1" dirty="0" smtClean="0"/>
              <a:t> ciklas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lt-LT" sz="2000" dirty="0"/>
              <a:t>V</a:t>
            </a:r>
            <a:r>
              <a:rPr lang="lt-LT" sz="2000" dirty="0" smtClean="0"/>
              <a:t>ykdo </a:t>
            </a:r>
            <a:r>
              <a:rPr lang="lt-LT" sz="2000" dirty="0"/>
              <a:t>tam tikrus veiksmus tol, kol sąlyga yra teisinga. Štai pavyzdys:</a:t>
            </a:r>
          </a:p>
        </p:txBody>
      </p:sp>
      <p:pic>
        <p:nvPicPr>
          <p:cNvPr id="5" name="Paveikslėlis 4"/>
          <p:cNvPicPr>
            <a:picLocks noChangeAspect="1"/>
          </p:cNvPicPr>
          <p:nvPr/>
        </p:nvPicPr>
        <p:blipFill>
          <a:blip r:embed="rId3"/>
          <a:stretch>
            <a:fillRect/>
          </a:stretch>
        </p:blipFill>
        <p:spPr>
          <a:xfrm>
            <a:off x="628650" y="2429669"/>
            <a:ext cx="4210050" cy="3143250"/>
          </a:xfrm>
          <a:prstGeom prst="rect">
            <a:avLst/>
          </a:prstGeom>
        </p:spPr>
      </p:pic>
    </p:spTree>
    <p:extLst>
      <p:ext uri="{BB962C8B-B14F-4D97-AF65-F5344CB8AC3E}">
        <p14:creationId xmlns:p14="http://schemas.microsoft.com/office/powerpoint/2010/main" val="2801761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err="1" smtClean="0"/>
              <a:t>Do-While</a:t>
            </a:r>
            <a:r>
              <a:rPr lang="lt-LT" b="1" dirty="0" smtClean="0"/>
              <a:t> ciklas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lt-LT" sz="2000" dirty="0"/>
              <a:t>vykdo tam tikrus veiksmus bent vieną kartą ir tada tikrina sąlygą. Jei sąlyga yra teisinga, jis kartos veiksmus. Štai pavyzdys:</a:t>
            </a:r>
          </a:p>
        </p:txBody>
      </p:sp>
      <p:pic>
        <p:nvPicPr>
          <p:cNvPr id="4" name="Paveikslėlis 3"/>
          <p:cNvPicPr>
            <a:picLocks noChangeAspect="1"/>
          </p:cNvPicPr>
          <p:nvPr/>
        </p:nvPicPr>
        <p:blipFill>
          <a:blip r:embed="rId3"/>
          <a:stretch>
            <a:fillRect/>
          </a:stretch>
        </p:blipFill>
        <p:spPr>
          <a:xfrm>
            <a:off x="628650" y="2780928"/>
            <a:ext cx="4076700" cy="3086100"/>
          </a:xfrm>
          <a:prstGeom prst="rect">
            <a:avLst/>
          </a:prstGeom>
        </p:spPr>
      </p:pic>
    </p:spTree>
    <p:extLst>
      <p:ext uri="{BB962C8B-B14F-4D97-AF65-F5344CB8AC3E}">
        <p14:creationId xmlns:p14="http://schemas.microsoft.com/office/powerpoint/2010/main" val="827768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Kas yra programavimas?</a:t>
            </a:r>
            <a:endParaRPr lang="en-US" b="1" dirty="0"/>
          </a:p>
        </p:txBody>
      </p:sp>
      <p:sp>
        <p:nvSpPr>
          <p:cNvPr id="3" name="Content Placeholder 2"/>
          <p:cNvSpPr>
            <a:spLocks noGrp="1"/>
          </p:cNvSpPr>
          <p:nvPr>
            <p:ph idx="1"/>
          </p:nvPr>
        </p:nvSpPr>
        <p:spPr/>
        <p:txBody>
          <a:bodyPr>
            <a:normAutofit/>
          </a:bodyPr>
          <a:lstStyle/>
          <a:p>
            <a:pPr marL="0" indent="0">
              <a:lnSpc>
                <a:spcPct val="100000"/>
              </a:lnSpc>
              <a:buNone/>
            </a:pPr>
            <a:r>
              <a:rPr lang="lt-LT" sz="2000" dirty="0" smtClean="0"/>
              <a:t>Programavimas </a:t>
            </a:r>
            <a:r>
              <a:rPr lang="lt-LT" sz="2000" dirty="0"/>
              <a:t>yra galingas įrankis, kurį žmonės naudoja tam, kad kompiuteriams nurodytų, ką daryti. Tai procesas, kuriuo žmonės </a:t>
            </a:r>
            <a:r>
              <a:rPr lang="lt-LT" sz="2000" dirty="0" smtClean="0"/>
              <a:t>kuria </a:t>
            </a:r>
            <a:r>
              <a:rPr lang="lt-LT" sz="2000" dirty="0"/>
              <a:t>programas arba programinės įrangos sistemas, kurios leidžia kompiuteriams atlikti konkrečius uždavinius arba vykdyti tam tikras funkcijas.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Kaip išvengti begalinio ciklo?</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lt-LT" sz="2000" dirty="0"/>
              <a:t>Begalinis ciklas gali kilti, jei ciklo sąlyga </a:t>
            </a:r>
            <a:r>
              <a:rPr lang="lt-LT" sz="2000" dirty="0" smtClean="0"/>
              <a:t>visada tenkinama. </a:t>
            </a:r>
            <a:r>
              <a:rPr lang="lt-LT" sz="2000" dirty="0"/>
              <a:t>Norint išvengti begalinių ciklų, būtina atidžiai patikrinti </a:t>
            </a:r>
            <a:r>
              <a:rPr lang="lt-LT" sz="2000" dirty="0" smtClean="0"/>
              <a:t>sąlygas. </a:t>
            </a:r>
            <a:r>
              <a:rPr lang="lt-LT" sz="2000" dirty="0"/>
              <a:t>Taip pat galima naudoti ciklo valdymo sąlygą, kuri nustato maksimalų vykdymo kartų skaičių.</a:t>
            </a:r>
          </a:p>
          <a:p>
            <a:pPr marL="0" indent="0">
              <a:buNone/>
            </a:pPr>
            <a:r>
              <a:rPr lang="lt-LT" sz="2000" dirty="0"/>
              <a:t>Pavyzdžiui, šis kodas su </a:t>
            </a:r>
            <a:r>
              <a:rPr lang="lt-LT" sz="2000" dirty="0" err="1"/>
              <a:t>while</a:t>
            </a:r>
            <a:r>
              <a:rPr lang="lt-LT" sz="2000" dirty="0"/>
              <a:t> ciklu vyks begaliniu ciklu, jei vartotojas visada įveda teigiamą skaičių</a:t>
            </a:r>
            <a:r>
              <a:rPr lang="lt-LT" sz="2000" dirty="0" smtClean="0"/>
              <a:t>:</a:t>
            </a:r>
          </a:p>
          <a:p>
            <a:pPr marL="0" indent="0">
              <a:buNone/>
            </a:pPr>
            <a:endParaRPr lang="lt-LT" sz="2000" dirty="0"/>
          </a:p>
          <a:p>
            <a:pPr marL="0" indent="0">
              <a:buNone/>
            </a:pPr>
            <a:endParaRPr lang="lt-LT" sz="2000" dirty="0" smtClean="0"/>
          </a:p>
          <a:p>
            <a:pPr marL="0" indent="0">
              <a:buNone/>
            </a:pPr>
            <a:endParaRPr lang="lt-LT" sz="2000" dirty="0"/>
          </a:p>
          <a:p>
            <a:pPr marL="0" indent="0">
              <a:buNone/>
            </a:pPr>
            <a:r>
              <a:rPr lang="lt-LT" sz="2000" dirty="0"/>
              <a:t>Norint išvengti begalinio ciklo šiame pavyzdyje, galima pridėti sąlygą, kuri nutrauks ciklą, jei vartotojas įves neigiamą </a:t>
            </a:r>
            <a:r>
              <a:rPr lang="lt-LT" sz="2000" dirty="0" smtClean="0"/>
              <a:t>skaičių:</a:t>
            </a:r>
            <a:endParaRPr lang="lt-LT" sz="2000" dirty="0"/>
          </a:p>
        </p:txBody>
      </p:sp>
      <p:pic>
        <p:nvPicPr>
          <p:cNvPr id="5" name="Paveikslėlis 4"/>
          <p:cNvPicPr>
            <a:picLocks noChangeAspect="1"/>
          </p:cNvPicPr>
          <p:nvPr/>
        </p:nvPicPr>
        <p:blipFill>
          <a:blip r:embed="rId3"/>
          <a:stretch>
            <a:fillRect/>
          </a:stretch>
        </p:blipFill>
        <p:spPr>
          <a:xfrm>
            <a:off x="683568" y="3501008"/>
            <a:ext cx="2219325" cy="819150"/>
          </a:xfrm>
          <a:prstGeom prst="rect">
            <a:avLst/>
          </a:prstGeom>
        </p:spPr>
      </p:pic>
      <p:pic>
        <p:nvPicPr>
          <p:cNvPr id="6" name="Paveikslėlis 5"/>
          <p:cNvPicPr>
            <a:picLocks noChangeAspect="1"/>
          </p:cNvPicPr>
          <p:nvPr/>
        </p:nvPicPr>
        <p:blipFill>
          <a:blip r:embed="rId4"/>
          <a:stretch>
            <a:fillRect/>
          </a:stretch>
        </p:blipFill>
        <p:spPr>
          <a:xfrm>
            <a:off x="683568" y="5214491"/>
            <a:ext cx="4848225" cy="1562100"/>
          </a:xfrm>
          <a:prstGeom prst="rect">
            <a:avLst/>
          </a:prstGeom>
        </p:spPr>
      </p:pic>
    </p:spTree>
    <p:extLst>
      <p:ext uri="{BB962C8B-B14F-4D97-AF65-F5344CB8AC3E}">
        <p14:creationId xmlns:p14="http://schemas.microsoft.com/office/powerpoint/2010/main" val="921036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t>Diskusija ir klausimai</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endParaRPr lang="lt-LT" sz="2400" dirty="0" smtClean="0">
              <a:solidFill>
                <a:schemeClr val="tx1">
                  <a:lumMod val="50000"/>
                  <a:lumOff val="50000"/>
                </a:schemeClr>
              </a:solidFill>
            </a:endParaRPr>
          </a:p>
          <a:p>
            <a:r>
              <a:rPr lang="lt-LT" dirty="0"/>
              <a:t>Ar suprantate, kaip veikia aritmetinės operacijos?</a:t>
            </a:r>
          </a:p>
          <a:p>
            <a:r>
              <a:rPr lang="lt-LT" dirty="0"/>
              <a:t>Kaip veikia IF-ELSE sąlygos sakinys?</a:t>
            </a:r>
          </a:p>
          <a:p>
            <a:r>
              <a:rPr lang="lt-LT" dirty="0"/>
              <a:t>Kuo skiriasi FOR ir WHILE ciklai?</a:t>
            </a: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438560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Programavimo galimybės</a:t>
            </a:r>
            <a:endParaRPr lang="en-US" b="1" dirty="0"/>
          </a:p>
        </p:txBody>
      </p:sp>
      <p:sp>
        <p:nvSpPr>
          <p:cNvPr id="3" name="Content Placeholder 2"/>
          <p:cNvSpPr>
            <a:spLocks noGrp="1"/>
          </p:cNvSpPr>
          <p:nvPr>
            <p:ph idx="1"/>
          </p:nvPr>
        </p:nvSpPr>
        <p:spPr/>
        <p:txBody>
          <a:bodyPr>
            <a:normAutofit/>
          </a:bodyPr>
          <a:lstStyle/>
          <a:p>
            <a:r>
              <a:rPr lang="lt-LT" sz="2000" b="1" dirty="0"/>
              <a:t>Automatizavimas</a:t>
            </a:r>
            <a:r>
              <a:rPr lang="lt-LT" sz="2000" dirty="0"/>
              <a:t>: Programavimas leidžia automatizuoti uždavinius, kurie kitaip turėtų būti atliekami rankomis. Tai leidžia greičiau ir efektyviau atlikti darbą.</a:t>
            </a:r>
          </a:p>
          <a:p>
            <a:r>
              <a:rPr lang="lt-LT" sz="2000" b="1" dirty="0"/>
              <a:t>Skaičiavimai ir Duomenų Apdorojimas: </a:t>
            </a:r>
            <a:r>
              <a:rPr lang="lt-LT" sz="2000" dirty="0"/>
              <a:t>Programos gali atlikti sudėtingus skaičiavimus ir apdoroti didžiulius kiekius duomenų, kurie būtų neįmanomi rankiniu būdu.</a:t>
            </a:r>
          </a:p>
          <a:p>
            <a:r>
              <a:rPr lang="lt-LT" sz="2000" b="1" dirty="0"/>
              <a:t>Sprendimų Priėmimas: </a:t>
            </a:r>
            <a:r>
              <a:rPr lang="lt-LT" sz="2000" dirty="0"/>
              <a:t>Programavimas leidžia sukurti sistemas, kurios gali priimti sprendimus pagal nustatytas taisykles ir sąlygas, nepriklausomai nuo žmogaus intervencijos.</a:t>
            </a:r>
          </a:p>
          <a:p>
            <a:r>
              <a:rPr lang="lt-LT" sz="2000" b="1" dirty="0" smtClean="0"/>
              <a:t>Naujų Technologijų Kūrimas:</a:t>
            </a:r>
            <a:r>
              <a:rPr lang="lt-LT" sz="2000" dirty="0" smtClean="0"/>
              <a:t> Programavimas </a:t>
            </a:r>
            <a:r>
              <a:rPr lang="lt-LT" sz="2000" dirty="0"/>
              <a:t>yra esminis naujų technologijų ir </a:t>
            </a:r>
            <a:r>
              <a:rPr lang="lt-LT" sz="2000" dirty="0" smtClean="0"/>
              <a:t>inovacijų </a:t>
            </a:r>
            <a:r>
              <a:rPr lang="lt-LT" sz="2000" dirty="0"/>
              <a:t>kūrimo procesas. </a:t>
            </a:r>
            <a:r>
              <a:rPr lang="lt-LT" sz="2000" dirty="0"/>
              <a:t>Tai leidžia sukurti naujas programas, žaidimus, tinklalapius ir daugelį kitų dalykų.</a:t>
            </a:r>
          </a:p>
        </p:txBody>
      </p:sp>
    </p:spTree>
    <p:extLst>
      <p:ext uri="{BB962C8B-B14F-4D97-AF65-F5344CB8AC3E}">
        <p14:creationId xmlns:p14="http://schemas.microsoft.com/office/powerpoint/2010/main" val="231019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Programavimo kalbos</a:t>
            </a:r>
            <a:endParaRPr lang="en-US" b="1" dirty="0"/>
          </a:p>
        </p:txBody>
      </p:sp>
      <p:sp>
        <p:nvSpPr>
          <p:cNvPr id="3" name="Content Placeholder 2"/>
          <p:cNvSpPr>
            <a:spLocks noGrp="1"/>
          </p:cNvSpPr>
          <p:nvPr>
            <p:ph idx="1"/>
          </p:nvPr>
        </p:nvSpPr>
        <p:spPr/>
        <p:txBody>
          <a:bodyPr>
            <a:normAutofit/>
          </a:bodyPr>
          <a:lstStyle/>
          <a:p>
            <a:pPr marL="0" indent="0">
              <a:buNone/>
            </a:pPr>
            <a:r>
              <a:rPr lang="lt-LT" sz="2000" dirty="0"/>
              <a:t>Programavimas dažniausiai atliekamas naudojant programavimo kalbas. Programavimo kalba yra taisyklių ir komandų rinkinys, kurį kompiuteris gali suprasti ir vykdyti. </a:t>
            </a:r>
            <a:r>
              <a:rPr lang="lt-LT" sz="2000" dirty="0"/>
              <a:t>Kai kurios populiarios programavimo kalbos yra</a:t>
            </a:r>
            <a:r>
              <a:rPr lang="lt-LT" sz="2000" dirty="0" smtClean="0"/>
              <a:t>:</a:t>
            </a:r>
          </a:p>
          <a:p>
            <a:endParaRPr lang="lt-LT" sz="2000" dirty="0"/>
          </a:p>
          <a:p>
            <a:r>
              <a:rPr lang="lt-LT" sz="2000" b="1" dirty="0" err="1"/>
              <a:t>Python</a:t>
            </a:r>
            <a:r>
              <a:rPr lang="lt-LT" sz="2000" dirty="0"/>
              <a:t>: Gerai tinkama pradedantiesiems, lengva skaityti ir rašyti.</a:t>
            </a:r>
          </a:p>
          <a:p>
            <a:r>
              <a:rPr lang="lt-LT" sz="2000" b="1" dirty="0"/>
              <a:t>Java</a:t>
            </a:r>
            <a:r>
              <a:rPr lang="lt-LT" sz="2000" dirty="0"/>
              <a:t>: Dažnai naudojama mobiliųjų programų kūrimui ir didelių sistemos komponentų kūrimui.</a:t>
            </a:r>
          </a:p>
          <a:p>
            <a:r>
              <a:rPr lang="lt-LT" sz="2000" b="1" dirty="0"/>
              <a:t>C++</a:t>
            </a:r>
            <a:r>
              <a:rPr lang="lt-LT" sz="2000" dirty="0"/>
              <a:t>: Naudojama žaidimų kūrimui ir sisteminėms programoms rašyti.</a:t>
            </a:r>
          </a:p>
          <a:p>
            <a:r>
              <a:rPr lang="lt-LT" sz="2000" b="1" dirty="0" err="1"/>
              <a:t>JavaScript</a:t>
            </a:r>
            <a:r>
              <a:rPr lang="lt-LT" sz="2000" dirty="0"/>
              <a:t>: Dažniausiai naudojama tinklalapių kūrimui ir interaktyviems internetiniams elementams</a:t>
            </a:r>
            <a:r>
              <a:rPr lang="lt-LT" sz="2000" dirty="0" smtClean="0"/>
              <a:t>.</a:t>
            </a:r>
            <a:endParaRPr lang="lt-LT" sz="2000" dirty="0"/>
          </a:p>
        </p:txBody>
      </p:sp>
    </p:spTree>
    <p:extLst>
      <p:ext uri="{BB962C8B-B14F-4D97-AF65-F5344CB8AC3E}">
        <p14:creationId xmlns:p14="http://schemas.microsoft.com/office/powerpoint/2010/main" val="226659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Kaip </a:t>
            </a:r>
            <a:r>
              <a:rPr lang="lt-LT" b="1" dirty="0"/>
              <a:t>p</a:t>
            </a:r>
            <a:r>
              <a:rPr lang="lt-LT" b="1" dirty="0"/>
              <a:t>rogramavimas veikia</a:t>
            </a:r>
            <a:r>
              <a:rPr lang="lt-LT" b="1" dirty="0"/>
              <a:t>?</a:t>
            </a:r>
            <a:endParaRPr lang="en-US" b="1" dirty="0"/>
          </a:p>
        </p:txBody>
      </p:sp>
      <p:sp>
        <p:nvSpPr>
          <p:cNvPr id="3" name="Content Placeholder 2"/>
          <p:cNvSpPr>
            <a:spLocks noGrp="1"/>
          </p:cNvSpPr>
          <p:nvPr>
            <p:ph idx="1"/>
          </p:nvPr>
        </p:nvSpPr>
        <p:spPr/>
        <p:txBody>
          <a:bodyPr>
            <a:normAutofit/>
          </a:bodyPr>
          <a:lstStyle/>
          <a:p>
            <a:pPr marL="0" indent="0">
              <a:buNone/>
            </a:pPr>
            <a:r>
              <a:rPr lang="lt-LT" sz="2000" dirty="0" smtClean="0"/>
              <a:t>Programuotojai </a:t>
            </a:r>
            <a:r>
              <a:rPr lang="lt-LT" sz="2000" dirty="0"/>
              <a:t>rašo programas naudodami specialius tekstinius redaktorius arba programavimo aplinkas. Rašydami kodą, jie nurodo kompiuteriui, kokius veiksmus atlikti, kaip apdoroti duomenis ir kaip priimti sprendimus</a:t>
            </a:r>
            <a:r>
              <a:rPr lang="lt-LT" sz="2000" dirty="0" smtClean="0"/>
              <a:t>.</a:t>
            </a:r>
          </a:p>
          <a:p>
            <a:pPr marL="0" indent="0">
              <a:buNone/>
            </a:pPr>
            <a:endParaRPr lang="lt-LT" sz="2000" dirty="0"/>
          </a:p>
          <a:p>
            <a:pPr marL="0" indent="0">
              <a:buNone/>
            </a:pPr>
            <a:r>
              <a:rPr lang="lt-LT" sz="2000" dirty="0"/>
              <a:t>Kompiliatorius </a:t>
            </a:r>
            <a:r>
              <a:rPr lang="lt-LT" sz="2000" dirty="0" smtClean="0"/>
              <a:t>kuri </a:t>
            </a:r>
            <a:r>
              <a:rPr lang="lt-LT" sz="2000" dirty="0"/>
              <a:t>verčia </a:t>
            </a:r>
            <a:r>
              <a:rPr lang="lt-LT" sz="2000" dirty="0" smtClean="0"/>
              <a:t>kodą </a:t>
            </a:r>
            <a:r>
              <a:rPr lang="lt-LT" sz="2000" dirty="0"/>
              <a:t>iš aukštesnio lygio programavimo kalbos (pvz., C++, Java, </a:t>
            </a:r>
            <a:r>
              <a:rPr lang="lt-LT" sz="2000" dirty="0" err="1"/>
              <a:t>Python</a:t>
            </a:r>
            <a:r>
              <a:rPr lang="lt-LT" sz="2000" dirty="0"/>
              <a:t>) į mašininį kodą arba vykdomąjį kodą, kurį suprantama ir vykdo kompiuteris. Kompiliatoriai naudojami tam, kad padarytų programavimo kalbos kodą suprantamą kompiuteriui ir paleistų jį.</a:t>
            </a:r>
          </a:p>
        </p:txBody>
      </p:sp>
    </p:spTree>
    <p:extLst>
      <p:ext uri="{BB962C8B-B14F-4D97-AF65-F5344CB8AC3E}">
        <p14:creationId xmlns:p14="http://schemas.microsoft.com/office/powerpoint/2010/main" val="3591818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Programavimo proceso žingsniai</a:t>
            </a:r>
            <a:endParaRPr lang="en-US" b="1" dirty="0"/>
          </a:p>
        </p:txBody>
      </p:sp>
      <p:sp>
        <p:nvSpPr>
          <p:cNvPr id="3" name="Content Placeholder 2"/>
          <p:cNvSpPr>
            <a:spLocks noGrp="1"/>
          </p:cNvSpPr>
          <p:nvPr>
            <p:ph idx="1"/>
          </p:nvPr>
        </p:nvSpPr>
        <p:spPr/>
        <p:txBody>
          <a:bodyPr>
            <a:normAutofit/>
          </a:bodyPr>
          <a:lstStyle/>
          <a:p>
            <a:r>
              <a:rPr lang="lt-LT" sz="2000" b="1" dirty="0"/>
              <a:t>Problemos </a:t>
            </a:r>
            <a:r>
              <a:rPr lang="lt-LT" sz="2000" b="1" dirty="0" smtClean="0"/>
              <a:t>supratimas</a:t>
            </a:r>
            <a:r>
              <a:rPr lang="lt-LT" sz="2000" dirty="0"/>
              <a:t>: </a:t>
            </a:r>
            <a:r>
              <a:rPr lang="lt-LT" sz="2000" dirty="0" smtClean="0"/>
              <a:t>programuotojas </a:t>
            </a:r>
            <a:r>
              <a:rPr lang="lt-LT" sz="2000" dirty="0"/>
              <a:t>turi aiškiai suprasti problemą arba užduotį, kurią jis bando išspręsti.</a:t>
            </a:r>
          </a:p>
          <a:p>
            <a:r>
              <a:rPr lang="lt-LT" sz="2000" b="1" dirty="0"/>
              <a:t>Algoritmo </a:t>
            </a:r>
            <a:r>
              <a:rPr lang="lt-LT" sz="2000" b="1" dirty="0" smtClean="0"/>
              <a:t>kūrimas</a:t>
            </a:r>
            <a:r>
              <a:rPr lang="lt-LT" sz="2000" dirty="0"/>
              <a:t>: </a:t>
            </a:r>
            <a:r>
              <a:rPr lang="lt-LT" sz="2000" dirty="0" smtClean="0"/>
              <a:t>programuotojas </a:t>
            </a:r>
            <a:r>
              <a:rPr lang="lt-LT" sz="2000" dirty="0"/>
              <a:t>kurią algoritmą, tai yra žingsnių seką, kurią kompiuteris turėtų atlikti, kad išspręstų problemą.</a:t>
            </a:r>
          </a:p>
          <a:p>
            <a:r>
              <a:rPr lang="lt-LT" sz="2000" b="1" dirty="0"/>
              <a:t>Kodo </a:t>
            </a:r>
            <a:r>
              <a:rPr lang="lt-LT" sz="2000" b="1" dirty="0" smtClean="0"/>
              <a:t>rašymas</a:t>
            </a:r>
            <a:r>
              <a:rPr lang="lt-LT" sz="2000" dirty="0"/>
              <a:t>: Programuotojas rašo kodą pagal sukurtą algoritmą, naudodamas pasirinktą programavimo kalbą.</a:t>
            </a:r>
          </a:p>
          <a:p>
            <a:r>
              <a:rPr lang="lt-LT" sz="2000" b="1" dirty="0"/>
              <a:t>Klaidų </a:t>
            </a:r>
            <a:r>
              <a:rPr lang="lt-LT" sz="2000" b="1" dirty="0" smtClean="0"/>
              <a:t>taisymas </a:t>
            </a:r>
            <a:r>
              <a:rPr lang="lt-LT" sz="2000" b="1" dirty="0"/>
              <a:t>ir </a:t>
            </a:r>
            <a:r>
              <a:rPr lang="lt-LT" sz="2000" b="1" dirty="0" smtClean="0"/>
              <a:t>testavimas</a:t>
            </a:r>
            <a:r>
              <a:rPr lang="lt-LT" sz="2000" dirty="0"/>
              <a:t>: </a:t>
            </a:r>
            <a:r>
              <a:rPr lang="lt-LT" sz="2000" dirty="0" smtClean="0"/>
              <a:t>kodas tikrinamas </a:t>
            </a:r>
            <a:r>
              <a:rPr lang="lt-LT" sz="2000" dirty="0"/>
              <a:t>dėl klaidų ir </a:t>
            </a:r>
            <a:r>
              <a:rPr lang="lt-LT" sz="2000" dirty="0" smtClean="0"/>
              <a:t>testuojama, </a:t>
            </a:r>
            <a:r>
              <a:rPr lang="lt-LT" sz="2000" dirty="0"/>
              <a:t>ar programa veikia teisingai.</a:t>
            </a:r>
          </a:p>
          <a:p>
            <a:r>
              <a:rPr lang="lt-LT" sz="2000" b="1" dirty="0"/>
              <a:t>Programos </a:t>
            </a:r>
            <a:r>
              <a:rPr lang="lt-LT" sz="2000" b="1" dirty="0" smtClean="0"/>
              <a:t>paleidimas</a:t>
            </a:r>
            <a:r>
              <a:rPr lang="lt-LT" sz="2000" dirty="0"/>
              <a:t>: Galiausiai programa yra paleidžiama kompiuteryje ir naudojama pagal paskirtį.</a:t>
            </a:r>
          </a:p>
        </p:txBody>
      </p:sp>
    </p:spTree>
    <p:extLst>
      <p:ext uri="{BB962C8B-B14F-4D97-AF65-F5344CB8AC3E}">
        <p14:creationId xmlns:p14="http://schemas.microsoft.com/office/powerpoint/2010/main" val="1992279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Skirtingos programavimo kalbos ir jų paskirtis</a:t>
            </a:r>
            <a:endParaRPr lang="en-US" b="1" dirty="0"/>
          </a:p>
        </p:txBody>
      </p:sp>
      <p:sp>
        <p:nvSpPr>
          <p:cNvPr id="3" name="Content Placeholder 2"/>
          <p:cNvSpPr>
            <a:spLocks noGrp="1"/>
          </p:cNvSpPr>
          <p:nvPr>
            <p:ph idx="1"/>
          </p:nvPr>
        </p:nvSpPr>
        <p:spPr>
          <a:xfrm>
            <a:off x="628650" y="1484784"/>
            <a:ext cx="7886700" cy="4692179"/>
          </a:xfrm>
        </p:spPr>
        <p:txBody>
          <a:bodyPr>
            <a:noAutofit/>
          </a:bodyPr>
          <a:lstStyle/>
          <a:p>
            <a:pPr marL="457200" indent="-457200">
              <a:buFont typeface="+mj-lt"/>
              <a:buAutoNum type="arabicPeriod"/>
            </a:pPr>
            <a:r>
              <a:rPr lang="lt-LT" sz="2000" b="1" dirty="0" err="1"/>
              <a:t>Python</a:t>
            </a:r>
            <a:r>
              <a:rPr lang="lt-LT" sz="2000" dirty="0"/>
              <a:t>: lengvai </a:t>
            </a:r>
            <a:r>
              <a:rPr lang="lt-LT" sz="2000" dirty="0"/>
              <a:t>mokoma ir naudojama aukšto lygio programavimo kalba, dažniausiai naudojama greitam kodavimui, tinklams, moksliniams tyrimams ir duomenų analizei. Taip pat ją dažnai naudoja pradedantieji programuotojai dėl aiškios sintaksės.</a:t>
            </a:r>
          </a:p>
          <a:p>
            <a:pPr marL="457200" indent="-457200">
              <a:buFont typeface="+mj-lt"/>
              <a:buAutoNum type="arabicPeriod"/>
            </a:pPr>
            <a:r>
              <a:rPr lang="lt-LT" sz="2000" b="1" dirty="0"/>
              <a:t>Java</a:t>
            </a:r>
            <a:r>
              <a:rPr lang="lt-LT" sz="2000" dirty="0"/>
              <a:t>: plačiai </a:t>
            </a:r>
            <a:r>
              <a:rPr lang="lt-LT" sz="2000" dirty="0"/>
              <a:t>naudojama </a:t>
            </a:r>
            <a:r>
              <a:rPr lang="lt-LT" sz="2000" dirty="0" err="1"/>
              <a:t>objektiškai</a:t>
            </a:r>
            <a:r>
              <a:rPr lang="lt-LT" sz="2000" dirty="0"/>
              <a:t> orientuota programavimo kalba, naudojama daugelyje įvairių sričių, įskaitant mobilųjį programavimą (</a:t>
            </a:r>
            <a:r>
              <a:rPr lang="lt-LT" sz="2000" dirty="0" err="1" smtClean="0"/>
              <a:t>Android</a:t>
            </a:r>
            <a:r>
              <a:rPr lang="lt-LT" sz="2000" dirty="0" smtClean="0"/>
              <a:t>).</a:t>
            </a:r>
            <a:endParaRPr lang="lt-LT" sz="2000" dirty="0"/>
          </a:p>
          <a:p>
            <a:pPr marL="457200" indent="-457200">
              <a:buFont typeface="+mj-lt"/>
              <a:buAutoNum type="arabicPeriod"/>
            </a:pPr>
            <a:r>
              <a:rPr lang="lt-LT" sz="2000" b="1" dirty="0"/>
              <a:t>C</a:t>
            </a:r>
            <a:r>
              <a:rPr lang="lt-LT" sz="2000" b="1" dirty="0"/>
              <a:t>++: </a:t>
            </a:r>
            <a:r>
              <a:rPr lang="lt-LT" sz="2000" dirty="0"/>
              <a:t>populiari </a:t>
            </a:r>
            <a:r>
              <a:rPr lang="lt-LT" sz="2000" dirty="0"/>
              <a:t>kalba, naudojama sisteminiam programavimui, žaidimų kūrimui, realaus laiko programoms ir daugybei kitų veiklos sričių, reikalaujančių </a:t>
            </a:r>
            <a:r>
              <a:rPr lang="lt-LT" sz="2000" dirty="0" smtClean="0"/>
              <a:t>itin aukšto </a:t>
            </a:r>
            <a:r>
              <a:rPr lang="lt-LT" sz="2000" dirty="0"/>
              <a:t>našumo.</a:t>
            </a:r>
          </a:p>
          <a:p>
            <a:pPr marL="457200" indent="-457200">
              <a:buFont typeface="+mj-lt"/>
              <a:buAutoNum type="arabicPeriod"/>
            </a:pPr>
            <a:r>
              <a:rPr lang="lt-LT" sz="2000" b="1" dirty="0" err="1"/>
              <a:t>JavaScript</a:t>
            </a:r>
            <a:r>
              <a:rPr lang="lt-LT" sz="2000" dirty="0"/>
              <a:t>: dažniausiai </a:t>
            </a:r>
            <a:r>
              <a:rPr lang="lt-LT" sz="2000" dirty="0"/>
              <a:t>naudojama interneto svetainių kūrimui, interaktyvių tinklalapių kūrimui, naršyklės </a:t>
            </a:r>
            <a:r>
              <a:rPr lang="lt-LT" sz="2000" dirty="0" err="1"/>
              <a:t>praplėtimams</a:t>
            </a:r>
            <a:r>
              <a:rPr lang="lt-LT" sz="2000" dirty="0"/>
              <a:t> ir kitoms kliento pusės interneto technologijoms.</a:t>
            </a:r>
          </a:p>
          <a:p>
            <a:pPr marL="457200" indent="-457200">
              <a:buFont typeface="+mj-lt"/>
              <a:buAutoNum type="arabicPeriod"/>
            </a:pPr>
            <a:r>
              <a:rPr lang="lt-LT" sz="2000" b="1" dirty="0" err="1"/>
              <a:t>Ruby</a:t>
            </a:r>
            <a:r>
              <a:rPr lang="lt-LT" sz="2000" dirty="0"/>
              <a:t>: dažnai </a:t>
            </a:r>
            <a:r>
              <a:rPr lang="lt-LT" sz="2000" dirty="0"/>
              <a:t>naudojama </a:t>
            </a:r>
            <a:r>
              <a:rPr lang="lt-LT" sz="2000" dirty="0" err="1"/>
              <a:t>web</a:t>
            </a:r>
            <a:r>
              <a:rPr lang="lt-LT" sz="2000" dirty="0"/>
              <a:t> </a:t>
            </a:r>
            <a:r>
              <a:rPr lang="lt-LT" sz="2000" dirty="0" smtClean="0"/>
              <a:t>programavimui, </a:t>
            </a:r>
            <a:r>
              <a:rPr lang="lt-LT" sz="2000" dirty="0"/>
              <a:t>turi paprastą ir elegantišką sintaksę. </a:t>
            </a:r>
            <a:r>
              <a:rPr lang="lt-LT" sz="2000" dirty="0" smtClean="0"/>
              <a:t>Populiari </a:t>
            </a:r>
            <a:r>
              <a:rPr lang="lt-LT" sz="2000" dirty="0" err="1" smtClean="0"/>
              <a:t>Ruby</a:t>
            </a:r>
            <a:r>
              <a:rPr lang="lt-LT" sz="2000" dirty="0" smtClean="0"/>
              <a:t> </a:t>
            </a:r>
            <a:r>
              <a:rPr lang="lt-LT" sz="2000" dirty="0"/>
              <a:t>naudojimo </a:t>
            </a:r>
            <a:r>
              <a:rPr lang="lt-LT" sz="2000" dirty="0" smtClean="0"/>
              <a:t>sritis - </a:t>
            </a:r>
            <a:r>
              <a:rPr lang="lt-LT" sz="2000" dirty="0" err="1"/>
              <a:t>web</a:t>
            </a:r>
            <a:r>
              <a:rPr lang="lt-LT" sz="2000" dirty="0"/>
              <a:t> aplikacijų kūrimas.</a:t>
            </a:r>
          </a:p>
        </p:txBody>
      </p:sp>
    </p:spTree>
    <p:extLst>
      <p:ext uri="{BB962C8B-B14F-4D97-AF65-F5344CB8AC3E}">
        <p14:creationId xmlns:p14="http://schemas.microsoft.com/office/powerpoint/2010/main" val="3988010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Kas </a:t>
            </a:r>
            <a:r>
              <a:rPr lang="lt-LT" b="1" dirty="0"/>
              <a:t>yra aritmetinės operacijos ir kodėl jos svarbios programavime?</a:t>
            </a:r>
            <a:endParaRPr lang="en-US" b="1" dirty="0"/>
          </a:p>
        </p:txBody>
      </p:sp>
      <p:sp>
        <p:nvSpPr>
          <p:cNvPr id="3" name="Content Placeholder 2"/>
          <p:cNvSpPr>
            <a:spLocks noGrp="1"/>
          </p:cNvSpPr>
          <p:nvPr>
            <p:ph idx="1"/>
          </p:nvPr>
        </p:nvSpPr>
        <p:spPr/>
        <p:txBody>
          <a:bodyPr>
            <a:normAutofit/>
          </a:bodyPr>
          <a:lstStyle/>
          <a:p>
            <a:r>
              <a:rPr lang="lt-LT" sz="2000" b="1" dirty="0"/>
              <a:t>Sudėtis (+): </a:t>
            </a:r>
            <a:r>
              <a:rPr lang="lt-LT" sz="2000" dirty="0"/>
              <a:t>Sudėties operacija leidžia pridėti du ar daugiau skaičių ir gauti jų sumą. Pavyzdžiui, 5 + 3 = 8.</a:t>
            </a:r>
          </a:p>
          <a:p>
            <a:r>
              <a:rPr lang="lt-LT" sz="2000" b="1" dirty="0"/>
              <a:t>Atimtis (-): </a:t>
            </a:r>
            <a:r>
              <a:rPr lang="lt-LT" sz="2000" dirty="0"/>
              <a:t>Atimties operacija leidžia atimti vieną skaičių iš kito ir gauti rezultatą. Pavyzdžiui, 7 - 2 = 5.</a:t>
            </a:r>
          </a:p>
          <a:p>
            <a:r>
              <a:rPr lang="lt-LT" sz="2000" b="1" dirty="0"/>
              <a:t>Daugyba (*): </a:t>
            </a:r>
            <a:r>
              <a:rPr lang="lt-LT" sz="2000" dirty="0"/>
              <a:t>Daugybos operacija leidžia dauginti du skaičius ir gauti jų sandaugą. Pavyzdžiui, 4 * 6 = 24.</a:t>
            </a:r>
          </a:p>
          <a:p>
            <a:r>
              <a:rPr lang="lt-LT" sz="2000" b="1" dirty="0"/>
              <a:t>Dalyba </a:t>
            </a:r>
            <a:r>
              <a:rPr lang="lt-LT" sz="2000" b="1" dirty="0"/>
              <a:t>su trupmeniniais skaičiais (/): </a:t>
            </a:r>
            <a:r>
              <a:rPr lang="lt-LT" sz="2000" dirty="0"/>
              <a:t>Dalybos operacija leidžia padalinti vieną skaičių iš kito ir gauti rezultatą. Pavyzdžiui, </a:t>
            </a:r>
            <a:r>
              <a:rPr lang="lt-LT" sz="2000" dirty="0"/>
              <a:t>5 </a:t>
            </a:r>
            <a:r>
              <a:rPr lang="lt-LT" sz="2000" dirty="0"/>
              <a:t>/ 2 = </a:t>
            </a:r>
            <a:r>
              <a:rPr lang="lt-LT" sz="2000" dirty="0"/>
              <a:t>2,5.</a:t>
            </a:r>
          </a:p>
          <a:p>
            <a:r>
              <a:rPr lang="lt-LT" sz="2000" b="1" dirty="0"/>
              <a:t>Dalyba su sveikaisiais skaičiais (/): </a:t>
            </a:r>
            <a:r>
              <a:rPr lang="lt-LT" sz="2000" dirty="0"/>
              <a:t>Leidžia gauti sveikąją skaičiaus dalį. </a:t>
            </a:r>
            <a:br>
              <a:rPr lang="lt-LT" sz="2000" dirty="0"/>
            </a:br>
            <a:r>
              <a:rPr lang="lt-LT" sz="2000" dirty="0"/>
              <a:t>5 / 2 = 2.</a:t>
            </a:r>
          </a:p>
          <a:p>
            <a:r>
              <a:rPr lang="lt-LT" sz="2000" b="1" dirty="0"/>
              <a:t>Dalyba su sveikaisiais skaičiais (%): </a:t>
            </a:r>
            <a:r>
              <a:rPr lang="lt-LT" sz="2000" dirty="0"/>
              <a:t>leidžia gauti liekaną. 5 % 2 = 1.</a:t>
            </a:r>
            <a:endParaRPr lang="lt-LT" sz="2000" dirty="0"/>
          </a:p>
        </p:txBody>
      </p:sp>
    </p:spTree>
    <p:extLst>
      <p:ext uri="{BB962C8B-B14F-4D97-AF65-F5344CB8AC3E}">
        <p14:creationId xmlns:p14="http://schemas.microsoft.com/office/powerpoint/2010/main" val="855200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Svarba programavime</a:t>
            </a:r>
            <a:endParaRPr lang="en-US" b="1" dirty="0"/>
          </a:p>
        </p:txBody>
      </p:sp>
      <p:sp>
        <p:nvSpPr>
          <p:cNvPr id="3" name="Content Placeholder 2"/>
          <p:cNvSpPr>
            <a:spLocks noGrp="1"/>
          </p:cNvSpPr>
          <p:nvPr>
            <p:ph idx="1"/>
          </p:nvPr>
        </p:nvSpPr>
        <p:spPr/>
        <p:txBody>
          <a:bodyPr>
            <a:normAutofit/>
          </a:bodyPr>
          <a:lstStyle/>
          <a:p>
            <a:pPr marL="0" indent="0">
              <a:buNone/>
            </a:pPr>
            <a:r>
              <a:rPr lang="lt-LT" sz="2000" dirty="0"/>
              <a:t>Aritmetinės operacijos yra esminės programavimo kalbos konstrukcijos, nes jos leidžia mums manipuliuoti duomenimis ir atlikti skaičiavimus. Tai yra būtina, norint kurti funkcionalias programas, kurios gali atlikti įvairias užduotis, nuo paprastų skaičiavimų iki sudėtingų matematinių algoritmų.</a:t>
            </a:r>
          </a:p>
          <a:p>
            <a:pPr marL="0" indent="0">
              <a:buNone/>
            </a:pPr>
            <a:r>
              <a:rPr lang="lt-LT" sz="2000" dirty="0"/>
              <a:t>Be to, šios operacijos gali būti naudojamos sąlyginiuose </a:t>
            </a:r>
            <a:r>
              <a:rPr lang="lt-LT" sz="2000" dirty="0"/>
              <a:t>sakiniuose </a:t>
            </a:r>
            <a:r>
              <a:rPr lang="lt-LT" sz="2000" dirty="0"/>
              <a:t>(pvz., </a:t>
            </a:r>
            <a:r>
              <a:rPr lang="lt-LT" sz="2000" dirty="0"/>
              <a:t>„jeigu </a:t>
            </a:r>
            <a:r>
              <a:rPr lang="lt-LT" sz="2000" dirty="0"/>
              <a:t>skaičius yra didesnis nei 10, atlik veiksmą </a:t>
            </a:r>
            <a:r>
              <a:rPr lang="lt-LT" sz="2000" dirty="0"/>
              <a:t>X“). </a:t>
            </a:r>
            <a:r>
              <a:rPr lang="lt-LT" sz="2000" dirty="0"/>
              <a:t>Tai leidžia programoms priimti sprendimus pagal tam tikras sąlygas ir vykdyti veiksmus, priklausomai nuo šių sąlygų.</a:t>
            </a:r>
          </a:p>
          <a:p>
            <a:pPr marL="0" indent="0">
              <a:buNone/>
            </a:pPr>
            <a:r>
              <a:rPr lang="lt-LT" sz="2000" dirty="0"/>
              <a:t>Galų gale, supratimas apie aritmetines operacijas yra būtinas, norint sukurti efektyvias programas, kurios gali atlikti daugybę skirtingų užduočių, nuo paprastų skaičiavimų iki sudėtingų duomenų analizės ir procesų valdymo. </a:t>
            </a:r>
          </a:p>
        </p:txBody>
      </p:sp>
    </p:spTree>
    <p:extLst>
      <p:ext uri="{BB962C8B-B14F-4D97-AF65-F5344CB8AC3E}">
        <p14:creationId xmlns:p14="http://schemas.microsoft.com/office/powerpoint/2010/main" val="28607309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665</TotalTime>
  <Words>1404</Words>
  <Application>Microsoft Office PowerPoint</Application>
  <PresentationFormat>Demonstracija ekrane (4:3)</PresentationFormat>
  <Paragraphs>101</Paragraphs>
  <Slides>21</Slides>
  <Notes>20</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21</vt:i4>
      </vt:variant>
    </vt:vector>
  </HeadingPairs>
  <TitlesOfParts>
    <vt:vector size="25" baseType="lpstr">
      <vt:lpstr>Arial</vt:lpstr>
      <vt:lpstr>Calibri</vt:lpstr>
      <vt:lpstr>Calibri Light</vt:lpstr>
      <vt:lpstr>„Office“ tema</vt:lpstr>
      <vt:lpstr>Programavimo kalbos konstrukcijos</vt:lpstr>
      <vt:lpstr>Kas yra programavimas?</vt:lpstr>
      <vt:lpstr>Programavimo galimybės</vt:lpstr>
      <vt:lpstr>Programavimo kalbos</vt:lpstr>
      <vt:lpstr>Kaip programavimas veikia?</vt:lpstr>
      <vt:lpstr>Programavimo proceso žingsniai</vt:lpstr>
      <vt:lpstr>Skirtingos programavimo kalbos ir jų paskirtis</vt:lpstr>
      <vt:lpstr>Kas yra aritmetinės operacijos ir kodėl jos svarbios programavime?</vt:lpstr>
      <vt:lpstr>Svarba programavime</vt:lpstr>
      <vt:lpstr>Pavyzdys</vt:lpstr>
      <vt:lpstr>Loginės operacijos</vt:lpstr>
      <vt:lpstr>Pavyzdys</vt:lpstr>
      <vt:lpstr>Pasirinkimo komandos (sąlygos sakiniai)</vt:lpstr>
      <vt:lpstr>If-else sąlygos sakinys</vt:lpstr>
      <vt:lpstr>Switch sakinys</vt:lpstr>
      <vt:lpstr>Kartojimo komandos</vt:lpstr>
      <vt:lpstr>For ciklas</vt:lpstr>
      <vt:lpstr>While ciklas</vt:lpstr>
      <vt:lpstr>Do-While ciklas</vt:lpstr>
      <vt:lpstr>Kaip išvengti begalinio ciklo?</vt:lpstr>
      <vt:lpstr>Diskusija ir klausimai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Reikšmių įterpimas į masyvą</dc:title>
  <dc:creator>namas</dc:creator>
  <cp:lastModifiedBy>Ramas</cp:lastModifiedBy>
  <cp:revision>67</cp:revision>
  <dcterms:created xsi:type="dcterms:W3CDTF">2012-12-09T18:28:48Z</dcterms:created>
  <dcterms:modified xsi:type="dcterms:W3CDTF">2023-09-10T09:58:30Z</dcterms:modified>
</cp:coreProperties>
</file>