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8" r:id="rId3"/>
    <p:sldId id="273" r:id="rId4"/>
    <p:sldId id="274" r:id="rId5"/>
    <p:sldId id="275" r:id="rId6"/>
    <p:sldId id="277" r:id="rId7"/>
    <p:sldId id="278" r:id="rId8"/>
    <p:sldId id="279" r:id="rId9"/>
    <p:sldId id="280" r:id="rId10"/>
    <p:sldId id="281" r:id="rId11"/>
    <p:sldId id="284" r:id="rId12"/>
    <p:sldId id="282"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1" autoAdjust="0"/>
  </p:normalViewPr>
  <p:slideViewPr>
    <p:cSldViewPr>
      <p:cViewPr varScale="1">
        <p:scale>
          <a:sx n="99" d="100"/>
          <a:sy n="99" d="100"/>
        </p:scale>
        <p:origin x="132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2023-09-08</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b="0" i="0" kern="1200" dirty="0" smtClean="0">
                <a:solidFill>
                  <a:schemeClr val="tx1"/>
                </a:solidFill>
                <a:effectLst/>
                <a:latin typeface="+mn-lt"/>
                <a:ea typeface="+mn-ea"/>
                <a:cs typeface="+mn-cs"/>
              </a:rPr>
              <a:t>Algoritmai yra pagrindiniai kompiuterinio programavimo elementai, leidžiantys mums veiksmingai tvarkyti informaciją ir spręsti problemas</a:t>
            </a:r>
          </a:p>
          <a:p>
            <a:r>
              <a:rPr lang="lt-LT" sz="1200" b="0" i="0" kern="1200" dirty="0" smtClean="0">
                <a:solidFill>
                  <a:schemeClr val="tx1"/>
                </a:solidFill>
                <a:effectLst/>
                <a:latin typeface="+mn-lt"/>
                <a:ea typeface="+mn-ea"/>
                <a:cs typeface="+mn-cs"/>
              </a:rPr>
              <a:t>Kompiuteriai išsivystė iš pradinių mechaninių prietaisų į galingus elektroninius įrenginius, kurie formuoja mūsų informacinį amžių</a:t>
            </a:r>
          </a:p>
          <a:p>
            <a:r>
              <a:rPr lang="lt-LT" sz="1200" b="0" i="0" kern="1200" dirty="0" smtClean="0">
                <a:solidFill>
                  <a:schemeClr val="tx1"/>
                </a:solidFill>
                <a:effectLst/>
                <a:latin typeface="+mn-lt"/>
                <a:ea typeface="+mn-ea"/>
                <a:cs typeface="+mn-cs"/>
              </a:rPr>
              <a:t>Programomis yra šių algoritmų įgyvendinimo būdas ir suteikia kompiuteriams konkrečias funkcijas</a:t>
            </a:r>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11</a:t>
            </a:fld>
            <a:endParaRPr lang="lt-LT"/>
          </a:p>
        </p:txBody>
      </p:sp>
    </p:spTree>
    <p:extLst>
      <p:ext uri="{BB962C8B-B14F-4D97-AF65-F5344CB8AC3E}">
        <p14:creationId xmlns:p14="http://schemas.microsoft.com/office/powerpoint/2010/main" val="4180698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12</a:t>
            </a:fld>
            <a:endParaRPr lang="lt-LT"/>
          </a:p>
        </p:txBody>
      </p:sp>
    </p:spTree>
    <p:extLst>
      <p:ext uri="{BB962C8B-B14F-4D97-AF65-F5344CB8AC3E}">
        <p14:creationId xmlns:p14="http://schemas.microsoft.com/office/powerpoint/2010/main" val="391108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13</a:t>
            </a:fld>
            <a:endParaRPr lang="lt-LT"/>
          </a:p>
        </p:txBody>
      </p:sp>
    </p:spTree>
    <p:extLst>
      <p:ext uri="{BB962C8B-B14F-4D97-AF65-F5344CB8AC3E}">
        <p14:creationId xmlns:p14="http://schemas.microsoft.com/office/powerpoint/2010/main" val="76242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b="0" i="0" kern="1200" dirty="0" smtClean="0">
                <a:solidFill>
                  <a:schemeClr val="tx1"/>
                </a:solidFill>
                <a:effectLst/>
                <a:latin typeface="+mn-lt"/>
                <a:ea typeface="+mn-ea"/>
                <a:cs typeface="+mn-cs"/>
              </a:rPr>
              <a:t>Šios pamokos ne tik leis jums suprasti kompiuterių raidą, algoritmus ir programas, bet ir padės įgyti naudingų įgūdžių, būtinų šiandieniniam pasauliui.</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83241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b="0" i="0" kern="1200" dirty="0" smtClean="0">
                <a:solidFill>
                  <a:schemeClr val="tx1"/>
                </a:solidFill>
                <a:effectLst/>
                <a:latin typeface="+mn-lt"/>
                <a:ea typeface="+mn-ea"/>
                <a:cs typeface="+mn-cs"/>
              </a:rPr>
              <a:t>kaip atrodė</a:t>
            </a:r>
            <a:r>
              <a:rPr lang="lt-LT" sz="1200" b="0" i="0" kern="1200" baseline="0" dirty="0" smtClean="0">
                <a:solidFill>
                  <a:schemeClr val="tx1"/>
                </a:solidFill>
                <a:effectLst/>
                <a:latin typeface="+mn-lt"/>
                <a:ea typeface="+mn-ea"/>
                <a:cs typeface="+mn-cs"/>
              </a:rPr>
              <a:t> mechaniniai kompiuteriai</a:t>
            </a: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b="0" i="0" kern="1200" baseline="0" dirty="0" smtClean="0">
                <a:solidFill>
                  <a:schemeClr val="tx1"/>
                </a:solidFill>
                <a:effectLst/>
                <a:latin typeface="+mn-lt"/>
                <a:ea typeface="+mn-ea"/>
                <a:cs typeface="+mn-cs"/>
              </a:rPr>
              <a:t>kaip atrodė </a:t>
            </a:r>
            <a:r>
              <a:rPr lang="lt-LT" sz="1200" b="0" i="0" kern="1200" baseline="0" dirty="0" err="1" smtClean="0">
                <a:solidFill>
                  <a:schemeClr val="tx1"/>
                </a:solidFill>
                <a:effectLst/>
                <a:latin typeface="+mn-lt"/>
                <a:ea typeface="+mn-ea"/>
                <a:cs typeface="+mn-cs"/>
              </a:rPr>
              <a:t>Eniac</a:t>
            </a:r>
            <a:r>
              <a:rPr lang="lt-LT" sz="1200" b="0" i="0" kern="1200" baseline="0" dirty="0" smtClean="0">
                <a:solidFill>
                  <a:schemeClr val="tx1"/>
                </a:solidFill>
                <a:effectLst/>
                <a:latin typeface="+mn-lt"/>
                <a:ea typeface="+mn-ea"/>
                <a:cs typeface="+mn-cs"/>
              </a:rPr>
              <a:t> ir </a:t>
            </a:r>
            <a:r>
              <a:rPr lang="lt-LT" sz="1200" b="0" i="0" kern="1200" baseline="0" dirty="0" err="1" smtClean="0">
                <a:solidFill>
                  <a:schemeClr val="tx1"/>
                </a:solidFill>
                <a:effectLst/>
                <a:latin typeface="+mn-lt"/>
                <a:ea typeface="+mn-ea"/>
                <a:cs typeface="+mn-cs"/>
              </a:rPr>
              <a:t>Univac</a:t>
            </a:r>
            <a:endParaRPr lang="lt-LT"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b="0" i="0" kern="1200" baseline="0" dirty="0" smtClean="0">
                <a:solidFill>
                  <a:schemeClr val="tx1"/>
                </a:solidFill>
                <a:effectLst/>
                <a:latin typeface="+mn-lt"/>
                <a:ea typeface="+mn-ea"/>
                <a:cs typeface="+mn-cs"/>
              </a:rPr>
              <a:t>Kaip atrodo tranzistorius ir mikroschema</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194080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Rasti</a:t>
            </a:r>
            <a:r>
              <a:rPr lang="lt-LT" baseline="0" dirty="0" smtClean="0"/>
              <a:t> skirtingų parametrų procesorių pavyzdžių: Pentium, Pentium 2, AMD K6, </a:t>
            </a:r>
            <a:r>
              <a:rPr lang="lt-LT" baseline="0" dirty="0" err="1" smtClean="0"/>
              <a:t>Celereon</a:t>
            </a:r>
            <a:r>
              <a:rPr lang="lt-LT" baseline="0" dirty="0" smtClean="0"/>
              <a:t>, i3, i5 ir t.t.</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aseline="0" dirty="0" smtClean="0"/>
              <a:t>Aptarti interneto pralaidumo pokyčius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429418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49082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Efektyvumas, panaudoti pavyzdį kaip nuo 2 </a:t>
            </a:r>
            <a:r>
              <a:rPr lang="lt-LT" dirty="0" err="1" smtClean="0"/>
              <a:t>val</a:t>
            </a:r>
            <a:r>
              <a:rPr lang="lt-LT" dirty="0" smtClean="0"/>
              <a:t> sumažėjo</a:t>
            </a:r>
            <a:r>
              <a:rPr lang="lt-LT" baseline="0" dirty="0" smtClean="0"/>
              <a:t> sprendimas iki 0,5 sek. Pirminių skaičių radimas pagal </a:t>
            </a:r>
            <a:r>
              <a:rPr lang="lt-LT" baseline="0" dirty="0" err="1" smtClean="0"/>
              <a:t>Eritosteno</a:t>
            </a:r>
            <a:r>
              <a:rPr lang="lt-LT" baseline="0" dirty="0" smtClean="0"/>
              <a:t> rėtį</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309315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1967202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Galima pasakyti trumpą </a:t>
            </a:r>
            <a:r>
              <a:rPr lang="lt-LT" dirty="0" err="1" smtClean="0"/>
              <a:t>intro</a:t>
            </a:r>
            <a:r>
              <a:rPr lang="lt-LT" dirty="0" smtClean="0"/>
              <a:t> apie botus</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214143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Kokios yra</a:t>
            </a:r>
            <a:r>
              <a:rPr lang="lt-LT" baseline="0" dirty="0" smtClean="0"/>
              <a:t> sistemos kompiuteriuose?</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aseline="0" dirty="0" smtClean="0"/>
              <a:t>Pavardinti taikomųjų programų</a:t>
            </a:r>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19732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9/8/2023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9/8/2023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9/8/2023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9/8/2023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9/8/2023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7461448" cy="2387600"/>
          </a:xfrm>
        </p:spPr>
        <p:txBody>
          <a:bodyPr/>
          <a:lstStyle/>
          <a:p>
            <a:r>
              <a:rPr lang="lt-LT" dirty="0" smtClean="0">
                <a:solidFill>
                  <a:schemeClr val="tx1">
                    <a:lumMod val="50000"/>
                    <a:lumOff val="50000"/>
                  </a:schemeClr>
                </a:solidFill>
              </a:rPr>
              <a:t>Kompiuterių raida, algoritmai ir programos</a:t>
            </a:r>
            <a:endParaRPr lang="lt-LT" dirty="0">
              <a:solidFill>
                <a:schemeClr val="tx1">
                  <a:lumMod val="50000"/>
                  <a:lumOff val="50000"/>
                </a:schemeClr>
              </a:solidFill>
            </a:endParaRPr>
          </a:p>
        </p:txBody>
      </p:sp>
      <p:sp>
        <p:nvSpPr>
          <p:cNvPr id="3" name="Subtitle 2"/>
          <p:cNvSpPr>
            <a:spLocks noGrp="1"/>
          </p:cNvSpPr>
          <p:nvPr>
            <p:ph type="subTitle" idx="1"/>
          </p:nvPr>
        </p:nvSpPr>
        <p:spPr>
          <a:xfrm>
            <a:off x="3857620" y="571480"/>
            <a:ext cx="4119562" cy="914400"/>
          </a:xfrm>
        </p:spPr>
        <p:txBody>
          <a:bodyPr/>
          <a:lstStyle/>
          <a:p>
            <a:r>
              <a:rPr lang="lt-LT" b="1" dirty="0" smtClean="0">
                <a:solidFill>
                  <a:schemeClr val="tx1">
                    <a:lumMod val="50000"/>
                    <a:lumOff val="50000"/>
                  </a:schemeClr>
                </a:solidFill>
              </a:rPr>
              <a:t>Informatika</a:t>
            </a:r>
            <a:endParaRPr lang="lt-LT" b="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Programų rūšys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fontScale="92500" lnSpcReduction="10000"/>
          </a:bodyPr>
          <a:lstStyle/>
          <a:p>
            <a:r>
              <a:rPr lang="lt-LT" sz="2400" b="1" dirty="0" smtClean="0">
                <a:solidFill>
                  <a:schemeClr val="tx1">
                    <a:lumMod val="50000"/>
                    <a:lumOff val="50000"/>
                  </a:schemeClr>
                </a:solidFill>
              </a:rPr>
              <a:t>Sisteminės </a:t>
            </a:r>
            <a:r>
              <a:rPr lang="lt-LT" sz="2400" b="1" dirty="0">
                <a:solidFill>
                  <a:schemeClr val="tx1">
                    <a:lumMod val="50000"/>
                    <a:lumOff val="50000"/>
                  </a:schemeClr>
                </a:solidFill>
              </a:rPr>
              <a:t>programos: </a:t>
            </a:r>
            <a:r>
              <a:rPr lang="lt-LT" sz="2400" dirty="0">
                <a:solidFill>
                  <a:schemeClr val="tx1">
                    <a:lumMod val="50000"/>
                    <a:lumOff val="50000"/>
                  </a:schemeClr>
                </a:solidFill>
              </a:rPr>
              <a:t>Tai programos, kurios yra būtinos kompiuterio veikimui ir užtikrina visų kitų programų tinkamą darbą. Pavyzdžiui, operacinė sistema (OS) yra viena iš svarbiausių sisteminės programos, kuri valdo kompiuterio išteklius ir teikia sąsają su naudotoju.</a:t>
            </a:r>
          </a:p>
          <a:p>
            <a:r>
              <a:rPr lang="lt-LT" sz="2400" b="1" dirty="0">
                <a:solidFill>
                  <a:schemeClr val="tx1">
                    <a:lumMod val="50000"/>
                    <a:lumOff val="50000"/>
                  </a:schemeClr>
                </a:solidFill>
              </a:rPr>
              <a:t>Taikomosios programos: </a:t>
            </a:r>
            <a:r>
              <a:rPr lang="lt-LT" sz="2400" dirty="0">
                <a:solidFill>
                  <a:schemeClr val="tx1">
                    <a:lumMod val="50000"/>
                    <a:lumOff val="50000"/>
                  </a:schemeClr>
                </a:solidFill>
              </a:rPr>
              <a:t>Šios programos yra sukuriamos tam, kad atliktų konkrečias užduotis arba sprendžia tam tikras problemas. Jų pavyzdžiai apima naršykles, teksto redaktorius, paveikslėlių redagavimo įrankius, žaidimus ir daugelį kitų.</a:t>
            </a:r>
          </a:p>
          <a:p>
            <a:r>
              <a:rPr lang="lt-LT" sz="2400" b="1" dirty="0">
                <a:solidFill>
                  <a:schemeClr val="tx1">
                    <a:lumMod val="50000"/>
                    <a:lumOff val="50000"/>
                  </a:schemeClr>
                </a:solidFill>
              </a:rPr>
              <a:t>Darbinės (arba naudotojo sukurtos) programos: </a:t>
            </a:r>
            <a:r>
              <a:rPr lang="lt-LT" sz="2400" dirty="0">
                <a:solidFill>
                  <a:schemeClr val="tx1">
                    <a:lumMod val="50000"/>
                    <a:lumOff val="50000"/>
                  </a:schemeClr>
                </a:solidFill>
              </a:rPr>
              <a:t>Šios programos yra sukuriamos arba pritaikomos naudotojų individualiems poreikiams. Tai gali būti specialios programos, kurios leidžia naudotojui kurti savo programas arba konfigūruoti esamas programas pagal savo reikalavimus.</a:t>
            </a:r>
          </a:p>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3346346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Praktika</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lt-LT" sz="2400" dirty="0" err="1" smtClean="0">
                <a:solidFill>
                  <a:schemeClr val="tx1">
                    <a:lumMod val="50000"/>
                    <a:lumOff val="50000"/>
                  </a:schemeClr>
                </a:solidFill>
              </a:rPr>
              <a:t>ChatGPT</a:t>
            </a:r>
            <a:r>
              <a:rPr lang="lt-LT" sz="2400" dirty="0" smtClean="0">
                <a:solidFill>
                  <a:schemeClr val="tx1">
                    <a:lumMod val="50000"/>
                    <a:lumOff val="50000"/>
                  </a:schemeClr>
                </a:solidFill>
              </a:rPr>
              <a:t> pagalba pateikti elementarios programos pavyzdį (C++ arba </a:t>
            </a:r>
            <a:r>
              <a:rPr lang="lt-LT" sz="2400" dirty="0" err="1" smtClean="0">
                <a:solidFill>
                  <a:schemeClr val="tx1">
                    <a:lumMod val="50000"/>
                    <a:lumOff val="50000"/>
                  </a:schemeClr>
                </a:solidFill>
              </a:rPr>
              <a:t>Python</a:t>
            </a:r>
            <a:r>
              <a:rPr lang="lt-LT" sz="2400" dirty="0" smtClean="0">
                <a:solidFill>
                  <a:schemeClr val="tx1">
                    <a:lumMod val="50000"/>
                    <a:lumOff val="50000"/>
                  </a:schemeClr>
                </a:solidFill>
              </a:rPr>
              <a:t> kalbomis). Paaiškinti ką ji daro. Jeigu nesuprantate naudokite </a:t>
            </a:r>
            <a:r>
              <a:rPr lang="lt-LT" sz="2400" dirty="0" err="1" smtClean="0">
                <a:solidFill>
                  <a:schemeClr val="tx1">
                    <a:lumMod val="50000"/>
                    <a:lumOff val="50000"/>
                  </a:schemeClr>
                </a:solidFill>
              </a:rPr>
              <a:t>ChatGPT</a:t>
            </a:r>
            <a:r>
              <a:rPr lang="lt-LT" sz="2400" dirty="0" smtClean="0">
                <a:solidFill>
                  <a:schemeClr val="tx1">
                    <a:lumMod val="50000"/>
                    <a:lumOff val="50000"/>
                  </a:schemeClr>
                </a:solidFill>
              </a:rPr>
              <a:t>.</a:t>
            </a:r>
          </a:p>
          <a:p>
            <a:pPr marL="457200" indent="-457200">
              <a:buFont typeface="+mj-lt"/>
              <a:buAutoNum type="arabicPeriod"/>
            </a:pPr>
            <a:r>
              <a:rPr lang="lt-LT" sz="2400" dirty="0" smtClean="0">
                <a:solidFill>
                  <a:schemeClr val="tx1">
                    <a:lumMod val="50000"/>
                    <a:lumOff val="50000"/>
                  </a:schemeClr>
                </a:solidFill>
              </a:rPr>
              <a:t>Panaudokite </a:t>
            </a:r>
            <a:r>
              <a:rPr lang="lt-LT" sz="2400" dirty="0" err="1" smtClean="0">
                <a:solidFill>
                  <a:schemeClr val="tx1">
                    <a:lumMod val="50000"/>
                    <a:lumOff val="50000"/>
                  </a:schemeClr>
                </a:solidFill>
              </a:rPr>
              <a:t>ChatGPT</a:t>
            </a:r>
            <a:r>
              <a:rPr lang="lt-LT" sz="2400" dirty="0" smtClean="0">
                <a:solidFill>
                  <a:schemeClr val="tx1">
                    <a:lumMod val="50000"/>
                    <a:lumOff val="50000"/>
                  </a:schemeClr>
                </a:solidFill>
              </a:rPr>
              <a:t> sukurti programą mokinių ūgių vidurkiui skaičiuoti:</a:t>
            </a:r>
          </a:p>
          <a:p>
            <a:pPr lvl="1"/>
            <a:r>
              <a:rPr lang="lt-LT" dirty="0" smtClean="0">
                <a:solidFill>
                  <a:schemeClr val="tx1">
                    <a:lumMod val="50000"/>
                    <a:lumOff val="50000"/>
                  </a:schemeClr>
                </a:solidFill>
              </a:rPr>
              <a:t>Liepkite rašyti skirtingomis kalbomis</a:t>
            </a:r>
          </a:p>
          <a:p>
            <a:pPr lvl="1"/>
            <a:r>
              <a:rPr lang="lt-LT" dirty="0" smtClean="0">
                <a:solidFill>
                  <a:schemeClr val="tx1">
                    <a:lumMod val="50000"/>
                    <a:lumOff val="50000"/>
                  </a:schemeClr>
                </a:solidFill>
              </a:rPr>
              <a:t>Liepkite paaiškinti kodo eilutes</a:t>
            </a:r>
          </a:p>
          <a:p>
            <a:pPr marL="457200" indent="-457200">
              <a:buFont typeface="+mj-lt"/>
              <a:buAutoNum type="arabicPeriod"/>
            </a:pPr>
            <a:r>
              <a:rPr lang="lt-LT" sz="2400" dirty="0" err="1" smtClean="0">
                <a:solidFill>
                  <a:schemeClr val="tx1">
                    <a:lumMod val="50000"/>
                    <a:lumOff val="50000"/>
                  </a:schemeClr>
                </a:solidFill>
              </a:rPr>
              <a:t>Horse</a:t>
            </a:r>
            <a:r>
              <a:rPr lang="lt-LT" sz="2400" dirty="0" smtClean="0">
                <a:solidFill>
                  <a:schemeClr val="tx1">
                    <a:lumMod val="50000"/>
                    <a:lumOff val="50000"/>
                  </a:schemeClr>
                </a:solidFill>
              </a:rPr>
              <a:t> </a:t>
            </a:r>
            <a:r>
              <a:rPr lang="lt-LT" sz="2400" smtClean="0">
                <a:solidFill>
                  <a:schemeClr val="tx1">
                    <a:lumMod val="50000"/>
                    <a:lumOff val="50000"/>
                  </a:schemeClr>
                </a:solidFill>
              </a:rPr>
              <a:t>racing</a:t>
            </a:r>
            <a:r>
              <a:rPr lang="lt-LT" sz="2400" dirty="0" smtClean="0">
                <a:solidFill>
                  <a:schemeClr val="tx1">
                    <a:lumMod val="50000"/>
                    <a:lumOff val="50000"/>
                  </a:schemeClr>
                </a:solidFill>
              </a:rPr>
              <a:t> </a:t>
            </a:r>
            <a:r>
              <a:rPr lang="lt-LT" sz="2400" dirty="0" smtClean="0">
                <a:solidFill>
                  <a:schemeClr val="tx1">
                    <a:lumMod val="50000"/>
                    <a:lumOff val="50000"/>
                  </a:schemeClr>
                </a:solidFill>
              </a:rPr>
              <a:t>pavyzdys</a:t>
            </a:r>
          </a:p>
          <a:p>
            <a:pPr marL="457200" indent="-457200">
              <a:buFont typeface="+mj-lt"/>
              <a:buAutoNum type="arabicPeriod"/>
            </a:pPr>
            <a:r>
              <a:rPr lang="lt-LT" sz="2400" dirty="0" err="1" smtClean="0">
                <a:solidFill>
                  <a:schemeClr val="tx1">
                    <a:lumMod val="50000"/>
                    <a:lumOff val="50000"/>
                  </a:schemeClr>
                </a:solidFill>
              </a:rPr>
              <a:t>Code</a:t>
            </a:r>
            <a:r>
              <a:rPr lang="lt-LT" sz="2400" dirty="0" smtClean="0">
                <a:solidFill>
                  <a:schemeClr val="tx1">
                    <a:lumMod val="50000"/>
                    <a:lumOff val="50000"/>
                  </a:schemeClr>
                </a:solidFill>
              </a:rPr>
              <a:t> </a:t>
            </a:r>
            <a:r>
              <a:rPr lang="lt-LT" sz="2400" dirty="0" err="1" smtClean="0">
                <a:solidFill>
                  <a:schemeClr val="tx1">
                    <a:lumMod val="50000"/>
                    <a:lumOff val="50000"/>
                  </a:schemeClr>
                </a:solidFill>
              </a:rPr>
              <a:t>of</a:t>
            </a:r>
            <a:r>
              <a:rPr lang="lt-LT" sz="2400" dirty="0" smtClean="0">
                <a:solidFill>
                  <a:schemeClr val="tx1">
                    <a:lumMod val="50000"/>
                    <a:lumOff val="50000"/>
                  </a:schemeClr>
                </a:solidFill>
              </a:rPr>
              <a:t> </a:t>
            </a:r>
            <a:r>
              <a:rPr lang="lt-LT" sz="2400" dirty="0" err="1" smtClean="0">
                <a:solidFill>
                  <a:schemeClr val="tx1">
                    <a:lumMod val="50000"/>
                    <a:lumOff val="50000"/>
                  </a:schemeClr>
                </a:solidFill>
              </a:rPr>
              <a:t>Kutulu</a:t>
            </a:r>
            <a:r>
              <a:rPr lang="lt-LT" sz="2400" dirty="0" smtClean="0">
                <a:solidFill>
                  <a:schemeClr val="tx1">
                    <a:lumMod val="50000"/>
                    <a:lumOff val="50000"/>
                  </a:schemeClr>
                </a:solidFill>
              </a:rPr>
              <a:t> pavyzdys</a:t>
            </a:r>
            <a:endParaRPr lang="lt-LT" sz="2400" dirty="0">
              <a:solidFill>
                <a:schemeClr val="tx1">
                  <a:lumMod val="50000"/>
                  <a:lumOff val="50000"/>
                </a:schemeClr>
              </a:solidFill>
            </a:endParaRPr>
          </a:p>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211608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Apžvalga ir išvados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r>
              <a:rPr lang="lt-LT" sz="2400" dirty="0" smtClean="0">
                <a:solidFill>
                  <a:schemeClr val="tx1">
                    <a:lumMod val="50000"/>
                    <a:lumOff val="50000"/>
                  </a:schemeClr>
                </a:solidFill>
              </a:rPr>
              <a:t>Pagrindiniai punktai?</a:t>
            </a:r>
          </a:p>
          <a:p>
            <a:r>
              <a:rPr lang="lt-LT" sz="2400" dirty="0" smtClean="0">
                <a:solidFill>
                  <a:schemeClr val="tx1">
                    <a:lumMod val="50000"/>
                    <a:lumOff val="50000"/>
                  </a:schemeClr>
                </a:solidFill>
              </a:rPr>
              <a:t>Kas svarbiausiai kompiuterių raidoje, algoritmuose?</a:t>
            </a:r>
            <a:endParaRPr lang="lt-LT" sz="2400" dirty="0">
              <a:solidFill>
                <a:schemeClr val="tx1">
                  <a:lumMod val="50000"/>
                  <a:lumOff val="50000"/>
                </a:schemeClr>
              </a:solidFill>
            </a:endParaRPr>
          </a:p>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117971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Klausimai ir diskusija</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endParaRPr lang="lt-LT" sz="2400" dirty="0" smtClean="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385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Įžvalga </a:t>
            </a:r>
            <a:r>
              <a:rPr lang="lt-LT" b="1" u="sng" dirty="0">
                <a:solidFill>
                  <a:schemeClr val="tx1">
                    <a:lumMod val="50000"/>
                    <a:lumOff val="50000"/>
                  </a:schemeClr>
                </a:solidFill>
              </a:rPr>
              <a:t>į temą ir jos svarbą</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lstStyle/>
          <a:p>
            <a:pPr marL="0" indent="0">
              <a:buNone/>
            </a:pPr>
            <a:r>
              <a:rPr lang="lt-LT" sz="2400" dirty="0" smtClean="0">
                <a:solidFill>
                  <a:schemeClr val="tx1">
                    <a:lumMod val="50000"/>
                    <a:lumOff val="50000"/>
                  </a:schemeClr>
                </a:solidFill>
              </a:rPr>
              <a:t>Ši pamoka skirta </a:t>
            </a:r>
            <a:r>
              <a:rPr lang="lt-LT" sz="2400" dirty="0">
                <a:solidFill>
                  <a:schemeClr val="tx1">
                    <a:lumMod val="50000"/>
                    <a:lumOff val="50000"/>
                  </a:schemeClr>
                </a:solidFill>
              </a:rPr>
              <a:t>supažindinti mus su svarbiais </a:t>
            </a:r>
            <a:r>
              <a:rPr lang="lt-LT" sz="2400" dirty="0" smtClean="0">
                <a:solidFill>
                  <a:schemeClr val="tx1">
                    <a:lumMod val="50000"/>
                    <a:lumOff val="50000"/>
                  </a:schemeClr>
                </a:solidFill>
              </a:rPr>
              <a:t>aspektais: </a:t>
            </a:r>
          </a:p>
          <a:p>
            <a:r>
              <a:rPr lang="lt-LT" sz="2400" dirty="0">
                <a:solidFill>
                  <a:schemeClr val="tx1">
                    <a:lumMod val="50000"/>
                    <a:lumOff val="50000"/>
                  </a:schemeClr>
                </a:solidFill>
              </a:rPr>
              <a:t>algoritmais </a:t>
            </a:r>
            <a:endParaRPr lang="lt-LT" sz="2400" dirty="0" smtClean="0">
              <a:solidFill>
                <a:schemeClr val="tx1">
                  <a:lumMod val="50000"/>
                  <a:lumOff val="50000"/>
                </a:schemeClr>
              </a:solidFill>
            </a:endParaRPr>
          </a:p>
          <a:p>
            <a:r>
              <a:rPr lang="lt-LT" sz="2400" dirty="0" smtClean="0">
                <a:solidFill>
                  <a:schemeClr val="tx1">
                    <a:lumMod val="50000"/>
                    <a:lumOff val="50000"/>
                  </a:schemeClr>
                </a:solidFill>
              </a:rPr>
              <a:t>kompiuterių raida </a:t>
            </a:r>
          </a:p>
          <a:p>
            <a:r>
              <a:rPr lang="lt-LT" sz="2400" dirty="0">
                <a:solidFill>
                  <a:schemeClr val="tx1">
                    <a:lumMod val="50000"/>
                    <a:lumOff val="50000"/>
                  </a:schemeClr>
                </a:solidFill>
              </a:rPr>
              <a:t>p</a:t>
            </a:r>
            <a:r>
              <a:rPr lang="lt-LT" sz="2400" dirty="0" smtClean="0">
                <a:solidFill>
                  <a:schemeClr val="tx1">
                    <a:lumMod val="50000"/>
                    <a:lumOff val="50000"/>
                  </a:schemeClr>
                </a:solidFill>
              </a:rPr>
              <a:t>rogramomis</a:t>
            </a:r>
          </a:p>
          <a:p>
            <a:endParaRPr lang="lt-LT" sz="2400" dirty="0" smtClean="0">
              <a:solidFill>
                <a:schemeClr val="tx1">
                  <a:lumMod val="50000"/>
                  <a:lumOff val="50000"/>
                </a:schemeClr>
              </a:solidFill>
            </a:endParaRPr>
          </a:p>
          <a:p>
            <a:pPr marL="0" indent="0">
              <a:buNone/>
            </a:pPr>
            <a:r>
              <a:rPr lang="lt-LT" sz="2400" dirty="0" smtClean="0">
                <a:solidFill>
                  <a:schemeClr val="tx1">
                    <a:lumMod val="50000"/>
                    <a:lumOff val="50000"/>
                  </a:schemeClr>
                </a:solidFill>
              </a:rPr>
              <a:t>Tai </a:t>
            </a:r>
            <a:r>
              <a:rPr lang="lt-LT" sz="2400" dirty="0">
                <a:solidFill>
                  <a:schemeClr val="tx1">
                    <a:lumMod val="50000"/>
                    <a:lumOff val="50000"/>
                  </a:schemeClr>
                </a:solidFill>
              </a:rPr>
              <a:t>yra tema, kuri yra neatsiejama nuo mūsų šiuolaikinio pasaulio. Kompiuteriai ir programos, </a:t>
            </a:r>
            <a:r>
              <a:rPr lang="lt-LT" sz="2400" dirty="0" smtClean="0">
                <a:solidFill>
                  <a:schemeClr val="tx1">
                    <a:lumMod val="50000"/>
                    <a:lumOff val="50000"/>
                  </a:schemeClr>
                </a:solidFill>
              </a:rPr>
              <a:t>naudojami mūsų </a:t>
            </a:r>
            <a:r>
              <a:rPr lang="lt-LT" sz="2400" dirty="0">
                <a:solidFill>
                  <a:schemeClr val="tx1">
                    <a:lumMod val="50000"/>
                    <a:lumOff val="50000"/>
                  </a:schemeClr>
                </a:solidFill>
              </a:rPr>
              <a:t>kasdieniame gyvenime, darbe, pramogose, komunikacijoje ir netgi moksle bei medicinoje.</a:t>
            </a:r>
          </a:p>
          <a:p>
            <a:endParaRPr lang="lt-LT"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Kokia šių žinių svarba</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400" dirty="0" smtClean="0">
                <a:solidFill>
                  <a:schemeClr val="tx1">
                    <a:lumMod val="50000"/>
                    <a:lumOff val="50000"/>
                  </a:schemeClr>
                </a:solidFill>
              </a:rPr>
              <a:t>Žinios </a:t>
            </a:r>
            <a:r>
              <a:rPr lang="lt-LT" sz="2400" dirty="0">
                <a:solidFill>
                  <a:schemeClr val="tx1">
                    <a:lumMod val="50000"/>
                    <a:lumOff val="50000"/>
                  </a:schemeClr>
                </a:solidFill>
              </a:rPr>
              <a:t>suteikia mums įrankius suprasti ir dalyvauti šiame technologiškai pažangioje pasaulyje. Be to, ši tema suteikia galimybę įgyti praktinių įgūdžių programavime, problemų sprendime ir informacijos tvarkymo srityse, kurios yra vis labiau reikalingos įvairiose profesijose.</a:t>
            </a: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4071937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Kompiuterių raidos etapai</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fontScale="92500" lnSpcReduction="10000"/>
          </a:bodyPr>
          <a:lstStyle/>
          <a:p>
            <a:r>
              <a:rPr lang="lt-LT" sz="2400" b="1" dirty="0" smtClean="0">
                <a:solidFill>
                  <a:schemeClr val="tx1">
                    <a:lumMod val="50000"/>
                    <a:lumOff val="50000"/>
                  </a:schemeClr>
                </a:solidFill>
              </a:rPr>
              <a:t>Mechaniniai </a:t>
            </a:r>
            <a:r>
              <a:rPr lang="lt-LT" sz="2400" b="1" dirty="0">
                <a:solidFill>
                  <a:schemeClr val="tx1">
                    <a:lumMod val="50000"/>
                    <a:lumOff val="50000"/>
                  </a:schemeClr>
                </a:solidFill>
              </a:rPr>
              <a:t>skaičiavimo prietaisai: </a:t>
            </a:r>
            <a:r>
              <a:rPr lang="lt-LT" sz="2400" dirty="0">
                <a:solidFill>
                  <a:schemeClr val="tx1">
                    <a:lumMod val="50000"/>
                    <a:lumOff val="50000"/>
                  </a:schemeClr>
                </a:solidFill>
              </a:rPr>
              <a:t>Kompiuterių raida prasidėjo nuo mechaninių skaičiavimo </a:t>
            </a:r>
            <a:r>
              <a:rPr lang="lt-LT" sz="2400" dirty="0" smtClean="0">
                <a:solidFill>
                  <a:schemeClr val="tx1">
                    <a:lumMod val="50000"/>
                    <a:lumOff val="50000"/>
                  </a:schemeClr>
                </a:solidFill>
              </a:rPr>
              <a:t>prietaisų. </a:t>
            </a:r>
            <a:r>
              <a:rPr lang="lt-LT" sz="2400" dirty="0">
                <a:solidFill>
                  <a:schemeClr val="tx1">
                    <a:lumMod val="50000"/>
                    <a:lumOff val="50000"/>
                  </a:schemeClr>
                </a:solidFill>
              </a:rPr>
              <a:t>Jie buvo skirti atlikti paprastus skaičiavimus ir žymiai apriboti funkcionalumą.</a:t>
            </a:r>
          </a:p>
          <a:p>
            <a:r>
              <a:rPr lang="lt-LT" sz="2400" b="1" dirty="0">
                <a:solidFill>
                  <a:schemeClr val="tx1">
                    <a:lumMod val="50000"/>
                    <a:lumOff val="50000"/>
                  </a:schemeClr>
                </a:solidFill>
              </a:rPr>
              <a:t>Pirmosios elektroninės kompiuterinės mašinos: </a:t>
            </a:r>
            <a:r>
              <a:rPr lang="lt-LT" sz="2400" dirty="0">
                <a:solidFill>
                  <a:schemeClr val="tx1">
                    <a:lumMod val="50000"/>
                    <a:lumOff val="50000"/>
                  </a:schemeClr>
                </a:solidFill>
              </a:rPr>
              <a:t>Pirmasis žingsnis elektroninio kompiuterio link buvo padarytas su pirmosiomis elektroninėmis kompiuterinėmis mašinomis, pavyzdžiui, ENIAC ir UNIVAC. Šios mašinos naudojo elektroninius komponentus ir galėjo atlikti daug sudėtingesnius skaičiavimus.</a:t>
            </a:r>
          </a:p>
          <a:p>
            <a:r>
              <a:rPr lang="lt-LT" sz="2400" b="1" dirty="0" err="1">
                <a:solidFill>
                  <a:schemeClr val="tx1">
                    <a:lumMod val="50000"/>
                    <a:lumOff val="50000"/>
                  </a:schemeClr>
                </a:solidFill>
              </a:rPr>
              <a:t>Transistoriai</a:t>
            </a:r>
            <a:r>
              <a:rPr lang="lt-LT" sz="2400" b="1" dirty="0">
                <a:solidFill>
                  <a:schemeClr val="tx1">
                    <a:lumMod val="50000"/>
                    <a:lumOff val="50000"/>
                  </a:schemeClr>
                </a:solidFill>
              </a:rPr>
              <a:t> ir mikroschemos: </a:t>
            </a:r>
            <a:r>
              <a:rPr lang="lt-LT" sz="2400" dirty="0">
                <a:solidFill>
                  <a:schemeClr val="tx1">
                    <a:lumMod val="50000"/>
                    <a:lumOff val="50000"/>
                  </a:schemeClr>
                </a:solidFill>
              </a:rPr>
              <a:t>Vienas iš pagrindinių kompiuterių raidos momentų buvo tranzistorių atradimas, kuris pakeitė didelius vakuumo vamzdžius elektroninėse mašinose. Tai sumažino dydį, padidino greitį ir sumažino energijos suvartojimą. Vėliau mikroschemos leido integruoti daugiau komponentų mažame </a:t>
            </a:r>
            <a:r>
              <a:rPr lang="lt-LT" sz="2400" dirty="0" err="1">
                <a:solidFill>
                  <a:schemeClr val="tx1">
                    <a:lumMod val="50000"/>
                    <a:lumOff val="50000"/>
                  </a:schemeClr>
                </a:solidFill>
              </a:rPr>
              <a:t>čipe</a:t>
            </a:r>
            <a:r>
              <a:rPr lang="lt-LT" sz="2400" dirty="0">
                <a:solidFill>
                  <a:schemeClr val="tx1">
                    <a:lumMod val="50000"/>
                    <a:lumOff val="50000"/>
                  </a:schemeClr>
                </a:solidFill>
              </a:rPr>
              <a:t>.</a:t>
            </a:r>
          </a:p>
          <a:p>
            <a:pPr marL="0" indent="0">
              <a:buNone/>
            </a:pPr>
            <a:endParaRPr lang="lt-LT" sz="2400" dirty="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3656988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Kompiuterių raidos etapai (tęsinys)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fontScale="92500" lnSpcReduction="10000"/>
          </a:bodyPr>
          <a:lstStyle/>
          <a:p>
            <a:r>
              <a:rPr lang="lt-LT" sz="2400" b="1" dirty="0" err="1" smtClean="0">
                <a:solidFill>
                  <a:schemeClr val="tx1">
                    <a:lumMod val="50000"/>
                    <a:lumOff val="50000"/>
                  </a:schemeClr>
                </a:solidFill>
              </a:rPr>
              <a:t>Miniatiūrizacija</a:t>
            </a:r>
            <a:r>
              <a:rPr lang="lt-LT" sz="2400" b="1" dirty="0" smtClean="0">
                <a:solidFill>
                  <a:schemeClr val="tx1">
                    <a:lumMod val="50000"/>
                    <a:lumOff val="50000"/>
                  </a:schemeClr>
                </a:solidFill>
              </a:rPr>
              <a:t> </a:t>
            </a:r>
            <a:r>
              <a:rPr lang="lt-LT" sz="2400" b="1" dirty="0">
                <a:solidFill>
                  <a:schemeClr val="tx1">
                    <a:lumMod val="50000"/>
                    <a:lumOff val="50000"/>
                  </a:schemeClr>
                </a:solidFill>
              </a:rPr>
              <a:t>ir mobilumas: </a:t>
            </a:r>
            <a:r>
              <a:rPr lang="lt-LT" sz="2400" dirty="0">
                <a:solidFill>
                  <a:schemeClr val="tx1">
                    <a:lumMod val="50000"/>
                    <a:lumOff val="50000"/>
                  </a:schemeClr>
                </a:solidFill>
              </a:rPr>
              <a:t>Nuo 20-ojo amžiaus vidurio kompiuteriai tapo vis mažesni ir lengvesni. Tai leido vystytis nešiojamiesiems kompiuteriams, išmaniesiems telefonams ir </a:t>
            </a:r>
            <a:r>
              <a:rPr lang="lt-LT" sz="2400" dirty="0" err="1">
                <a:solidFill>
                  <a:schemeClr val="tx1">
                    <a:lumMod val="50000"/>
                    <a:lumOff val="50000"/>
                  </a:schemeClr>
                </a:solidFill>
              </a:rPr>
              <a:t>planšetiniams</a:t>
            </a:r>
            <a:r>
              <a:rPr lang="lt-LT" sz="2400" dirty="0">
                <a:solidFill>
                  <a:schemeClr val="tx1">
                    <a:lumMod val="50000"/>
                    <a:lumOff val="50000"/>
                  </a:schemeClr>
                </a:solidFill>
              </a:rPr>
              <a:t> kompiuteriams. </a:t>
            </a:r>
            <a:r>
              <a:rPr lang="lt-LT" sz="2400" dirty="0" err="1" smtClean="0">
                <a:solidFill>
                  <a:schemeClr val="tx1">
                    <a:lumMod val="50000"/>
                    <a:lumOff val="50000"/>
                  </a:schemeClr>
                </a:solidFill>
              </a:rPr>
              <a:t>Miniatiūrizacija</a:t>
            </a:r>
            <a:r>
              <a:rPr lang="lt-LT" sz="2400" dirty="0" smtClean="0">
                <a:solidFill>
                  <a:schemeClr val="tx1">
                    <a:lumMod val="50000"/>
                    <a:lumOff val="50000"/>
                  </a:schemeClr>
                </a:solidFill>
              </a:rPr>
              <a:t> </a:t>
            </a:r>
            <a:r>
              <a:rPr lang="lt-LT" sz="2400" dirty="0">
                <a:solidFill>
                  <a:schemeClr val="tx1">
                    <a:lumMod val="50000"/>
                    <a:lumOff val="50000"/>
                  </a:schemeClr>
                </a:solidFill>
              </a:rPr>
              <a:t>taip pat prisidėjo prie energijos taupymo.</a:t>
            </a:r>
          </a:p>
          <a:p>
            <a:r>
              <a:rPr lang="lt-LT" sz="2400" b="1" dirty="0">
                <a:solidFill>
                  <a:schemeClr val="tx1">
                    <a:lumMod val="50000"/>
                    <a:lumOff val="50000"/>
                  </a:schemeClr>
                </a:solidFill>
              </a:rPr>
              <a:t>Interneto ir tinklelių plėtra: </a:t>
            </a:r>
            <a:r>
              <a:rPr lang="lt-LT" sz="2400" dirty="0">
                <a:solidFill>
                  <a:schemeClr val="tx1">
                    <a:lumMod val="50000"/>
                    <a:lumOff val="50000"/>
                  </a:schemeClr>
                </a:solidFill>
              </a:rPr>
              <a:t>Interneto atsiradimas ir jo plėtra radikaliai pakeitė kompiuterių naudojimą. Dabar kompiuteriai gali lengvai jungtis prie interneto, o tai suteikia galimybę bendrauti, pasiekti informaciją ir naudotis paslaugomis visame pasaulyje.</a:t>
            </a:r>
          </a:p>
          <a:p>
            <a:r>
              <a:rPr lang="lt-LT" sz="2400" b="1" dirty="0" smtClean="0">
                <a:solidFill>
                  <a:schemeClr val="tx1">
                    <a:lumMod val="50000"/>
                    <a:lumOff val="50000"/>
                  </a:schemeClr>
                </a:solidFill>
              </a:rPr>
              <a:t>Dirbtinio </a:t>
            </a:r>
            <a:r>
              <a:rPr lang="lt-LT" sz="2400" b="1" dirty="0">
                <a:solidFill>
                  <a:schemeClr val="tx1">
                    <a:lumMod val="50000"/>
                    <a:lumOff val="50000"/>
                  </a:schemeClr>
                </a:solidFill>
              </a:rPr>
              <a:t>intelekto (AI) plėtra: </a:t>
            </a:r>
            <a:r>
              <a:rPr lang="lt-LT" sz="2400" dirty="0">
                <a:solidFill>
                  <a:schemeClr val="tx1">
                    <a:lumMod val="50000"/>
                    <a:lumOff val="50000"/>
                  </a:schemeClr>
                </a:solidFill>
              </a:rPr>
              <a:t>Paskutiniajame dešimtmetyje prasidėjusi </a:t>
            </a:r>
            <a:r>
              <a:rPr lang="lt-LT" sz="2400" dirty="0" smtClean="0">
                <a:solidFill>
                  <a:schemeClr val="tx1">
                    <a:lumMod val="50000"/>
                    <a:lumOff val="50000"/>
                  </a:schemeClr>
                </a:solidFill>
              </a:rPr>
              <a:t>dirbtinio </a:t>
            </a:r>
            <a:r>
              <a:rPr lang="lt-LT" sz="2400" dirty="0">
                <a:solidFill>
                  <a:schemeClr val="tx1">
                    <a:lumMod val="50000"/>
                    <a:lumOff val="50000"/>
                  </a:schemeClr>
                </a:solidFill>
              </a:rPr>
              <a:t>intelekto revoliucija pakeis būdą, kaip mes naudojame kompiuterius. Tai apima galingų skaičiavimų atlikimą debesyje ir kompiuterinio mąstymo bei problemų sprendimo automatizavimą.</a:t>
            </a:r>
          </a:p>
          <a:p>
            <a:pPr marL="0" indent="0">
              <a:buNone/>
            </a:pPr>
            <a:endParaRPr lang="lt-LT" sz="2400" dirty="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1495042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Algoritmai</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400" dirty="0" smtClean="0">
                <a:solidFill>
                  <a:schemeClr val="tx1">
                    <a:lumMod val="50000"/>
                    <a:lumOff val="50000"/>
                  </a:schemeClr>
                </a:solidFill>
              </a:rPr>
              <a:t>Algoritmas </a:t>
            </a:r>
            <a:r>
              <a:rPr lang="lt-LT" sz="2400" dirty="0">
                <a:solidFill>
                  <a:schemeClr val="tx1">
                    <a:lumMod val="50000"/>
                    <a:lumOff val="50000"/>
                  </a:schemeClr>
                </a:solidFill>
              </a:rPr>
              <a:t>yra </a:t>
            </a:r>
            <a:r>
              <a:rPr lang="lt-LT" sz="2400" dirty="0" smtClean="0">
                <a:solidFill>
                  <a:schemeClr val="tx1">
                    <a:lumMod val="50000"/>
                    <a:lumOff val="50000"/>
                  </a:schemeClr>
                </a:solidFill>
              </a:rPr>
              <a:t>aiški, sisteminga </a:t>
            </a:r>
            <a:r>
              <a:rPr lang="lt-LT" sz="2400" dirty="0">
                <a:solidFill>
                  <a:schemeClr val="tx1">
                    <a:lumMod val="50000"/>
                    <a:lumOff val="50000"/>
                  </a:schemeClr>
                </a:solidFill>
              </a:rPr>
              <a:t>tikslių žingsnių seka, skirta atlikti tam tikrą užduotį arba išspręsti problemą. Algoritmai yra pagrindinis kompiuterinio programavimo elementas, nes jie nurodo, kaip atlikti konkretų darbą nuosekliai ir tolygiai. Algoritmas turi būti aiškus, </a:t>
            </a:r>
            <a:r>
              <a:rPr lang="lt-LT" sz="2400" dirty="0" smtClean="0">
                <a:solidFill>
                  <a:schemeClr val="tx1">
                    <a:lumMod val="50000"/>
                    <a:lumOff val="50000"/>
                  </a:schemeClr>
                </a:solidFill>
              </a:rPr>
              <a:t>suprantamas. Jį turėtų galėti vykdyti </a:t>
            </a:r>
            <a:r>
              <a:rPr lang="lt-LT" sz="2400" dirty="0">
                <a:solidFill>
                  <a:schemeClr val="tx1">
                    <a:lumMod val="50000"/>
                    <a:lumOff val="50000"/>
                  </a:schemeClr>
                </a:solidFill>
              </a:rPr>
              <a:t>mašinos </a:t>
            </a:r>
            <a:r>
              <a:rPr lang="lt-LT" sz="2400" dirty="0" smtClean="0">
                <a:solidFill>
                  <a:schemeClr val="tx1">
                    <a:lumMod val="50000"/>
                    <a:lumOff val="50000"/>
                  </a:schemeClr>
                </a:solidFill>
              </a:rPr>
              <a:t>ir žmogus</a:t>
            </a:r>
            <a:r>
              <a:rPr lang="lt-LT" sz="2400" dirty="0">
                <a:solidFill>
                  <a:schemeClr val="tx1">
                    <a:lumMod val="50000"/>
                    <a:lumOff val="50000"/>
                  </a:schemeClr>
                </a:solidFill>
              </a:rPr>
              <a:t>.</a:t>
            </a: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279783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Algoritmai (tęsinys)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fontScale="92500"/>
          </a:bodyPr>
          <a:lstStyle/>
          <a:p>
            <a:pPr marL="0" indent="0">
              <a:buNone/>
            </a:pPr>
            <a:r>
              <a:rPr lang="lt-LT" sz="2400" dirty="0" smtClean="0">
                <a:solidFill>
                  <a:schemeClr val="tx1">
                    <a:lumMod val="50000"/>
                    <a:lumOff val="50000"/>
                  </a:schemeClr>
                </a:solidFill>
              </a:rPr>
              <a:t>Algoritmai </a:t>
            </a:r>
            <a:r>
              <a:rPr lang="lt-LT" sz="2400" dirty="0">
                <a:solidFill>
                  <a:schemeClr val="tx1">
                    <a:lumMod val="50000"/>
                    <a:lumOff val="50000"/>
                  </a:schemeClr>
                </a:solidFill>
              </a:rPr>
              <a:t>yra esminiai kompiuterių programavimo ir skaičiavimo procese. Štai keli svarbūs aspektai, kodėl algoritmai yra tokie svarbūs:</a:t>
            </a:r>
          </a:p>
          <a:p>
            <a:r>
              <a:rPr lang="lt-LT" sz="2400" b="1" dirty="0">
                <a:solidFill>
                  <a:schemeClr val="tx1">
                    <a:lumMod val="50000"/>
                    <a:lumOff val="50000"/>
                  </a:schemeClr>
                </a:solidFill>
              </a:rPr>
              <a:t>Sprendimų efektyvumas: </a:t>
            </a:r>
            <a:r>
              <a:rPr lang="lt-LT" sz="2400" dirty="0">
                <a:solidFill>
                  <a:schemeClr val="tx1">
                    <a:lumMod val="50000"/>
                    <a:lumOff val="50000"/>
                  </a:schemeClr>
                </a:solidFill>
              </a:rPr>
              <a:t>Algoritmai leidžia efektyviai spręsti problemas, nes jie nurodo, kaip atlikti veiksmus taip, kad užduotis būtų išspręsta minimaliu resursų kiekiu (laiko, atminties ir kt.).</a:t>
            </a:r>
          </a:p>
          <a:p>
            <a:r>
              <a:rPr lang="lt-LT" sz="2400" b="1" dirty="0">
                <a:solidFill>
                  <a:schemeClr val="tx1">
                    <a:lumMod val="50000"/>
                    <a:lumOff val="50000"/>
                  </a:schemeClr>
                </a:solidFill>
              </a:rPr>
              <a:t>Programavimo kalbų supratimas: </a:t>
            </a:r>
            <a:r>
              <a:rPr lang="lt-LT" sz="2400" dirty="0">
                <a:solidFill>
                  <a:schemeClr val="tx1">
                    <a:lumMod val="50000"/>
                    <a:lumOff val="50000"/>
                  </a:schemeClr>
                </a:solidFill>
              </a:rPr>
              <a:t>Algoritmai yra tarpinis žingsnis tarp žmogaus suprantamos kalbos ir kompiuterio kalbos. Jie leidžia programuotojams išreikšti idėjas ir užduotis suprantamu būdu, kurį kompiuteris gali suprasti.</a:t>
            </a:r>
          </a:p>
          <a:p>
            <a:r>
              <a:rPr lang="lt-LT" sz="2400" b="1" dirty="0">
                <a:solidFill>
                  <a:schemeClr val="tx1">
                    <a:lumMod val="50000"/>
                    <a:lumOff val="50000"/>
                  </a:schemeClr>
                </a:solidFill>
              </a:rPr>
              <a:t>Programų kūrimas: </a:t>
            </a:r>
            <a:r>
              <a:rPr lang="lt-LT" sz="2400" dirty="0">
                <a:solidFill>
                  <a:schemeClr val="tx1">
                    <a:lumMod val="50000"/>
                    <a:lumOff val="50000"/>
                  </a:schemeClr>
                </a:solidFill>
              </a:rPr>
              <a:t>Programavimo kalbų naudojimas be algoritmų būtų sudėtingas ir nesuderinamas. Algoritmai padeda suskirstyti sudėtingas užduotis į mažesnes, lengviau valdomas dalis.</a:t>
            </a:r>
          </a:p>
          <a:p>
            <a:pPr marL="0" indent="0">
              <a:buNone/>
            </a:pPr>
            <a:endParaRPr lang="lt-LT" sz="2400" dirty="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312895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Algoritmai (tęsinys)</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lt-LT" sz="2400" dirty="0" smtClean="0">
                <a:solidFill>
                  <a:schemeClr val="tx1">
                    <a:lumMod val="50000"/>
                    <a:lumOff val="50000"/>
                  </a:schemeClr>
                </a:solidFill>
              </a:rPr>
              <a:t>Algoritmai kasdieniame gyvenime</a:t>
            </a:r>
            <a:endParaRPr lang="lt-LT" sz="2400" dirty="0">
              <a:solidFill>
                <a:schemeClr val="tx1">
                  <a:lumMod val="50000"/>
                  <a:lumOff val="50000"/>
                </a:schemeClr>
              </a:solidFill>
            </a:endParaRPr>
          </a:p>
          <a:p>
            <a:r>
              <a:rPr lang="lt-LT" sz="2400" b="1" dirty="0">
                <a:solidFill>
                  <a:schemeClr val="tx1">
                    <a:lumMod val="50000"/>
                    <a:lumOff val="50000"/>
                  </a:schemeClr>
                </a:solidFill>
              </a:rPr>
              <a:t>Receptas kaip algoritmas: </a:t>
            </a:r>
            <a:r>
              <a:rPr lang="lt-LT" sz="2400" dirty="0">
                <a:solidFill>
                  <a:schemeClr val="tx1">
                    <a:lumMod val="50000"/>
                    <a:lumOff val="50000"/>
                  </a:schemeClr>
                </a:solidFill>
              </a:rPr>
              <a:t>Galima pateikti receptą maisto gaminimui kaip algoritmo pavyzdį. Recepte nurodomos aiškios instrukcijos, kaip rengti ingredientus ir gaminimo procesą. Tai atspindi algoritmo aiškumą ir nuoseklumą.</a:t>
            </a:r>
          </a:p>
          <a:p>
            <a:r>
              <a:rPr lang="lt-LT" sz="2400" b="1" dirty="0">
                <a:solidFill>
                  <a:schemeClr val="tx1">
                    <a:lumMod val="50000"/>
                    <a:lumOff val="50000"/>
                  </a:schemeClr>
                </a:solidFill>
              </a:rPr>
              <a:t>Maršruto žemėlapis kaip algoritmas: </a:t>
            </a:r>
            <a:r>
              <a:rPr lang="lt-LT" sz="2400" dirty="0">
                <a:solidFill>
                  <a:schemeClr val="tx1">
                    <a:lumMod val="50000"/>
                    <a:lumOff val="50000"/>
                  </a:schemeClr>
                </a:solidFill>
              </a:rPr>
              <a:t>Analogija su maršruto žemėlapiu leidžia paaiškinti, kaip algoritmas gali nurodyti žingsnius tam, kaip pasiekti tikslą. Šiame kontekste žemėlapis tampa algoritmo planu.</a:t>
            </a:r>
          </a:p>
          <a:p>
            <a:r>
              <a:rPr lang="lt-LT" sz="2400" b="1" dirty="0">
                <a:solidFill>
                  <a:schemeClr val="tx1">
                    <a:lumMod val="50000"/>
                    <a:lumOff val="50000"/>
                  </a:schemeClr>
                </a:solidFill>
              </a:rPr>
              <a:t>Skaitmeniniai sprendimai: </a:t>
            </a:r>
            <a:r>
              <a:rPr lang="lt-LT" sz="2400" dirty="0">
                <a:solidFill>
                  <a:schemeClr val="tx1">
                    <a:lumMod val="50000"/>
                    <a:lumOff val="50000"/>
                  </a:schemeClr>
                </a:solidFill>
              </a:rPr>
              <a:t>Paaiškinkite, kaip algoritmai yra naudojami skaičiavimo ir duomenų analizės procesuose, pavyzdžiui, duomenų rūšiavime, filtravime arba statistinių skaičiavimų atlikime.</a:t>
            </a:r>
          </a:p>
          <a:p>
            <a:pPr marL="0" indent="0">
              <a:buNone/>
            </a:pPr>
            <a:endParaRPr lang="lt-LT" sz="2400" dirty="0">
              <a:solidFill>
                <a:schemeClr val="tx1">
                  <a:lumMod val="50000"/>
                  <a:lumOff val="50000"/>
                </a:schemeClr>
              </a:solidFill>
            </a:endParaRP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1409500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u="sng" dirty="0" smtClean="0">
                <a:solidFill>
                  <a:schemeClr val="tx1">
                    <a:lumMod val="50000"/>
                    <a:lumOff val="50000"/>
                  </a:schemeClr>
                </a:solidFill>
              </a:rPr>
              <a:t>Ką reiškia programa kompiuteryje?</a:t>
            </a:r>
            <a:endParaRPr lang="en-US" b="1" u="sng" dirty="0">
              <a:solidFill>
                <a:schemeClr val="tx1">
                  <a:lumMod val="50000"/>
                  <a:lumOff val="50000"/>
                </a:schemeClr>
              </a:solidFill>
            </a:endParaRPr>
          </a:p>
        </p:txBody>
      </p:sp>
      <p:sp>
        <p:nvSpPr>
          <p:cNvPr id="3" name="Content Placeholder 2"/>
          <p:cNvSpPr>
            <a:spLocks noGrp="1"/>
          </p:cNvSpPr>
          <p:nvPr>
            <p:ph idx="1"/>
          </p:nvPr>
        </p:nvSpPr>
        <p:spPr/>
        <p:txBody>
          <a:bodyPr>
            <a:normAutofit/>
          </a:bodyPr>
          <a:lstStyle/>
          <a:p>
            <a:pPr marL="0" indent="0">
              <a:buNone/>
            </a:pPr>
            <a:r>
              <a:rPr lang="lt-LT" sz="2400" dirty="0" smtClean="0">
                <a:solidFill>
                  <a:schemeClr val="tx1">
                    <a:lumMod val="50000"/>
                    <a:lumOff val="50000"/>
                  </a:schemeClr>
                </a:solidFill>
              </a:rPr>
              <a:t>Programa </a:t>
            </a:r>
            <a:r>
              <a:rPr lang="lt-LT" sz="2400" dirty="0">
                <a:solidFill>
                  <a:schemeClr val="tx1">
                    <a:lumMod val="50000"/>
                    <a:lumOff val="50000"/>
                  </a:schemeClr>
                </a:solidFill>
              </a:rPr>
              <a:t>kompiuteriniame kontekste yra instrukcijų rinkinys, kuris nurodo kompiuteriui, kaip vykdyti konkrečią užduotį arba funkciją. Šios instrukcijos gali būti rašomos tam tikra programavimo kalba, ir jos apibrėžia, kaip duomenys turi būti apdoroti arba kaip kompiuteris turi atlikti tam tikrus veiksmus. Programos leidžia mums automatizuoti įvairias užduotis, valdyti duomenis ir naudoti kompiuterius pagal savo poreikius.</a:t>
            </a:r>
          </a:p>
          <a:p>
            <a:endParaRPr lang="lt-LT" dirty="0" smtClean="0">
              <a:solidFill>
                <a:schemeClr val="tx1">
                  <a:lumMod val="50000"/>
                  <a:lumOff val="50000"/>
                </a:schemeClr>
              </a:solidFill>
            </a:endParaRPr>
          </a:p>
        </p:txBody>
      </p:sp>
    </p:spTree>
    <p:extLst>
      <p:ext uri="{BB962C8B-B14F-4D97-AF65-F5344CB8AC3E}">
        <p14:creationId xmlns:p14="http://schemas.microsoft.com/office/powerpoint/2010/main" val="1610549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981</Words>
  <Application>Microsoft Office PowerPoint</Application>
  <PresentationFormat>Demonstracija ekrane (4:3)</PresentationFormat>
  <Paragraphs>73</Paragraphs>
  <Slides>13</Slides>
  <Notes>12</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13</vt:i4>
      </vt:variant>
    </vt:vector>
  </HeadingPairs>
  <TitlesOfParts>
    <vt:vector size="17" baseType="lpstr">
      <vt:lpstr>Arial</vt:lpstr>
      <vt:lpstr>Calibri</vt:lpstr>
      <vt:lpstr>Calibri Light</vt:lpstr>
      <vt:lpstr>„Office“ tema</vt:lpstr>
      <vt:lpstr>Kompiuterių raida, algoritmai ir programos</vt:lpstr>
      <vt:lpstr>Įžvalga į temą ir jos svarbą</vt:lpstr>
      <vt:lpstr>Kokia šių žinių svarba</vt:lpstr>
      <vt:lpstr>Kompiuterių raidos etapai</vt:lpstr>
      <vt:lpstr>Kompiuterių raidos etapai (tęsinys)</vt:lpstr>
      <vt:lpstr>Algoritmai</vt:lpstr>
      <vt:lpstr>Algoritmai (tęsinys)</vt:lpstr>
      <vt:lpstr>Algoritmai (tęsinys)</vt:lpstr>
      <vt:lpstr>Ką reiškia programa kompiuteryje?</vt:lpstr>
      <vt:lpstr>Programų rūšys</vt:lpstr>
      <vt:lpstr>Praktika</vt:lpstr>
      <vt:lpstr>Apžvalga ir išvados</vt:lpstr>
      <vt:lpstr>Klausimai ir diskusija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Admin</cp:lastModifiedBy>
  <cp:revision>53</cp:revision>
  <dcterms:created xsi:type="dcterms:W3CDTF">2012-12-09T18:28:48Z</dcterms:created>
  <dcterms:modified xsi:type="dcterms:W3CDTF">2023-09-08T09:53:58Z</dcterms:modified>
</cp:coreProperties>
</file>