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8" r:id="rId3"/>
    <p:sldId id="284" r:id="rId4"/>
    <p:sldId id="285" r:id="rId5"/>
    <p:sldId id="286" r:id="rId6"/>
    <p:sldId id="287" r:id="rId7"/>
    <p:sldId id="288" r:id="rId8"/>
    <p:sldId id="289" r:id="rId9"/>
    <p:sldId id="282"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51" autoAdjust="0"/>
  </p:normalViewPr>
  <p:slideViewPr>
    <p:cSldViewPr>
      <p:cViewPr varScale="1">
        <p:scale>
          <a:sx n="99" d="100"/>
          <a:sy n="99" d="100"/>
        </p:scale>
        <p:origin x="19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2023-09-08</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Koks</a:t>
            </a:r>
            <a:r>
              <a:rPr lang="lt-LT" baseline="0" dirty="0" smtClean="0"/>
              <a:t> dydis yra </a:t>
            </a:r>
            <a:r>
              <a:rPr lang="lt-LT" baseline="0" dirty="0" err="1" smtClean="0"/>
              <a:t>integer</a:t>
            </a:r>
            <a:endParaRPr lang="lt-LT" baseline="0" dirty="0" smtClean="0"/>
          </a:p>
          <a:p>
            <a:r>
              <a:rPr lang="lt-LT" baseline="0" dirty="0" smtClean="0"/>
              <a:t>Koks dydis yra </a:t>
            </a:r>
            <a:r>
              <a:rPr lang="lt-LT" baseline="0" dirty="0" err="1" smtClean="0"/>
              <a:t>floats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156979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Išsiaiškinti</a:t>
            </a:r>
            <a:r>
              <a:rPr lang="lt-LT" baseline="0" dirty="0" smtClean="0"/>
              <a:t> ACII kodus ir patyrinėti UNICODE lentelę</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69362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Pasakykite kokios programos dirba</a:t>
            </a:r>
            <a:r>
              <a:rPr lang="lt-LT" baseline="0" dirty="0" smtClean="0"/>
              <a:t> su taškine grafika</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20834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Tegul mokiniai</a:t>
            </a:r>
            <a:r>
              <a:rPr lang="lt-LT" baseline="0" dirty="0" smtClean="0"/>
              <a:t> suranda kokie yra vektorinės grafikos formatai</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3296477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Tegul paaiškina kaip garsas verčiamas</a:t>
            </a:r>
            <a:r>
              <a:rPr lang="lt-LT" baseline="0" dirty="0" smtClean="0"/>
              <a:t> į elektrinį signalą</a:t>
            </a:r>
          </a:p>
          <a:p>
            <a:r>
              <a:rPr lang="lt-LT" baseline="0" dirty="0" smtClean="0"/>
              <a:t>Kokio tipo formatas kokybiškesnis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296813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Kaip kuriami fantastikos elementai filmuose</a:t>
            </a:r>
          </a:p>
          <a:p>
            <a:r>
              <a:rPr lang="lt-LT" dirty="0" smtClean="0"/>
              <a:t>Ar galima rodyti tiesiogines transliacijas</a:t>
            </a:r>
          </a:p>
          <a:p>
            <a:r>
              <a:rPr lang="lt-LT" dirty="0" smtClean="0"/>
              <a:t>Ar galima vaizdo įrašus panaudoti švietimui</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267190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391108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76242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9/8/2023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9/8/2023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9/8/2023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7461448" cy="2387600"/>
          </a:xfrm>
        </p:spPr>
        <p:txBody>
          <a:bodyPr/>
          <a:lstStyle/>
          <a:p>
            <a:r>
              <a:rPr lang="lt-LT" dirty="0" smtClean="0">
                <a:solidFill>
                  <a:schemeClr val="tx1">
                    <a:lumMod val="50000"/>
                    <a:lumOff val="50000"/>
                  </a:schemeClr>
                </a:solidFill>
              </a:rPr>
              <a:t>Duomenų kodavimas ir skaičiavimo sistemos kompiuteriuose</a:t>
            </a:r>
            <a:endParaRPr lang="lt-LT" dirty="0">
              <a:solidFill>
                <a:schemeClr val="tx1">
                  <a:lumMod val="50000"/>
                  <a:lumOff val="50000"/>
                </a:schemeClr>
              </a:solidFill>
            </a:endParaRPr>
          </a:p>
        </p:txBody>
      </p:sp>
      <p:sp>
        <p:nvSpPr>
          <p:cNvPr id="3" name="Subtitle 2"/>
          <p:cNvSpPr>
            <a:spLocks noGrp="1"/>
          </p:cNvSpPr>
          <p:nvPr>
            <p:ph type="subTitle" idx="1"/>
          </p:nvPr>
        </p:nvSpPr>
        <p:spPr>
          <a:xfrm>
            <a:off x="3857620" y="571480"/>
            <a:ext cx="4119562" cy="914400"/>
          </a:xfrm>
        </p:spPr>
        <p:txBody>
          <a:bodyPr/>
          <a:lstStyle/>
          <a:p>
            <a:r>
              <a:rPr lang="lt-LT" b="1" dirty="0" smtClean="0">
                <a:solidFill>
                  <a:schemeClr val="tx1">
                    <a:lumMod val="50000"/>
                    <a:lumOff val="50000"/>
                  </a:schemeClr>
                </a:solidFill>
              </a:rPr>
              <a:t>Informatika</a:t>
            </a:r>
            <a:endParaRPr lang="lt-LT" b="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Klausimai ir diskusija</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385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Kuo svarbi tema?</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lstStyle/>
          <a:p>
            <a:pPr marL="0" indent="0">
              <a:lnSpc>
                <a:spcPct val="100000"/>
              </a:lnSpc>
              <a:buNone/>
            </a:pPr>
            <a:r>
              <a:rPr lang="lt-LT" sz="2400" dirty="0" smtClean="0">
                <a:solidFill>
                  <a:schemeClr val="tx1">
                    <a:lumMod val="50000"/>
                    <a:lumOff val="50000"/>
                  </a:schemeClr>
                </a:solidFill>
              </a:rPr>
              <a:t>Šiandieninėje </a:t>
            </a:r>
            <a:r>
              <a:rPr lang="lt-LT" sz="2400" dirty="0">
                <a:solidFill>
                  <a:schemeClr val="tx1">
                    <a:lumMod val="50000"/>
                    <a:lumOff val="50000"/>
                  </a:schemeClr>
                </a:solidFill>
              </a:rPr>
              <a:t>pasaulio bendruomenėje duomenų kodavimas ir skaičiavimas yra </a:t>
            </a:r>
            <a:r>
              <a:rPr lang="lt-LT" sz="2400" dirty="0" smtClean="0">
                <a:solidFill>
                  <a:schemeClr val="tx1">
                    <a:lumMod val="50000"/>
                    <a:lumOff val="50000"/>
                  </a:schemeClr>
                </a:solidFill>
              </a:rPr>
              <a:t>būtinos žinios</a:t>
            </a:r>
            <a:r>
              <a:rPr lang="lt-LT" sz="2400" dirty="0">
                <a:solidFill>
                  <a:schemeClr val="tx1">
                    <a:lumMod val="50000"/>
                    <a:lumOff val="50000"/>
                  </a:schemeClr>
                </a:solidFill>
              </a:rPr>
              <a:t>,</a:t>
            </a:r>
            <a:r>
              <a:rPr lang="lt-LT" sz="2400" dirty="0" smtClean="0">
                <a:solidFill>
                  <a:schemeClr val="tx1">
                    <a:lumMod val="50000"/>
                    <a:lumOff val="50000"/>
                  </a:schemeClr>
                </a:solidFill>
              </a:rPr>
              <a:t> norint </a:t>
            </a:r>
            <a:r>
              <a:rPr lang="lt-LT" sz="2400" dirty="0">
                <a:solidFill>
                  <a:schemeClr val="tx1">
                    <a:lumMod val="50000"/>
                    <a:lumOff val="50000"/>
                  </a:schemeClr>
                </a:solidFill>
              </a:rPr>
              <a:t>suprasti, kaip veikia kompiuteriai, internetas ir daugelis kitų technologijų, su </a:t>
            </a:r>
            <a:r>
              <a:rPr lang="lt-LT" sz="2400" dirty="0" smtClean="0">
                <a:solidFill>
                  <a:schemeClr val="tx1">
                    <a:lumMod val="50000"/>
                    <a:lumOff val="50000"/>
                  </a:schemeClr>
                </a:solidFill>
              </a:rPr>
              <a:t>kuriomis </a:t>
            </a:r>
            <a:r>
              <a:rPr lang="lt-LT" sz="2400" dirty="0">
                <a:solidFill>
                  <a:schemeClr val="tx1">
                    <a:lumMod val="50000"/>
                    <a:lumOff val="50000"/>
                  </a:schemeClr>
                </a:solidFill>
              </a:rPr>
              <a:t>kasdien susiduriame. Tai svarbios žinios, kurias galėsite panaudoti įvairiose srityse, nuo programavimo iki duomenų analizės</a:t>
            </a:r>
            <a:r>
              <a:rPr lang="lt-LT" sz="2400" dirty="0" smtClean="0">
                <a:solidFill>
                  <a:schemeClr val="tx1">
                    <a:lumMod val="50000"/>
                    <a:lumOff val="50000"/>
                  </a:schemeClr>
                </a:solidFill>
              </a:rPr>
              <a:t>.</a:t>
            </a:r>
          </a:p>
          <a:p>
            <a:pPr marL="0" indent="0">
              <a:lnSpc>
                <a:spcPct val="100000"/>
              </a:lnSpc>
              <a:buNone/>
            </a:pPr>
            <a:endParaRPr lang="lt-LT" sz="2400" dirty="0">
              <a:solidFill>
                <a:schemeClr val="tx1">
                  <a:lumMod val="50000"/>
                  <a:lumOff val="50000"/>
                </a:schemeClr>
              </a:solidFill>
            </a:endParaRPr>
          </a:p>
          <a:p>
            <a:pPr marL="0" indent="0">
              <a:lnSpc>
                <a:spcPct val="100000"/>
              </a:lnSpc>
              <a:buNone/>
            </a:pPr>
            <a:r>
              <a:rPr lang="lt-LT" sz="2400" dirty="0" smtClean="0">
                <a:solidFill>
                  <a:schemeClr val="tx1">
                    <a:lumMod val="50000"/>
                    <a:lumOff val="50000"/>
                  </a:schemeClr>
                </a:solidFill>
              </a:rPr>
              <a:t>Pateikite pavyzdžių, kokios žinios jums būtų svarbios ir kodėl.</a:t>
            </a:r>
            <a:endParaRPr lang="lt-LT" sz="24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Skaitiniai duomenys ir veiksmai su jais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rmAutofit fontScale="92500" lnSpcReduction="10000"/>
          </a:bodyPr>
          <a:lstStyle/>
          <a:p>
            <a:pPr marL="0" indent="0">
              <a:lnSpc>
                <a:spcPct val="100000"/>
              </a:lnSpc>
              <a:buNone/>
            </a:pPr>
            <a:r>
              <a:rPr lang="lt-LT" sz="2200" dirty="0">
                <a:solidFill>
                  <a:schemeClr val="tx1">
                    <a:lumMod val="50000"/>
                    <a:lumOff val="50000"/>
                  </a:schemeClr>
                </a:solidFill>
              </a:rPr>
              <a:t>Tai viena iš pagrindinių duomenų rūšių kompiuteriuose. Šie duomenys yra išreikšti skaičiais ir yra naudojami matematiniams skaičiavimams, logikos operacijoms ir daugeliui kitų kompiuterinių </a:t>
            </a:r>
            <a:r>
              <a:rPr lang="lt-LT" sz="2200" dirty="0" smtClean="0">
                <a:solidFill>
                  <a:schemeClr val="tx1">
                    <a:lumMod val="50000"/>
                    <a:lumOff val="50000"/>
                  </a:schemeClr>
                </a:solidFill>
              </a:rPr>
              <a:t>procesų</a:t>
            </a:r>
            <a:r>
              <a:rPr lang="lt-LT" sz="2200" dirty="0">
                <a:solidFill>
                  <a:schemeClr val="tx1">
                    <a:lumMod val="50000"/>
                    <a:lumOff val="50000"/>
                  </a:schemeClr>
                </a:solidFill>
              </a:rPr>
              <a:t>:</a:t>
            </a:r>
          </a:p>
          <a:p>
            <a:pPr>
              <a:lnSpc>
                <a:spcPct val="100000"/>
              </a:lnSpc>
            </a:pPr>
            <a:r>
              <a:rPr lang="lt-LT" sz="2200" dirty="0" smtClean="0">
                <a:solidFill>
                  <a:schemeClr val="tx1">
                    <a:lumMod val="50000"/>
                    <a:lumOff val="50000"/>
                  </a:schemeClr>
                </a:solidFill>
              </a:rPr>
              <a:t>Skaitiniai duomenys gali būti įvairių tipų. Populiariausi duomenų tipai apima sveikuosius skaičius (</a:t>
            </a:r>
            <a:r>
              <a:rPr lang="lt-LT" sz="2200" b="1" dirty="0" err="1" smtClean="0">
                <a:solidFill>
                  <a:schemeClr val="tx1">
                    <a:lumMod val="50000"/>
                    <a:lumOff val="50000"/>
                  </a:schemeClr>
                </a:solidFill>
              </a:rPr>
              <a:t>integers</a:t>
            </a:r>
            <a:r>
              <a:rPr lang="lt-LT" sz="2200" dirty="0" smtClean="0">
                <a:solidFill>
                  <a:schemeClr val="tx1">
                    <a:lumMod val="50000"/>
                    <a:lumOff val="50000"/>
                  </a:schemeClr>
                </a:solidFill>
              </a:rPr>
              <a:t>), trupmeninius skaičius (</a:t>
            </a:r>
            <a:r>
              <a:rPr lang="lt-LT" sz="2200" b="1" dirty="0" err="1" smtClean="0">
                <a:solidFill>
                  <a:schemeClr val="tx1">
                    <a:lumMod val="50000"/>
                    <a:lumOff val="50000"/>
                  </a:schemeClr>
                </a:solidFill>
              </a:rPr>
              <a:t>floats</a:t>
            </a:r>
            <a:r>
              <a:rPr lang="lt-LT" sz="2200" dirty="0" smtClean="0">
                <a:solidFill>
                  <a:schemeClr val="tx1">
                    <a:lumMod val="50000"/>
                    <a:lumOff val="50000"/>
                  </a:schemeClr>
                </a:solidFill>
              </a:rPr>
              <a:t>), kompleksinius skaičius, loginius (</a:t>
            </a:r>
            <a:r>
              <a:rPr lang="lt-LT" sz="2200" b="1" dirty="0" err="1" smtClean="0">
                <a:solidFill>
                  <a:schemeClr val="tx1">
                    <a:lumMod val="50000"/>
                    <a:lumOff val="50000"/>
                  </a:schemeClr>
                </a:solidFill>
              </a:rPr>
              <a:t>boolean</a:t>
            </a:r>
            <a:r>
              <a:rPr lang="lt-LT" sz="2200" dirty="0" smtClean="0">
                <a:solidFill>
                  <a:schemeClr val="tx1">
                    <a:lumMod val="50000"/>
                    <a:lumOff val="50000"/>
                  </a:schemeClr>
                </a:solidFill>
              </a:rPr>
              <a:t>) reikšmes ir kt.</a:t>
            </a:r>
          </a:p>
          <a:p>
            <a:pPr>
              <a:lnSpc>
                <a:spcPct val="100000"/>
              </a:lnSpc>
            </a:pPr>
            <a:r>
              <a:rPr lang="lt-LT" sz="2200" dirty="0" smtClean="0">
                <a:solidFill>
                  <a:schemeClr val="tx1">
                    <a:lumMod val="50000"/>
                    <a:lumOff val="50000"/>
                  </a:schemeClr>
                </a:solidFill>
              </a:rPr>
              <a:t>Galima atlikti </a:t>
            </a:r>
            <a:r>
              <a:rPr lang="lt-LT" sz="2200" dirty="0">
                <a:solidFill>
                  <a:schemeClr val="tx1">
                    <a:lumMod val="50000"/>
                    <a:lumOff val="50000"/>
                  </a:schemeClr>
                </a:solidFill>
              </a:rPr>
              <a:t>daugybę skaitinių duomenų operacijų, tokių kaip sudėties, atimties, daugybos, dalybos, trupmenų suprastinimas, šaknies traukimas, laipsnių </a:t>
            </a:r>
            <a:r>
              <a:rPr lang="lt-LT" sz="2200" dirty="0" smtClean="0">
                <a:solidFill>
                  <a:schemeClr val="tx1">
                    <a:lumMod val="50000"/>
                    <a:lumOff val="50000"/>
                  </a:schemeClr>
                </a:solidFill>
              </a:rPr>
              <a:t>kėlimas...</a:t>
            </a:r>
          </a:p>
          <a:p>
            <a:pPr>
              <a:lnSpc>
                <a:spcPct val="100000"/>
              </a:lnSpc>
            </a:pPr>
            <a:r>
              <a:rPr lang="lt-LT" sz="2200" dirty="0">
                <a:solidFill>
                  <a:schemeClr val="tx1">
                    <a:lumMod val="50000"/>
                    <a:lumOff val="50000"/>
                  </a:schemeClr>
                </a:solidFill>
              </a:rPr>
              <a:t>Skaitiniai duomenys turi savo reikšmių intervalus, kurie priklauso nuo duomenų tipo ir kompiuterio architektūros. Pavyzdžiui, sveikieji skaičiai gali būti </a:t>
            </a:r>
            <a:r>
              <a:rPr lang="lt-LT" sz="2200" b="1" dirty="0">
                <a:solidFill>
                  <a:schemeClr val="tx1">
                    <a:lumMod val="50000"/>
                    <a:lumOff val="50000"/>
                  </a:schemeClr>
                </a:solidFill>
              </a:rPr>
              <a:t>teigiami</a:t>
            </a:r>
            <a:r>
              <a:rPr lang="lt-LT" sz="2200" dirty="0">
                <a:solidFill>
                  <a:schemeClr val="tx1">
                    <a:lumMod val="50000"/>
                    <a:lumOff val="50000"/>
                  </a:schemeClr>
                </a:solidFill>
              </a:rPr>
              <a:t> arba </a:t>
            </a:r>
            <a:r>
              <a:rPr lang="lt-LT" sz="2200" b="1" dirty="0">
                <a:solidFill>
                  <a:schemeClr val="tx1">
                    <a:lumMod val="50000"/>
                    <a:lumOff val="50000"/>
                  </a:schemeClr>
                </a:solidFill>
              </a:rPr>
              <a:t>neigiami</a:t>
            </a:r>
            <a:r>
              <a:rPr lang="lt-LT" sz="2200" dirty="0">
                <a:solidFill>
                  <a:schemeClr val="tx1">
                    <a:lumMod val="50000"/>
                    <a:lumOff val="50000"/>
                  </a:schemeClr>
                </a:solidFill>
              </a:rPr>
              <a:t> ir turi </a:t>
            </a:r>
            <a:r>
              <a:rPr lang="lt-LT" sz="2200" b="1" dirty="0">
                <a:solidFill>
                  <a:schemeClr val="tx1">
                    <a:lumMod val="50000"/>
                    <a:lumOff val="50000"/>
                  </a:schemeClr>
                </a:solidFill>
              </a:rPr>
              <a:t>ribą</a:t>
            </a:r>
            <a:r>
              <a:rPr lang="lt-LT" sz="2200" dirty="0">
                <a:solidFill>
                  <a:schemeClr val="tx1">
                    <a:lumMod val="50000"/>
                    <a:lumOff val="50000"/>
                  </a:schemeClr>
                </a:solidFill>
              </a:rPr>
              <a:t> dėl kompiuterio bitų </a:t>
            </a:r>
            <a:r>
              <a:rPr lang="lt-LT" sz="2200" dirty="0" smtClean="0">
                <a:solidFill>
                  <a:schemeClr val="tx1">
                    <a:lumMod val="50000"/>
                    <a:lumOff val="50000"/>
                  </a:schemeClr>
                </a:solidFill>
              </a:rPr>
              <a:t>dydžio.</a:t>
            </a:r>
          </a:p>
          <a:p>
            <a:pPr>
              <a:lnSpc>
                <a:spcPct val="100000"/>
              </a:lnSpc>
            </a:pPr>
            <a:r>
              <a:rPr lang="lt-LT" sz="2200" dirty="0">
                <a:solidFill>
                  <a:schemeClr val="tx1">
                    <a:lumMod val="50000"/>
                    <a:lumOff val="50000"/>
                  </a:schemeClr>
                </a:solidFill>
              </a:rPr>
              <a:t>Skaitiniai duomenys yra labai svarbūs programavime. Jie naudojami skaičiavimuose, sąlyginiuose </a:t>
            </a:r>
            <a:r>
              <a:rPr lang="lt-LT" sz="2200" dirty="0" smtClean="0">
                <a:solidFill>
                  <a:schemeClr val="tx1">
                    <a:lumMod val="50000"/>
                    <a:lumOff val="50000"/>
                  </a:schemeClr>
                </a:solidFill>
              </a:rPr>
              <a:t>sakiniuose</a:t>
            </a:r>
            <a:r>
              <a:rPr lang="lt-LT" sz="2200" dirty="0">
                <a:solidFill>
                  <a:schemeClr val="tx1">
                    <a:lumMod val="50000"/>
                    <a:lumOff val="50000"/>
                  </a:schemeClr>
                </a:solidFill>
              </a:rPr>
              <a:t>, cikluose, masyvuose ir kituose programos komponentuose.</a:t>
            </a:r>
          </a:p>
          <a:p>
            <a:pPr marL="0" indent="0">
              <a:buNone/>
            </a:pPr>
            <a:endParaRPr lang="lt-LT" sz="2400" dirty="0">
              <a:solidFill>
                <a:schemeClr val="tx1">
                  <a:lumMod val="50000"/>
                  <a:lumOff val="50000"/>
                </a:schemeClr>
              </a:solidFill>
            </a:endParaRP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159686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Tekstiniai duomenys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rmAutofit fontScale="77500" lnSpcReduction="20000"/>
          </a:bodyPr>
          <a:lstStyle/>
          <a:p>
            <a:pPr marL="0" indent="0">
              <a:lnSpc>
                <a:spcPct val="110000"/>
              </a:lnSpc>
              <a:buNone/>
            </a:pPr>
            <a:r>
              <a:rPr lang="lt-LT" sz="2200" dirty="0" smtClean="0">
                <a:solidFill>
                  <a:schemeClr val="tx1">
                    <a:lumMod val="50000"/>
                    <a:lumOff val="50000"/>
                  </a:schemeClr>
                </a:solidFill>
              </a:rPr>
              <a:t>Tai simbolių </a:t>
            </a:r>
            <a:r>
              <a:rPr lang="lt-LT" sz="2200" dirty="0">
                <a:solidFill>
                  <a:schemeClr val="tx1">
                    <a:lumMod val="50000"/>
                    <a:lumOff val="50000"/>
                  </a:schemeClr>
                </a:solidFill>
              </a:rPr>
              <a:t>seka, kurią galima naudoti komunikacijai ir informacijos perdavimui. Tekstiniai duomenys gali būti </a:t>
            </a:r>
            <a:r>
              <a:rPr lang="lt-LT" sz="2200" dirty="0" smtClean="0">
                <a:solidFill>
                  <a:schemeClr val="tx1">
                    <a:lumMod val="50000"/>
                    <a:lumOff val="50000"/>
                  </a:schemeClr>
                </a:solidFill>
              </a:rPr>
              <a:t>rašomi </a:t>
            </a:r>
            <a:r>
              <a:rPr lang="lt-LT" sz="2200" dirty="0">
                <a:solidFill>
                  <a:schemeClr val="tx1">
                    <a:lumMod val="50000"/>
                    <a:lumOff val="50000"/>
                  </a:schemeClr>
                </a:solidFill>
              </a:rPr>
              <a:t>įvairiomis kalbomis arba simbolių rinkiniais, o jų </a:t>
            </a:r>
            <a:r>
              <a:rPr lang="lt-LT" sz="2200" dirty="0" smtClean="0">
                <a:solidFill>
                  <a:schemeClr val="tx1">
                    <a:lumMod val="50000"/>
                    <a:lumOff val="50000"/>
                  </a:schemeClr>
                </a:solidFill>
              </a:rPr>
              <a:t>naudojimas </a:t>
            </a:r>
            <a:r>
              <a:rPr lang="lt-LT" sz="2200" dirty="0">
                <a:solidFill>
                  <a:schemeClr val="tx1">
                    <a:lumMod val="50000"/>
                    <a:lumOff val="50000"/>
                  </a:schemeClr>
                </a:solidFill>
              </a:rPr>
              <a:t>plačiai paplitęs kompiuteriuose, mobiliuosiuose įrenginiuose ir </a:t>
            </a:r>
            <a:r>
              <a:rPr lang="lt-LT" sz="2200" dirty="0" smtClean="0">
                <a:solidFill>
                  <a:schemeClr val="tx1">
                    <a:lumMod val="50000"/>
                    <a:lumOff val="50000"/>
                  </a:schemeClr>
                </a:solidFill>
              </a:rPr>
              <a:t>internete:</a:t>
            </a:r>
            <a:endParaRPr lang="lt-LT" sz="2200" dirty="0">
              <a:solidFill>
                <a:schemeClr val="tx1">
                  <a:lumMod val="50000"/>
                  <a:lumOff val="50000"/>
                </a:schemeClr>
              </a:solidFill>
            </a:endParaRPr>
          </a:p>
          <a:p>
            <a:pPr>
              <a:lnSpc>
                <a:spcPct val="110000"/>
              </a:lnSpc>
            </a:pPr>
            <a:r>
              <a:rPr lang="lt-LT" sz="2200" dirty="0" smtClean="0">
                <a:solidFill>
                  <a:schemeClr val="tx1">
                    <a:lumMod val="50000"/>
                    <a:lumOff val="50000"/>
                  </a:schemeClr>
                </a:solidFill>
              </a:rPr>
              <a:t>Tekstiniai </a:t>
            </a:r>
            <a:r>
              <a:rPr lang="lt-LT" sz="2200" dirty="0">
                <a:solidFill>
                  <a:schemeClr val="tx1">
                    <a:lumMod val="50000"/>
                    <a:lumOff val="50000"/>
                  </a:schemeClr>
                </a:solidFill>
              </a:rPr>
              <a:t>duomenys yra išreikšti simboliais, kurie gali būti raidės, skaičiai, ženklai ir tarpai. Dažniausiai tekstinius duomenis reprezentuoja ASCII (American Standard </a:t>
            </a:r>
            <a:r>
              <a:rPr lang="lt-LT" sz="2200" dirty="0" err="1">
                <a:solidFill>
                  <a:schemeClr val="tx1">
                    <a:lumMod val="50000"/>
                    <a:lumOff val="50000"/>
                  </a:schemeClr>
                </a:solidFill>
              </a:rPr>
              <a:t>Code</a:t>
            </a:r>
            <a:r>
              <a:rPr lang="lt-LT" sz="2200" dirty="0">
                <a:solidFill>
                  <a:schemeClr val="tx1">
                    <a:lumMod val="50000"/>
                    <a:lumOff val="50000"/>
                  </a:schemeClr>
                </a:solidFill>
              </a:rPr>
              <a:t> </a:t>
            </a:r>
            <a:r>
              <a:rPr lang="lt-LT" sz="2200" dirty="0" err="1">
                <a:solidFill>
                  <a:schemeClr val="tx1">
                    <a:lumMod val="50000"/>
                    <a:lumOff val="50000"/>
                  </a:schemeClr>
                </a:solidFill>
              </a:rPr>
              <a:t>for</a:t>
            </a:r>
            <a:r>
              <a:rPr lang="lt-LT" sz="2200" dirty="0">
                <a:solidFill>
                  <a:schemeClr val="tx1">
                    <a:lumMod val="50000"/>
                    <a:lumOff val="50000"/>
                  </a:schemeClr>
                </a:solidFill>
              </a:rPr>
              <a:t> </a:t>
            </a:r>
            <a:r>
              <a:rPr lang="lt-LT" sz="2200" dirty="0" err="1">
                <a:solidFill>
                  <a:schemeClr val="tx1">
                    <a:lumMod val="50000"/>
                    <a:lumOff val="50000"/>
                  </a:schemeClr>
                </a:solidFill>
              </a:rPr>
              <a:t>Information</a:t>
            </a:r>
            <a:r>
              <a:rPr lang="lt-LT" sz="2200" dirty="0">
                <a:solidFill>
                  <a:schemeClr val="tx1">
                    <a:lumMod val="50000"/>
                    <a:lumOff val="50000"/>
                  </a:schemeClr>
                </a:solidFill>
              </a:rPr>
              <a:t> </a:t>
            </a:r>
            <a:r>
              <a:rPr lang="lt-LT" sz="2200" dirty="0" err="1">
                <a:solidFill>
                  <a:schemeClr val="tx1">
                    <a:lumMod val="50000"/>
                    <a:lumOff val="50000"/>
                  </a:schemeClr>
                </a:solidFill>
              </a:rPr>
              <a:t>Interchange</a:t>
            </a:r>
            <a:r>
              <a:rPr lang="lt-LT" sz="2200" dirty="0">
                <a:solidFill>
                  <a:schemeClr val="tx1">
                    <a:lumMod val="50000"/>
                    <a:lumOff val="50000"/>
                  </a:schemeClr>
                </a:solidFill>
              </a:rPr>
              <a:t>) arba </a:t>
            </a:r>
            <a:r>
              <a:rPr lang="lt-LT" sz="2200" dirty="0" err="1">
                <a:solidFill>
                  <a:schemeClr val="tx1">
                    <a:lumMod val="50000"/>
                    <a:lumOff val="50000"/>
                  </a:schemeClr>
                </a:solidFill>
              </a:rPr>
              <a:t>Unicode</a:t>
            </a:r>
            <a:r>
              <a:rPr lang="lt-LT" sz="2200" dirty="0">
                <a:solidFill>
                  <a:schemeClr val="tx1">
                    <a:lumMod val="50000"/>
                    <a:lumOff val="50000"/>
                  </a:schemeClr>
                </a:solidFill>
              </a:rPr>
              <a:t> koduote.</a:t>
            </a:r>
          </a:p>
          <a:p>
            <a:pPr>
              <a:lnSpc>
                <a:spcPct val="110000"/>
              </a:lnSpc>
            </a:pPr>
            <a:r>
              <a:rPr lang="lt-LT" sz="2200" dirty="0">
                <a:solidFill>
                  <a:schemeClr val="tx1">
                    <a:lumMod val="50000"/>
                    <a:lumOff val="50000"/>
                  </a:schemeClr>
                </a:solidFill>
              </a:rPr>
              <a:t>Tekstiniai duomenys gali būti saugomi duomenų failuose, duomenų bazėse arba perduodami tarp sistemų ir vartotojų. Daugelis komunikacijos protokolų ir failų formatų, tokių kaip JSON, XML, CSV, yra skirti tekstinių duomenų saugojimui ir perdavimui.</a:t>
            </a:r>
          </a:p>
          <a:p>
            <a:pPr>
              <a:lnSpc>
                <a:spcPct val="110000"/>
              </a:lnSpc>
            </a:pPr>
            <a:r>
              <a:rPr lang="lt-LT" sz="2200" dirty="0">
                <a:solidFill>
                  <a:schemeClr val="tx1">
                    <a:lumMod val="50000"/>
                    <a:lumOff val="50000"/>
                  </a:schemeClr>
                </a:solidFill>
              </a:rPr>
              <a:t>Saugumas yra svarbus aspektas, kai kalbama apie tekstinius duomenis, ypač kai tai yra jautri informacija. Šifravimo technologijos leidžia užšifruoti tekstinius duomenis, kad tik autorizuoti naudotojai galėtų juos </a:t>
            </a:r>
            <a:r>
              <a:rPr lang="lt-LT" sz="2200" dirty="0" smtClean="0">
                <a:solidFill>
                  <a:schemeClr val="tx1">
                    <a:lumMod val="50000"/>
                    <a:lumOff val="50000"/>
                  </a:schemeClr>
                </a:solidFill>
              </a:rPr>
              <a:t>skaityti.</a:t>
            </a:r>
            <a:endParaRPr lang="lt-LT" sz="2200" dirty="0">
              <a:solidFill>
                <a:schemeClr val="tx1">
                  <a:lumMod val="50000"/>
                  <a:lumOff val="50000"/>
                </a:schemeClr>
              </a:solidFill>
            </a:endParaRPr>
          </a:p>
          <a:p>
            <a:pPr>
              <a:lnSpc>
                <a:spcPct val="110000"/>
              </a:lnSpc>
            </a:pPr>
            <a:r>
              <a:rPr lang="lt-LT" sz="2200" dirty="0">
                <a:solidFill>
                  <a:schemeClr val="tx1">
                    <a:lumMod val="50000"/>
                    <a:lumOff val="50000"/>
                  </a:schemeClr>
                </a:solidFill>
              </a:rPr>
              <a:t>Tekstiniai duomenys gali būti analizuojami, siekiant gauti reikšmingą informaciją. Teksto analizės technikos gali apimti žodžių dažnumo skaičiavimą, teminės analizės taikymą, </a:t>
            </a:r>
            <a:r>
              <a:rPr lang="lt-LT" sz="2200" dirty="0" err="1">
                <a:solidFill>
                  <a:schemeClr val="tx1">
                    <a:lumMod val="50000"/>
                    <a:lumOff val="50000"/>
                  </a:schemeClr>
                </a:solidFill>
              </a:rPr>
              <a:t>sentimentinės</a:t>
            </a:r>
            <a:r>
              <a:rPr lang="lt-LT" sz="2200" dirty="0">
                <a:solidFill>
                  <a:schemeClr val="tx1">
                    <a:lumMod val="50000"/>
                    <a:lumOff val="50000"/>
                  </a:schemeClr>
                </a:solidFill>
              </a:rPr>
              <a:t> analizės metodikas (nustatymas, ar tekstas yra pozityvus, negatyvus ar neutralus) ir kt. Ši analizė gali padėti išgauti žinių iš didelių teksto duomenų rinkinių.</a:t>
            </a:r>
          </a:p>
          <a:p>
            <a:pPr marL="0" indent="0">
              <a:buNone/>
            </a:pPr>
            <a:endParaRPr lang="lt-LT" sz="2400" dirty="0">
              <a:solidFill>
                <a:schemeClr val="tx1">
                  <a:lumMod val="50000"/>
                  <a:lumOff val="50000"/>
                </a:schemeClr>
              </a:solidFill>
            </a:endParaRP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115336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Vaizdiniai (grafiniai) duomenys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rmAutofit fontScale="77500" lnSpcReduction="20000"/>
          </a:bodyPr>
          <a:lstStyle/>
          <a:p>
            <a:pPr marL="0" indent="0">
              <a:lnSpc>
                <a:spcPct val="120000"/>
              </a:lnSpc>
              <a:buNone/>
            </a:pPr>
            <a:r>
              <a:rPr lang="lt-LT" sz="2200" dirty="0" smtClean="0">
                <a:solidFill>
                  <a:schemeClr val="tx1">
                    <a:lumMod val="50000"/>
                    <a:lumOff val="50000"/>
                  </a:schemeClr>
                </a:solidFill>
              </a:rPr>
              <a:t>Tai </a:t>
            </a:r>
            <a:r>
              <a:rPr lang="lt-LT" sz="2200" dirty="0">
                <a:solidFill>
                  <a:schemeClr val="tx1">
                    <a:lumMod val="50000"/>
                    <a:lumOff val="50000"/>
                  </a:schemeClr>
                </a:solidFill>
              </a:rPr>
              <a:t>vizualinė informacija, kuri yra išreikšta paveikslais arba grafikos elementais. Šie duomenys naudojami daugelyje kompiuterinių aplikacijų ir svetainių, siekiant perduoti informaciją vizualiai. Štai keletas svarbių aspektų apie vaizdinius duomenis:</a:t>
            </a:r>
          </a:p>
          <a:p>
            <a:pPr>
              <a:lnSpc>
                <a:spcPct val="120000"/>
              </a:lnSpc>
            </a:pPr>
            <a:r>
              <a:rPr lang="lt-LT" sz="2200" dirty="0">
                <a:solidFill>
                  <a:schemeClr val="tx1">
                    <a:lumMod val="50000"/>
                    <a:lumOff val="50000"/>
                  </a:schemeClr>
                </a:solidFill>
              </a:rPr>
              <a:t>Vaizdiniai duomenys gali būti įvairių rūšių. Populiarios vaizdinių rūšys apima nuotraukas, piešinius, diagramas, </a:t>
            </a:r>
            <a:r>
              <a:rPr lang="lt-LT" sz="2200" dirty="0" smtClean="0">
                <a:solidFill>
                  <a:schemeClr val="tx1">
                    <a:lumMod val="50000"/>
                    <a:lumOff val="50000"/>
                  </a:schemeClr>
                </a:solidFill>
              </a:rPr>
              <a:t>schemas</a:t>
            </a:r>
            <a:r>
              <a:rPr lang="lt-LT" sz="2200" dirty="0">
                <a:solidFill>
                  <a:schemeClr val="tx1">
                    <a:lumMod val="50000"/>
                    <a:lumOff val="50000"/>
                  </a:schemeClr>
                </a:solidFill>
              </a:rPr>
              <a:t>, animacijas ir kt. Kiekvienai rūšiai būdingi unikalūs bruožai ir paskirtis.</a:t>
            </a:r>
          </a:p>
          <a:p>
            <a:pPr>
              <a:lnSpc>
                <a:spcPct val="120000"/>
              </a:lnSpc>
            </a:pPr>
            <a:r>
              <a:rPr lang="lt-LT" sz="2200" dirty="0">
                <a:solidFill>
                  <a:schemeClr val="tx1">
                    <a:lumMod val="50000"/>
                    <a:lumOff val="50000"/>
                  </a:schemeClr>
                </a:solidFill>
              </a:rPr>
              <a:t>Vaizdiniai duomenys yra sudaryti iš pikselių (mažų taškų), kurie turi spalvos informaciją. Kiekvienas pikselis gali turėti savo spalvos kodą, kuris nurodo, kokia spalva turi būti atvaizduota tam tikrame taške.</a:t>
            </a:r>
          </a:p>
          <a:p>
            <a:pPr>
              <a:lnSpc>
                <a:spcPct val="120000"/>
              </a:lnSpc>
            </a:pPr>
            <a:r>
              <a:rPr lang="lt-LT" sz="2200" dirty="0">
                <a:solidFill>
                  <a:schemeClr val="tx1">
                    <a:lumMod val="50000"/>
                    <a:lumOff val="50000"/>
                  </a:schemeClr>
                </a:solidFill>
              </a:rPr>
              <a:t>Vaizdiniai duomenys gali būti saugomi įvairiais formatais, tokiais kaip JPEG, PNG, GIF, BMP, TIFF ir kt. Kiekvienas formatas turi savo </a:t>
            </a:r>
            <a:r>
              <a:rPr lang="lt-LT" sz="2200" dirty="0" err="1">
                <a:solidFill>
                  <a:schemeClr val="tx1">
                    <a:lumMod val="50000"/>
                    <a:lumOff val="50000"/>
                  </a:schemeClr>
                </a:solidFill>
              </a:rPr>
              <a:t>privalumus</a:t>
            </a:r>
            <a:r>
              <a:rPr lang="lt-LT" sz="2200" dirty="0">
                <a:solidFill>
                  <a:schemeClr val="tx1">
                    <a:lumMod val="50000"/>
                    <a:lumOff val="50000"/>
                  </a:schemeClr>
                </a:solidFill>
              </a:rPr>
              <a:t> ir trūkumus, pvz., spalvų gylį, suspaudimo lygį.</a:t>
            </a:r>
          </a:p>
          <a:p>
            <a:pPr>
              <a:lnSpc>
                <a:spcPct val="120000"/>
              </a:lnSpc>
            </a:pPr>
            <a:r>
              <a:rPr lang="lt-LT" sz="2200" dirty="0">
                <a:solidFill>
                  <a:schemeClr val="tx1">
                    <a:lumMod val="50000"/>
                    <a:lumOff val="50000"/>
                  </a:schemeClr>
                </a:solidFill>
              </a:rPr>
              <a:t>Vaizdiniai duomenys gali būti apdorojami naudojant vaizdų redagavimo programas, kompiuterinę grafiką arba specialias algoritmus. Toks apdorojimas gali apimti spalvų keitimą, dydžio keitimą, filtrų pritaikymą, objektų atpažinimą ir kt.</a:t>
            </a: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3560647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Vektorinė grafika</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rmAutofit fontScale="77500" lnSpcReduction="20000"/>
          </a:bodyPr>
          <a:lstStyle/>
          <a:p>
            <a:pPr marL="0" indent="0">
              <a:lnSpc>
                <a:spcPct val="120000"/>
              </a:lnSpc>
              <a:buNone/>
            </a:pPr>
            <a:r>
              <a:rPr lang="lt-LT" sz="2200" dirty="0">
                <a:solidFill>
                  <a:schemeClr val="tx1">
                    <a:lumMod val="50000"/>
                    <a:lumOff val="50000"/>
                  </a:schemeClr>
                </a:solidFill>
              </a:rPr>
              <a:t>Tai grafinės informacijos reprezentavimo forma, kuri naudoja matematinius objektus, tokius kaip linijos, kreivės, taškai ir figūros, siekiant aprašyti vaizdą. Tai yra priešingybė </a:t>
            </a:r>
            <a:r>
              <a:rPr lang="lt-LT" sz="2200" dirty="0" smtClean="0">
                <a:solidFill>
                  <a:schemeClr val="tx1">
                    <a:lumMod val="50000"/>
                    <a:lumOff val="50000"/>
                  </a:schemeClr>
                </a:solidFill>
              </a:rPr>
              <a:t>rastriniams </a:t>
            </a:r>
            <a:r>
              <a:rPr lang="lt-LT" sz="2200" dirty="0">
                <a:solidFill>
                  <a:schemeClr val="tx1">
                    <a:lumMod val="50000"/>
                    <a:lumOff val="50000"/>
                  </a:schemeClr>
                </a:solidFill>
              </a:rPr>
              <a:t>(taip pat vadinamiems bitiniais) vaizdams, kurie yra aprašomi taškų </a:t>
            </a:r>
            <a:r>
              <a:rPr lang="lt-LT" sz="2200" dirty="0" smtClean="0">
                <a:solidFill>
                  <a:schemeClr val="tx1">
                    <a:lumMod val="50000"/>
                    <a:lumOff val="50000"/>
                  </a:schemeClr>
                </a:solidFill>
              </a:rPr>
              <a:t>tinkleliu:</a:t>
            </a:r>
            <a:endParaRPr lang="lt-LT" sz="2200" dirty="0">
              <a:solidFill>
                <a:schemeClr val="tx1">
                  <a:lumMod val="50000"/>
                  <a:lumOff val="50000"/>
                </a:schemeClr>
              </a:solidFill>
            </a:endParaRPr>
          </a:p>
          <a:p>
            <a:pPr>
              <a:lnSpc>
                <a:spcPct val="120000"/>
              </a:lnSpc>
            </a:pPr>
            <a:r>
              <a:rPr lang="lt-LT" sz="2200" dirty="0">
                <a:solidFill>
                  <a:schemeClr val="tx1">
                    <a:lumMod val="50000"/>
                    <a:lumOff val="50000"/>
                  </a:schemeClr>
                </a:solidFill>
              </a:rPr>
              <a:t>Vektorinė grafika naudoja matematinės formulės ir algoritmus, kad apibūdintų vaizdą. Kiekvienas objektas yra aprašomas kaip matematinės figūros, pavyzdžiui, linijos yra apibūdinamos jų pradiniu ir galiniu taškais, o kreivės gali būti aprašytos jų taškų sekos.</a:t>
            </a:r>
          </a:p>
          <a:p>
            <a:pPr>
              <a:lnSpc>
                <a:spcPct val="120000"/>
              </a:lnSpc>
            </a:pPr>
            <a:r>
              <a:rPr lang="lt-LT" sz="2200" dirty="0">
                <a:solidFill>
                  <a:schemeClr val="tx1">
                    <a:lumMod val="50000"/>
                    <a:lumOff val="50000"/>
                  </a:schemeClr>
                </a:solidFill>
              </a:rPr>
              <a:t>Vektorinė grafika turi svarbų pranašumą </a:t>
            </a:r>
            <a:r>
              <a:rPr lang="lt-LT" sz="2200" dirty="0" smtClean="0">
                <a:solidFill>
                  <a:schemeClr val="tx1">
                    <a:lumMod val="50000"/>
                    <a:lumOff val="50000"/>
                  </a:schemeClr>
                </a:solidFill>
              </a:rPr>
              <a:t>– ji </a:t>
            </a:r>
            <a:r>
              <a:rPr lang="lt-LT" sz="2200" dirty="0">
                <a:solidFill>
                  <a:schemeClr val="tx1">
                    <a:lumMod val="50000"/>
                    <a:lumOff val="50000"/>
                  </a:schemeClr>
                </a:solidFill>
              </a:rPr>
              <a:t>gali būti padidinama arba sumažinama be jokio kokybės praradimo. Tai labai svarbu, kai reikia kurti grafinį turinį skirtingoms ekrano arba spausdinimo </a:t>
            </a:r>
            <a:r>
              <a:rPr lang="lt-LT" sz="2200" dirty="0" smtClean="0">
                <a:solidFill>
                  <a:schemeClr val="tx1">
                    <a:lumMod val="50000"/>
                    <a:lumOff val="50000"/>
                  </a:schemeClr>
                </a:solidFill>
              </a:rPr>
              <a:t>raiškoms </a:t>
            </a:r>
            <a:r>
              <a:rPr lang="lt-LT" sz="2200" dirty="0">
                <a:solidFill>
                  <a:schemeClr val="tx1">
                    <a:lumMod val="50000"/>
                    <a:lumOff val="50000"/>
                  </a:schemeClr>
                </a:solidFill>
              </a:rPr>
              <a:t>ir dydžiams.</a:t>
            </a:r>
          </a:p>
          <a:p>
            <a:pPr>
              <a:lnSpc>
                <a:spcPct val="120000"/>
              </a:lnSpc>
            </a:pPr>
            <a:r>
              <a:rPr lang="lt-LT" sz="2200" dirty="0">
                <a:solidFill>
                  <a:schemeClr val="tx1">
                    <a:lumMod val="50000"/>
                    <a:lumOff val="50000"/>
                  </a:schemeClr>
                </a:solidFill>
              </a:rPr>
              <a:t>Vektorinės grafikos redagavimas yra labai patogus, nes galima lengvai pakeisti objektų dydį, formą, spalvą ir kitas savybes. Taip pat galima naudoti transformacijas, kad pasukti, perkelti arba išlenkti objektus.</a:t>
            </a:r>
          </a:p>
          <a:p>
            <a:pPr>
              <a:lnSpc>
                <a:spcPct val="120000"/>
              </a:lnSpc>
            </a:pPr>
            <a:r>
              <a:rPr lang="lt-LT" sz="2200" dirty="0">
                <a:solidFill>
                  <a:schemeClr val="tx1">
                    <a:lumMod val="50000"/>
                    <a:lumOff val="50000"/>
                  </a:schemeClr>
                </a:solidFill>
              </a:rPr>
              <a:t>Vektorinės grafikos failai yra dažniausiai mažesnio dydžio lyginant su </a:t>
            </a:r>
            <a:r>
              <a:rPr lang="lt-LT" sz="2200" dirty="0" smtClean="0">
                <a:solidFill>
                  <a:schemeClr val="tx1">
                    <a:lumMod val="50000"/>
                    <a:lumOff val="50000"/>
                  </a:schemeClr>
                </a:solidFill>
              </a:rPr>
              <a:t>rastriniais </a:t>
            </a:r>
            <a:r>
              <a:rPr lang="lt-LT" sz="2200" dirty="0">
                <a:solidFill>
                  <a:schemeClr val="tx1">
                    <a:lumMod val="50000"/>
                    <a:lumOff val="50000"/>
                  </a:schemeClr>
                </a:solidFill>
              </a:rPr>
              <a:t>vaizdais, nes jie yra aprašomi kaip matematiniai modeliai, o ne kiekvienas taškas atskirai. Tai leidžia sutaupyti vietos saugojant ir </a:t>
            </a:r>
            <a:r>
              <a:rPr lang="lt-LT" sz="2200" dirty="0" smtClean="0">
                <a:solidFill>
                  <a:schemeClr val="tx1">
                    <a:lumMod val="50000"/>
                    <a:lumOff val="50000"/>
                  </a:schemeClr>
                </a:solidFill>
              </a:rPr>
              <a:t>perkeliant </a:t>
            </a:r>
            <a:r>
              <a:rPr lang="lt-LT" sz="2200" dirty="0">
                <a:solidFill>
                  <a:schemeClr val="tx1">
                    <a:lumMod val="50000"/>
                    <a:lumOff val="50000"/>
                  </a:schemeClr>
                </a:solidFill>
              </a:rPr>
              <a:t>failus.</a:t>
            </a: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208350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Garsiniai duomenys</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Autofit/>
          </a:bodyPr>
          <a:lstStyle/>
          <a:p>
            <a:pPr marL="0" indent="0">
              <a:lnSpc>
                <a:spcPct val="120000"/>
              </a:lnSpc>
              <a:buNone/>
            </a:pPr>
            <a:r>
              <a:rPr lang="lt-LT" sz="1600" dirty="0">
                <a:solidFill>
                  <a:schemeClr val="tx1">
                    <a:lumMod val="50000"/>
                    <a:lumOff val="50000"/>
                  </a:schemeClr>
                </a:solidFill>
              </a:rPr>
              <a:t>Tai akustinės bangos, kurios užfiksuojamos ir apdorojamos siekiant įrašyti, </a:t>
            </a:r>
            <a:r>
              <a:rPr lang="lt-LT" sz="1600" dirty="0" smtClean="0">
                <a:solidFill>
                  <a:schemeClr val="tx1">
                    <a:lumMod val="50000"/>
                    <a:lumOff val="50000"/>
                  </a:schemeClr>
                </a:solidFill>
              </a:rPr>
              <a:t>perduoti, </a:t>
            </a:r>
            <a:r>
              <a:rPr lang="lt-LT" sz="1600" dirty="0">
                <a:solidFill>
                  <a:schemeClr val="tx1">
                    <a:lumMod val="50000"/>
                    <a:lumOff val="50000"/>
                  </a:schemeClr>
                </a:solidFill>
              </a:rPr>
              <a:t>analizuoti arba atkurti garso informaciją. Šie duomenys gali būti įvairių rūšių, pradedant nuo tiesioginės kalbos įrašų ir muzikos, baigiant garsinių efektų ir masinio saugojimo sistemų signalais:</a:t>
            </a:r>
          </a:p>
          <a:p>
            <a:pPr>
              <a:lnSpc>
                <a:spcPct val="120000"/>
              </a:lnSpc>
            </a:pPr>
            <a:r>
              <a:rPr lang="lt-LT" sz="1600" dirty="0">
                <a:solidFill>
                  <a:schemeClr val="tx1">
                    <a:lumMod val="50000"/>
                    <a:lumOff val="50000"/>
                  </a:schemeClr>
                </a:solidFill>
              </a:rPr>
              <a:t>Garsiniai duomenys generuojami akustine įranga, tokia kaip mikrofonai, muzikiniai instrumentai, garso sintezatoriai arba elektroninės </a:t>
            </a:r>
            <a:r>
              <a:rPr lang="lt-LT" sz="1600" dirty="0" smtClean="0">
                <a:solidFill>
                  <a:schemeClr val="tx1">
                    <a:lumMod val="50000"/>
                    <a:lumOff val="50000"/>
                  </a:schemeClr>
                </a:solidFill>
              </a:rPr>
              <a:t>įtaisai. Garsai paverčiami </a:t>
            </a:r>
            <a:r>
              <a:rPr lang="lt-LT" sz="1600" dirty="0">
                <a:solidFill>
                  <a:schemeClr val="tx1">
                    <a:lumMod val="50000"/>
                    <a:lumOff val="50000"/>
                  </a:schemeClr>
                </a:solidFill>
              </a:rPr>
              <a:t>elektriniais signalais, kurie gali būti įrašyti arba perduoti įvairiomis technologinėmis priemonėmis.</a:t>
            </a:r>
          </a:p>
          <a:p>
            <a:pPr>
              <a:lnSpc>
                <a:spcPct val="120000"/>
              </a:lnSpc>
            </a:pPr>
            <a:r>
              <a:rPr lang="lt-LT" sz="1600" dirty="0">
                <a:solidFill>
                  <a:schemeClr val="tx1">
                    <a:lumMod val="50000"/>
                    <a:lumOff val="50000"/>
                  </a:schemeClr>
                </a:solidFill>
              </a:rPr>
              <a:t>Garsinius duomenis galima įrašyti į skaitmeninį formatą, pavyzdžiui, į garso failus (MP3, WAV, FLAC ir kt.) arba transliuoti tiesiogiai per radiją, interneto transliaciją ar kitus kanalus.</a:t>
            </a:r>
          </a:p>
          <a:p>
            <a:pPr>
              <a:lnSpc>
                <a:spcPct val="120000"/>
              </a:lnSpc>
            </a:pPr>
            <a:r>
              <a:rPr lang="lt-LT" sz="1600" dirty="0">
                <a:solidFill>
                  <a:schemeClr val="tx1">
                    <a:lumMod val="50000"/>
                    <a:lumOff val="50000"/>
                  </a:schemeClr>
                </a:solidFill>
              </a:rPr>
              <a:t>Garsiniai duomenys gali būti apdorojami įvairiais būdais, įskaitant garso redagavimą, efektų pritaikymą, filtravimą ir kitus garso inžinerijos procesus. Tai leidžia kurti muziką, filmus, garso knygas, garsinius efektus ir kitą garso turinį.</a:t>
            </a:r>
          </a:p>
          <a:p>
            <a:pPr>
              <a:lnSpc>
                <a:spcPct val="120000"/>
              </a:lnSpc>
            </a:pPr>
            <a:r>
              <a:rPr lang="lt-LT" sz="1600" dirty="0">
                <a:solidFill>
                  <a:schemeClr val="tx1">
                    <a:lumMod val="50000"/>
                    <a:lumOff val="50000"/>
                  </a:schemeClr>
                </a:solidFill>
              </a:rPr>
              <a:t>Garsiniai duomenys gali būti atkurti garso įrenginiuose, tokiose kaip garsiakalbiai, ausinės arba kolonėlės, naudojant garso stiprintuvus ir dekoderius. Įvairios garso formatai gali būti atkurti, leidžiant mums girdėti garsus muzikos kūriniuose, filmuose, telefoniniuose pokalbiuose ir kt.</a:t>
            </a: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3783736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09" y="487114"/>
            <a:ext cx="7886700" cy="997993"/>
          </a:xfrm>
        </p:spPr>
        <p:txBody>
          <a:bodyPr/>
          <a:lstStyle/>
          <a:p>
            <a:r>
              <a:rPr lang="lt-LT" b="1" u="sng" dirty="0" smtClean="0">
                <a:solidFill>
                  <a:schemeClr val="tx1">
                    <a:lumMod val="50000"/>
                    <a:lumOff val="50000"/>
                  </a:schemeClr>
                </a:solidFill>
              </a:rPr>
              <a:t>Vaizdo įrašai (animacija)</a:t>
            </a:r>
            <a:endParaRPr lang="en-US" b="1" u="sng" dirty="0">
              <a:solidFill>
                <a:schemeClr val="tx1">
                  <a:lumMod val="50000"/>
                  <a:lumOff val="50000"/>
                </a:schemeClr>
              </a:solidFill>
            </a:endParaRPr>
          </a:p>
        </p:txBody>
      </p:sp>
      <p:sp>
        <p:nvSpPr>
          <p:cNvPr id="3" name="Content Placeholder 2"/>
          <p:cNvSpPr>
            <a:spLocks noGrp="1"/>
          </p:cNvSpPr>
          <p:nvPr>
            <p:ph idx="1"/>
          </p:nvPr>
        </p:nvSpPr>
        <p:spPr>
          <a:xfrm>
            <a:off x="628650" y="1556792"/>
            <a:ext cx="7886700" cy="5040560"/>
          </a:xfrm>
        </p:spPr>
        <p:txBody>
          <a:bodyPr>
            <a:noAutofit/>
          </a:bodyPr>
          <a:lstStyle/>
          <a:p>
            <a:pPr marL="0" indent="0">
              <a:lnSpc>
                <a:spcPct val="120000"/>
              </a:lnSpc>
              <a:buNone/>
            </a:pPr>
            <a:r>
              <a:rPr lang="lt-LT" sz="1600" dirty="0">
                <a:solidFill>
                  <a:schemeClr val="tx1">
                    <a:lumMod val="50000"/>
                    <a:lumOff val="50000"/>
                  </a:schemeClr>
                </a:solidFill>
              </a:rPr>
              <a:t>Vaizdo įrašai ir animacija yra svarbi visuomenės pramogų, švietimo, komunikacijos ir verslo dalis. Šiame kontekste vaizdo įrašai yra grafinės ir garsinės informacijos judinimas laike, o animacija yra technika, kuria naudojami vaizdo įrašai sukurti judančius paveikslus:</a:t>
            </a:r>
          </a:p>
          <a:p>
            <a:pPr>
              <a:lnSpc>
                <a:spcPct val="120000"/>
              </a:lnSpc>
            </a:pPr>
            <a:r>
              <a:rPr lang="lt-LT" sz="1600" dirty="0">
                <a:solidFill>
                  <a:schemeClr val="tx1">
                    <a:lumMod val="50000"/>
                    <a:lumOff val="50000"/>
                  </a:schemeClr>
                </a:solidFill>
              </a:rPr>
              <a:t>Vaizdo įrašai yra saugomi skaitmeninėje formoje įvairiais failų formatais, tokiais kaip MP4, AVI, MOV, MKV, ir kt. Kiekvienas formatas gali turėti savo </a:t>
            </a:r>
            <a:r>
              <a:rPr lang="lt-LT" sz="1600" dirty="0" err="1">
                <a:solidFill>
                  <a:schemeClr val="tx1">
                    <a:lumMod val="50000"/>
                    <a:lumOff val="50000"/>
                  </a:schemeClr>
                </a:solidFill>
              </a:rPr>
              <a:t>privalumus</a:t>
            </a:r>
            <a:r>
              <a:rPr lang="lt-LT" sz="1600" dirty="0">
                <a:solidFill>
                  <a:schemeClr val="tx1">
                    <a:lumMod val="50000"/>
                    <a:lumOff val="50000"/>
                  </a:schemeClr>
                </a:solidFill>
              </a:rPr>
              <a:t> ir trūkumus, įskaitant kokybę, failo dydį ir tinkamumą konkrečiai naudojimo sričiai.</a:t>
            </a:r>
          </a:p>
          <a:p>
            <a:pPr>
              <a:lnSpc>
                <a:spcPct val="120000"/>
              </a:lnSpc>
            </a:pPr>
            <a:r>
              <a:rPr lang="lt-LT" sz="1600" dirty="0">
                <a:solidFill>
                  <a:schemeClr val="tx1">
                    <a:lumMod val="50000"/>
                    <a:lumOff val="50000"/>
                  </a:schemeClr>
                </a:solidFill>
              </a:rPr>
              <a:t>Animacija yra procesas, kuriuo sukuriama vaizdinė iliustracija, rodanti judesį. Tai gali būti rankų darbo piešimas, kompiuterinės animacijos kūrimas arba kombinacija šių dviejų metodų. Dažnai naudojami skirtingi kadrų sekimo, interpoliavimo ir efektų pritaikymo būdai, siekiant sukurti sklandų judesį.</a:t>
            </a:r>
          </a:p>
          <a:p>
            <a:pPr>
              <a:lnSpc>
                <a:spcPct val="120000"/>
              </a:lnSpc>
            </a:pPr>
            <a:r>
              <a:rPr lang="lt-LT" sz="1600" dirty="0">
                <a:solidFill>
                  <a:schemeClr val="tx1">
                    <a:lumMod val="50000"/>
                    <a:lumOff val="50000"/>
                  </a:schemeClr>
                </a:solidFill>
              </a:rPr>
              <a:t>Interneto platformose, tokiomis kaip </a:t>
            </a:r>
            <a:r>
              <a:rPr lang="lt-LT" sz="1600" dirty="0" err="1">
                <a:solidFill>
                  <a:schemeClr val="tx1">
                    <a:lumMod val="50000"/>
                    <a:lumOff val="50000"/>
                  </a:schemeClr>
                </a:solidFill>
              </a:rPr>
              <a:t>YouTube</a:t>
            </a:r>
            <a:r>
              <a:rPr lang="lt-LT" sz="1600" dirty="0">
                <a:solidFill>
                  <a:schemeClr val="tx1">
                    <a:lumMod val="50000"/>
                    <a:lumOff val="50000"/>
                  </a:schemeClr>
                </a:solidFill>
              </a:rPr>
              <a:t>, </a:t>
            </a:r>
            <a:r>
              <a:rPr lang="lt-LT" sz="1600" dirty="0" err="1">
                <a:solidFill>
                  <a:schemeClr val="tx1">
                    <a:lumMod val="50000"/>
                    <a:lumOff val="50000"/>
                  </a:schemeClr>
                </a:solidFill>
              </a:rPr>
              <a:t>Vimeo</a:t>
            </a:r>
            <a:r>
              <a:rPr lang="lt-LT" sz="1600" dirty="0">
                <a:solidFill>
                  <a:schemeClr val="tx1">
                    <a:lumMod val="50000"/>
                    <a:lumOff val="50000"/>
                  </a:schemeClr>
                </a:solidFill>
              </a:rPr>
              <a:t>, ir socialiniai tinklai, vaizdo įrašai yra populiarios pramogų ir informacijos perdavimo priemonės. Tai taip pat leidžia kurti interneto vaizdo dienoraščius, žaidimų komentarus, instruktažo vaizdo įrašus ir kt.</a:t>
            </a:r>
          </a:p>
          <a:p>
            <a:pPr>
              <a:lnSpc>
                <a:spcPct val="120000"/>
              </a:lnSpc>
            </a:pPr>
            <a:r>
              <a:rPr lang="lt-LT" sz="1600" dirty="0">
                <a:solidFill>
                  <a:schemeClr val="tx1">
                    <a:lumMod val="50000"/>
                    <a:lumOff val="50000"/>
                  </a:schemeClr>
                </a:solidFill>
              </a:rPr>
              <a:t>Vaizdo įrašai taip pat yra svarbi reklamos ir rinkodaros priemonė. Įmonės ir prekės ženklai naudoja vaizdo įrašus, kad pristatytų savo produktus ar paslaugas potencialiems klientams, padidintų prekės ženklo atpažinimą ir sugeneruotų pardavimus.</a:t>
            </a:r>
          </a:p>
        </p:txBody>
      </p:sp>
      <p:sp>
        <p:nvSpPr>
          <p:cNvPr id="4" name="Subtitle 2"/>
          <p:cNvSpPr txBox="1">
            <a:spLocks/>
          </p:cNvSpPr>
          <p:nvPr/>
        </p:nvSpPr>
        <p:spPr>
          <a:xfrm>
            <a:off x="6732240" y="230190"/>
            <a:ext cx="2088232" cy="4625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lt-LT" b="1" dirty="0" smtClean="0">
                <a:solidFill>
                  <a:schemeClr val="tx1">
                    <a:lumMod val="50000"/>
                    <a:lumOff val="50000"/>
                  </a:schemeClr>
                </a:solidFill>
              </a:rPr>
              <a:t>Duomenų rūšys</a:t>
            </a:r>
            <a:endParaRPr lang="lt-LT" b="1" dirty="0">
              <a:solidFill>
                <a:schemeClr val="tx1">
                  <a:lumMod val="50000"/>
                  <a:lumOff val="50000"/>
                </a:schemeClr>
              </a:solidFill>
            </a:endParaRPr>
          </a:p>
        </p:txBody>
      </p:sp>
    </p:spTree>
    <p:extLst>
      <p:ext uri="{BB962C8B-B14F-4D97-AF65-F5344CB8AC3E}">
        <p14:creationId xmlns:p14="http://schemas.microsoft.com/office/powerpoint/2010/main" val="1551408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Apžvalga ir išvados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r>
              <a:rPr lang="lt-LT" sz="2400" dirty="0" smtClean="0">
                <a:solidFill>
                  <a:schemeClr val="tx1">
                    <a:lumMod val="50000"/>
                    <a:lumOff val="50000"/>
                  </a:schemeClr>
                </a:solidFill>
              </a:rPr>
              <a:t>Kokios pagrindinės duomenų rūšys?</a:t>
            </a:r>
          </a:p>
          <a:p>
            <a:r>
              <a:rPr lang="lt-LT" sz="2400" dirty="0" smtClean="0">
                <a:solidFill>
                  <a:schemeClr val="tx1">
                    <a:lumMod val="50000"/>
                    <a:lumOff val="50000"/>
                  </a:schemeClr>
                </a:solidFill>
              </a:rPr>
              <a:t>Kokios duomenų rūšys labiausiai aktualios jūsų gyvenime?</a:t>
            </a:r>
            <a:endParaRPr lang="lt-LT" sz="2400" dirty="0">
              <a:solidFill>
                <a:schemeClr val="tx1">
                  <a:lumMod val="50000"/>
                  <a:lumOff val="50000"/>
                </a:schemeClr>
              </a:solidFill>
            </a:endParaRPr>
          </a:p>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117971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TotalTime>
  <Words>1281</Words>
  <Application>Microsoft Office PowerPoint</Application>
  <PresentationFormat>Demonstracija ekrane (4:3)</PresentationFormat>
  <Paragraphs>71</Paragraphs>
  <Slides>10</Slides>
  <Notes>9</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10</vt:i4>
      </vt:variant>
    </vt:vector>
  </HeadingPairs>
  <TitlesOfParts>
    <vt:vector size="14" baseType="lpstr">
      <vt:lpstr>Arial</vt:lpstr>
      <vt:lpstr>Calibri</vt:lpstr>
      <vt:lpstr>Calibri Light</vt:lpstr>
      <vt:lpstr>„Office“ tema</vt:lpstr>
      <vt:lpstr>Duomenų kodavimas ir skaičiavimo sistemos kompiuteriuose</vt:lpstr>
      <vt:lpstr>Kuo svarbi tema?</vt:lpstr>
      <vt:lpstr>Skaitiniai duomenys ir veiksmai su jais</vt:lpstr>
      <vt:lpstr>Tekstiniai duomenys</vt:lpstr>
      <vt:lpstr>Vaizdiniai (grafiniai) duomenys</vt:lpstr>
      <vt:lpstr>Vektorinė grafika</vt:lpstr>
      <vt:lpstr>Garsiniai duomenys</vt:lpstr>
      <vt:lpstr>Vaizdo įrašai (animacija)</vt:lpstr>
      <vt:lpstr>Apžvalga ir išvados</vt:lpstr>
      <vt:lpstr>Klausimai ir diskusija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Admin</cp:lastModifiedBy>
  <cp:revision>58</cp:revision>
  <dcterms:created xsi:type="dcterms:W3CDTF">2012-12-09T18:28:48Z</dcterms:created>
  <dcterms:modified xsi:type="dcterms:W3CDTF">2023-09-08T06:05:26Z</dcterms:modified>
</cp:coreProperties>
</file>