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8" r:id="rId3"/>
    <p:sldId id="284" r:id="rId4"/>
    <p:sldId id="285" r:id="rId5"/>
    <p:sldId id="286" r:id="rId6"/>
    <p:sldId id="287" r:id="rId7"/>
    <p:sldId id="288" r:id="rId8"/>
    <p:sldId id="289" r:id="rId9"/>
    <p:sldId id="290" r:id="rId10"/>
    <p:sldId id="291"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51" autoAdjust="0"/>
  </p:normalViewPr>
  <p:slideViewPr>
    <p:cSldViewPr>
      <p:cViewPr varScale="1">
        <p:scale>
          <a:sx n="101" d="100"/>
          <a:sy n="101" d="100"/>
        </p:scale>
        <p:origin x="35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90143-9619-4880-BD09-7A2D8A41A271}" type="datetimeFigureOut">
              <a:rPr lang="lt-LT" smtClean="0"/>
              <a:t>2023-09-16</a:t>
            </a:fld>
            <a:endParaRPr lang="lt-LT"/>
          </a:p>
        </p:txBody>
      </p:sp>
      <p:sp>
        <p:nvSpPr>
          <p:cNvPr id="4" name="Skaidrės vaizdo vietos rezervavimo ženkla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A38E3-D960-47CE-8B1B-023A89EC8C24}" type="slidenum">
              <a:rPr lang="lt-LT" smtClean="0"/>
              <a:t>‹#›</a:t>
            </a:fld>
            <a:endParaRPr lang="lt-LT"/>
          </a:p>
        </p:txBody>
      </p:sp>
    </p:spTree>
    <p:extLst>
      <p:ext uri="{BB962C8B-B14F-4D97-AF65-F5344CB8AC3E}">
        <p14:creationId xmlns:p14="http://schemas.microsoft.com/office/powerpoint/2010/main" val="331473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2</a:t>
            </a:fld>
            <a:endParaRPr lang="lt-LT"/>
          </a:p>
        </p:txBody>
      </p:sp>
    </p:spTree>
    <p:extLst>
      <p:ext uri="{BB962C8B-B14F-4D97-AF65-F5344CB8AC3E}">
        <p14:creationId xmlns:p14="http://schemas.microsoft.com/office/powerpoint/2010/main" val="361065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Meditacijoj aš</a:t>
            </a:r>
            <a:r>
              <a:rPr lang="lt-LT" sz="1200" b="0" i="0" kern="1200" baseline="0" dirty="0" smtClean="0">
                <a:solidFill>
                  <a:schemeClr val="tx1"/>
                </a:solidFill>
                <a:effectLst/>
                <a:latin typeface="+mn-lt"/>
                <a:ea typeface="+mn-ea"/>
                <a:cs typeface="+mn-cs"/>
              </a:rPr>
              <a:t> ne specialistas</a:t>
            </a:r>
          </a:p>
          <a:p>
            <a:r>
              <a:rPr lang="lt-LT" sz="1200" b="0" i="0" kern="1200" baseline="0" dirty="0" smtClean="0">
                <a:solidFill>
                  <a:schemeClr val="tx1"/>
                </a:solidFill>
                <a:effectLst/>
                <a:latin typeface="+mn-lt"/>
                <a:ea typeface="+mn-ea"/>
                <a:cs typeface="+mn-cs"/>
              </a:rPr>
              <a:t>Tegul pateikia pavyzdžių kokybiškesniam gyvenimui</a:t>
            </a: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11</a:t>
            </a:fld>
            <a:endParaRPr lang="lt-LT"/>
          </a:p>
        </p:txBody>
      </p:sp>
    </p:spTree>
    <p:extLst>
      <p:ext uri="{BB962C8B-B14F-4D97-AF65-F5344CB8AC3E}">
        <p14:creationId xmlns:p14="http://schemas.microsoft.com/office/powerpoint/2010/main" val="164509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Tegul</a:t>
            </a:r>
            <a:r>
              <a:rPr lang="lt-LT" baseline="0" dirty="0" smtClean="0"/>
              <a:t> pateikia savo nuomonę apie ilgą sėdėjimą</a:t>
            </a:r>
          </a:p>
          <a:p>
            <a:r>
              <a:rPr lang="lt-LT" baseline="0" dirty="0" smtClean="0"/>
              <a:t>Tegul padiskutuoja kaip tai gali kenti širdžiai, kodėl sveika pagreitinti širdies ritmą</a:t>
            </a:r>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3</a:t>
            </a:fld>
            <a:endParaRPr lang="lt-LT"/>
          </a:p>
        </p:txBody>
      </p:sp>
    </p:spTree>
    <p:extLst>
      <p:ext uri="{BB962C8B-B14F-4D97-AF65-F5344CB8AC3E}">
        <p14:creationId xmlns:p14="http://schemas.microsoft.com/office/powerpoint/2010/main" val="36956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baseline="0" dirty="0" smtClean="0"/>
              <a:t>Kaip galima saugoti akis</a:t>
            </a:r>
          </a:p>
          <a:p>
            <a:endParaRPr lang="lt-LT" baseline="0" dirty="0" smtClean="0"/>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4</a:t>
            </a:fld>
            <a:endParaRPr lang="lt-LT"/>
          </a:p>
        </p:txBody>
      </p:sp>
    </p:spTree>
    <p:extLst>
      <p:ext uri="{BB962C8B-B14F-4D97-AF65-F5344CB8AC3E}">
        <p14:creationId xmlns:p14="http://schemas.microsoft.com/office/powerpoint/2010/main" val="320186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baseline="0" dirty="0" smtClean="0"/>
          </a:p>
          <a:p>
            <a:endParaRPr lang="lt-LT" dirty="0"/>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5</a:t>
            </a:fld>
            <a:endParaRPr lang="lt-LT"/>
          </a:p>
        </p:txBody>
      </p:sp>
    </p:spTree>
    <p:extLst>
      <p:ext uri="{BB962C8B-B14F-4D97-AF65-F5344CB8AC3E}">
        <p14:creationId xmlns:p14="http://schemas.microsoft.com/office/powerpoint/2010/main" val="144482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Emocinė </a:t>
            </a:r>
            <a:r>
              <a:rPr lang="lt-LT" sz="1200" b="0" i="0" kern="1200" dirty="0" err="1" smtClean="0">
                <a:solidFill>
                  <a:schemeClr val="tx1"/>
                </a:solidFill>
                <a:effectLst/>
                <a:latin typeface="+mn-lt"/>
                <a:ea typeface="+mn-ea"/>
                <a:cs typeface="+mn-cs"/>
              </a:rPr>
              <a:t>empatija</a:t>
            </a:r>
            <a:r>
              <a:rPr lang="lt-LT" sz="1200" b="0" i="0" kern="1200" dirty="0" smtClean="0">
                <a:solidFill>
                  <a:schemeClr val="tx1"/>
                </a:solidFill>
                <a:effectLst/>
                <a:latin typeface="+mn-lt"/>
                <a:ea typeface="+mn-ea"/>
                <a:cs typeface="+mn-cs"/>
              </a:rPr>
              <a:t>: Tai reiškia sugebėjimą pajusti arba įsijausti į kitų žmonių jausmus. Tai yra sugebėjimas džiaugtis kartu su kitais, jausti skausmą, kai kitas žmogus kenčia, arba giliai liūdėti, kai kitas žmogus jaučia liūdesį.</a:t>
            </a:r>
          </a:p>
          <a:p>
            <a:r>
              <a:rPr lang="lt-LT" sz="1200" b="0" i="0" kern="1200" dirty="0" smtClean="0">
                <a:solidFill>
                  <a:schemeClr val="tx1"/>
                </a:solidFill>
                <a:effectLst/>
                <a:latin typeface="+mn-lt"/>
                <a:ea typeface="+mn-ea"/>
                <a:cs typeface="+mn-cs"/>
              </a:rPr>
              <a:t>Kognityvinė </a:t>
            </a:r>
            <a:r>
              <a:rPr lang="lt-LT" sz="1200" b="0" i="0" kern="1200" dirty="0" err="1" smtClean="0">
                <a:solidFill>
                  <a:schemeClr val="tx1"/>
                </a:solidFill>
                <a:effectLst/>
                <a:latin typeface="+mn-lt"/>
                <a:ea typeface="+mn-ea"/>
                <a:cs typeface="+mn-cs"/>
              </a:rPr>
              <a:t>empatija</a:t>
            </a:r>
            <a:r>
              <a:rPr lang="lt-LT" sz="1200" b="0" i="0" kern="1200" dirty="0" smtClean="0">
                <a:solidFill>
                  <a:schemeClr val="tx1"/>
                </a:solidFill>
                <a:effectLst/>
                <a:latin typeface="+mn-lt"/>
                <a:ea typeface="+mn-ea"/>
                <a:cs typeface="+mn-cs"/>
              </a:rPr>
              <a:t>: Tai reiškia gebėjimą suprasti ir įvertinti kitų žmonių perspektyvas, mintis ir poreikius, net jei mes nepajuntame jų jausmų tiesiogiai. Tai susiję su gebėjimu žvilgtelti į pasaulį iš kitos asmenybės pozicijos ir suvokti, kodėl jie mąsto ar elgiasi tam tikru būdu.</a:t>
            </a:r>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6</a:t>
            </a:fld>
            <a:endParaRPr lang="lt-LT"/>
          </a:p>
        </p:txBody>
      </p:sp>
    </p:spTree>
    <p:extLst>
      <p:ext uri="{BB962C8B-B14F-4D97-AF65-F5344CB8AC3E}">
        <p14:creationId xmlns:p14="http://schemas.microsoft.com/office/powerpoint/2010/main" val="327877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7</a:t>
            </a:fld>
            <a:endParaRPr lang="lt-LT"/>
          </a:p>
        </p:txBody>
      </p:sp>
    </p:spTree>
    <p:extLst>
      <p:ext uri="{BB962C8B-B14F-4D97-AF65-F5344CB8AC3E}">
        <p14:creationId xmlns:p14="http://schemas.microsoft.com/office/powerpoint/2010/main" val="3478334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Galima kalbėti apie tik tok ir </a:t>
            </a:r>
            <a:r>
              <a:rPr lang="lt-LT" sz="1200" b="0" i="0" kern="1200" dirty="0" err="1" smtClean="0">
                <a:solidFill>
                  <a:schemeClr val="tx1"/>
                </a:solidFill>
                <a:effectLst/>
                <a:latin typeface="+mn-lt"/>
                <a:ea typeface="+mn-ea"/>
                <a:cs typeface="+mn-cs"/>
              </a:rPr>
              <a:t>shortus</a:t>
            </a:r>
            <a:endParaRPr lang="lt-LT" sz="1200" b="0" i="0" kern="1200" dirty="0" smtClean="0">
              <a:solidFill>
                <a:schemeClr val="tx1"/>
              </a:solidFill>
              <a:effectLst/>
              <a:latin typeface="+mn-lt"/>
              <a:ea typeface="+mn-ea"/>
              <a:cs typeface="+mn-cs"/>
            </a:endParaRP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8</a:t>
            </a:fld>
            <a:endParaRPr lang="lt-LT"/>
          </a:p>
        </p:txBody>
      </p:sp>
    </p:spTree>
    <p:extLst>
      <p:ext uri="{BB962C8B-B14F-4D97-AF65-F5344CB8AC3E}">
        <p14:creationId xmlns:p14="http://schemas.microsoft.com/office/powerpoint/2010/main" val="3252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sz="1200" b="0" i="0" kern="1200" dirty="0" smtClean="0">
                <a:solidFill>
                  <a:schemeClr val="tx1"/>
                </a:solidFill>
                <a:effectLst/>
                <a:latin typeface="+mn-lt"/>
                <a:ea typeface="+mn-ea"/>
                <a:cs typeface="+mn-cs"/>
              </a:rPr>
              <a:t>Kaip pavyzdį galima paminėti, kad ir suaugę gali užsižaisti</a:t>
            </a:r>
            <a:r>
              <a:rPr lang="lt-LT" sz="1200" b="0" i="0" kern="1200" baseline="0" dirty="0" smtClean="0">
                <a:solidFill>
                  <a:schemeClr val="tx1"/>
                </a:solidFill>
                <a:effectLst/>
                <a:latin typeface="+mn-lt"/>
                <a:ea typeface="+mn-ea"/>
                <a:cs typeface="+mn-cs"/>
              </a:rPr>
              <a:t> ar užsižiūrėti </a:t>
            </a:r>
            <a:r>
              <a:rPr lang="lt-LT" sz="1200" b="0" i="0" kern="1200" baseline="0" dirty="0" err="1" smtClean="0">
                <a:solidFill>
                  <a:schemeClr val="tx1"/>
                </a:solidFill>
                <a:effectLst/>
                <a:latin typeface="+mn-lt"/>
                <a:ea typeface="+mn-ea"/>
                <a:cs typeface="+mn-cs"/>
              </a:rPr>
              <a:t>pvz</a:t>
            </a:r>
            <a:r>
              <a:rPr lang="lt-LT" sz="1200" b="0" i="0" kern="1200" baseline="0" dirty="0" smtClean="0">
                <a:solidFill>
                  <a:schemeClr val="tx1"/>
                </a:solidFill>
                <a:effectLst/>
                <a:latin typeface="+mn-lt"/>
                <a:ea typeface="+mn-ea"/>
                <a:cs typeface="+mn-cs"/>
              </a:rPr>
              <a:t> </a:t>
            </a:r>
            <a:r>
              <a:rPr lang="lt-LT" sz="1200" b="0" i="0" kern="1200" baseline="0" dirty="0" err="1" smtClean="0">
                <a:solidFill>
                  <a:schemeClr val="tx1"/>
                </a:solidFill>
                <a:effectLst/>
                <a:latin typeface="+mn-lt"/>
                <a:ea typeface="+mn-ea"/>
                <a:cs typeface="+mn-cs"/>
              </a:rPr>
              <a:t>Subnautica</a:t>
            </a:r>
            <a:endParaRPr lang="lt-LT" sz="1200" b="0" i="0" kern="1200" baseline="0" dirty="0" smtClean="0">
              <a:solidFill>
                <a:schemeClr val="tx1"/>
              </a:solidFill>
              <a:effectLst/>
              <a:latin typeface="+mn-lt"/>
              <a:ea typeface="+mn-ea"/>
              <a:cs typeface="+mn-cs"/>
            </a:endParaRPr>
          </a:p>
          <a:p>
            <a:r>
              <a:rPr lang="lt-LT" sz="1200" b="0" i="0" kern="1200" baseline="0" dirty="0" smtClean="0">
                <a:solidFill>
                  <a:schemeClr val="tx1"/>
                </a:solidFill>
                <a:effectLst/>
                <a:latin typeface="+mn-lt"/>
                <a:ea typeface="+mn-ea"/>
                <a:cs typeface="+mn-cs"/>
              </a:rPr>
              <a:t>Ribos pagal amžių: kokias temas galima žiūrėti. Jeigu pradedi ieškoti smurtinių temų, tai tik tokias ir meta paskui</a:t>
            </a:r>
          </a:p>
          <a:p>
            <a:endParaRPr lang="lt-LT" sz="1200" b="0" i="0" kern="1200" dirty="0" smtClean="0">
              <a:solidFill>
                <a:schemeClr val="tx1"/>
              </a:solidFill>
              <a:effectLst/>
              <a:latin typeface="+mn-lt"/>
              <a:ea typeface="+mn-ea"/>
              <a:cs typeface="+mn-cs"/>
            </a:endParaRP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9</a:t>
            </a:fld>
            <a:endParaRPr lang="lt-LT"/>
          </a:p>
        </p:txBody>
      </p:sp>
    </p:spTree>
    <p:extLst>
      <p:ext uri="{BB962C8B-B14F-4D97-AF65-F5344CB8AC3E}">
        <p14:creationId xmlns:p14="http://schemas.microsoft.com/office/powerpoint/2010/main" val="391303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r>
              <a:rPr lang="lt-LT" sz="1200" b="0" i="0" kern="1200" dirty="0" smtClean="0">
                <a:solidFill>
                  <a:schemeClr val="tx1"/>
                </a:solidFill>
                <a:effectLst/>
                <a:latin typeface="+mn-lt"/>
                <a:ea typeface="+mn-ea"/>
                <a:cs typeface="+mn-cs"/>
              </a:rPr>
              <a:t>Meditacijoj aš</a:t>
            </a:r>
            <a:r>
              <a:rPr lang="lt-LT" sz="1200" b="0" i="0" kern="1200" baseline="0" dirty="0" smtClean="0">
                <a:solidFill>
                  <a:schemeClr val="tx1"/>
                </a:solidFill>
                <a:effectLst/>
                <a:latin typeface="+mn-lt"/>
                <a:ea typeface="+mn-ea"/>
                <a:cs typeface="+mn-cs"/>
              </a:rPr>
              <a:t> ne specialistas</a:t>
            </a:r>
          </a:p>
          <a:p>
            <a:r>
              <a:rPr lang="lt-LT" sz="1200" b="0" i="0" kern="1200" baseline="0" dirty="0" smtClean="0">
                <a:solidFill>
                  <a:schemeClr val="tx1"/>
                </a:solidFill>
                <a:effectLst/>
                <a:latin typeface="+mn-lt"/>
                <a:ea typeface="+mn-ea"/>
                <a:cs typeface="+mn-cs"/>
              </a:rPr>
              <a:t>Tegul pateikia pavyzdžių kokybiškesniam gyvenimui</a:t>
            </a:r>
          </a:p>
          <a:p>
            <a:endParaRPr lang="lt-LT" sz="1200" b="0" i="0" kern="1200" dirty="0">
              <a:solidFill>
                <a:schemeClr val="tx1"/>
              </a:solidFill>
              <a:effectLst/>
              <a:latin typeface="+mn-lt"/>
              <a:ea typeface="+mn-ea"/>
              <a:cs typeface="+mn-cs"/>
            </a:endParaRPr>
          </a:p>
        </p:txBody>
      </p:sp>
      <p:sp>
        <p:nvSpPr>
          <p:cNvPr id="4" name="Skaidrės numerio vietos rezervavimo ženklas 3"/>
          <p:cNvSpPr>
            <a:spLocks noGrp="1"/>
          </p:cNvSpPr>
          <p:nvPr>
            <p:ph type="sldNum" sz="quarter" idx="10"/>
          </p:nvPr>
        </p:nvSpPr>
        <p:spPr/>
        <p:txBody>
          <a:bodyPr/>
          <a:lstStyle/>
          <a:p>
            <a:fld id="{6CCA38E3-D960-47CE-8B1B-023A89EC8C24}" type="slidenum">
              <a:rPr lang="lt-LT" smtClean="0"/>
              <a:t>10</a:t>
            </a:fld>
            <a:endParaRPr lang="lt-LT"/>
          </a:p>
        </p:txBody>
      </p:sp>
    </p:spTree>
    <p:extLst>
      <p:ext uri="{BB962C8B-B14F-4D97-AF65-F5344CB8AC3E}">
        <p14:creationId xmlns:p14="http://schemas.microsoft.com/office/powerpoint/2010/main" val="137986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p:cNvSpPr>
            <a:spLocks noGrp="1"/>
          </p:cNvSpPr>
          <p:nvPr>
            <p:ph type="ctrTitle"/>
          </p:nvPr>
        </p:nvSpPr>
        <p:spPr>
          <a:xfrm>
            <a:off x="1143000" y="1122363"/>
            <a:ext cx="6858000" cy="2387600"/>
          </a:xfrm>
        </p:spPr>
        <p:txBody>
          <a:bodyPr anchor="b"/>
          <a:lstStyle>
            <a:lvl1pPr algn="ctr">
              <a:defRPr sz="4500"/>
            </a:lvl1pPr>
          </a:lstStyle>
          <a:p>
            <a:r>
              <a:rPr lang="lt-LT" smtClean="0"/>
              <a:t>Spustelėję redag. ruoš. pavad. stilių</a:t>
            </a:r>
            <a:endParaRPr lang="lt-LT"/>
          </a:p>
        </p:txBody>
      </p:sp>
      <p:sp>
        <p:nvSpPr>
          <p:cNvPr id="3" name="Antrinis pavadinimas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lt-LT" smtClean="0"/>
              <a:t>Spustelėję redag. ruoš. paantrš. stilių</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9/16/2023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72942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9/16/2023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50291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43675" y="365125"/>
            <a:ext cx="1971675" cy="5811838"/>
          </a:xfrm>
        </p:spPr>
        <p:txBody>
          <a:bodyPr vert="eaVert"/>
          <a:lstStyle/>
          <a:p>
            <a:r>
              <a:rPr lang="lt-LT" smtClean="0"/>
              <a:t>Spustelėję redag. ruoš. pavad. stilių</a:t>
            </a:r>
            <a:endParaRPr lang="lt-LT"/>
          </a:p>
        </p:txBody>
      </p:sp>
      <p:sp>
        <p:nvSpPr>
          <p:cNvPr id="3" name="Vertikalaus teksto vietos rezervavimo ženklas 2"/>
          <p:cNvSpPr>
            <a:spLocks noGrp="1"/>
          </p:cNvSpPr>
          <p:nvPr>
            <p:ph type="body" orient="vert" idx="1"/>
          </p:nvPr>
        </p:nvSpPr>
        <p:spPr>
          <a:xfrm>
            <a:off x="628650" y="365125"/>
            <a:ext cx="5800725" cy="5811838"/>
          </a:xfrm>
        </p:spPr>
        <p:txBody>
          <a:bodyPr vert="eaVert"/>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9/16/2023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41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9/16/2023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4269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3888" y="1709739"/>
            <a:ext cx="7886700" cy="2852737"/>
          </a:xfrm>
        </p:spPr>
        <p:txBody>
          <a:bodyPr anchor="b"/>
          <a:lstStyle>
            <a:lvl1pPr>
              <a:defRPr sz="4500"/>
            </a:lvl1p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lt-LT" smtClean="0"/>
              <a:t>Spustelėję redag. ruoš. teksto stilių</a:t>
            </a:r>
          </a:p>
        </p:txBody>
      </p:sp>
      <p:sp>
        <p:nvSpPr>
          <p:cNvPr id="4" name="Datos vietos rezervavimo ženklas 3"/>
          <p:cNvSpPr>
            <a:spLocks noGrp="1"/>
          </p:cNvSpPr>
          <p:nvPr>
            <p:ph type="dt" sz="half" idx="10"/>
          </p:nvPr>
        </p:nvSpPr>
        <p:spPr/>
        <p:txBody>
          <a:bodyPr/>
          <a:lstStyle/>
          <a:p>
            <a:fld id="{AFF29E89-4237-4E4B-9600-F71E36C17C35}" type="datetimeFigureOut">
              <a:rPr lang="en-US" smtClean="0"/>
              <a:pPr/>
              <a:t>9/16/2023</a:t>
            </a:fld>
            <a:endParaRPr lang="en-US"/>
          </a:p>
        </p:txBody>
      </p:sp>
      <p:sp>
        <p:nvSpPr>
          <p:cNvPr id="5" name="Poraštės vietos rezervavimo ženklas 4"/>
          <p:cNvSpPr>
            <a:spLocks noGrp="1"/>
          </p:cNvSpPr>
          <p:nvPr>
            <p:ph type="ftr" sz="quarter" idx="11"/>
          </p:nvPr>
        </p:nvSpPr>
        <p:spPr/>
        <p:txBody>
          <a:bodyPr/>
          <a:lstStyle/>
          <a:p>
            <a:endParaRPr lang="en-US"/>
          </a:p>
        </p:txBody>
      </p:sp>
      <p:sp>
        <p:nvSpPr>
          <p:cNvPr id="6" name="Skaidrės numerio vietos rezervavimo ženklas 5"/>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9982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sz="half" idx="1"/>
          </p:nvPr>
        </p:nvSpPr>
        <p:spPr>
          <a:xfrm>
            <a:off x="6286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urinio vietos rezervavimo ženklas 3"/>
          <p:cNvSpPr>
            <a:spLocks noGrp="1"/>
          </p:cNvSpPr>
          <p:nvPr>
            <p:ph sz="half" idx="2"/>
          </p:nvPr>
        </p:nvSpPr>
        <p:spPr>
          <a:xfrm>
            <a:off x="4629150" y="1825625"/>
            <a:ext cx="3886200" cy="435133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9/16/2023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04524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365126"/>
            <a:ext cx="7886700" cy="1325563"/>
          </a:xfrm>
        </p:spPr>
        <p:txBody>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4" name="Turinio vietos rezervavimo ženklas 3"/>
          <p:cNvSpPr>
            <a:spLocks noGrp="1"/>
          </p:cNvSpPr>
          <p:nvPr>
            <p:ph sz="half" idx="2"/>
          </p:nvPr>
        </p:nvSpPr>
        <p:spPr>
          <a:xfrm>
            <a:off x="629842" y="2505075"/>
            <a:ext cx="3868340"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5" name="Teksto vietos rezervavimo ženklas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lt-LT" smtClean="0"/>
              <a:t>Spustelėję redag. ruoš. teksto stilių</a:t>
            </a:r>
          </a:p>
        </p:txBody>
      </p:sp>
      <p:sp>
        <p:nvSpPr>
          <p:cNvPr id="6" name="Turinio vietos rezervavimo ženklas 5"/>
          <p:cNvSpPr>
            <a:spLocks noGrp="1"/>
          </p:cNvSpPr>
          <p:nvPr>
            <p:ph sz="quarter" idx="4"/>
          </p:nvPr>
        </p:nvSpPr>
        <p:spPr>
          <a:xfrm>
            <a:off x="4629150" y="2505075"/>
            <a:ext cx="3887391" cy="3684588"/>
          </a:xfrm>
        </p:spPr>
        <p:txBody>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7" name="Datos vietos rezervavimo ženklas 6"/>
          <p:cNvSpPr>
            <a:spLocks noGrp="1"/>
          </p:cNvSpPr>
          <p:nvPr>
            <p:ph type="dt" sz="half" idx="10"/>
          </p:nvPr>
        </p:nvSpPr>
        <p:spPr/>
        <p:txBody>
          <a:bodyPr/>
          <a:lstStyle/>
          <a:p>
            <a:fld id="{AFF29E89-4237-4E4B-9600-F71E36C17C35}" type="datetimeFigureOut">
              <a:rPr lang="en-US" smtClean="0"/>
              <a:pPr/>
              <a:t>9/16/2023</a:t>
            </a:fld>
            <a:endParaRPr lang="en-US"/>
          </a:p>
        </p:txBody>
      </p:sp>
      <p:sp>
        <p:nvSpPr>
          <p:cNvPr id="8" name="Poraštės vietos rezervavimo ženklas 7"/>
          <p:cNvSpPr>
            <a:spLocks noGrp="1"/>
          </p:cNvSpPr>
          <p:nvPr>
            <p:ph type="ftr" sz="quarter" idx="11"/>
          </p:nvPr>
        </p:nvSpPr>
        <p:spPr/>
        <p:txBody>
          <a:bodyPr/>
          <a:lstStyle/>
          <a:p>
            <a:endParaRPr lang="en-US"/>
          </a:p>
        </p:txBody>
      </p:sp>
      <p:sp>
        <p:nvSpPr>
          <p:cNvPr id="9" name="Skaidrės numerio vietos rezervavimo ženklas 8"/>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23640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Datos vietos rezervavimo ženklas 2"/>
          <p:cNvSpPr>
            <a:spLocks noGrp="1"/>
          </p:cNvSpPr>
          <p:nvPr>
            <p:ph type="dt" sz="half" idx="10"/>
          </p:nvPr>
        </p:nvSpPr>
        <p:spPr/>
        <p:txBody>
          <a:bodyPr/>
          <a:lstStyle/>
          <a:p>
            <a:fld id="{AFF29E89-4237-4E4B-9600-F71E36C17C35}" type="datetimeFigureOut">
              <a:rPr lang="en-US" smtClean="0"/>
              <a:pPr/>
              <a:t>9/16/2023</a:t>
            </a:fld>
            <a:endParaRPr lang="en-US"/>
          </a:p>
        </p:txBody>
      </p:sp>
      <p:sp>
        <p:nvSpPr>
          <p:cNvPr id="4" name="Poraštės vietos rezervavimo ženklas 3"/>
          <p:cNvSpPr>
            <a:spLocks noGrp="1"/>
          </p:cNvSpPr>
          <p:nvPr>
            <p:ph type="ftr" sz="quarter" idx="11"/>
          </p:nvPr>
        </p:nvSpPr>
        <p:spPr/>
        <p:txBody>
          <a:bodyPr/>
          <a:lstStyle/>
          <a:p>
            <a:endParaRPr lang="en-US"/>
          </a:p>
        </p:txBody>
      </p:sp>
      <p:sp>
        <p:nvSpPr>
          <p:cNvPr id="5" name="Skaidrės numerio vietos rezervavimo ženklas 4"/>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290289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p>
            <a:fld id="{AFF29E89-4237-4E4B-9600-F71E36C17C35}" type="datetimeFigureOut">
              <a:rPr lang="en-US" smtClean="0"/>
              <a:pPr/>
              <a:t>9/16/2023</a:t>
            </a:fld>
            <a:endParaRPr lang="en-US"/>
          </a:p>
        </p:txBody>
      </p:sp>
      <p:sp>
        <p:nvSpPr>
          <p:cNvPr id="3" name="Poraštės vietos rezervavimo ženklas 2"/>
          <p:cNvSpPr>
            <a:spLocks noGrp="1"/>
          </p:cNvSpPr>
          <p:nvPr>
            <p:ph type="ftr" sz="quarter" idx="11"/>
          </p:nvPr>
        </p:nvSpPr>
        <p:spPr/>
        <p:txBody>
          <a:bodyPr/>
          <a:lstStyle/>
          <a:p>
            <a:endParaRPr lang="en-US"/>
          </a:p>
        </p:txBody>
      </p:sp>
      <p:sp>
        <p:nvSpPr>
          <p:cNvPr id="4" name="Skaidrės numerio vietos rezervavimo ženklas 3"/>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98806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Turinio vietos rezervavimo ženklas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9/16/2023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13224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p:cNvSpPr>
            <a:spLocks noGrp="1"/>
          </p:cNvSpPr>
          <p:nvPr>
            <p:ph type="title"/>
          </p:nvPr>
        </p:nvSpPr>
        <p:spPr>
          <a:xfrm>
            <a:off x="629841" y="457200"/>
            <a:ext cx="2949178" cy="1600200"/>
          </a:xfrm>
        </p:spPr>
        <p:txBody>
          <a:bodyPr anchor="b"/>
          <a:lstStyle>
            <a:lvl1pPr>
              <a:defRPr sz="2400"/>
            </a:lvl1pPr>
          </a:lstStyle>
          <a:p>
            <a:r>
              <a:rPr lang="lt-LT" smtClean="0"/>
              <a:t>Spustelėję redag. ruoš. pavad. stilių</a:t>
            </a:r>
            <a:endParaRPr lang="lt-LT"/>
          </a:p>
        </p:txBody>
      </p:sp>
      <p:sp>
        <p:nvSpPr>
          <p:cNvPr id="3" name="Paveikslėlio vietos rezervavimo ženklas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lt-LT"/>
          </a:p>
        </p:txBody>
      </p:sp>
      <p:sp>
        <p:nvSpPr>
          <p:cNvPr id="4" name="Teksto vietos rezervavimo ženklas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lt-LT" smtClean="0"/>
              <a:t>Spustelėję redag. ruoš. teksto stilių</a:t>
            </a:r>
          </a:p>
        </p:txBody>
      </p:sp>
      <p:sp>
        <p:nvSpPr>
          <p:cNvPr id="5" name="Datos vietos rezervavimo ženklas 4"/>
          <p:cNvSpPr>
            <a:spLocks noGrp="1"/>
          </p:cNvSpPr>
          <p:nvPr>
            <p:ph type="dt" sz="half" idx="10"/>
          </p:nvPr>
        </p:nvSpPr>
        <p:spPr/>
        <p:txBody>
          <a:bodyPr/>
          <a:lstStyle/>
          <a:p>
            <a:fld id="{AFF29E89-4237-4E4B-9600-F71E36C17C35}" type="datetimeFigureOut">
              <a:rPr lang="en-US" smtClean="0"/>
              <a:pPr/>
              <a:t>9/16/2023</a:t>
            </a:fld>
            <a:endParaRPr lang="en-US"/>
          </a:p>
        </p:txBody>
      </p:sp>
      <p:sp>
        <p:nvSpPr>
          <p:cNvPr id="6" name="Poraštės vietos rezervavimo ženklas 5"/>
          <p:cNvSpPr>
            <a:spLocks noGrp="1"/>
          </p:cNvSpPr>
          <p:nvPr>
            <p:ph type="ftr" sz="quarter" idx="11"/>
          </p:nvPr>
        </p:nvSpPr>
        <p:spPr/>
        <p:txBody>
          <a:bodyPr/>
          <a:lstStyle/>
          <a:p>
            <a:endParaRPr lang="en-US"/>
          </a:p>
        </p:txBody>
      </p:sp>
      <p:sp>
        <p:nvSpPr>
          <p:cNvPr id="7" name="Skaidrės numerio vietos rezervavimo ženklas 6"/>
          <p:cNvSpPr>
            <a:spLocks noGrp="1"/>
          </p:cNvSpPr>
          <p:nvPr>
            <p:ph type="sldNum" sz="quarter" idx="12"/>
          </p:nvPr>
        </p:nvSpPr>
        <p:spPr/>
        <p:txBody>
          <a:bodyPr/>
          <a:lstStyle/>
          <a:p>
            <a:fld id="{3A0D5A73-026C-496E-97B7-A222355DF7BE}" type="slidenum">
              <a:rPr lang="en-US" smtClean="0"/>
              <a:pPr/>
              <a:t>‹#›</a:t>
            </a:fld>
            <a:endParaRPr lang="en-US"/>
          </a:p>
        </p:txBody>
      </p:sp>
    </p:spTree>
    <p:extLst>
      <p:ext uri="{BB962C8B-B14F-4D97-AF65-F5344CB8AC3E}">
        <p14:creationId xmlns:p14="http://schemas.microsoft.com/office/powerpoint/2010/main" val="361013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Pavadinimo vietos rezervavimo ženklas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lt-LT" smtClean="0"/>
              <a:t>Spustelėję redag. ruoš. pavad. stilių</a:t>
            </a:r>
            <a:endParaRPr lang="lt-LT"/>
          </a:p>
        </p:txBody>
      </p:sp>
      <p:sp>
        <p:nvSpPr>
          <p:cNvPr id="3" name="Teksto vietos rezervavimo ženklas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lt-LT" smtClean="0"/>
              <a:t>Spustelėję redag. ruoš. teksto stilių</a:t>
            </a:r>
          </a:p>
          <a:p>
            <a:pPr lvl="1"/>
            <a:r>
              <a:rPr lang="lt-LT" smtClean="0"/>
              <a:t>Antras lygmuo</a:t>
            </a:r>
          </a:p>
          <a:p>
            <a:pPr lvl="2"/>
            <a:r>
              <a:rPr lang="lt-LT" smtClean="0"/>
              <a:t>Trečias lygmuo</a:t>
            </a:r>
          </a:p>
          <a:p>
            <a:pPr lvl="3"/>
            <a:r>
              <a:rPr lang="lt-LT" smtClean="0"/>
              <a:t>Ketvirtas lygmuo</a:t>
            </a:r>
          </a:p>
          <a:p>
            <a:pPr lvl="4"/>
            <a:r>
              <a:rPr lang="lt-LT" smtClean="0"/>
              <a:t>Penktas lygmuo</a:t>
            </a:r>
            <a:endParaRPr lang="lt-LT"/>
          </a:p>
        </p:txBody>
      </p:sp>
      <p:sp>
        <p:nvSpPr>
          <p:cNvPr id="4" name="Datos vietos rezervavimo ženklas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F29E89-4237-4E4B-9600-F71E36C17C35}" type="datetimeFigureOut">
              <a:rPr lang="en-US" smtClean="0"/>
              <a:pPr/>
              <a:t>9/16/2023</a:t>
            </a:fld>
            <a:endParaRPr lang="en-US"/>
          </a:p>
        </p:txBody>
      </p:sp>
      <p:sp>
        <p:nvSpPr>
          <p:cNvPr id="5" name="Poraštės vietos rezervavimo ženklas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kaidrės numerio vietos rezervavimo ženklas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0D5A73-026C-496E-97B7-A222355DF7BE}" type="slidenum">
              <a:rPr lang="en-US" smtClean="0"/>
              <a:pPr/>
              <a:t>‹#›</a:t>
            </a:fld>
            <a:endParaRPr lang="en-US"/>
          </a:p>
        </p:txBody>
      </p:sp>
    </p:spTree>
    <p:extLst>
      <p:ext uri="{BB962C8B-B14F-4D97-AF65-F5344CB8AC3E}">
        <p14:creationId xmlns:p14="http://schemas.microsoft.com/office/powerpoint/2010/main" val="4104543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22363"/>
            <a:ext cx="8424936" cy="2387600"/>
          </a:xfrm>
        </p:spPr>
        <p:txBody>
          <a:bodyPr>
            <a:normAutofit/>
          </a:bodyPr>
          <a:lstStyle/>
          <a:p>
            <a:r>
              <a:rPr lang="lt-LT" sz="4400" b="1" i="1" dirty="0"/>
              <a:t>Rizikos žmogaus fizinei ir psichinei savijautai naudojant skaitmenines technologijas.</a:t>
            </a:r>
            <a:endParaRPr lang="lt-LT" sz="4400" b="1" dirty="0"/>
          </a:p>
        </p:txBody>
      </p:sp>
      <p:sp>
        <p:nvSpPr>
          <p:cNvPr id="3" name="Subtitle 2"/>
          <p:cNvSpPr>
            <a:spLocks noGrp="1"/>
          </p:cNvSpPr>
          <p:nvPr>
            <p:ph type="subTitle" idx="1"/>
          </p:nvPr>
        </p:nvSpPr>
        <p:spPr>
          <a:xfrm>
            <a:off x="3857620" y="571480"/>
            <a:ext cx="4119562" cy="914400"/>
          </a:xfrm>
        </p:spPr>
        <p:txBody>
          <a:bodyPr/>
          <a:lstStyle/>
          <a:p>
            <a:r>
              <a:rPr lang="lt-LT" b="1" dirty="0" smtClean="0"/>
              <a:t>Informatika</a:t>
            </a:r>
            <a:endParaRPr lang="lt-LT"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Prevencinės priemonės ir patarimai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Kaip sumažinti emocinę įtampą ir pagerinti savijautą:</a:t>
            </a:r>
            <a:endParaRPr lang="lt-LT" sz="2000" dirty="0"/>
          </a:p>
          <a:p>
            <a:r>
              <a:rPr lang="lt-LT" sz="2000" dirty="0" smtClean="0"/>
              <a:t>Tai </a:t>
            </a:r>
            <a:r>
              <a:rPr lang="lt-LT" sz="2000" dirty="0"/>
              <a:t>gali apimti meditacijos </a:t>
            </a:r>
            <a:r>
              <a:rPr lang="lt-LT" sz="2000" dirty="0" err="1"/>
              <a:t>pratimus</a:t>
            </a:r>
            <a:r>
              <a:rPr lang="lt-LT" sz="2000" dirty="0"/>
              <a:t>, kvėpavimo technikas ar kitas raminančias veiklas, kurios padės pagerinti psichinę savijautą.</a:t>
            </a:r>
          </a:p>
          <a:p>
            <a:pPr marL="0" indent="0">
              <a:buNone/>
            </a:pPr>
            <a:r>
              <a:rPr lang="lt-LT" sz="2000" b="1" dirty="0" smtClean="0"/>
              <a:t>Skaitmeninių </a:t>
            </a:r>
            <a:r>
              <a:rPr lang="lt-LT" sz="2000" b="1" dirty="0"/>
              <a:t>įrenginių naudojimas kaip įrankis, o ne priklausomybė:</a:t>
            </a:r>
            <a:endParaRPr lang="lt-LT" sz="2000" dirty="0"/>
          </a:p>
          <a:p>
            <a:r>
              <a:rPr lang="lt-LT" sz="2000" dirty="0" smtClean="0"/>
              <a:t>technologijos </a:t>
            </a:r>
            <a:r>
              <a:rPr lang="lt-LT" sz="2000" dirty="0"/>
              <a:t>turėtų būti naudojamos kaip priemonė, padedanti mums gyventi kokybiškesnį gyvenimą, o ne kaip priklausomybė.</a:t>
            </a:r>
          </a:p>
          <a:p>
            <a:pPr marL="0" indent="0">
              <a:buNone/>
            </a:pPr>
            <a:r>
              <a:rPr lang="lt-LT" sz="2000" b="1" dirty="0" smtClean="0"/>
              <a:t>Kaip </a:t>
            </a:r>
            <a:r>
              <a:rPr lang="lt-LT" sz="2000" b="1" dirty="0"/>
              <a:t>skatinti naudoti skaitmeninius įrenginius protingai:</a:t>
            </a:r>
            <a:endParaRPr lang="lt-LT" sz="2000" dirty="0"/>
          </a:p>
          <a:p>
            <a:r>
              <a:rPr lang="lt-LT" sz="2000" dirty="0" smtClean="0"/>
              <a:t>Apsvarstykite, </a:t>
            </a:r>
            <a:r>
              <a:rPr lang="lt-LT" sz="2000" dirty="0"/>
              <a:t>ar konkretus skaitmeninio įrenginio naudojimas yra tikrai būtinas tam tikrai veiklai ar tikslui, </a:t>
            </a:r>
            <a:r>
              <a:rPr lang="lt-LT" sz="2000" dirty="0" smtClean="0"/>
              <a:t>o gal </a:t>
            </a:r>
            <a:r>
              <a:rPr lang="lt-LT" sz="2000" dirty="0"/>
              <a:t>tai </a:t>
            </a:r>
            <a:r>
              <a:rPr lang="lt-LT" sz="2000" dirty="0" smtClean="0"/>
              <a:t>tiesiog </a:t>
            </a:r>
            <a:r>
              <a:rPr lang="lt-LT" sz="2000" dirty="0"/>
              <a:t>laiko švaistymas</a:t>
            </a:r>
            <a:r>
              <a:rPr lang="lt-LT" sz="2000" dirty="0" smtClean="0"/>
              <a:t>. Nemažai uždavinių </a:t>
            </a:r>
            <a:r>
              <a:rPr lang="lt-LT" sz="2000" dirty="0"/>
              <a:t>ir veiklų gali būti atliekami be nuolatinio skaitmeninių įrenginių naudojimo.</a:t>
            </a:r>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97365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Diskusija ir klausimai</a:t>
            </a:r>
            <a:endParaRPr lang="en-US"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lt-LT" sz="2000" dirty="0" smtClean="0"/>
              <a:t>Kokią įtaką jūsų gyvenimui turi skaitmeniniai įrenginiai?</a:t>
            </a:r>
          </a:p>
          <a:p>
            <a:pPr marL="457200" indent="-457200">
              <a:buFont typeface="+mj-lt"/>
              <a:buAutoNum type="arabicPeriod"/>
            </a:pPr>
            <a:r>
              <a:rPr lang="lt-LT" sz="2000" dirty="0" smtClean="0"/>
              <a:t>Kas labiausiai gali pakenkti jūsų sveikatai naudojant skaitmeninius įrenginius?</a:t>
            </a:r>
          </a:p>
          <a:p>
            <a:pPr marL="457200" indent="-457200">
              <a:buFont typeface="+mj-lt"/>
              <a:buAutoNum type="arabicPeriod"/>
            </a:pPr>
            <a:r>
              <a:rPr lang="lt-LT" sz="2000" dirty="0" smtClean="0"/>
              <a:t>Ar rūpinatės savo sveikata ir kaip?</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385635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Kodėl apie tai kalbame?</a:t>
            </a:r>
            <a:endParaRPr lang="en-US" b="1" dirty="0"/>
          </a:p>
        </p:txBody>
      </p:sp>
      <p:sp>
        <p:nvSpPr>
          <p:cNvPr id="3" name="Content Placeholder 2"/>
          <p:cNvSpPr>
            <a:spLocks noGrp="1"/>
          </p:cNvSpPr>
          <p:nvPr>
            <p:ph idx="1"/>
          </p:nvPr>
        </p:nvSpPr>
        <p:spPr/>
        <p:txBody>
          <a:bodyPr>
            <a:normAutofit/>
          </a:bodyPr>
          <a:lstStyle/>
          <a:p>
            <a:r>
              <a:rPr lang="lt-LT" sz="2000" dirty="0"/>
              <a:t>T</a:t>
            </a:r>
            <a:r>
              <a:rPr lang="lt-LT" sz="2000" dirty="0" smtClean="0"/>
              <a:t>ema </a:t>
            </a:r>
            <a:r>
              <a:rPr lang="lt-LT" sz="2000" dirty="0"/>
              <a:t>yra svarbi ir aktuali, nes skaitmeninės technologijos yra tapusios integralia mūsų gyvenimo dalimi. Šiandieniniai vaikai ir paaugliai auga </a:t>
            </a:r>
            <a:r>
              <a:rPr lang="lt-LT" sz="2000" dirty="0" smtClean="0"/>
              <a:t>naudodamiesi skaitmeniniais </a:t>
            </a:r>
            <a:r>
              <a:rPr lang="lt-LT" sz="2000" dirty="0"/>
              <a:t>įrenginiais, </a:t>
            </a:r>
            <a:r>
              <a:rPr lang="lt-LT" sz="2000" dirty="0" smtClean="0"/>
              <a:t>tokiais </a:t>
            </a:r>
            <a:r>
              <a:rPr lang="lt-LT" sz="2000" dirty="0"/>
              <a:t>kaip kompiuteriai, telefonai, planšetės ir žaidimų konsolės. Nepaisant to, kad šios technologijos suteikia galimybę gauti žinių, bendrauti ir pramogauti, jų </a:t>
            </a:r>
            <a:r>
              <a:rPr lang="lt-LT" sz="2000" dirty="0" smtClean="0"/>
              <a:t>besaikis </a:t>
            </a:r>
            <a:r>
              <a:rPr lang="lt-LT" sz="2000" dirty="0"/>
              <a:t>naudojimas gali turėti neigiamą poveikį mūsų fiziniai ir psichinei sveikatai.</a:t>
            </a:r>
          </a:p>
          <a:p>
            <a:r>
              <a:rPr lang="lt-LT" sz="2000" dirty="0" smtClean="0"/>
              <a:t>Panagrinėsime</a:t>
            </a:r>
            <a:r>
              <a:rPr lang="lt-LT" sz="2000" dirty="0"/>
              <a:t>, kaip </a:t>
            </a:r>
            <a:r>
              <a:rPr lang="lt-LT" sz="2000" dirty="0" smtClean="0"/>
              <a:t>besaikis </a:t>
            </a:r>
            <a:r>
              <a:rPr lang="lt-LT" sz="2000" dirty="0"/>
              <a:t>skaitmeninių įrenginių naudojimas gali paveikti mūsų kūną ir psichinę būseną. Aptarsime žaidimų emocinės įtampos poveikį, kaip virtualus gyvenimas gali pakeisti mūsų požiūrį į realų pasaulį, kaip keičiasi bendravimo gebėjimai ir </a:t>
            </a:r>
            <a:r>
              <a:rPr lang="lt-LT" sz="2000" dirty="0" smtClean="0"/>
              <a:t>ar </a:t>
            </a:r>
            <a:r>
              <a:rPr lang="lt-LT" sz="2000" dirty="0"/>
              <a:t>tai gali turėti įtakos mokymuisi bei bendravimui su kitais žmonėmis.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Fizinė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Sėdimas gyvenimo būdas ir stuburo sveikata:</a:t>
            </a:r>
            <a:endParaRPr lang="lt-LT" sz="2000" dirty="0"/>
          </a:p>
          <a:p>
            <a:r>
              <a:rPr lang="lt-LT" sz="2000" dirty="0"/>
              <a:t>Dauguma žaidimų reikalauja ilgo sėdėjimo prie ekrano, kuris gali lemti blogą laikyseną ir stuburo problemų atsiradimą. Ilgalaikis sėdėjimas gali prisidėti prie stuburo kreivumų ir skausmo, ypač nugaroje ir kakle.</a:t>
            </a:r>
          </a:p>
          <a:p>
            <a:pPr marL="0" indent="0">
              <a:buNone/>
            </a:pPr>
            <a:r>
              <a:rPr lang="lt-LT" sz="2000" b="1" dirty="0"/>
              <a:t>Nutukimas ir fizinės veiklos trūkumas:</a:t>
            </a:r>
            <a:endParaRPr lang="lt-LT" sz="2000" dirty="0"/>
          </a:p>
          <a:p>
            <a:r>
              <a:rPr lang="lt-LT" sz="2000" dirty="0"/>
              <a:t>Ilgas skaitmeninių žaidimų naudojimas gali skatinti fizinį neveiklumą. Tai gali prisidėti prie nutukimo ir kitų sveikatos problemų, tokių kaip diabetas ar širdies ligos. Taip pat gali turėti įtakos motoriniam vystymuisi ir koordinacijai.</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31019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Fizinė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Akių sveikata:</a:t>
            </a:r>
            <a:endParaRPr lang="lt-LT" sz="2000" dirty="0"/>
          </a:p>
          <a:p>
            <a:r>
              <a:rPr lang="lt-LT" sz="2000" dirty="0"/>
              <a:t>Intensyvus žaidimų žiūrėjimas ekrane ilgą laiką gali padidinti akių nuovargį ir daryti įtaką regėjimui. Didesnis akių sausumas ir galvos skausmai gali būti pasekmės.</a:t>
            </a:r>
          </a:p>
          <a:p>
            <a:pPr marL="0" indent="0">
              <a:buNone/>
            </a:pPr>
            <a:r>
              <a:rPr lang="lt-LT" sz="2000" b="1" dirty="0"/>
              <a:t>Emocinė įtampa ir stresas:</a:t>
            </a:r>
            <a:endParaRPr lang="lt-LT" sz="2000" dirty="0"/>
          </a:p>
          <a:p>
            <a:r>
              <a:rPr lang="lt-LT" sz="2000" dirty="0"/>
              <a:t>Intensyvūs žaidimai gali sukelti didelę emocinę įtampą ir stresą, ypač jei žaidėjas susiduria su iššūkiais ar konkurencija. </a:t>
            </a:r>
            <a:r>
              <a:rPr lang="lt-LT" sz="2000" dirty="0" smtClean="0"/>
              <a:t>Didelė emocinė įtampa </a:t>
            </a:r>
            <a:r>
              <a:rPr lang="lt-LT" sz="2000" dirty="0"/>
              <a:t>gali turėti neigiamų pasekmių </a:t>
            </a:r>
            <a:r>
              <a:rPr lang="lt-LT" sz="2000" dirty="0" smtClean="0"/>
              <a:t>fizinei </a:t>
            </a:r>
            <a:r>
              <a:rPr lang="lt-LT" sz="2000" dirty="0"/>
              <a:t>sveikatai, pavyzdžiui, padidėjusiam kraujospūdžiui ir širdies ritmui.</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680960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Pusiausvyra</a:t>
            </a:r>
            <a:endParaRPr lang="en-US" b="1" dirty="0"/>
          </a:p>
        </p:txBody>
      </p:sp>
      <p:sp>
        <p:nvSpPr>
          <p:cNvPr id="3" name="Content Placeholder 2"/>
          <p:cNvSpPr>
            <a:spLocks noGrp="1"/>
          </p:cNvSpPr>
          <p:nvPr>
            <p:ph idx="1"/>
          </p:nvPr>
        </p:nvSpPr>
        <p:spPr/>
        <p:txBody>
          <a:bodyPr>
            <a:normAutofit/>
          </a:bodyPr>
          <a:lstStyle/>
          <a:p>
            <a:pPr marL="0" indent="0">
              <a:buNone/>
            </a:pPr>
            <a:r>
              <a:rPr lang="lt-LT" sz="2000" dirty="0"/>
              <a:t>Norint išvengti neigiamų pasekmių, svarbu palaikyti pusiausvyrą tarp skaitmeninių žaidimų naudojimo ir fizinės aktyvumo. Rekomenduojama:</a:t>
            </a:r>
          </a:p>
          <a:p>
            <a:pPr marL="360000"/>
            <a:r>
              <a:rPr lang="lt-LT" sz="2000" dirty="0"/>
              <a:t>Nustatyti laiko ribas žaidimams ir reguliariai daryti pertraukas.</a:t>
            </a:r>
          </a:p>
          <a:p>
            <a:pPr marL="360000"/>
            <a:r>
              <a:rPr lang="lt-LT" sz="2000" dirty="0"/>
              <a:t>Skatinti fizinę aktyvumą ir lauke žaidimus.</a:t>
            </a:r>
          </a:p>
          <a:p>
            <a:pPr marL="360000"/>
            <a:r>
              <a:rPr lang="lt-LT" sz="2000" dirty="0"/>
              <a:t>Stebėti savo kūno laikyseną prie kompiuterio.</a:t>
            </a:r>
          </a:p>
          <a:p>
            <a:pPr marL="360000"/>
            <a:r>
              <a:rPr lang="lt-LT" sz="2000" dirty="0"/>
              <a:t>Atidžiai sekti savo emocinę būseną ir, jei reikia, imtis priemonių, kad sumažinti stresą.</a:t>
            </a:r>
          </a:p>
          <a:p>
            <a:pPr marL="0" indent="0">
              <a:buNone/>
            </a:pPr>
            <a:r>
              <a:rPr lang="lt-LT" sz="2000" dirty="0"/>
              <a:t>Svarbiausia yra suprasti, kad žaidimai gali būti pramoginiai ir netgi mokomieji, bet jų naudojimas turi būti atsakingas ir subalansuotas, siekiant išlaikyti gerą fizinę sveikatą.</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87244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Psichinė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smtClean="0"/>
              <a:t>Virtualusis </a:t>
            </a:r>
            <a:r>
              <a:rPr lang="lt-LT" sz="2000" b="1" dirty="0"/>
              <a:t>bendravimas vs. tiesioginis bendravimas:</a:t>
            </a:r>
            <a:endParaRPr lang="lt-LT" sz="2000" dirty="0"/>
          </a:p>
          <a:p>
            <a:r>
              <a:rPr lang="lt-LT" sz="2000" dirty="0"/>
              <a:t>Skaitmeniniai įrenginiai suteikia galimybę bendrauti virtualioje erdvėje, tačiau tai gali atimti iš tiesioginio bendravimo </a:t>
            </a:r>
            <a:r>
              <a:rPr lang="lt-LT" sz="2000" dirty="0" smtClean="0"/>
              <a:t>galimybę su </a:t>
            </a:r>
            <a:r>
              <a:rPr lang="lt-LT" sz="2000" dirty="0"/>
              <a:t>kitais žmonėmis. </a:t>
            </a:r>
            <a:r>
              <a:rPr lang="lt-LT" sz="2000" dirty="0" smtClean="0"/>
              <a:t>Greičiausiai tai turės </a:t>
            </a:r>
            <a:r>
              <a:rPr lang="lt-LT" sz="2000" dirty="0"/>
              <a:t>neigiamų pasekmių mūsų gebėjimui suprasti kitus, skaityti jų kūno kalbą ir patirti </a:t>
            </a:r>
            <a:r>
              <a:rPr lang="lt-LT" sz="2000" dirty="0" smtClean="0"/>
              <a:t>tikrąją </a:t>
            </a:r>
            <a:r>
              <a:rPr lang="lt-LT" sz="2000" dirty="0" err="1"/>
              <a:t>empatiją</a:t>
            </a:r>
            <a:r>
              <a:rPr lang="lt-LT" sz="2000" dirty="0"/>
              <a:t>.</a:t>
            </a:r>
          </a:p>
          <a:p>
            <a:pPr marL="0" indent="0">
              <a:buNone/>
            </a:pPr>
            <a:r>
              <a:rPr lang="lt-LT" sz="2000" b="1" dirty="0" smtClean="0"/>
              <a:t>Bendravimo gebėjimų tobulinimas:</a:t>
            </a:r>
            <a:endParaRPr lang="lt-LT" sz="2000" dirty="0"/>
          </a:p>
          <a:p>
            <a:r>
              <a:rPr lang="lt-LT" sz="2000" dirty="0"/>
              <a:t>Tiesioginis bendravimas su kitais žmonėmis leidžia mums tobulinti bendravimo gebėjimus, tokius kaip kalbos </a:t>
            </a:r>
            <a:r>
              <a:rPr lang="lt-LT" sz="2000" dirty="0" smtClean="0"/>
              <a:t>įgūdžiai ar gebėjimas </a:t>
            </a:r>
            <a:r>
              <a:rPr lang="lt-LT" sz="2000" dirty="0"/>
              <a:t>išreikšti savo mintis.</a:t>
            </a:r>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243253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Psichinė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Socialinės </a:t>
            </a:r>
            <a:r>
              <a:rPr lang="lt-LT" sz="2000" b="1" dirty="0" smtClean="0"/>
              <a:t>įgūdžiai:</a:t>
            </a:r>
            <a:endParaRPr lang="lt-LT" sz="2000" dirty="0"/>
          </a:p>
          <a:p>
            <a:r>
              <a:rPr lang="lt-LT" sz="2000" dirty="0"/>
              <a:t>Intensyvus skaitmeninių įrenginių naudojimas gali paveikti socialinius įgūdžius. Žmonės gali jaustis nesaugūs arba neturėti pakankamai pasitikėjimo savimi, kai </a:t>
            </a:r>
            <a:r>
              <a:rPr lang="lt-LT" sz="2000" dirty="0" smtClean="0"/>
              <a:t>susiduria su realiomis socialinėmis </a:t>
            </a:r>
            <a:r>
              <a:rPr lang="lt-LT" sz="2000" dirty="0"/>
              <a:t>situacijomis</a:t>
            </a:r>
            <a:r>
              <a:rPr lang="lt-LT" sz="2000" dirty="0" smtClean="0"/>
              <a:t>.</a:t>
            </a:r>
          </a:p>
          <a:p>
            <a:pPr marL="0" indent="0">
              <a:buNone/>
            </a:pPr>
            <a:r>
              <a:rPr lang="lt-LT" sz="2000" b="1" dirty="0" smtClean="0"/>
              <a:t>Emocinė </a:t>
            </a:r>
            <a:r>
              <a:rPr lang="lt-LT" sz="2000" b="1" dirty="0"/>
              <a:t>įtampa ir stresas:</a:t>
            </a:r>
            <a:endParaRPr lang="lt-LT" sz="2000" dirty="0"/>
          </a:p>
          <a:p>
            <a:r>
              <a:rPr lang="lt-LT" sz="2000" dirty="0"/>
              <a:t>Skaitmeninių įrenginių naudojimas, ypač intensyvūs žaidimai arba nuolatinis socialinių tinklų naršymas, gali sukelti didelę emocinę įtampą ir stresą. Tai gali būti susiję su konkurencija, poreikiu nuolat būti prisijungusiam prie interneto arba baimėmis dėl socialinių tinklų vertinimo</a:t>
            </a:r>
            <a:r>
              <a:rPr lang="lt-LT" sz="2000" dirty="0" smtClean="0"/>
              <a:t>. Taip pat gali </a:t>
            </a:r>
            <a:r>
              <a:rPr lang="lt-LT" sz="2000" dirty="0"/>
              <a:t>sukelti emocines problemas, įskaitant depresiją, vienišumą ir priklausomybę nuo technologijų.</a:t>
            </a:r>
          </a:p>
          <a:p>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3629546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a:t>Psichinė savijauta ir skaitmeniniai įrenginiai</a:t>
            </a:r>
            <a:endParaRPr lang="en-US" b="1" dirty="0"/>
          </a:p>
        </p:txBody>
      </p:sp>
      <p:sp>
        <p:nvSpPr>
          <p:cNvPr id="3" name="Content Placeholder 2"/>
          <p:cNvSpPr>
            <a:spLocks noGrp="1"/>
          </p:cNvSpPr>
          <p:nvPr>
            <p:ph idx="1"/>
          </p:nvPr>
        </p:nvSpPr>
        <p:spPr/>
        <p:txBody>
          <a:bodyPr>
            <a:normAutofit/>
          </a:bodyPr>
          <a:lstStyle/>
          <a:p>
            <a:pPr marL="0" indent="0">
              <a:buNone/>
            </a:pPr>
            <a:r>
              <a:rPr lang="lt-LT" sz="2000" b="1" dirty="0"/>
              <a:t>Mokymasis ir skaitmeniniai įrenginiai:</a:t>
            </a:r>
            <a:endParaRPr lang="lt-LT" sz="2000" dirty="0"/>
          </a:p>
          <a:p>
            <a:r>
              <a:rPr lang="lt-LT" sz="2000" dirty="0"/>
              <a:t>Skaitmeniniai įrenginiai gali būti naudingi mokymuisi, tačiau jų neprotingas naudojimas gali sukelti problemų mokymosi procese. Ilgas laikas praleistas žiūrint į ekranus gali turėti neigiamą poveikį gebėjimui koncentruotis ir išlaikyti dėmesį.</a:t>
            </a:r>
          </a:p>
          <a:p>
            <a:pPr marL="0" indent="0">
              <a:buNone/>
            </a:pPr>
            <a:r>
              <a:rPr lang="lt-LT" sz="2000" b="1" dirty="0" smtClean="0"/>
              <a:t>Mokymosi </a:t>
            </a:r>
            <a:r>
              <a:rPr lang="lt-LT" sz="2000" b="1" dirty="0"/>
              <a:t>problemos, susijusios su nuolatiniu skaitmeninių įrenginių naudojimu:</a:t>
            </a:r>
            <a:endParaRPr lang="lt-LT" sz="2000" dirty="0"/>
          </a:p>
          <a:p>
            <a:r>
              <a:rPr lang="lt-LT" sz="2000" dirty="0"/>
              <a:t>Nuolatinis skaitmeninių įrenginių naudojimas gali lemti nuovargį, </a:t>
            </a:r>
            <a:r>
              <a:rPr lang="lt-LT" sz="2000" dirty="0" smtClean="0"/>
              <a:t>trukdantį </a:t>
            </a:r>
            <a:r>
              <a:rPr lang="lt-LT" sz="2000" dirty="0"/>
              <a:t>miegui ir </a:t>
            </a:r>
            <a:r>
              <a:rPr lang="lt-LT" sz="2000" dirty="0" smtClean="0"/>
              <a:t>sukelti problemų </a:t>
            </a:r>
            <a:r>
              <a:rPr lang="lt-LT" sz="2000" dirty="0"/>
              <a:t>mokantis. Tai taip pat gali trukdyti mokiniams sutelkti dėmesį į užduotis ir mokymosi procesą.</a:t>
            </a:r>
          </a:p>
          <a:p>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98512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t-LT" b="1" dirty="0" smtClean="0"/>
              <a:t>Prevencinės priemonės ir patarimai</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lt-LT" sz="2000" b="1" dirty="0" smtClean="0"/>
              <a:t>Laiko </a:t>
            </a:r>
            <a:r>
              <a:rPr lang="lt-LT" sz="2000" b="1" dirty="0"/>
              <a:t>ribojimas ir disciplina:</a:t>
            </a:r>
            <a:endParaRPr lang="lt-LT" sz="2000" dirty="0"/>
          </a:p>
          <a:p>
            <a:r>
              <a:rPr lang="lt-LT" sz="2000" dirty="0"/>
              <a:t>Svarbu nustatyti konkrečias laiko ribas, kurias leidžiame praleisti prie skaitmeninių įrenginių, ypač vaikams ir paaugliams. Tai padės išvengti besaikio </a:t>
            </a:r>
            <a:r>
              <a:rPr lang="lt-LT" sz="2000" dirty="0" smtClean="0"/>
              <a:t>naudojimo.</a:t>
            </a:r>
          </a:p>
          <a:p>
            <a:pPr marL="0" indent="0">
              <a:buNone/>
            </a:pPr>
            <a:r>
              <a:rPr lang="lt-LT" sz="2000" b="1" dirty="0" smtClean="0"/>
              <a:t>Kaip </a:t>
            </a:r>
            <a:r>
              <a:rPr lang="lt-LT" sz="2000" b="1" dirty="0"/>
              <a:t>nustatyti saugias ribas skaitmeninių įrenginių naudojimui:</a:t>
            </a:r>
            <a:endParaRPr lang="lt-LT" sz="2000" dirty="0"/>
          </a:p>
          <a:p>
            <a:r>
              <a:rPr lang="lt-LT" sz="2000" dirty="0" smtClean="0"/>
              <a:t>Ar reikia nustatyti </a:t>
            </a:r>
            <a:r>
              <a:rPr lang="lt-LT" sz="2000" dirty="0"/>
              <a:t>atitinkamas amžiaus ir laiko ribas, atsižvelgiant į konkrečias aplinkybes ir individualias </a:t>
            </a:r>
            <a:r>
              <a:rPr lang="lt-LT" sz="2000" dirty="0" smtClean="0"/>
              <a:t>poreikius? Kodėl svarbu </a:t>
            </a:r>
            <a:r>
              <a:rPr lang="lt-LT" sz="2000" dirty="0"/>
              <a:t>reguliariai peržiūrėti šias ribas ir jas atnaujinti, jei </a:t>
            </a:r>
            <a:r>
              <a:rPr lang="lt-LT" sz="2000" dirty="0" smtClean="0"/>
              <a:t>reikia?</a:t>
            </a:r>
            <a:endParaRPr lang="lt-LT" sz="2000" dirty="0"/>
          </a:p>
          <a:p>
            <a:pPr marL="0" indent="0">
              <a:buNone/>
            </a:pPr>
            <a:r>
              <a:rPr lang="lt-LT" sz="2000" b="1" dirty="0" smtClean="0"/>
              <a:t>Trumpalaikės </a:t>
            </a:r>
            <a:r>
              <a:rPr lang="lt-LT" sz="2000" b="1" dirty="0"/>
              <a:t>pertraukėlės ir alternatyvūs pomėgiai:</a:t>
            </a:r>
            <a:endParaRPr lang="lt-LT" sz="2000" dirty="0"/>
          </a:p>
          <a:p>
            <a:r>
              <a:rPr lang="lt-LT" sz="2000" dirty="0" smtClean="0"/>
              <a:t>Rekomenduojama daryti trumpalaikes </a:t>
            </a:r>
            <a:r>
              <a:rPr lang="lt-LT" sz="2000" dirty="0"/>
              <a:t>pertraukėles </a:t>
            </a:r>
            <a:r>
              <a:rPr lang="lt-LT" sz="2000" dirty="0" smtClean="0"/>
              <a:t>tarp skaitmeninių </a:t>
            </a:r>
            <a:r>
              <a:rPr lang="lt-LT" sz="2000" dirty="0"/>
              <a:t>įrenginių naudojimo, kad </a:t>
            </a:r>
            <a:r>
              <a:rPr lang="lt-LT" sz="2000" dirty="0" smtClean="0"/>
              <a:t>atsikratytumėte </a:t>
            </a:r>
            <a:r>
              <a:rPr lang="lt-LT" sz="2000" dirty="0"/>
              <a:t>nuovargio ir </a:t>
            </a:r>
            <a:r>
              <a:rPr lang="lt-LT" sz="2000" dirty="0" smtClean="0"/>
              <a:t>sutelktumėte dėmesį</a:t>
            </a:r>
            <a:r>
              <a:rPr lang="lt-LT" sz="2000" dirty="0"/>
              <a:t>. Taip pat </a:t>
            </a:r>
            <a:r>
              <a:rPr lang="lt-LT" sz="2000" dirty="0" smtClean="0"/>
              <a:t>raginama </a:t>
            </a:r>
            <a:r>
              <a:rPr lang="lt-LT" sz="2000" dirty="0"/>
              <a:t>ieškoti alternatyvių pomėgių, kurie nereikalauja ekranų, pavyzdžiui, skaityti knygas, užsiimti sportu ar menais.</a:t>
            </a:r>
          </a:p>
          <a:p>
            <a:endParaRPr lang="lt-LT" sz="2000" dirty="0" smtClean="0"/>
          </a:p>
          <a:p>
            <a:endParaRPr lang="lt-LT" sz="2000" dirty="0"/>
          </a:p>
          <a:p>
            <a:endParaRPr lang="lt-LT" sz="2000" dirty="0" smtClean="0"/>
          </a:p>
          <a:p>
            <a:endParaRPr lang="lt-LT" sz="2000" dirty="0"/>
          </a:p>
          <a:p>
            <a:endParaRPr lang="lt-LT" sz="2000" dirty="0"/>
          </a:p>
        </p:txBody>
      </p:sp>
    </p:spTree>
    <p:extLst>
      <p:ext uri="{BB962C8B-B14F-4D97-AF65-F5344CB8AC3E}">
        <p14:creationId xmlns:p14="http://schemas.microsoft.com/office/powerpoint/2010/main" val="1885141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703</TotalTime>
  <Words>1058</Words>
  <Application>Microsoft Office PowerPoint</Application>
  <PresentationFormat>Demonstracija ekrane (4:3)</PresentationFormat>
  <Paragraphs>100</Paragraphs>
  <Slides>11</Slides>
  <Notes>10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11</vt:i4>
      </vt:variant>
    </vt:vector>
  </HeadingPairs>
  <TitlesOfParts>
    <vt:vector size="15" baseType="lpstr">
      <vt:lpstr>Arial</vt:lpstr>
      <vt:lpstr>Calibri</vt:lpstr>
      <vt:lpstr>Calibri Light</vt:lpstr>
      <vt:lpstr>„Office“ tema</vt:lpstr>
      <vt:lpstr>Rizikos žmogaus fizinei ir psichinei savijautai naudojant skaitmenines technologijas.</vt:lpstr>
      <vt:lpstr>Kodėl apie tai kalbame?</vt:lpstr>
      <vt:lpstr>Fizinė savijauta ir skaitmeniniai įrenginiai</vt:lpstr>
      <vt:lpstr>Fizinė savijauta ir skaitmeniniai įrenginiai</vt:lpstr>
      <vt:lpstr>Pusiausvyra</vt:lpstr>
      <vt:lpstr>Psichinė savijauta ir skaitmeniniai įrenginiai</vt:lpstr>
      <vt:lpstr>Psichinė savijauta ir skaitmeniniai įrenginiai</vt:lpstr>
      <vt:lpstr>Psichinė savijauta ir skaitmeniniai įrenginiai</vt:lpstr>
      <vt:lpstr>Prevencinės priemonės ir patarimai</vt:lpstr>
      <vt:lpstr>Prevencinės priemonės ir patarimai</vt:lpstr>
      <vt:lpstr>Diskusija ir klausimai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Reikšmių įterpimas į masyvą</dc:title>
  <dc:creator>namas</dc:creator>
  <cp:lastModifiedBy>Ramas</cp:lastModifiedBy>
  <cp:revision>73</cp:revision>
  <dcterms:created xsi:type="dcterms:W3CDTF">2012-12-09T18:28:48Z</dcterms:created>
  <dcterms:modified xsi:type="dcterms:W3CDTF">2023-09-16T15:12:27Z</dcterms:modified>
</cp:coreProperties>
</file>