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1" r:id="rId14"/>
    <p:sldId id="270" r:id="rId15"/>
    <p:sldId id="269" r:id="rId16"/>
    <p:sldId id="273" r:id="rId17"/>
    <p:sldId id="272"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01CDC7-CE4C-40A5-BF48-D263BDDAE5E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C4C57-E95B-48D4-9062-26AEB2051207}" type="slidenum">
              <a:rPr lang="en-IN" smtClean="0"/>
              <a:t>‹#›</a:t>
            </a:fld>
            <a:endParaRPr lang="en-IN"/>
          </a:p>
        </p:txBody>
      </p:sp>
    </p:spTree>
    <p:extLst>
      <p:ext uri="{BB962C8B-B14F-4D97-AF65-F5344CB8AC3E}">
        <p14:creationId xmlns:p14="http://schemas.microsoft.com/office/powerpoint/2010/main" val="659395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01CDC7-CE4C-40A5-BF48-D263BDDAE5E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C4C57-E95B-48D4-9062-26AEB2051207}" type="slidenum">
              <a:rPr lang="en-IN" smtClean="0"/>
              <a:t>‹#›</a:t>
            </a:fld>
            <a:endParaRPr lang="en-IN"/>
          </a:p>
        </p:txBody>
      </p:sp>
    </p:spTree>
    <p:extLst>
      <p:ext uri="{BB962C8B-B14F-4D97-AF65-F5344CB8AC3E}">
        <p14:creationId xmlns:p14="http://schemas.microsoft.com/office/powerpoint/2010/main" val="2986697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01CDC7-CE4C-40A5-BF48-D263BDDAE5E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C4C57-E95B-48D4-9062-26AEB205120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8163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01CDC7-CE4C-40A5-BF48-D263BDDAE5E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C4C57-E95B-48D4-9062-26AEB2051207}" type="slidenum">
              <a:rPr lang="en-IN" smtClean="0"/>
              <a:t>‹#›</a:t>
            </a:fld>
            <a:endParaRPr lang="en-IN"/>
          </a:p>
        </p:txBody>
      </p:sp>
    </p:spTree>
    <p:extLst>
      <p:ext uri="{BB962C8B-B14F-4D97-AF65-F5344CB8AC3E}">
        <p14:creationId xmlns:p14="http://schemas.microsoft.com/office/powerpoint/2010/main" val="3024252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01CDC7-CE4C-40A5-BF48-D263BDDAE5E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C4C57-E95B-48D4-9062-26AEB205120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307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01CDC7-CE4C-40A5-BF48-D263BDDAE5E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C4C57-E95B-48D4-9062-26AEB2051207}" type="slidenum">
              <a:rPr lang="en-IN" smtClean="0"/>
              <a:t>‹#›</a:t>
            </a:fld>
            <a:endParaRPr lang="en-IN"/>
          </a:p>
        </p:txBody>
      </p:sp>
    </p:spTree>
    <p:extLst>
      <p:ext uri="{BB962C8B-B14F-4D97-AF65-F5344CB8AC3E}">
        <p14:creationId xmlns:p14="http://schemas.microsoft.com/office/powerpoint/2010/main" val="3234967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1CDC7-CE4C-40A5-BF48-D263BDDAE5E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C4C57-E95B-48D4-9062-26AEB2051207}" type="slidenum">
              <a:rPr lang="en-IN" smtClean="0"/>
              <a:t>‹#›</a:t>
            </a:fld>
            <a:endParaRPr lang="en-IN"/>
          </a:p>
        </p:txBody>
      </p:sp>
    </p:spTree>
    <p:extLst>
      <p:ext uri="{BB962C8B-B14F-4D97-AF65-F5344CB8AC3E}">
        <p14:creationId xmlns:p14="http://schemas.microsoft.com/office/powerpoint/2010/main" val="257675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1CDC7-CE4C-40A5-BF48-D263BDDAE5E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C4C57-E95B-48D4-9062-26AEB2051207}" type="slidenum">
              <a:rPr lang="en-IN" smtClean="0"/>
              <a:t>‹#›</a:t>
            </a:fld>
            <a:endParaRPr lang="en-IN"/>
          </a:p>
        </p:txBody>
      </p:sp>
    </p:spTree>
    <p:extLst>
      <p:ext uri="{BB962C8B-B14F-4D97-AF65-F5344CB8AC3E}">
        <p14:creationId xmlns:p14="http://schemas.microsoft.com/office/powerpoint/2010/main" val="313617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1CDC7-CE4C-40A5-BF48-D263BDDAE5E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C4C57-E95B-48D4-9062-26AEB2051207}" type="slidenum">
              <a:rPr lang="en-IN" smtClean="0"/>
              <a:t>‹#›</a:t>
            </a:fld>
            <a:endParaRPr lang="en-IN"/>
          </a:p>
        </p:txBody>
      </p:sp>
    </p:spTree>
    <p:extLst>
      <p:ext uri="{BB962C8B-B14F-4D97-AF65-F5344CB8AC3E}">
        <p14:creationId xmlns:p14="http://schemas.microsoft.com/office/powerpoint/2010/main" val="2445791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01CDC7-CE4C-40A5-BF48-D263BDDAE5E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C4C57-E95B-48D4-9062-26AEB2051207}" type="slidenum">
              <a:rPr lang="en-IN" smtClean="0"/>
              <a:t>‹#›</a:t>
            </a:fld>
            <a:endParaRPr lang="en-IN"/>
          </a:p>
        </p:txBody>
      </p:sp>
    </p:spTree>
    <p:extLst>
      <p:ext uri="{BB962C8B-B14F-4D97-AF65-F5344CB8AC3E}">
        <p14:creationId xmlns:p14="http://schemas.microsoft.com/office/powerpoint/2010/main" val="995547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01CDC7-CE4C-40A5-BF48-D263BDDAE5E8}"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9C4C57-E95B-48D4-9062-26AEB2051207}" type="slidenum">
              <a:rPr lang="en-IN" smtClean="0"/>
              <a:t>‹#›</a:t>
            </a:fld>
            <a:endParaRPr lang="en-IN"/>
          </a:p>
        </p:txBody>
      </p:sp>
    </p:spTree>
    <p:extLst>
      <p:ext uri="{BB962C8B-B14F-4D97-AF65-F5344CB8AC3E}">
        <p14:creationId xmlns:p14="http://schemas.microsoft.com/office/powerpoint/2010/main" val="3324261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01CDC7-CE4C-40A5-BF48-D263BDDAE5E8}" type="datetimeFigureOut">
              <a:rPr lang="en-IN" smtClean="0"/>
              <a:t>22-01-2023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9C4C57-E95B-48D4-9062-26AEB2051207}" type="slidenum">
              <a:rPr lang="en-IN" smtClean="0"/>
              <a:t>‹#›</a:t>
            </a:fld>
            <a:endParaRPr lang="en-IN"/>
          </a:p>
        </p:txBody>
      </p:sp>
    </p:spTree>
    <p:extLst>
      <p:ext uri="{BB962C8B-B14F-4D97-AF65-F5344CB8AC3E}">
        <p14:creationId xmlns:p14="http://schemas.microsoft.com/office/powerpoint/2010/main" val="2236308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01CDC7-CE4C-40A5-BF48-D263BDDAE5E8}" type="datetimeFigureOut">
              <a:rPr lang="en-IN" smtClean="0"/>
              <a:t>22-01-2023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9C4C57-E95B-48D4-9062-26AEB2051207}" type="slidenum">
              <a:rPr lang="en-IN" smtClean="0"/>
              <a:t>‹#›</a:t>
            </a:fld>
            <a:endParaRPr lang="en-IN"/>
          </a:p>
        </p:txBody>
      </p:sp>
    </p:spTree>
    <p:extLst>
      <p:ext uri="{BB962C8B-B14F-4D97-AF65-F5344CB8AC3E}">
        <p14:creationId xmlns:p14="http://schemas.microsoft.com/office/powerpoint/2010/main" val="1125215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1CDC7-CE4C-40A5-BF48-D263BDDAE5E8}" type="datetimeFigureOut">
              <a:rPr lang="en-IN" smtClean="0"/>
              <a:t>22-01-2023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9C4C57-E95B-48D4-9062-26AEB2051207}" type="slidenum">
              <a:rPr lang="en-IN" smtClean="0"/>
              <a:t>‹#›</a:t>
            </a:fld>
            <a:endParaRPr lang="en-IN"/>
          </a:p>
        </p:txBody>
      </p:sp>
    </p:spTree>
    <p:extLst>
      <p:ext uri="{BB962C8B-B14F-4D97-AF65-F5344CB8AC3E}">
        <p14:creationId xmlns:p14="http://schemas.microsoft.com/office/powerpoint/2010/main" val="115181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01CDC7-CE4C-40A5-BF48-D263BDDAE5E8}"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9C4C57-E95B-48D4-9062-26AEB2051207}" type="slidenum">
              <a:rPr lang="en-IN" smtClean="0"/>
              <a:t>‹#›</a:t>
            </a:fld>
            <a:endParaRPr lang="en-IN"/>
          </a:p>
        </p:txBody>
      </p:sp>
    </p:spTree>
    <p:extLst>
      <p:ext uri="{BB962C8B-B14F-4D97-AF65-F5344CB8AC3E}">
        <p14:creationId xmlns:p14="http://schemas.microsoft.com/office/powerpoint/2010/main" val="426602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01CDC7-CE4C-40A5-BF48-D263BDDAE5E8}"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9C4C57-E95B-48D4-9062-26AEB2051207}" type="slidenum">
              <a:rPr lang="en-IN" smtClean="0"/>
              <a:t>‹#›</a:t>
            </a:fld>
            <a:endParaRPr lang="en-IN"/>
          </a:p>
        </p:txBody>
      </p:sp>
    </p:spTree>
    <p:extLst>
      <p:ext uri="{BB962C8B-B14F-4D97-AF65-F5344CB8AC3E}">
        <p14:creationId xmlns:p14="http://schemas.microsoft.com/office/powerpoint/2010/main" val="216386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01CDC7-CE4C-40A5-BF48-D263BDDAE5E8}" type="datetimeFigureOut">
              <a:rPr lang="en-IN" smtClean="0"/>
              <a:t>22-01-2023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9C4C57-E95B-48D4-9062-26AEB2051207}" type="slidenum">
              <a:rPr lang="en-IN" smtClean="0"/>
              <a:t>‹#›</a:t>
            </a:fld>
            <a:endParaRPr lang="en-IN"/>
          </a:p>
        </p:txBody>
      </p:sp>
    </p:spTree>
    <p:extLst>
      <p:ext uri="{BB962C8B-B14F-4D97-AF65-F5344CB8AC3E}">
        <p14:creationId xmlns:p14="http://schemas.microsoft.com/office/powerpoint/2010/main" val="430175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AE44-8276-D33D-8719-50E1D785EF7F}"/>
              </a:ext>
            </a:extLst>
          </p:cNvPr>
          <p:cNvSpPr>
            <a:spLocks noGrp="1"/>
          </p:cNvSpPr>
          <p:nvPr>
            <p:ph type="ctrTitle"/>
          </p:nvPr>
        </p:nvSpPr>
        <p:spPr/>
        <p:txBody>
          <a:bodyPr/>
          <a:lstStyle/>
          <a:p>
            <a:pPr algn="ctr"/>
            <a:r>
              <a:rPr lang="en-IN" dirty="0"/>
              <a:t>Predict CLTV of a Customer</a:t>
            </a:r>
          </a:p>
        </p:txBody>
      </p:sp>
    </p:spTree>
    <p:extLst>
      <p:ext uri="{BB962C8B-B14F-4D97-AF65-F5344CB8AC3E}">
        <p14:creationId xmlns:p14="http://schemas.microsoft.com/office/powerpoint/2010/main" val="476812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92C8-3300-29EB-5DB5-BE423E1ED787}"/>
              </a:ext>
            </a:extLst>
          </p:cNvPr>
          <p:cNvSpPr>
            <a:spLocks noGrp="1"/>
          </p:cNvSpPr>
          <p:nvPr>
            <p:ph type="title"/>
          </p:nvPr>
        </p:nvSpPr>
        <p:spPr>
          <a:xfrm>
            <a:off x="677334" y="609600"/>
            <a:ext cx="8596668" cy="705492"/>
          </a:xfrm>
        </p:spPr>
        <p:txBody>
          <a:bodyPr>
            <a:normAutofit fontScale="90000"/>
          </a:bodyPr>
          <a:lstStyle/>
          <a:p>
            <a:r>
              <a:rPr lang="en-IN" b="1" i="0" dirty="0">
                <a:solidFill>
                  <a:srgbClr val="000000"/>
                </a:solidFill>
                <a:effectLst/>
                <a:latin typeface="Helvetica Neue"/>
              </a:rPr>
              <a:t>Bivariate Analysis [Categorical vs Target]</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39CEEA99-8A33-2681-11CC-52200BFC4214}"/>
              </a:ext>
            </a:extLst>
          </p:cNvPr>
          <p:cNvSpPr>
            <a:spLocks noGrp="1"/>
          </p:cNvSpPr>
          <p:nvPr>
            <p:ph idx="1"/>
          </p:nvPr>
        </p:nvSpPr>
        <p:spPr>
          <a:xfrm>
            <a:off x="677334" y="1438383"/>
            <a:ext cx="8596668" cy="4602980"/>
          </a:xfrm>
        </p:spPr>
        <p:txBody>
          <a:bodyPr/>
          <a:lstStyle/>
          <a:p>
            <a:r>
              <a:rPr lang="en-US" sz="1800" dirty="0"/>
              <a:t>Overall, We can conclude that Urban educated population with income &gt; 2lakh and multiple policies have higher </a:t>
            </a:r>
            <a:r>
              <a:rPr lang="en-US" sz="1800" dirty="0" err="1"/>
              <a:t>cltv</a:t>
            </a:r>
            <a:r>
              <a:rPr lang="en-US" sz="1800" dirty="0"/>
              <a:t>.</a:t>
            </a:r>
            <a:endParaRPr lang="en-IN" sz="1800" dirty="0"/>
          </a:p>
          <a:p>
            <a:endParaRPr lang="en-IN" dirty="0"/>
          </a:p>
        </p:txBody>
      </p:sp>
      <p:pic>
        <p:nvPicPr>
          <p:cNvPr id="4" name="Content Placeholder 4">
            <a:extLst>
              <a:ext uri="{FF2B5EF4-FFF2-40B4-BE49-F238E27FC236}">
                <a16:creationId xmlns:a16="http://schemas.microsoft.com/office/drawing/2014/main" id="{96A87272-3B43-76BC-4AFC-0D31C90AF008}"/>
              </a:ext>
            </a:extLst>
          </p:cNvPr>
          <p:cNvPicPr>
            <a:picLocks noChangeAspect="1"/>
          </p:cNvPicPr>
          <p:nvPr/>
        </p:nvPicPr>
        <p:blipFill>
          <a:blip r:embed="rId2"/>
          <a:stretch>
            <a:fillRect/>
          </a:stretch>
        </p:blipFill>
        <p:spPr>
          <a:xfrm>
            <a:off x="1057867" y="2605804"/>
            <a:ext cx="7836303" cy="2991004"/>
          </a:xfrm>
          <a:prstGeom prst="rect">
            <a:avLst/>
          </a:prstGeom>
        </p:spPr>
      </p:pic>
    </p:spTree>
    <p:extLst>
      <p:ext uri="{BB962C8B-B14F-4D97-AF65-F5344CB8AC3E}">
        <p14:creationId xmlns:p14="http://schemas.microsoft.com/office/powerpoint/2010/main" val="1750132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E30F8-7B49-3401-708E-E7BC34589009}"/>
              </a:ext>
            </a:extLst>
          </p:cNvPr>
          <p:cNvSpPr>
            <a:spLocks noGrp="1"/>
          </p:cNvSpPr>
          <p:nvPr>
            <p:ph type="title"/>
          </p:nvPr>
        </p:nvSpPr>
        <p:spPr>
          <a:xfrm>
            <a:off x="677334" y="609600"/>
            <a:ext cx="8596668" cy="664396"/>
          </a:xfrm>
        </p:spPr>
        <p:txBody>
          <a:bodyPr>
            <a:normAutofit/>
          </a:bodyPr>
          <a:lstStyle/>
          <a:p>
            <a:r>
              <a:rPr lang="en-IN" sz="3200" b="1" i="0" dirty="0">
                <a:solidFill>
                  <a:srgbClr val="000000"/>
                </a:solidFill>
                <a:effectLst/>
                <a:latin typeface="Helvetica Neue"/>
              </a:rPr>
              <a:t>Bivariate Analysis [Continuous vs Target]</a:t>
            </a:r>
            <a:endParaRPr lang="en-IN" sz="3200" dirty="0"/>
          </a:p>
        </p:txBody>
      </p:sp>
      <p:sp>
        <p:nvSpPr>
          <p:cNvPr id="3" name="Content Placeholder 2">
            <a:extLst>
              <a:ext uri="{FF2B5EF4-FFF2-40B4-BE49-F238E27FC236}">
                <a16:creationId xmlns:a16="http://schemas.microsoft.com/office/drawing/2014/main" id="{58F32B84-D3C2-1403-846D-2899BCE591C1}"/>
              </a:ext>
            </a:extLst>
          </p:cNvPr>
          <p:cNvSpPr>
            <a:spLocks noGrp="1"/>
          </p:cNvSpPr>
          <p:nvPr>
            <p:ph idx="1"/>
          </p:nvPr>
        </p:nvSpPr>
        <p:spPr>
          <a:xfrm>
            <a:off x="677334" y="1356189"/>
            <a:ext cx="8596668" cy="4685173"/>
          </a:xfrm>
        </p:spPr>
        <p:txBody>
          <a:bodyPr/>
          <a:lstStyle/>
          <a:p>
            <a:r>
              <a:rPr lang="en-IN" b="1" dirty="0" err="1"/>
              <a:t>claim_amount</a:t>
            </a:r>
            <a:r>
              <a:rPr lang="en-IN" b="1" dirty="0"/>
              <a:t> vs </a:t>
            </a:r>
            <a:r>
              <a:rPr lang="en-IN" b="1" dirty="0" err="1"/>
              <a:t>cltv</a:t>
            </a:r>
            <a:endParaRPr lang="en-IN" b="1" dirty="0"/>
          </a:p>
          <a:p>
            <a:pPr lvl="1"/>
            <a:r>
              <a:rPr lang="en-IN" dirty="0"/>
              <a:t>Not linear in nature</a:t>
            </a:r>
          </a:p>
          <a:p>
            <a:pPr lvl="1"/>
            <a:r>
              <a:rPr lang="en-IN" dirty="0"/>
              <a:t>Very little positive correlation</a:t>
            </a:r>
          </a:p>
        </p:txBody>
      </p:sp>
      <p:pic>
        <p:nvPicPr>
          <p:cNvPr id="6" name="Picture 5">
            <a:extLst>
              <a:ext uri="{FF2B5EF4-FFF2-40B4-BE49-F238E27FC236}">
                <a16:creationId xmlns:a16="http://schemas.microsoft.com/office/drawing/2014/main" id="{B7EF253C-1DAA-844F-AC1A-D07188697686}"/>
              </a:ext>
            </a:extLst>
          </p:cNvPr>
          <p:cNvPicPr>
            <a:picLocks noChangeAspect="1"/>
          </p:cNvPicPr>
          <p:nvPr/>
        </p:nvPicPr>
        <p:blipFill>
          <a:blip r:embed="rId2"/>
          <a:stretch>
            <a:fillRect/>
          </a:stretch>
        </p:blipFill>
        <p:spPr>
          <a:xfrm>
            <a:off x="956454" y="2601190"/>
            <a:ext cx="4381725" cy="3772094"/>
          </a:xfrm>
          <a:prstGeom prst="rect">
            <a:avLst/>
          </a:prstGeom>
        </p:spPr>
      </p:pic>
      <p:pic>
        <p:nvPicPr>
          <p:cNvPr id="8" name="Picture 7">
            <a:extLst>
              <a:ext uri="{FF2B5EF4-FFF2-40B4-BE49-F238E27FC236}">
                <a16:creationId xmlns:a16="http://schemas.microsoft.com/office/drawing/2014/main" id="{3F2B2C65-5F58-B97B-EA75-BDF70598CE97}"/>
              </a:ext>
            </a:extLst>
          </p:cNvPr>
          <p:cNvPicPr>
            <a:picLocks noChangeAspect="1"/>
          </p:cNvPicPr>
          <p:nvPr/>
        </p:nvPicPr>
        <p:blipFill>
          <a:blip r:embed="rId3"/>
          <a:stretch>
            <a:fillRect/>
          </a:stretch>
        </p:blipFill>
        <p:spPr>
          <a:xfrm>
            <a:off x="4975668" y="2874771"/>
            <a:ext cx="4796822" cy="3074124"/>
          </a:xfrm>
          <a:prstGeom prst="rect">
            <a:avLst/>
          </a:prstGeom>
        </p:spPr>
      </p:pic>
    </p:spTree>
    <p:extLst>
      <p:ext uri="{BB962C8B-B14F-4D97-AF65-F5344CB8AC3E}">
        <p14:creationId xmlns:p14="http://schemas.microsoft.com/office/powerpoint/2010/main" val="4169321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BCD3-522D-BE59-99E7-D9B40225EC6B}"/>
              </a:ext>
            </a:extLst>
          </p:cNvPr>
          <p:cNvSpPr>
            <a:spLocks noGrp="1"/>
          </p:cNvSpPr>
          <p:nvPr>
            <p:ph type="title"/>
          </p:nvPr>
        </p:nvSpPr>
        <p:spPr>
          <a:xfrm>
            <a:off x="677334" y="609600"/>
            <a:ext cx="8596668" cy="695218"/>
          </a:xfrm>
        </p:spPr>
        <p:txBody>
          <a:bodyPr>
            <a:normAutofit fontScale="90000"/>
          </a:bodyPr>
          <a:lstStyle/>
          <a:p>
            <a:r>
              <a:rPr lang="en-IN" b="1" i="0" dirty="0">
                <a:solidFill>
                  <a:srgbClr val="000000"/>
                </a:solidFill>
                <a:effectLst/>
                <a:latin typeface="Helvetica Neue"/>
              </a:rPr>
              <a:t>Feature Engineering</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3EF60797-D3EB-CAE8-E017-D5CE457CA7EC}"/>
              </a:ext>
            </a:extLst>
          </p:cNvPr>
          <p:cNvSpPr>
            <a:spLocks noGrp="1"/>
          </p:cNvSpPr>
          <p:nvPr>
            <p:ph idx="1"/>
          </p:nvPr>
        </p:nvSpPr>
        <p:spPr>
          <a:xfrm>
            <a:off x="677334" y="1304819"/>
            <a:ext cx="8596668" cy="4736544"/>
          </a:xfrm>
        </p:spPr>
        <p:txBody>
          <a:bodyPr/>
          <a:lstStyle/>
          <a:p>
            <a:r>
              <a:rPr lang="en-IN" b="1" i="0" dirty="0">
                <a:solidFill>
                  <a:srgbClr val="000000"/>
                </a:solidFill>
                <a:effectLst/>
                <a:latin typeface="Helvetica Neue"/>
              </a:rPr>
              <a:t>Outlier Treatment</a:t>
            </a:r>
          </a:p>
          <a:p>
            <a:endParaRPr lang="en-IN" dirty="0"/>
          </a:p>
        </p:txBody>
      </p:sp>
      <p:pic>
        <p:nvPicPr>
          <p:cNvPr id="7" name="Picture 6">
            <a:extLst>
              <a:ext uri="{FF2B5EF4-FFF2-40B4-BE49-F238E27FC236}">
                <a16:creationId xmlns:a16="http://schemas.microsoft.com/office/drawing/2014/main" id="{FE25CD75-AA04-9DA1-DD91-082C1C3423B3}"/>
              </a:ext>
            </a:extLst>
          </p:cNvPr>
          <p:cNvPicPr>
            <a:picLocks noChangeAspect="1"/>
          </p:cNvPicPr>
          <p:nvPr/>
        </p:nvPicPr>
        <p:blipFill>
          <a:blip r:embed="rId2"/>
          <a:stretch>
            <a:fillRect/>
          </a:stretch>
        </p:blipFill>
        <p:spPr>
          <a:xfrm>
            <a:off x="1006107" y="1968631"/>
            <a:ext cx="6884446" cy="3712129"/>
          </a:xfrm>
          <a:prstGeom prst="rect">
            <a:avLst/>
          </a:prstGeom>
        </p:spPr>
      </p:pic>
    </p:spTree>
    <p:extLst>
      <p:ext uri="{BB962C8B-B14F-4D97-AF65-F5344CB8AC3E}">
        <p14:creationId xmlns:p14="http://schemas.microsoft.com/office/powerpoint/2010/main" val="1611436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BCD3-522D-BE59-99E7-D9B40225EC6B}"/>
              </a:ext>
            </a:extLst>
          </p:cNvPr>
          <p:cNvSpPr>
            <a:spLocks noGrp="1"/>
          </p:cNvSpPr>
          <p:nvPr>
            <p:ph type="title"/>
          </p:nvPr>
        </p:nvSpPr>
        <p:spPr>
          <a:xfrm>
            <a:off x="677334" y="609600"/>
            <a:ext cx="8596668" cy="695218"/>
          </a:xfrm>
        </p:spPr>
        <p:txBody>
          <a:bodyPr>
            <a:normAutofit fontScale="90000"/>
          </a:bodyPr>
          <a:lstStyle/>
          <a:p>
            <a:r>
              <a:rPr lang="en-IN" b="1" i="0" dirty="0">
                <a:solidFill>
                  <a:srgbClr val="000000"/>
                </a:solidFill>
                <a:effectLst/>
                <a:latin typeface="Helvetica Neue"/>
              </a:rPr>
              <a:t>Feature Engineering</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3EF60797-D3EB-CAE8-E017-D5CE457CA7EC}"/>
              </a:ext>
            </a:extLst>
          </p:cNvPr>
          <p:cNvSpPr>
            <a:spLocks noGrp="1"/>
          </p:cNvSpPr>
          <p:nvPr>
            <p:ph idx="1"/>
          </p:nvPr>
        </p:nvSpPr>
        <p:spPr>
          <a:xfrm>
            <a:off x="677334" y="1304819"/>
            <a:ext cx="8596668" cy="4736544"/>
          </a:xfrm>
        </p:spPr>
        <p:txBody>
          <a:bodyPr>
            <a:normAutofit/>
          </a:bodyPr>
          <a:lstStyle/>
          <a:p>
            <a:r>
              <a:rPr lang="en-US" i="0" dirty="0">
                <a:solidFill>
                  <a:srgbClr val="000000"/>
                </a:solidFill>
                <a:effectLst/>
                <a:latin typeface="Helvetica Neue"/>
              </a:rPr>
              <a:t>Outliers can be treated in a variety of ways. It depends on the skewness of the feature.</a:t>
            </a:r>
          </a:p>
          <a:p>
            <a:r>
              <a:rPr lang="en-US" i="0" dirty="0">
                <a:solidFill>
                  <a:srgbClr val="000000"/>
                </a:solidFill>
                <a:effectLst/>
                <a:latin typeface="Helvetica Neue"/>
              </a:rPr>
              <a:t>To reduce right skewness, we use roots or logarithms or reciprocals (roots are weakest). This is the most common problem in practice.</a:t>
            </a:r>
          </a:p>
          <a:p>
            <a:r>
              <a:rPr lang="en-US" i="0" dirty="0">
                <a:solidFill>
                  <a:srgbClr val="000000"/>
                </a:solidFill>
                <a:effectLst/>
                <a:latin typeface="Helvetica Neue"/>
              </a:rPr>
              <a:t>To reduce left skewness, we take squares or cubes or higher powers.</a:t>
            </a:r>
          </a:p>
          <a:p>
            <a:r>
              <a:rPr lang="en-US" i="0" dirty="0">
                <a:solidFill>
                  <a:srgbClr val="000000"/>
                </a:solidFill>
                <a:effectLst/>
                <a:latin typeface="Helvetica Neue"/>
              </a:rPr>
              <a:t>But in our data, some of the features have negative values and also the value 0. In such cases, square root transform or logarithmic transformation cannot be used since we cannot take square root of negative values and logarithm of zero is not defined.</a:t>
            </a:r>
          </a:p>
          <a:p>
            <a:r>
              <a:rPr lang="en-US" i="0" dirty="0">
                <a:solidFill>
                  <a:srgbClr val="000000"/>
                </a:solidFill>
                <a:effectLst/>
                <a:latin typeface="Helvetica Neue"/>
              </a:rPr>
              <a:t>Hence for this data we use a method called </a:t>
            </a:r>
            <a:r>
              <a:rPr lang="en-US" i="0" dirty="0" err="1">
                <a:solidFill>
                  <a:srgbClr val="000000"/>
                </a:solidFill>
                <a:effectLst/>
                <a:latin typeface="Helvetica Neue"/>
              </a:rPr>
              <a:t>Winsorization</a:t>
            </a:r>
            <a:r>
              <a:rPr lang="en-US" i="0" dirty="0">
                <a:solidFill>
                  <a:srgbClr val="000000"/>
                </a:solidFill>
                <a:effectLst/>
                <a:latin typeface="Helvetica Neue"/>
              </a:rPr>
              <a:t>. In this method we define a confidence interval of let's say 90% and then replace all the outliers below the 5th percentile with the value at 5th percentile and all the values above 95th percentile with the value at the 95th percentile. It is pretty useful when there are negative values and zeros in the features which cannot be treated with log transforms or square roots. Do read up on it more here</a:t>
            </a:r>
          </a:p>
          <a:p>
            <a:endParaRPr lang="en-IN" dirty="0"/>
          </a:p>
        </p:txBody>
      </p:sp>
    </p:spTree>
    <p:extLst>
      <p:ext uri="{BB962C8B-B14F-4D97-AF65-F5344CB8AC3E}">
        <p14:creationId xmlns:p14="http://schemas.microsoft.com/office/powerpoint/2010/main" val="4262356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BCD3-522D-BE59-99E7-D9B40225EC6B}"/>
              </a:ext>
            </a:extLst>
          </p:cNvPr>
          <p:cNvSpPr>
            <a:spLocks noGrp="1"/>
          </p:cNvSpPr>
          <p:nvPr>
            <p:ph type="title"/>
          </p:nvPr>
        </p:nvSpPr>
        <p:spPr>
          <a:xfrm>
            <a:off x="677334" y="609600"/>
            <a:ext cx="8596668" cy="695218"/>
          </a:xfrm>
        </p:spPr>
        <p:txBody>
          <a:bodyPr>
            <a:normAutofit fontScale="90000"/>
          </a:bodyPr>
          <a:lstStyle/>
          <a:p>
            <a:r>
              <a:rPr lang="en-IN" b="1" i="0" dirty="0">
                <a:solidFill>
                  <a:srgbClr val="000000"/>
                </a:solidFill>
                <a:effectLst/>
                <a:latin typeface="Helvetica Neue"/>
              </a:rPr>
              <a:t>Feature Engineering</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3EF60797-D3EB-CAE8-E017-D5CE457CA7EC}"/>
              </a:ext>
            </a:extLst>
          </p:cNvPr>
          <p:cNvSpPr>
            <a:spLocks noGrp="1"/>
          </p:cNvSpPr>
          <p:nvPr>
            <p:ph idx="1"/>
          </p:nvPr>
        </p:nvSpPr>
        <p:spPr>
          <a:xfrm>
            <a:off x="677334" y="1304819"/>
            <a:ext cx="8596668" cy="4736544"/>
          </a:xfrm>
        </p:spPr>
        <p:txBody>
          <a:bodyPr/>
          <a:lstStyle/>
          <a:p>
            <a:r>
              <a:rPr lang="en-IN" b="1" i="0" dirty="0">
                <a:solidFill>
                  <a:srgbClr val="000000"/>
                </a:solidFill>
                <a:effectLst/>
                <a:latin typeface="Helvetica Neue"/>
              </a:rPr>
              <a:t>Outlier Treatment</a:t>
            </a:r>
          </a:p>
          <a:p>
            <a:r>
              <a:rPr lang="en-IN" dirty="0"/>
              <a:t>Before</a:t>
            </a:r>
          </a:p>
          <a:p>
            <a:endParaRPr lang="en-IN" dirty="0"/>
          </a:p>
          <a:p>
            <a:endParaRPr lang="en-IN" dirty="0"/>
          </a:p>
          <a:p>
            <a:endParaRPr lang="en-IN" dirty="0"/>
          </a:p>
          <a:p>
            <a:endParaRPr lang="en-IN" dirty="0"/>
          </a:p>
          <a:p>
            <a:endParaRPr lang="en-IN" dirty="0"/>
          </a:p>
          <a:p>
            <a:r>
              <a:rPr lang="en-IN" dirty="0"/>
              <a:t>After</a:t>
            </a:r>
          </a:p>
        </p:txBody>
      </p:sp>
      <p:pic>
        <p:nvPicPr>
          <p:cNvPr id="5" name="Picture 4">
            <a:extLst>
              <a:ext uri="{FF2B5EF4-FFF2-40B4-BE49-F238E27FC236}">
                <a16:creationId xmlns:a16="http://schemas.microsoft.com/office/drawing/2014/main" id="{F0C68DFE-B334-69FD-A961-1173CC4F925D}"/>
              </a:ext>
            </a:extLst>
          </p:cNvPr>
          <p:cNvPicPr>
            <a:picLocks noChangeAspect="1"/>
          </p:cNvPicPr>
          <p:nvPr/>
        </p:nvPicPr>
        <p:blipFill>
          <a:blip r:embed="rId2"/>
          <a:stretch>
            <a:fillRect/>
          </a:stretch>
        </p:blipFill>
        <p:spPr>
          <a:xfrm>
            <a:off x="1940046" y="1577725"/>
            <a:ext cx="6507361" cy="2609335"/>
          </a:xfrm>
          <a:prstGeom prst="rect">
            <a:avLst/>
          </a:prstGeom>
        </p:spPr>
      </p:pic>
      <p:pic>
        <p:nvPicPr>
          <p:cNvPr id="8" name="Picture 7">
            <a:extLst>
              <a:ext uri="{FF2B5EF4-FFF2-40B4-BE49-F238E27FC236}">
                <a16:creationId xmlns:a16="http://schemas.microsoft.com/office/drawing/2014/main" id="{6E10C57F-F1CF-3C23-0416-A68428E6869B}"/>
              </a:ext>
            </a:extLst>
          </p:cNvPr>
          <p:cNvPicPr>
            <a:picLocks noChangeAspect="1"/>
          </p:cNvPicPr>
          <p:nvPr/>
        </p:nvPicPr>
        <p:blipFill>
          <a:blip r:embed="rId3"/>
          <a:stretch>
            <a:fillRect/>
          </a:stretch>
        </p:blipFill>
        <p:spPr>
          <a:xfrm>
            <a:off x="1940046" y="3767151"/>
            <a:ext cx="6608053" cy="2491472"/>
          </a:xfrm>
          <a:prstGeom prst="rect">
            <a:avLst/>
          </a:prstGeom>
        </p:spPr>
      </p:pic>
    </p:spTree>
    <p:extLst>
      <p:ext uri="{BB962C8B-B14F-4D97-AF65-F5344CB8AC3E}">
        <p14:creationId xmlns:p14="http://schemas.microsoft.com/office/powerpoint/2010/main" val="1506694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E8FD-FA83-BCDF-FDE3-4E659CFA2C4F}"/>
              </a:ext>
            </a:extLst>
          </p:cNvPr>
          <p:cNvSpPr>
            <a:spLocks noGrp="1"/>
          </p:cNvSpPr>
          <p:nvPr>
            <p:ph type="title"/>
          </p:nvPr>
        </p:nvSpPr>
        <p:spPr>
          <a:xfrm>
            <a:off x="677334" y="609600"/>
            <a:ext cx="8596668" cy="746589"/>
          </a:xfrm>
        </p:spPr>
        <p:txBody>
          <a:bodyPr/>
          <a:lstStyle/>
          <a:p>
            <a:r>
              <a:rPr lang="en-IN" b="1" i="0" dirty="0">
                <a:solidFill>
                  <a:srgbClr val="000000"/>
                </a:solidFill>
                <a:effectLst/>
                <a:latin typeface="Helvetica Neue"/>
              </a:rPr>
              <a:t>Feature Engineering</a:t>
            </a:r>
            <a:endParaRPr lang="en-IN" dirty="0"/>
          </a:p>
        </p:txBody>
      </p:sp>
      <p:pic>
        <p:nvPicPr>
          <p:cNvPr id="5" name="Content Placeholder 4">
            <a:extLst>
              <a:ext uri="{FF2B5EF4-FFF2-40B4-BE49-F238E27FC236}">
                <a16:creationId xmlns:a16="http://schemas.microsoft.com/office/drawing/2014/main" id="{36A7DE6E-7C33-576A-416C-016ED001F33E}"/>
              </a:ext>
            </a:extLst>
          </p:cNvPr>
          <p:cNvPicPr>
            <a:picLocks noGrp="1" noChangeAspect="1"/>
          </p:cNvPicPr>
          <p:nvPr>
            <p:ph idx="1"/>
          </p:nvPr>
        </p:nvPicPr>
        <p:blipFill>
          <a:blip r:embed="rId2"/>
          <a:stretch>
            <a:fillRect/>
          </a:stretch>
        </p:blipFill>
        <p:spPr>
          <a:xfrm>
            <a:off x="409091" y="1613043"/>
            <a:ext cx="10631500" cy="3895618"/>
          </a:xfrm>
        </p:spPr>
      </p:pic>
    </p:spTree>
    <p:extLst>
      <p:ext uri="{BB962C8B-B14F-4D97-AF65-F5344CB8AC3E}">
        <p14:creationId xmlns:p14="http://schemas.microsoft.com/office/powerpoint/2010/main" val="1937874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E8FD-FA83-BCDF-FDE3-4E659CFA2C4F}"/>
              </a:ext>
            </a:extLst>
          </p:cNvPr>
          <p:cNvSpPr>
            <a:spLocks noGrp="1"/>
          </p:cNvSpPr>
          <p:nvPr>
            <p:ph type="title"/>
          </p:nvPr>
        </p:nvSpPr>
        <p:spPr>
          <a:xfrm>
            <a:off x="677334" y="609600"/>
            <a:ext cx="8596668" cy="746589"/>
          </a:xfrm>
        </p:spPr>
        <p:txBody>
          <a:bodyPr/>
          <a:lstStyle/>
          <a:p>
            <a:r>
              <a:rPr lang="en-IN" b="1" i="0" dirty="0">
                <a:solidFill>
                  <a:srgbClr val="000000"/>
                </a:solidFill>
                <a:effectLst/>
                <a:latin typeface="Helvetica Neue"/>
              </a:rPr>
              <a:t>Feature Engineering</a:t>
            </a:r>
            <a:endParaRPr lang="en-IN" dirty="0"/>
          </a:p>
        </p:txBody>
      </p:sp>
      <p:sp>
        <p:nvSpPr>
          <p:cNvPr id="4" name="Content Placeholder 3">
            <a:extLst>
              <a:ext uri="{FF2B5EF4-FFF2-40B4-BE49-F238E27FC236}">
                <a16:creationId xmlns:a16="http://schemas.microsoft.com/office/drawing/2014/main" id="{03575F1C-CDAA-EB3B-2C9E-6229A9C4A8F5}"/>
              </a:ext>
            </a:extLst>
          </p:cNvPr>
          <p:cNvSpPr>
            <a:spLocks noGrp="1"/>
          </p:cNvSpPr>
          <p:nvPr>
            <p:ph idx="1"/>
          </p:nvPr>
        </p:nvSpPr>
        <p:spPr>
          <a:xfrm>
            <a:off x="677334" y="1356189"/>
            <a:ext cx="8596668" cy="4685173"/>
          </a:xfrm>
        </p:spPr>
        <p:txBody>
          <a:bodyPr/>
          <a:lstStyle/>
          <a:p>
            <a:r>
              <a:rPr lang="en-IN" b="1" dirty="0"/>
              <a:t>Feature Scaling </a:t>
            </a:r>
          </a:p>
          <a:p>
            <a:r>
              <a:rPr lang="en-IN" dirty="0"/>
              <a:t>Normalization </a:t>
            </a:r>
          </a:p>
          <a:p>
            <a:r>
              <a:rPr lang="en-IN" dirty="0"/>
              <a:t>Min- Max Scalar</a:t>
            </a:r>
          </a:p>
          <a:p>
            <a:r>
              <a:rPr lang="en-US" dirty="0"/>
              <a:t>Feature scaling is a method used to standardize the range of independent variables or features of data. In data processing, it is also known as data normalization or standardization. Feature scaling is generally performed during the data pre-processing stage, before training models using machine learning algorithms.</a:t>
            </a:r>
            <a:endParaRPr lang="en-IN" dirty="0"/>
          </a:p>
        </p:txBody>
      </p:sp>
    </p:spTree>
    <p:extLst>
      <p:ext uri="{BB962C8B-B14F-4D97-AF65-F5344CB8AC3E}">
        <p14:creationId xmlns:p14="http://schemas.microsoft.com/office/powerpoint/2010/main" val="2954125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B157-8C4E-63DB-32EB-117DA3EFC9A3}"/>
              </a:ext>
            </a:extLst>
          </p:cNvPr>
          <p:cNvSpPr>
            <a:spLocks noGrp="1"/>
          </p:cNvSpPr>
          <p:nvPr>
            <p:ph type="title"/>
          </p:nvPr>
        </p:nvSpPr>
        <p:spPr>
          <a:xfrm>
            <a:off x="677334" y="609600"/>
            <a:ext cx="8596668" cy="828782"/>
          </a:xfrm>
        </p:spPr>
        <p:txBody>
          <a:bodyPr/>
          <a:lstStyle/>
          <a:p>
            <a:r>
              <a:rPr lang="en-IN" dirty="0"/>
              <a:t>Model Building</a:t>
            </a:r>
          </a:p>
        </p:txBody>
      </p:sp>
      <p:pic>
        <p:nvPicPr>
          <p:cNvPr id="5" name="Content Placeholder 4">
            <a:extLst>
              <a:ext uri="{FF2B5EF4-FFF2-40B4-BE49-F238E27FC236}">
                <a16:creationId xmlns:a16="http://schemas.microsoft.com/office/drawing/2014/main" id="{0CFDAD47-C490-AD4A-B688-1DDBC326FC9B}"/>
              </a:ext>
            </a:extLst>
          </p:cNvPr>
          <p:cNvPicPr>
            <a:picLocks noGrp="1" noChangeAspect="1"/>
          </p:cNvPicPr>
          <p:nvPr>
            <p:ph idx="1"/>
          </p:nvPr>
        </p:nvPicPr>
        <p:blipFill>
          <a:blip r:embed="rId2"/>
          <a:stretch>
            <a:fillRect/>
          </a:stretch>
        </p:blipFill>
        <p:spPr>
          <a:xfrm>
            <a:off x="1601743" y="1705510"/>
            <a:ext cx="5331734" cy="3637051"/>
          </a:xfrm>
        </p:spPr>
      </p:pic>
    </p:spTree>
    <p:extLst>
      <p:ext uri="{BB962C8B-B14F-4D97-AF65-F5344CB8AC3E}">
        <p14:creationId xmlns:p14="http://schemas.microsoft.com/office/powerpoint/2010/main" val="231330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B157-8C4E-63DB-32EB-117DA3EFC9A3}"/>
              </a:ext>
            </a:extLst>
          </p:cNvPr>
          <p:cNvSpPr>
            <a:spLocks noGrp="1"/>
          </p:cNvSpPr>
          <p:nvPr>
            <p:ph type="title"/>
          </p:nvPr>
        </p:nvSpPr>
        <p:spPr>
          <a:xfrm>
            <a:off x="677334" y="609600"/>
            <a:ext cx="8596668" cy="828782"/>
          </a:xfrm>
        </p:spPr>
        <p:txBody>
          <a:bodyPr/>
          <a:lstStyle/>
          <a:p>
            <a:r>
              <a:rPr lang="en-IN" dirty="0"/>
              <a:t>Model Building</a:t>
            </a:r>
          </a:p>
        </p:txBody>
      </p:sp>
      <p:sp>
        <p:nvSpPr>
          <p:cNvPr id="4" name="Content Placeholder 3">
            <a:extLst>
              <a:ext uri="{FF2B5EF4-FFF2-40B4-BE49-F238E27FC236}">
                <a16:creationId xmlns:a16="http://schemas.microsoft.com/office/drawing/2014/main" id="{5F96CF53-1CE8-C191-C3EC-21BF0649DBB2}"/>
              </a:ext>
            </a:extLst>
          </p:cNvPr>
          <p:cNvSpPr>
            <a:spLocks noGrp="1"/>
          </p:cNvSpPr>
          <p:nvPr>
            <p:ph idx="1"/>
          </p:nvPr>
        </p:nvSpPr>
        <p:spPr>
          <a:xfrm>
            <a:off x="677334" y="1438383"/>
            <a:ext cx="8596668" cy="4602980"/>
          </a:xfrm>
        </p:spPr>
        <p:txBody>
          <a:bodyPr>
            <a:normAutofit/>
          </a:bodyPr>
          <a:lstStyle/>
          <a:p>
            <a:r>
              <a:rPr lang="en-IN" sz="2400" b="1" dirty="0"/>
              <a:t>ANN</a:t>
            </a:r>
          </a:p>
          <a:p>
            <a:endParaRPr lang="en-IN" sz="2400" b="1" dirty="0"/>
          </a:p>
        </p:txBody>
      </p:sp>
      <p:pic>
        <p:nvPicPr>
          <p:cNvPr id="7" name="Picture 6">
            <a:extLst>
              <a:ext uri="{FF2B5EF4-FFF2-40B4-BE49-F238E27FC236}">
                <a16:creationId xmlns:a16="http://schemas.microsoft.com/office/drawing/2014/main" id="{82CFD7F8-6C58-FBF9-C0C4-CC5FC653F5DA}"/>
              </a:ext>
            </a:extLst>
          </p:cNvPr>
          <p:cNvPicPr>
            <a:picLocks noChangeAspect="1"/>
          </p:cNvPicPr>
          <p:nvPr/>
        </p:nvPicPr>
        <p:blipFill>
          <a:blip r:embed="rId2"/>
          <a:stretch>
            <a:fillRect/>
          </a:stretch>
        </p:blipFill>
        <p:spPr>
          <a:xfrm>
            <a:off x="574257" y="2047436"/>
            <a:ext cx="10199421" cy="438910"/>
          </a:xfrm>
          <a:prstGeom prst="rect">
            <a:avLst/>
          </a:prstGeom>
        </p:spPr>
      </p:pic>
      <p:pic>
        <p:nvPicPr>
          <p:cNvPr id="9" name="Picture 8">
            <a:extLst>
              <a:ext uri="{FF2B5EF4-FFF2-40B4-BE49-F238E27FC236}">
                <a16:creationId xmlns:a16="http://schemas.microsoft.com/office/drawing/2014/main" id="{C30D73BC-3779-90BA-055E-DBD020735361}"/>
              </a:ext>
            </a:extLst>
          </p:cNvPr>
          <p:cNvPicPr>
            <a:picLocks noChangeAspect="1"/>
          </p:cNvPicPr>
          <p:nvPr/>
        </p:nvPicPr>
        <p:blipFill>
          <a:blip r:embed="rId3"/>
          <a:stretch>
            <a:fillRect/>
          </a:stretch>
        </p:blipFill>
        <p:spPr>
          <a:xfrm>
            <a:off x="2222781" y="2836723"/>
            <a:ext cx="5126595" cy="3069863"/>
          </a:xfrm>
          <a:prstGeom prst="rect">
            <a:avLst/>
          </a:prstGeom>
        </p:spPr>
      </p:pic>
    </p:spTree>
    <p:extLst>
      <p:ext uri="{BB962C8B-B14F-4D97-AF65-F5344CB8AC3E}">
        <p14:creationId xmlns:p14="http://schemas.microsoft.com/office/powerpoint/2010/main" val="1276142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5052-6296-CEDA-76F7-C6CE29697A87}"/>
              </a:ext>
            </a:extLst>
          </p:cNvPr>
          <p:cNvSpPr>
            <a:spLocks noGrp="1"/>
          </p:cNvSpPr>
          <p:nvPr>
            <p:ph type="title"/>
          </p:nvPr>
        </p:nvSpPr>
        <p:spPr/>
        <p:txBody>
          <a:bodyPr/>
          <a:lstStyle/>
          <a:p>
            <a:r>
              <a:rPr lang="en-IN" dirty="0"/>
              <a:t>Model Selection</a:t>
            </a:r>
          </a:p>
        </p:txBody>
      </p:sp>
      <p:sp>
        <p:nvSpPr>
          <p:cNvPr id="3" name="Content Placeholder 2">
            <a:extLst>
              <a:ext uri="{FF2B5EF4-FFF2-40B4-BE49-F238E27FC236}">
                <a16:creationId xmlns:a16="http://schemas.microsoft.com/office/drawing/2014/main" id="{FD737C69-E774-2598-BD57-C28D6406E3A7}"/>
              </a:ext>
            </a:extLst>
          </p:cNvPr>
          <p:cNvSpPr>
            <a:spLocks noGrp="1"/>
          </p:cNvSpPr>
          <p:nvPr>
            <p:ph idx="1"/>
          </p:nvPr>
        </p:nvSpPr>
        <p:spPr/>
        <p:txBody>
          <a:bodyPr/>
          <a:lstStyle/>
          <a:p>
            <a:r>
              <a:rPr lang="en-IN" b="1" dirty="0" err="1"/>
              <a:t>XGBoost</a:t>
            </a:r>
            <a:r>
              <a:rPr lang="en-IN" dirty="0"/>
              <a:t> provided better R2 score in both training and testing data</a:t>
            </a:r>
          </a:p>
          <a:p>
            <a:r>
              <a:rPr lang="en-IN" dirty="0"/>
              <a:t>Advantages</a:t>
            </a:r>
          </a:p>
          <a:p>
            <a:pPr lvl="1"/>
            <a:r>
              <a:rPr lang="en-IN" dirty="0"/>
              <a:t>Inbuilt Regularization</a:t>
            </a:r>
          </a:p>
          <a:p>
            <a:pPr lvl="1"/>
            <a:r>
              <a:rPr lang="en-IN" dirty="0"/>
              <a:t>Parallel Processing</a:t>
            </a:r>
          </a:p>
          <a:p>
            <a:pPr lvl="1"/>
            <a:r>
              <a:rPr lang="en-IN" dirty="0"/>
              <a:t>Handling missing values</a:t>
            </a:r>
          </a:p>
          <a:p>
            <a:pPr lvl="1"/>
            <a:r>
              <a:rPr lang="en-IN" dirty="0"/>
              <a:t>Cross Validation</a:t>
            </a:r>
          </a:p>
          <a:p>
            <a:pPr lvl="1"/>
            <a:r>
              <a:rPr lang="en-IN" dirty="0"/>
              <a:t>Effective Tree Pruning</a:t>
            </a:r>
          </a:p>
        </p:txBody>
      </p:sp>
    </p:spTree>
    <p:extLst>
      <p:ext uri="{BB962C8B-B14F-4D97-AF65-F5344CB8AC3E}">
        <p14:creationId xmlns:p14="http://schemas.microsoft.com/office/powerpoint/2010/main" val="14085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C635-F072-01E8-74C6-3BA9045775C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3B55756-751E-138F-D5ED-F1034BCDD66A}"/>
              </a:ext>
            </a:extLst>
          </p:cNvPr>
          <p:cNvSpPr>
            <a:spLocks noGrp="1"/>
          </p:cNvSpPr>
          <p:nvPr>
            <p:ph idx="1"/>
          </p:nvPr>
        </p:nvSpPr>
        <p:spPr/>
        <p:txBody>
          <a:bodyPr>
            <a:normAutofit fontScale="92500" lnSpcReduction="20000"/>
          </a:bodyPr>
          <a:lstStyle/>
          <a:p>
            <a:r>
              <a:rPr lang="en-US" sz="1800" b="0" i="0" dirty="0" err="1">
                <a:solidFill>
                  <a:srgbClr val="4A4A4A"/>
                </a:solidFill>
                <a:effectLst/>
                <a:latin typeface="Roboto" panose="02000000000000000000" pitchFamily="2" charset="0"/>
              </a:rPr>
              <a:t>VahanBima</a:t>
            </a:r>
            <a:r>
              <a:rPr lang="en-US" sz="1800" b="0" i="0" dirty="0">
                <a:solidFill>
                  <a:srgbClr val="4A4A4A"/>
                </a:solidFill>
                <a:effectLst/>
                <a:latin typeface="Roboto" panose="02000000000000000000" pitchFamily="2" charset="0"/>
              </a:rPr>
              <a:t> is one of the leading insurance companies in India. It provides motor vehicle insurances at best prices with 24/7 claim settlement.  It offers different types of policies for  both personal and commercial vehicles. It has established its brand across different regions in India. </a:t>
            </a:r>
            <a:br>
              <a:rPr lang="en-US" dirty="0"/>
            </a:br>
            <a:br>
              <a:rPr lang="en-US" dirty="0"/>
            </a:br>
            <a:r>
              <a:rPr lang="en-US" sz="1800" b="0" i="0" dirty="0">
                <a:solidFill>
                  <a:srgbClr val="4A4A4A"/>
                </a:solidFill>
                <a:effectLst/>
                <a:latin typeface="Roboto" panose="02000000000000000000" pitchFamily="2" charset="0"/>
              </a:rPr>
              <a:t>Around 90% of the businesses today use personalized services. The company wants to launch different personalized experience programs for customers of </a:t>
            </a:r>
            <a:r>
              <a:rPr lang="en-US" sz="1800" b="0" i="0" dirty="0" err="1">
                <a:solidFill>
                  <a:srgbClr val="4A4A4A"/>
                </a:solidFill>
                <a:effectLst/>
                <a:latin typeface="Roboto" panose="02000000000000000000" pitchFamily="2" charset="0"/>
              </a:rPr>
              <a:t>VahanBima</a:t>
            </a:r>
            <a:r>
              <a:rPr lang="en-US" sz="1800" b="0" i="0" dirty="0">
                <a:solidFill>
                  <a:srgbClr val="4A4A4A"/>
                </a:solidFill>
                <a:effectLst/>
                <a:latin typeface="Roboto" panose="02000000000000000000" pitchFamily="2" charset="0"/>
              </a:rPr>
              <a:t>. The personalized experience can be dedicated resources for claim settlement, different kinds of services at doorstep, etc. </a:t>
            </a:r>
            <a:r>
              <a:rPr lang="en-US" sz="1800" b="0" i="0" dirty="0" err="1">
                <a:solidFill>
                  <a:srgbClr val="4A4A4A"/>
                </a:solidFill>
                <a:effectLst/>
                <a:latin typeface="Roboto" panose="02000000000000000000" pitchFamily="2" charset="0"/>
              </a:rPr>
              <a:t>Inorder</a:t>
            </a:r>
            <a:r>
              <a:rPr lang="en-US" sz="1800" b="0" i="0" dirty="0">
                <a:solidFill>
                  <a:srgbClr val="4A4A4A"/>
                </a:solidFill>
                <a:effectLst/>
                <a:latin typeface="Roboto" panose="02000000000000000000" pitchFamily="2" charset="0"/>
              </a:rPr>
              <a:t> to do so, they would like to segment the customers into different tiers based on their customer lifetime value (CLTV).</a:t>
            </a:r>
            <a:br>
              <a:rPr lang="en-US" dirty="0"/>
            </a:br>
            <a:br>
              <a:rPr lang="en-US" dirty="0"/>
            </a:br>
            <a:r>
              <a:rPr lang="en-US" sz="1800" b="0" i="0" dirty="0" err="1">
                <a:solidFill>
                  <a:srgbClr val="4A4A4A"/>
                </a:solidFill>
                <a:effectLst/>
                <a:latin typeface="Roboto" panose="02000000000000000000" pitchFamily="2" charset="0"/>
              </a:rPr>
              <a:t>Inorder</a:t>
            </a:r>
            <a:r>
              <a:rPr lang="en-US" sz="1800" b="0" i="0" dirty="0">
                <a:solidFill>
                  <a:srgbClr val="4A4A4A"/>
                </a:solidFill>
                <a:effectLst/>
                <a:latin typeface="Roboto" panose="02000000000000000000" pitchFamily="2" charset="0"/>
              </a:rPr>
              <a:t> to do it, they would like to predict the customer lifetime value based on the activity and interaction of the customer with the platform. So, as a part of this challenge, your task at hand is to build a high performance and interpretable machine learning model to predict the CLTV based on the user and policy data.</a:t>
            </a:r>
            <a:br>
              <a:rPr lang="en-US" dirty="0"/>
            </a:br>
            <a:endParaRPr lang="en-IN" dirty="0"/>
          </a:p>
        </p:txBody>
      </p:sp>
    </p:spTree>
    <p:extLst>
      <p:ext uri="{BB962C8B-B14F-4D97-AF65-F5344CB8AC3E}">
        <p14:creationId xmlns:p14="http://schemas.microsoft.com/office/powerpoint/2010/main" val="3256827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2F2B9-080F-090D-6406-E73E6DF91FFA}"/>
              </a:ext>
            </a:extLst>
          </p:cNvPr>
          <p:cNvSpPr>
            <a:spLocks noGrp="1"/>
          </p:cNvSpPr>
          <p:nvPr>
            <p:ph type="title"/>
          </p:nvPr>
        </p:nvSpPr>
        <p:spPr/>
        <p:txBody>
          <a:bodyPr/>
          <a:lstStyle/>
          <a:p>
            <a:r>
              <a:rPr lang="en-IN" dirty="0" err="1"/>
              <a:t>DataSet</a:t>
            </a:r>
            <a:r>
              <a:rPr lang="en-IN" dirty="0"/>
              <a:t> Details</a:t>
            </a:r>
          </a:p>
        </p:txBody>
      </p:sp>
      <p:pic>
        <p:nvPicPr>
          <p:cNvPr id="5" name="Content Placeholder 4">
            <a:extLst>
              <a:ext uri="{FF2B5EF4-FFF2-40B4-BE49-F238E27FC236}">
                <a16:creationId xmlns:a16="http://schemas.microsoft.com/office/drawing/2014/main" id="{9A8FDFAB-BFBF-4EF0-520F-2C8BADC5C13F}"/>
              </a:ext>
            </a:extLst>
          </p:cNvPr>
          <p:cNvPicPr>
            <a:picLocks noGrp="1" noChangeAspect="1"/>
          </p:cNvPicPr>
          <p:nvPr>
            <p:ph idx="1"/>
          </p:nvPr>
        </p:nvPicPr>
        <p:blipFill>
          <a:blip r:embed="rId2"/>
          <a:stretch>
            <a:fillRect/>
          </a:stretch>
        </p:blipFill>
        <p:spPr>
          <a:xfrm>
            <a:off x="677334" y="1270000"/>
            <a:ext cx="6492700" cy="4980039"/>
          </a:xfrm>
        </p:spPr>
      </p:pic>
    </p:spTree>
    <p:extLst>
      <p:ext uri="{BB962C8B-B14F-4D97-AF65-F5344CB8AC3E}">
        <p14:creationId xmlns:p14="http://schemas.microsoft.com/office/powerpoint/2010/main" val="1578655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DEB23-1DD4-640B-C5A5-A7EB39082BD9}"/>
              </a:ext>
            </a:extLst>
          </p:cNvPr>
          <p:cNvSpPr>
            <a:spLocks noGrp="1"/>
          </p:cNvSpPr>
          <p:nvPr>
            <p:ph type="title"/>
          </p:nvPr>
        </p:nvSpPr>
        <p:spPr/>
        <p:txBody>
          <a:bodyPr/>
          <a:lstStyle/>
          <a:p>
            <a:r>
              <a:rPr lang="en-IN" dirty="0"/>
              <a:t>Data gathering</a:t>
            </a:r>
          </a:p>
        </p:txBody>
      </p:sp>
      <p:sp>
        <p:nvSpPr>
          <p:cNvPr id="3" name="Content Placeholder 2">
            <a:extLst>
              <a:ext uri="{FF2B5EF4-FFF2-40B4-BE49-F238E27FC236}">
                <a16:creationId xmlns:a16="http://schemas.microsoft.com/office/drawing/2014/main" id="{B262DE25-B791-9D46-7399-8C7B6779009E}"/>
              </a:ext>
            </a:extLst>
          </p:cNvPr>
          <p:cNvSpPr>
            <a:spLocks noGrp="1"/>
          </p:cNvSpPr>
          <p:nvPr>
            <p:ph idx="1"/>
          </p:nvPr>
        </p:nvSpPr>
        <p:spPr/>
        <p:txBody>
          <a:bodyPr/>
          <a:lstStyle/>
          <a:p>
            <a:r>
              <a:rPr lang="en-IN" dirty="0"/>
              <a:t>CSV file </a:t>
            </a:r>
          </a:p>
          <a:p>
            <a:r>
              <a:rPr lang="en-IN" dirty="0"/>
              <a:t>Read into </a:t>
            </a:r>
            <a:r>
              <a:rPr lang="en-IN" dirty="0" err="1"/>
              <a:t>Dataframe</a:t>
            </a:r>
            <a:endParaRPr lang="en-IN" dirty="0"/>
          </a:p>
        </p:txBody>
      </p:sp>
    </p:spTree>
    <p:extLst>
      <p:ext uri="{BB962C8B-B14F-4D97-AF65-F5344CB8AC3E}">
        <p14:creationId xmlns:p14="http://schemas.microsoft.com/office/powerpoint/2010/main" val="406084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51FF4-5D32-0DA4-A260-9343E8092ABF}"/>
              </a:ext>
            </a:extLst>
          </p:cNvPr>
          <p:cNvSpPr>
            <a:spLocks noGrp="1"/>
          </p:cNvSpPr>
          <p:nvPr>
            <p:ph type="title"/>
          </p:nvPr>
        </p:nvSpPr>
        <p:spPr/>
        <p:txBody>
          <a:bodyPr/>
          <a:lstStyle/>
          <a:p>
            <a:r>
              <a:rPr lang="en-IN" dirty="0"/>
              <a:t>Exploratory Data Analysis [Basic]</a:t>
            </a:r>
          </a:p>
        </p:txBody>
      </p:sp>
      <p:sp>
        <p:nvSpPr>
          <p:cNvPr id="3" name="Content Placeholder 2">
            <a:extLst>
              <a:ext uri="{FF2B5EF4-FFF2-40B4-BE49-F238E27FC236}">
                <a16:creationId xmlns:a16="http://schemas.microsoft.com/office/drawing/2014/main" id="{D84386D7-552A-7962-17C1-054DD9833FF8}"/>
              </a:ext>
            </a:extLst>
          </p:cNvPr>
          <p:cNvSpPr>
            <a:spLocks noGrp="1"/>
          </p:cNvSpPr>
          <p:nvPr>
            <p:ph idx="1"/>
          </p:nvPr>
        </p:nvSpPr>
        <p:spPr/>
        <p:txBody>
          <a:bodyPr>
            <a:normAutofit fontScale="92500" lnSpcReduction="10000"/>
          </a:bodyPr>
          <a:lstStyle/>
          <a:p>
            <a:r>
              <a:rPr lang="en-US" dirty="0"/>
              <a:t>There are 89392 Observations of 12 Variable</a:t>
            </a:r>
          </a:p>
          <a:p>
            <a:r>
              <a:rPr lang="en-US" dirty="0"/>
              <a:t>There are mix of categorical and continuous Datatype.</a:t>
            </a:r>
          </a:p>
          <a:p>
            <a:r>
              <a:rPr lang="en-US" dirty="0"/>
              <a:t>Dependent Variable is Customer Life Time Value as we have to predict the CLTV.</a:t>
            </a:r>
          </a:p>
          <a:p>
            <a:r>
              <a:rPr lang="en-US" dirty="0"/>
              <a:t>Dependent variable is continuous so this is a regression problem</a:t>
            </a:r>
          </a:p>
          <a:p>
            <a:r>
              <a:rPr lang="en-US" dirty="0"/>
              <a:t>Categorical Independent Variables are: ['gender', 'area', 'qualification', 'income', '</a:t>
            </a:r>
            <a:r>
              <a:rPr lang="en-US" dirty="0" err="1"/>
              <a:t>num_policies</a:t>
            </a:r>
            <a:r>
              <a:rPr lang="en-US" dirty="0"/>
              <a:t>', 'policy', '</a:t>
            </a:r>
            <a:r>
              <a:rPr lang="en-US" dirty="0" err="1"/>
              <a:t>type_of_policy</a:t>
            </a:r>
            <a:r>
              <a:rPr lang="en-US" dirty="0"/>
              <a:t>']</a:t>
            </a:r>
          </a:p>
          <a:p>
            <a:r>
              <a:rPr lang="en-US" dirty="0"/>
              <a:t>Continues </a:t>
            </a:r>
            <a:r>
              <a:rPr lang="en-US" dirty="0" err="1"/>
              <a:t>Independed</a:t>
            </a:r>
            <a:r>
              <a:rPr lang="en-US" dirty="0"/>
              <a:t> Variables are : ['id', '</a:t>
            </a:r>
            <a:r>
              <a:rPr lang="en-US" dirty="0" err="1"/>
              <a:t>marital_status</a:t>
            </a:r>
            <a:r>
              <a:rPr lang="en-US" dirty="0"/>
              <a:t>', 'vintage', '</a:t>
            </a:r>
            <a:r>
              <a:rPr lang="en-US" dirty="0" err="1"/>
              <a:t>claim_amount</a:t>
            </a:r>
            <a:r>
              <a:rPr lang="en-US" dirty="0"/>
              <a:t>']</a:t>
            </a:r>
          </a:p>
          <a:p>
            <a:r>
              <a:rPr lang="en-US" dirty="0"/>
              <a:t>There are no null values, so no further action required to replace missing or null values.</a:t>
            </a:r>
          </a:p>
          <a:p>
            <a:r>
              <a:rPr lang="en-US" dirty="0"/>
              <a:t>“id” column is serial number so it is insignificant for analysis and removed from the dataset.</a:t>
            </a:r>
            <a:endParaRPr lang="en-IN" dirty="0"/>
          </a:p>
        </p:txBody>
      </p:sp>
    </p:spTree>
    <p:extLst>
      <p:ext uri="{BB962C8B-B14F-4D97-AF65-F5344CB8AC3E}">
        <p14:creationId xmlns:p14="http://schemas.microsoft.com/office/powerpoint/2010/main" val="3358588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929B-3E31-733B-4979-6BF7EB113187}"/>
              </a:ext>
            </a:extLst>
          </p:cNvPr>
          <p:cNvSpPr>
            <a:spLocks noGrp="1"/>
          </p:cNvSpPr>
          <p:nvPr>
            <p:ph type="title"/>
          </p:nvPr>
        </p:nvSpPr>
        <p:spPr/>
        <p:txBody>
          <a:bodyPr/>
          <a:lstStyle/>
          <a:p>
            <a:r>
              <a:rPr lang="en-IN" b="1" i="0" dirty="0">
                <a:solidFill>
                  <a:srgbClr val="000000"/>
                </a:solidFill>
                <a:effectLst/>
                <a:latin typeface="Helvetica Neue"/>
              </a:rPr>
              <a:t>Univariate Analysis [Target]</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2A0CE642-EA84-8ACA-3445-9D670A95D924}"/>
              </a:ext>
            </a:extLst>
          </p:cNvPr>
          <p:cNvSpPr>
            <a:spLocks noGrp="1"/>
          </p:cNvSpPr>
          <p:nvPr>
            <p:ph idx="1"/>
          </p:nvPr>
        </p:nvSpPr>
        <p:spPr/>
        <p:txBody>
          <a:bodyPr/>
          <a:lstStyle/>
          <a:p>
            <a:r>
              <a:rPr lang="en-US" dirty="0"/>
              <a:t>The CLTV is concentrated below 100,000 </a:t>
            </a:r>
            <a:r>
              <a:rPr lang="en-US" dirty="0" err="1"/>
              <a:t>thats</a:t>
            </a:r>
            <a:r>
              <a:rPr lang="en-US" dirty="0"/>
              <a:t> means based on the customer base, Our firm can expect on an average 70k - 1lakh income business per customer</a:t>
            </a:r>
          </a:p>
          <a:p>
            <a:r>
              <a:rPr lang="en-US" dirty="0"/>
              <a:t>There are a lot of Customers with low CLV. Very few customers with high CLV.</a:t>
            </a:r>
            <a:endParaRPr lang="en-IN" dirty="0"/>
          </a:p>
        </p:txBody>
      </p:sp>
      <p:pic>
        <p:nvPicPr>
          <p:cNvPr id="5" name="Picture 4">
            <a:extLst>
              <a:ext uri="{FF2B5EF4-FFF2-40B4-BE49-F238E27FC236}">
                <a16:creationId xmlns:a16="http://schemas.microsoft.com/office/drawing/2014/main" id="{3EF4A12B-46F4-3DF5-B08E-7CDF5D3F9281}"/>
              </a:ext>
            </a:extLst>
          </p:cNvPr>
          <p:cNvPicPr>
            <a:picLocks noChangeAspect="1"/>
          </p:cNvPicPr>
          <p:nvPr/>
        </p:nvPicPr>
        <p:blipFill>
          <a:blip r:embed="rId2"/>
          <a:stretch>
            <a:fillRect/>
          </a:stretch>
        </p:blipFill>
        <p:spPr>
          <a:xfrm>
            <a:off x="1238501" y="3512012"/>
            <a:ext cx="7474334" cy="2787793"/>
          </a:xfrm>
          <a:prstGeom prst="rect">
            <a:avLst/>
          </a:prstGeom>
        </p:spPr>
      </p:pic>
    </p:spTree>
    <p:extLst>
      <p:ext uri="{BB962C8B-B14F-4D97-AF65-F5344CB8AC3E}">
        <p14:creationId xmlns:p14="http://schemas.microsoft.com/office/powerpoint/2010/main" val="371367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58AC4-9BA7-F703-B1C3-2187BB0C2DEE}"/>
              </a:ext>
            </a:extLst>
          </p:cNvPr>
          <p:cNvSpPr>
            <a:spLocks noGrp="1"/>
          </p:cNvSpPr>
          <p:nvPr>
            <p:ph type="title"/>
          </p:nvPr>
        </p:nvSpPr>
        <p:spPr/>
        <p:txBody>
          <a:bodyPr/>
          <a:lstStyle/>
          <a:p>
            <a:r>
              <a:rPr lang="en-IN" b="1" i="0" dirty="0">
                <a:solidFill>
                  <a:srgbClr val="000000"/>
                </a:solidFill>
                <a:effectLst/>
                <a:latin typeface="Helvetica Neue"/>
              </a:rPr>
              <a:t>Univariate Analysis [Categorical]</a:t>
            </a:r>
            <a:endParaRPr lang="en-IN" dirty="0"/>
          </a:p>
        </p:txBody>
      </p:sp>
      <p:sp>
        <p:nvSpPr>
          <p:cNvPr id="3" name="Content Placeholder 2">
            <a:extLst>
              <a:ext uri="{FF2B5EF4-FFF2-40B4-BE49-F238E27FC236}">
                <a16:creationId xmlns:a16="http://schemas.microsoft.com/office/drawing/2014/main" id="{3450D0D8-25C3-2A16-1243-D6911303473A}"/>
              </a:ext>
            </a:extLst>
          </p:cNvPr>
          <p:cNvSpPr>
            <a:spLocks noGrp="1"/>
          </p:cNvSpPr>
          <p:nvPr>
            <p:ph idx="1"/>
          </p:nvPr>
        </p:nvSpPr>
        <p:spPr/>
        <p:txBody>
          <a:bodyPr/>
          <a:lstStyle/>
          <a:p>
            <a:r>
              <a:rPr lang="en-US" dirty="0"/>
              <a:t>Male/Female ratio is almost balanced 60:40.</a:t>
            </a:r>
          </a:p>
          <a:p>
            <a:r>
              <a:rPr lang="en-US" dirty="0"/>
              <a:t>Married/Non-Married ratio is also not that distinguishable.</a:t>
            </a:r>
          </a:p>
          <a:p>
            <a:r>
              <a:rPr lang="en-US" dirty="0"/>
              <a:t>Majority of vintage customers are 6-7 years old since fist policy</a:t>
            </a:r>
          </a:p>
          <a:p>
            <a:r>
              <a:rPr lang="en-US" dirty="0"/>
              <a:t>Around 70% customers are urban population.</a:t>
            </a:r>
          </a:p>
          <a:p>
            <a:r>
              <a:rPr lang="en-US" dirty="0"/>
              <a:t>Most of the customers are having more than 1 policy.</a:t>
            </a:r>
          </a:p>
          <a:p>
            <a:r>
              <a:rPr lang="en-US" dirty="0"/>
              <a:t>Graduates and Non-Graduates have almost equal proportion.</a:t>
            </a:r>
          </a:p>
          <a:p>
            <a:r>
              <a:rPr lang="en-US" dirty="0"/>
              <a:t>Almost 60% customers are in higher income bracket.</a:t>
            </a:r>
          </a:p>
          <a:p>
            <a:r>
              <a:rPr lang="en-US" dirty="0"/>
              <a:t>Mostly customer have chosen policy A.</a:t>
            </a:r>
          </a:p>
          <a:p>
            <a:r>
              <a:rPr lang="en-US" dirty="0"/>
              <a:t>Platinum policy is most preferred among customers.</a:t>
            </a:r>
            <a:endParaRPr lang="en-IN" dirty="0"/>
          </a:p>
        </p:txBody>
      </p:sp>
    </p:spTree>
    <p:extLst>
      <p:ext uri="{BB962C8B-B14F-4D97-AF65-F5344CB8AC3E}">
        <p14:creationId xmlns:p14="http://schemas.microsoft.com/office/powerpoint/2010/main" val="4246733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9213B-E0BB-DBD5-D696-9EECE1757870}"/>
              </a:ext>
            </a:extLst>
          </p:cNvPr>
          <p:cNvSpPr>
            <a:spLocks noGrp="1"/>
          </p:cNvSpPr>
          <p:nvPr>
            <p:ph type="title"/>
          </p:nvPr>
        </p:nvSpPr>
        <p:spPr/>
        <p:txBody>
          <a:bodyPr/>
          <a:lstStyle/>
          <a:p>
            <a:r>
              <a:rPr lang="en-IN" b="1" i="0" dirty="0">
                <a:solidFill>
                  <a:srgbClr val="000000"/>
                </a:solidFill>
                <a:effectLst/>
                <a:latin typeface="Helvetica Neue"/>
              </a:rPr>
              <a:t>Univariate Analysis [Continuous]</a:t>
            </a:r>
            <a:endParaRPr lang="en-IN" dirty="0"/>
          </a:p>
        </p:txBody>
      </p:sp>
      <p:sp>
        <p:nvSpPr>
          <p:cNvPr id="3" name="Content Placeholder 2">
            <a:extLst>
              <a:ext uri="{FF2B5EF4-FFF2-40B4-BE49-F238E27FC236}">
                <a16:creationId xmlns:a16="http://schemas.microsoft.com/office/drawing/2014/main" id="{80E3CF9A-30DE-D5F8-2766-37D8DA40C675}"/>
              </a:ext>
            </a:extLst>
          </p:cNvPr>
          <p:cNvSpPr>
            <a:spLocks noGrp="1"/>
          </p:cNvSpPr>
          <p:nvPr>
            <p:ph idx="1"/>
          </p:nvPr>
        </p:nvSpPr>
        <p:spPr/>
        <p:txBody>
          <a:bodyPr/>
          <a:lstStyle/>
          <a:p>
            <a:r>
              <a:rPr lang="en-US" dirty="0" err="1"/>
              <a:t>DIstribution</a:t>
            </a:r>
            <a:r>
              <a:rPr lang="en-US" dirty="0"/>
              <a:t> is right skewed</a:t>
            </a:r>
          </a:p>
          <a:p>
            <a:r>
              <a:rPr lang="en-US" dirty="0"/>
              <a:t>Major distribution is observed below 10,000</a:t>
            </a:r>
          </a:p>
          <a:p>
            <a:r>
              <a:rPr lang="en-US" dirty="0"/>
              <a:t>Some datapoints are extreme indicating one off cases of high claims</a:t>
            </a:r>
            <a:endParaRPr lang="en-IN" dirty="0"/>
          </a:p>
        </p:txBody>
      </p:sp>
      <p:pic>
        <p:nvPicPr>
          <p:cNvPr id="5" name="Picture 4">
            <a:extLst>
              <a:ext uri="{FF2B5EF4-FFF2-40B4-BE49-F238E27FC236}">
                <a16:creationId xmlns:a16="http://schemas.microsoft.com/office/drawing/2014/main" id="{CCD7551A-A7A8-B6B7-8CD6-A6D077EC640A}"/>
              </a:ext>
            </a:extLst>
          </p:cNvPr>
          <p:cNvPicPr>
            <a:picLocks noChangeAspect="1"/>
          </p:cNvPicPr>
          <p:nvPr/>
        </p:nvPicPr>
        <p:blipFill>
          <a:blip r:embed="rId2"/>
          <a:stretch>
            <a:fillRect/>
          </a:stretch>
        </p:blipFill>
        <p:spPr>
          <a:xfrm>
            <a:off x="797963" y="3321826"/>
            <a:ext cx="8191921" cy="3111660"/>
          </a:xfrm>
          <a:prstGeom prst="rect">
            <a:avLst/>
          </a:prstGeom>
        </p:spPr>
      </p:pic>
    </p:spTree>
    <p:extLst>
      <p:ext uri="{BB962C8B-B14F-4D97-AF65-F5344CB8AC3E}">
        <p14:creationId xmlns:p14="http://schemas.microsoft.com/office/powerpoint/2010/main" val="72490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D50E-48A1-3C54-4909-FE7EF7B613B1}"/>
              </a:ext>
            </a:extLst>
          </p:cNvPr>
          <p:cNvSpPr>
            <a:spLocks noGrp="1"/>
          </p:cNvSpPr>
          <p:nvPr>
            <p:ph type="title"/>
          </p:nvPr>
        </p:nvSpPr>
        <p:spPr>
          <a:xfrm>
            <a:off x="677334" y="609600"/>
            <a:ext cx="8596668" cy="715766"/>
          </a:xfrm>
        </p:spPr>
        <p:txBody>
          <a:bodyPr>
            <a:normAutofit fontScale="90000"/>
          </a:bodyPr>
          <a:lstStyle/>
          <a:p>
            <a:r>
              <a:rPr lang="en-IN" b="1" i="0" dirty="0">
                <a:solidFill>
                  <a:srgbClr val="000000"/>
                </a:solidFill>
                <a:effectLst/>
                <a:latin typeface="Helvetica Neue"/>
              </a:rPr>
              <a:t>Bivariate Analysis [Categorical vs Target]</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4AFDB7C1-C6E0-A5B0-7D8B-F0975484FAC2}"/>
              </a:ext>
            </a:extLst>
          </p:cNvPr>
          <p:cNvSpPr>
            <a:spLocks noGrp="1"/>
          </p:cNvSpPr>
          <p:nvPr>
            <p:ph idx="1"/>
          </p:nvPr>
        </p:nvSpPr>
        <p:spPr>
          <a:xfrm>
            <a:off x="677334" y="1325367"/>
            <a:ext cx="8596668" cy="4715996"/>
          </a:xfrm>
        </p:spPr>
        <p:txBody>
          <a:bodyPr>
            <a:noAutofit/>
          </a:bodyPr>
          <a:lstStyle/>
          <a:p>
            <a:r>
              <a:rPr lang="en-US" b="1" dirty="0"/>
              <a:t>gender vs </a:t>
            </a:r>
            <a:r>
              <a:rPr lang="en-US" b="1" dirty="0" err="1"/>
              <a:t>cltv</a:t>
            </a:r>
            <a:r>
              <a:rPr lang="en-US" dirty="0"/>
              <a:t>: Proportion of both male and female is more or less same for </a:t>
            </a:r>
            <a:r>
              <a:rPr lang="en-US" dirty="0" err="1"/>
              <a:t>cltv</a:t>
            </a:r>
            <a:endParaRPr lang="en-US" dirty="0"/>
          </a:p>
          <a:p>
            <a:r>
              <a:rPr lang="en-US" b="1" dirty="0"/>
              <a:t>area vs </a:t>
            </a:r>
            <a:r>
              <a:rPr lang="en-US" b="1" dirty="0" err="1"/>
              <a:t>cltv</a:t>
            </a:r>
            <a:r>
              <a:rPr lang="en-US" b="1" dirty="0"/>
              <a:t>: </a:t>
            </a:r>
            <a:r>
              <a:rPr lang="en-US" dirty="0"/>
              <a:t>Urban population have higher </a:t>
            </a:r>
            <a:r>
              <a:rPr lang="en-US" dirty="0" err="1"/>
              <a:t>cltv</a:t>
            </a:r>
            <a:r>
              <a:rPr lang="en-US" dirty="0"/>
              <a:t> than Rural</a:t>
            </a:r>
          </a:p>
          <a:p>
            <a:r>
              <a:rPr lang="en-US" b="1" dirty="0" err="1"/>
              <a:t>num_policies</a:t>
            </a:r>
            <a:r>
              <a:rPr lang="en-US" b="1" dirty="0"/>
              <a:t> vs </a:t>
            </a:r>
            <a:r>
              <a:rPr lang="en-US" b="1" dirty="0" err="1"/>
              <a:t>cltv</a:t>
            </a:r>
            <a:r>
              <a:rPr lang="en-US" dirty="0"/>
              <a:t>: Population with only 1 policy have lower </a:t>
            </a:r>
            <a:r>
              <a:rPr lang="en-US" dirty="0" err="1"/>
              <a:t>cltv</a:t>
            </a:r>
            <a:r>
              <a:rPr lang="en-US" dirty="0"/>
              <a:t> than ones with multiple policies</a:t>
            </a:r>
          </a:p>
          <a:p>
            <a:r>
              <a:rPr lang="en-US" b="1" dirty="0" err="1"/>
              <a:t>marital_status</a:t>
            </a:r>
            <a:r>
              <a:rPr lang="en-US" b="1" dirty="0"/>
              <a:t> vs </a:t>
            </a:r>
            <a:r>
              <a:rPr lang="en-US" b="1" dirty="0" err="1"/>
              <a:t>cltv</a:t>
            </a:r>
            <a:r>
              <a:rPr lang="en-US" dirty="0"/>
              <a:t>: Marital status </a:t>
            </a:r>
            <a:r>
              <a:rPr lang="en-US" dirty="0" err="1"/>
              <a:t>dont</a:t>
            </a:r>
            <a:r>
              <a:rPr lang="en-US" dirty="0"/>
              <a:t> have any distinct impact on </a:t>
            </a:r>
            <a:r>
              <a:rPr lang="en-US" dirty="0" err="1"/>
              <a:t>cltv</a:t>
            </a:r>
            <a:endParaRPr lang="en-US" dirty="0"/>
          </a:p>
          <a:p>
            <a:r>
              <a:rPr lang="en-US" b="1" dirty="0"/>
              <a:t>qualification vs </a:t>
            </a:r>
            <a:r>
              <a:rPr lang="en-US" b="1" dirty="0" err="1"/>
              <a:t>cltv</a:t>
            </a:r>
            <a:r>
              <a:rPr lang="en-US" dirty="0"/>
              <a:t>: High school and above qualification have higher </a:t>
            </a:r>
            <a:r>
              <a:rPr lang="en-US" dirty="0" err="1"/>
              <a:t>cltv</a:t>
            </a:r>
            <a:endParaRPr lang="en-US" dirty="0"/>
          </a:p>
          <a:p>
            <a:r>
              <a:rPr lang="en-US" b="1" dirty="0"/>
              <a:t>vintage vs </a:t>
            </a:r>
            <a:r>
              <a:rPr lang="en-US" b="1" dirty="0" err="1"/>
              <a:t>cltv</a:t>
            </a:r>
            <a:r>
              <a:rPr lang="en-US" dirty="0"/>
              <a:t>: Higher </a:t>
            </a:r>
            <a:r>
              <a:rPr lang="en-US" dirty="0" err="1"/>
              <a:t>cltv</a:t>
            </a:r>
            <a:r>
              <a:rPr lang="en-US" dirty="0"/>
              <a:t> is returned for 3 years and 8 years old vintage customers</a:t>
            </a:r>
          </a:p>
          <a:p>
            <a:r>
              <a:rPr lang="en-US" b="1" dirty="0"/>
              <a:t>income vs </a:t>
            </a:r>
            <a:r>
              <a:rPr lang="en-US" b="1" dirty="0" err="1"/>
              <a:t>cltv</a:t>
            </a:r>
            <a:r>
              <a:rPr lang="en-US" dirty="0"/>
              <a:t>: Above 2 lakh income there is not differentiable impact on </a:t>
            </a:r>
            <a:r>
              <a:rPr lang="en-US" dirty="0" err="1"/>
              <a:t>cltv</a:t>
            </a:r>
            <a:endParaRPr lang="en-US" dirty="0"/>
          </a:p>
          <a:p>
            <a:r>
              <a:rPr lang="en-US" b="1" dirty="0"/>
              <a:t>policy vs </a:t>
            </a:r>
            <a:r>
              <a:rPr lang="en-US" b="1" dirty="0" err="1"/>
              <a:t>cltv</a:t>
            </a:r>
            <a:r>
              <a:rPr lang="en-US" dirty="0"/>
              <a:t>: </a:t>
            </a:r>
            <a:r>
              <a:rPr lang="en-US" dirty="0" err="1"/>
              <a:t>Dont</a:t>
            </a:r>
            <a:r>
              <a:rPr lang="en-US" dirty="0"/>
              <a:t> observe any pattern or impact of policy on </a:t>
            </a:r>
            <a:r>
              <a:rPr lang="en-US" dirty="0" err="1"/>
              <a:t>cltv</a:t>
            </a:r>
            <a:endParaRPr lang="en-US" dirty="0"/>
          </a:p>
          <a:p>
            <a:r>
              <a:rPr lang="en-US" b="1" dirty="0" err="1"/>
              <a:t>type_of_policy</a:t>
            </a:r>
            <a:r>
              <a:rPr lang="en-US" b="1" dirty="0"/>
              <a:t> vs </a:t>
            </a:r>
            <a:r>
              <a:rPr lang="en-US" b="1" dirty="0" err="1"/>
              <a:t>cltv</a:t>
            </a:r>
            <a:r>
              <a:rPr lang="en-US" dirty="0"/>
              <a:t>: All policy type have almost equal proportion for </a:t>
            </a:r>
            <a:r>
              <a:rPr lang="en-US" dirty="0" err="1"/>
              <a:t>cltv</a:t>
            </a:r>
            <a:endParaRPr lang="en-US" dirty="0"/>
          </a:p>
        </p:txBody>
      </p:sp>
    </p:spTree>
    <p:extLst>
      <p:ext uri="{BB962C8B-B14F-4D97-AF65-F5344CB8AC3E}">
        <p14:creationId xmlns:p14="http://schemas.microsoft.com/office/powerpoint/2010/main" val="24775124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TotalTime>
  <Words>987</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Helvetica Neue</vt:lpstr>
      <vt:lpstr>Roboto</vt:lpstr>
      <vt:lpstr>Trebuchet MS</vt:lpstr>
      <vt:lpstr>Wingdings 3</vt:lpstr>
      <vt:lpstr>Facet</vt:lpstr>
      <vt:lpstr>Predict CLTV of a Customer</vt:lpstr>
      <vt:lpstr>Problem Statement</vt:lpstr>
      <vt:lpstr>DataSet Details</vt:lpstr>
      <vt:lpstr>Data gathering</vt:lpstr>
      <vt:lpstr>Exploratory Data Analysis [Basic]</vt:lpstr>
      <vt:lpstr>Univariate Analysis [Target] </vt:lpstr>
      <vt:lpstr>Univariate Analysis [Categorical]</vt:lpstr>
      <vt:lpstr>Univariate Analysis [Continuous]</vt:lpstr>
      <vt:lpstr>Bivariate Analysis [Categorical vs Target] </vt:lpstr>
      <vt:lpstr>Bivariate Analysis [Categorical vs Target] </vt:lpstr>
      <vt:lpstr>Bivariate Analysis [Continuous vs Target]</vt:lpstr>
      <vt:lpstr>Feature Engineering </vt:lpstr>
      <vt:lpstr>Feature Engineering </vt:lpstr>
      <vt:lpstr>Feature Engineering </vt:lpstr>
      <vt:lpstr>Feature Engineering</vt:lpstr>
      <vt:lpstr>Feature Engineering</vt:lpstr>
      <vt:lpstr>Model Building</vt:lpstr>
      <vt:lpstr>Model Building</vt:lpstr>
      <vt:lpstr>Model Selection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CLTV of a Customer</dc:title>
  <dc:creator>Saurabh Ramdin</dc:creator>
  <cp:lastModifiedBy>Saurabh Ramdin</cp:lastModifiedBy>
  <cp:revision>14</cp:revision>
  <dcterms:created xsi:type="dcterms:W3CDTF">2023-01-20T05:26:30Z</dcterms:created>
  <dcterms:modified xsi:type="dcterms:W3CDTF">2023-01-22T13:49:29Z</dcterms:modified>
</cp:coreProperties>
</file>