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libri (MS) Bold" charset="1" panose="020F0702030404030204"/>
      <p:regular r:id="rId24"/>
    </p:embeddedFont>
    <p:embeddedFont>
      <p:font typeface="Open Sans Bold" charset="1" panose="020B0806030504020204"/>
      <p:regular r:id="rId25"/>
    </p:embeddedFont>
    <p:embeddedFont>
      <p:font typeface="Codec Pro Bold" charset="1" panose="00000600000000000000"/>
      <p:regular r:id="rId26"/>
    </p:embeddedFont>
    <p:embeddedFont>
      <p:font typeface="Codec Pro Ultra-Bold" charset="1" panose="00000700000000000000"/>
      <p:regular r:id="rId27"/>
    </p:embeddedFont>
    <p:embeddedFont>
      <p:font typeface="Open Sans" charset="1" panose="020B0606030504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38.png" Type="http://schemas.openxmlformats.org/officeDocument/2006/relationships/image"/><Relationship Id="rId13" Target="../media/image39.svg" Type="http://schemas.openxmlformats.org/officeDocument/2006/relationships/image"/><Relationship Id="rId14" Target="../media/image40.png" Type="http://schemas.openxmlformats.org/officeDocument/2006/relationships/image"/><Relationship Id="rId15" Target="../media/image41.svg" Type="http://schemas.openxmlformats.org/officeDocument/2006/relationships/image"/><Relationship Id="rId16" Target="../media/image42.png" Type="http://schemas.openxmlformats.org/officeDocument/2006/relationships/image"/><Relationship Id="rId17" Target="../media/image43.svg" Type="http://schemas.openxmlformats.org/officeDocument/2006/relationships/image"/><Relationship Id="rId18" Target="../media/image44.png" Type="http://schemas.openxmlformats.org/officeDocument/2006/relationships/image"/><Relationship Id="rId19" Target="../media/image45.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2" Target="../media/image2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 Id="rId3" Target="../media/VAGyIOee7Z0.mp4" Type="http://schemas.openxmlformats.org/officeDocument/2006/relationships/video"/><Relationship Id="rId4" Target="../media/VAGyIOee7Z0.mp4" Type="http://schemas.microsoft.com/office/2007/relationships/media"/></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275044">
            <a:off x="-2343677" y="-3739179"/>
            <a:ext cx="6744755" cy="6794167"/>
          </a:xfrm>
          <a:custGeom>
            <a:avLst/>
            <a:gdLst/>
            <a:ahLst/>
            <a:cxnLst/>
            <a:rect r="r" b="b" t="t" l="l"/>
            <a:pathLst>
              <a:path h="6794167" w="6744755">
                <a:moveTo>
                  <a:pt x="0" y="0"/>
                </a:moveTo>
                <a:lnTo>
                  <a:pt x="6744754" y="0"/>
                </a:lnTo>
                <a:lnTo>
                  <a:pt x="6744754" y="6794167"/>
                </a:lnTo>
                <a:lnTo>
                  <a:pt x="0" y="6794167"/>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2275044">
            <a:off x="-2181586" y="7737616"/>
            <a:ext cx="6744755" cy="6794167"/>
          </a:xfrm>
          <a:custGeom>
            <a:avLst/>
            <a:gdLst/>
            <a:ahLst/>
            <a:cxnLst/>
            <a:rect r="r" b="b" t="t" l="l"/>
            <a:pathLst>
              <a:path h="6794167" w="6744755">
                <a:moveTo>
                  <a:pt x="0" y="0"/>
                </a:moveTo>
                <a:lnTo>
                  <a:pt x="6744755" y="0"/>
                </a:lnTo>
                <a:lnTo>
                  <a:pt x="6744755" y="6794167"/>
                </a:lnTo>
                <a:lnTo>
                  <a:pt x="0" y="6794167"/>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576638">
            <a:off x="12925897" y="-4879659"/>
            <a:ext cx="6744755" cy="6794167"/>
          </a:xfrm>
          <a:custGeom>
            <a:avLst/>
            <a:gdLst/>
            <a:ahLst/>
            <a:cxnLst/>
            <a:rect r="r" b="b" t="t" l="l"/>
            <a:pathLst>
              <a:path h="6794167" w="6744755">
                <a:moveTo>
                  <a:pt x="0" y="0"/>
                </a:moveTo>
                <a:lnTo>
                  <a:pt x="6744754" y="0"/>
                </a:lnTo>
                <a:lnTo>
                  <a:pt x="6744754" y="6794167"/>
                </a:lnTo>
                <a:lnTo>
                  <a:pt x="0" y="6794167"/>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2275044">
            <a:off x="13886923" y="7134210"/>
            <a:ext cx="6744755" cy="6794167"/>
          </a:xfrm>
          <a:custGeom>
            <a:avLst/>
            <a:gdLst/>
            <a:ahLst/>
            <a:cxnLst/>
            <a:rect r="r" b="b" t="t" l="l"/>
            <a:pathLst>
              <a:path h="6794167" w="6744755">
                <a:moveTo>
                  <a:pt x="0" y="0"/>
                </a:moveTo>
                <a:lnTo>
                  <a:pt x="6744754" y="0"/>
                </a:lnTo>
                <a:lnTo>
                  <a:pt x="6744754" y="6794167"/>
                </a:lnTo>
                <a:lnTo>
                  <a:pt x="0" y="6794167"/>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250653" y="967501"/>
            <a:ext cx="5736807" cy="1456762"/>
          </a:xfrm>
          <a:custGeom>
            <a:avLst/>
            <a:gdLst/>
            <a:ahLst/>
            <a:cxnLst/>
            <a:rect r="r" b="b" t="t" l="l"/>
            <a:pathLst>
              <a:path h="1456762" w="5736807">
                <a:moveTo>
                  <a:pt x="0" y="0"/>
                </a:moveTo>
                <a:lnTo>
                  <a:pt x="5736806" y="0"/>
                </a:lnTo>
                <a:lnTo>
                  <a:pt x="5736806" y="1456762"/>
                </a:lnTo>
                <a:lnTo>
                  <a:pt x="0" y="1456762"/>
                </a:lnTo>
                <a:lnTo>
                  <a:pt x="0" y="0"/>
                </a:lnTo>
                <a:close/>
              </a:path>
            </a:pathLst>
          </a:custGeom>
          <a:blipFill>
            <a:blip r:embed="rId4"/>
            <a:stretch>
              <a:fillRect l="0" t="0" r="0" b="0"/>
            </a:stretch>
          </a:blipFill>
        </p:spPr>
      </p:sp>
      <p:sp>
        <p:nvSpPr>
          <p:cNvPr name="Freeform 7" id="7"/>
          <p:cNvSpPr/>
          <p:nvPr/>
        </p:nvSpPr>
        <p:spPr>
          <a:xfrm flipH="false" flipV="false" rot="0">
            <a:off x="14729501" y="127109"/>
            <a:ext cx="3137545" cy="3137545"/>
          </a:xfrm>
          <a:custGeom>
            <a:avLst/>
            <a:gdLst/>
            <a:ahLst/>
            <a:cxnLst/>
            <a:rect r="r" b="b" t="t" l="l"/>
            <a:pathLst>
              <a:path h="3137545" w="3137545">
                <a:moveTo>
                  <a:pt x="0" y="0"/>
                </a:moveTo>
                <a:lnTo>
                  <a:pt x="3137546" y="0"/>
                </a:lnTo>
                <a:lnTo>
                  <a:pt x="3137546" y="3137545"/>
                </a:lnTo>
                <a:lnTo>
                  <a:pt x="0" y="3137545"/>
                </a:lnTo>
                <a:lnTo>
                  <a:pt x="0" y="0"/>
                </a:lnTo>
                <a:close/>
              </a:path>
            </a:pathLst>
          </a:custGeom>
          <a:blipFill>
            <a:blip r:embed="rId5"/>
            <a:stretch>
              <a:fillRect l="0" t="0" r="0" b="0"/>
            </a:stretch>
          </a:blipFill>
        </p:spPr>
      </p:sp>
      <p:sp>
        <p:nvSpPr>
          <p:cNvPr name="TextBox 8" id="8"/>
          <p:cNvSpPr txBox="true"/>
          <p:nvPr/>
        </p:nvSpPr>
        <p:spPr>
          <a:xfrm rot="0">
            <a:off x="3119056" y="3066015"/>
            <a:ext cx="12556331" cy="4492386"/>
          </a:xfrm>
          <a:prstGeom prst="rect">
            <a:avLst/>
          </a:prstGeom>
        </p:spPr>
        <p:txBody>
          <a:bodyPr anchor="t" rtlCol="false" tIns="0" lIns="0" bIns="0" rIns="0">
            <a:spAutoFit/>
          </a:bodyPr>
          <a:lstStyle/>
          <a:p>
            <a:pPr algn="ctr">
              <a:lnSpc>
                <a:spcPts val="32738"/>
              </a:lnSpc>
            </a:pPr>
            <a:r>
              <a:rPr lang="en-US" sz="23384" b="true">
                <a:solidFill>
                  <a:srgbClr val="FFFFFF"/>
                </a:solidFill>
                <a:latin typeface="Calibri (MS) Bold"/>
                <a:ea typeface="Calibri (MS) Bold"/>
                <a:cs typeface="Calibri (MS) Bold"/>
                <a:sym typeface="Calibri (MS) Bold"/>
              </a:rPr>
              <a:t>Tani-Noua</a:t>
            </a:r>
          </a:p>
        </p:txBody>
      </p:sp>
      <p:sp>
        <p:nvSpPr>
          <p:cNvPr name="TextBox 9" id="9"/>
          <p:cNvSpPr txBox="true"/>
          <p:nvPr/>
        </p:nvSpPr>
        <p:spPr>
          <a:xfrm rot="0">
            <a:off x="3579617" y="6930797"/>
            <a:ext cx="11635209" cy="1296940"/>
          </a:xfrm>
          <a:prstGeom prst="rect">
            <a:avLst/>
          </a:prstGeom>
        </p:spPr>
        <p:txBody>
          <a:bodyPr anchor="t" rtlCol="false" tIns="0" lIns="0" bIns="0" rIns="0">
            <a:spAutoFit/>
          </a:bodyPr>
          <a:lstStyle/>
          <a:p>
            <a:pPr algn="ctr">
              <a:lnSpc>
                <a:spcPts val="5268"/>
              </a:lnSpc>
            </a:pPr>
            <a:r>
              <a:rPr lang="en-US" sz="3763" b="true">
                <a:solidFill>
                  <a:srgbClr val="054129"/>
                </a:solidFill>
                <a:latin typeface="Open Sans Bold"/>
                <a:ea typeface="Open Sans Bold"/>
                <a:cs typeface="Open Sans Bold"/>
                <a:sym typeface="Open Sans Bold"/>
              </a:rPr>
              <a:t>« Simplifie</a:t>
            </a:r>
            <a:r>
              <a:rPr lang="en-US" b="true" sz="3763">
                <a:solidFill>
                  <a:srgbClr val="054129"/>
                </a:solidFill>
                <a:latin typeface="Open Sans Bold"/>
                <a:ea typeface="Open Sans Bold"/>
                <a:cs typeface="Open Sans Bold"/>
                <a:sym typeface="Open Sans Bold"/>
              </a:rPr>
              <a:t>r le paiement digital en Côte d'Ivoire »</a:t>
            </a:r>
          </a:p>
          <a:p>
            <a:pPr algn="ctr">
              <a:lnSpc>
                <a:spcPts val="526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747502" y="4659042"/>
            <a:ext cx="2475371" cy="247537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78189" y="0"/>
                  </a:moveTo>
                  <a:lnTo>
                    <a:pt x="734610" y="0"/>
                  </a:lnTo>
                  <a:cubicBezTo>
                    <a:pt x="755348" y="0"/>
                    <a:pt x="775235" y="8238"/>
                    <a:pt x="789899" y="22901"/>
                  </a:cubicBezTo>
                  <a:cubicBezTo>
                    <a:pt x="804562" y="37565"/>
                    <a:pt x="812800" y="57452"/>
                    <a:pt x="812800" y="78189"/>
                  </a:cubicBezTo>
                  <a:lnTo>
                    <a:pt x="812800" y="734610"/>
                  </a:lnTo>
                  <a:cubicBezTo>
                    <a:pt x="812800" y="755348"/>
                    <a:pt x="804562" y="775235"/>
                    <a:pt x="789899" y="789899"/>
                  </a:cubicBezTo>
                  <a:cubicBezTo>
                    <a:pt x="775235" y="804562"/>
                    <a:pt x="755348" y="812800"/>
                    <a:pt x="734610" y="812800"/>
                  </a:cubicBezTo>
                  <a:lnTo>
                    <a:pt x="78189" y="812800"/>
                  </a:lnTo>
                  <a:cubicBezTo>
                    <a:pt x="57452" y="812800"/>
                    <a:pt x="37565" y="804562"/>
                    <a:pt x="22901" y="789899"/>
                  </a:cubicBezTo>
                  <a:cubicBezTo>
                    <a:pt x="8238" y="775235"/>
                    <a:pt x="0" y="755348"/>
                    <a:pt x="0" y="734610"/>
                  </a:cubicBezTo>
                  <a:lnTo>
                    <a:pt x="0" y="78189"/>
                  </a:lnTo>
                  <a:cubicBezTo>
                    <a:pt x="0" y="57452"/>
                    <a:pt x="8238" y="37565"/>
                    <a:pt x="22901" y="22901"/>
                  </a:cubicBezTo>
                  <a:cubicBezTo>
                    <a:pt x="37565" y="8238"/>
                    <a:pt x="57452" y="0"/>
                    <a:pt x="78189" y="0"/>
                  </a:cubicBezTo>
                  <a:close/>
                </a:path>
              </a:pathLst>
            </a:custGeom>
            <a:solidFill>
              <a:srgbClr val="0D965E"/>
            </a:solidFill>
          </p:spPr>
        </p:sp>
        <p:sp>
          <p:nvSpPr>
            <p:cNvPr name="TextBox 10" id="10"/>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grpSp>
        <p:nvGrpSpPr>
          <p:cNvPr name="Group 11" id="11"/>
          <p:cNvGrpSpPr/>
          <p:nvPr/>
        </p:nvGrpSpPr>
        <p:grpSpPr>
          <a:xfrm rot="0">
            <a:off x="11409592" y="4676023"/>
            <a:ext cx="2475371" cy="247537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78189" y="0"/>
                  </a:moveTo>
                  <a:lnTo>
                    <a:pt x="734610" y="0"/>
                  </a:lnTo>
                  <a:cubicBezTo>
                    <a:pt x="755348" y="0"/>
                    <a:pt x="775235" y="8238"/>
                    <a:pt x="789899" y="22901"/>
                  </a:cubicBezTo>
                  <a:cubicBezTo>
                    <a:pt x="804562" y="37565"/>
                    <a:pt x="812800" y="57452"/>
                    <a:pt x="812800" y="78189"/>
                  </a:cubicBezTo>
                  <a:lnTo>
                    <a:pt x="812800" y="734610"/>
                  </a:lnTo>
                  <a:cubicBezTo>
                    <a:pt x="812800" y="755348"/>
                    <a:pt x="804562" y="775235"/>
                    <a:pt x="789899" y="789899"/>
                  </a:cubicBezTo>
                  <a:cubicBezTo>
                    <a:pt x="775235" y="804562"/>
                    <a:pt x="755348" y="812800"/>
                    <a:pt x="734610" y="812800"/>
                  </a:cubicBezTo>
                  <a:lnTo>
                    <a:pt x="78189" y="812800"/>
                  </a:lnTo>
                  <a:cubicBezTo>
                    <a:pt x="57452" y="812800"/>
                    <a:pt x="37565" y="804562"/>
                    <a:pt x="22901" y="789899"/>
                  </a:cubicBezTo>
                  <a:cubicBezTo>
                    <a:pt x="8238" y="775235"/>
                    <a:pt x="0" y="755348"/>
                    <a:pt x="0" y="734610"/>
                  </a:cubicBezTo>
                  <a:lnTo>
                    <a:pt x="0" y="78189"/>
                  </a:lnTo>
                  <a:cubicBezTo>
                    <a:pt x="0" y="57452"/>
                    <a:pt x="8238" y="37565"/>
                    <a:pt x="22901" y="22901"/>
                  </a:cubicBezTo>
                  <a:cubicBezTo>
                    <a:pt x="37565" y="8238"/>
                    <a:pt x="57452" y="0"/>
                    <a:pt x="78189" y="0"/>
                  </a:cubicBezTo>
                  <a:close/>
                </a:path>
              </a:pathLst>
            </a:custGeom>
            <a:solidFill>
              <a:srgbClr val="0D965E"/>
            </a:solidFill>
          </p:spPr>
        </p:sp>
        <p:sp>
          <p:nvSpPr>
            <p:cNvPr name="TextBox 13" id="13"/>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grpSp>
        <p:nvGrpSpPr>
          <p:cNvPr name="Group 14" id="14"/>
          <p:cNvGrpSpPr/>
          <p:nvPr/>
        </p:nvGrpSpPr>
        <p:grpSpPr>
          <a:xfrm rot="0">
            <a:off x="4302699" y="4574587"/>
            <a:ext cx="2475371" cy="247537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9424" y="0"/>
                  </a:moveTo>
                  <a:lnTo>
                    <a:pt x="753376" y="0"/>
                  </a:lnTo>
                  <a:cubicBezTo>
                    <a:pt x="786195" y="0"/>
                    <a:pt x="812800" y="26605"/>
                    <a:pt x="812800" y="59424"/>
                  </a:cubicBezTo>
                  <a:lnTo>
                    <a:pt x="812800" y="753376"/>
                  </a:lnTo>
                  <a:cubicBezTo>
                    <a:pt x="812800" y="786195"/>
                    <a:pt x="786195" y="812800"/>
                    <a:pt x="753376" y="812800"/>
                  </a:cubicBezTo>
                  <a:lnTo>
                    <a:pt x="59424" y="812800"/>
                  </a:lnTo>
                  <a:cubicBezTo>
                    <a:pt x="26605" y="812800"/>
                    <a:pt x="0" y="786195"/>
                    <a:pt x="0" y="753376"/>
                  </a:cubicBezTo>
                  <a:lnTo>
                    <a:pt x="0" y="59424"/>
                  </a:lnTo>
                  <a:cubicBezTo>
                    <a:pt x="0" y="26605"/>
                    <a:pt x="26605" y="0"/>
                    <a:pt x="59424" y="0"/>
                  </a:cubicBezTo>
                  <a:close/>
                </a:path>
              </a:pathLst>
            </a:custGeom>
            <a:solidFill>
              <a:srgbClr val="0D965E"/>
            </a:solidFill>
          </p:spPr>
        </p:sp>
        <p:sp>
          <p:nvSpPr>
            <p:cNvPr name="TextBox 16" id="16"/>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grpSp>
        <p:nvGrpSpPr>
          <p:cNvPr name="Group 17" id="17"/>
          <p:cNvGrpSpPr/>
          <p:nvPr/>
        </p:nvGrpSpPr>
        <p:grpSpPr>
          <a:xfrm rot="0">
            <a:off x="14961288" y="4659042"/>
            <a:ext cx="2475371" cy="24753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78189" y="0"/>
                  </a:moveTo>
                  <a:lnTo>
                    <a:pt x="734610" y="0"/>
                  </a:lnTo>
                  <a:cubicBezTo>
                    <a:pt x="755348" y="0"/>
                    <a:pt x="775235" y="8238"/>
                    <a:pt x="789899" y="22901"/>
                  </a:cubicBezTo>
                  <a:cubicBezTo>
                    <a:pt x="804562" y="37565"/>
                    <a:pt x="812800" y="57452"/>
                    <a:pt x="812800" y="78189"/>
                  </a:cubicBezTo>
                  <a:lnTo>
                    <a:pt x="812800" y="734610"/>
                  </a:lnTo>
                  <a:cubicBezTo>
                    <a:pt x="812800" y="755348"/>
                    <a:pt x="804562" y="775235"/>
                    <a:pt x="789899" y="789899"/>
                  </a:cubicBezTo>
                  <a:cubicBezTo>
                    <a:pt x="775235" y="804562"/>
                    <a:pt x="755348" y="812800"/>
                    <a:pt x="734610" y="812800"/>
                  </a:cubicBezTo>
                  <a:lnTo>
                    <a:pt x="78189" y="812800"/>
                  </a:lnTo>
                  <a:cubicBezTo>
                    <a:pt x="57452" y="812800"/>
                    <a:pt x="37565" y="804562"/>
                    <a:pt x="22901" y="789899"/>
                  </a:cubicBezTo>
                  <a:cubicBezTo>
                    <a:pt x="8238" y="775235"/>
                    <a:pt x="0" y="755348"/>
                    <a:pt x="0" y="734610"/>
                  </a:cubicBezTo>
                  <a:lnTo>
                    <a:pt x="0" y="78189"/>
                  </a:lnTo>
                  <a:cubicBezTo>
                    <a:pt x="0" y="57452"/>
                    <a:pt x="8238" y="37565"/>
                    <a:pt x="22901" y="22901"/>
                  </a:cubicBezTo>
                  <a:cubicBezTo>
                    <a:pt x="37565" y="8238"/>
                    <a:pt x="57452" y="0"/>
                    <a:pt x="78189" y="0"/>
                  </a:cubicBezTo>
                  <a:close/>
                </a:path>
              </a:pathLst>
            </a:custGeom>
            <a:solidFill>
              <a:srgbClr val="0D965E"/>
            </a:solidFill>
          </p:spPr>
        </p:sp>
        <p:sp>
          <p:nvSpPr>
            <p:cNvPr name="TextBox 19" id="19"/>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sp>
        <p:nvSpPr>
          <p:cNvPr name="Freeform 20" id="20"/>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4">
              <a:extLst>
                <a:ext uri="{96DAC541-7B7A-43D3-8B79-37D633B846F1}">
                  <asvg:svgBlip xmlns:asvg="http://schemas.microsoft.com/office/drawing/2016/SVG/main" r:embed="rId5"/>
                </a:ext>
              </a:extLst>
            </a:blip>
            <a:stretch>
              <a:fillRect l="0" t="-2000794" r="0" b="0"/>
            </a:stretch>
          </a:blipFill>
        </p:spPr>
      </p:sp>
      <p:grpSp>
        <p:nvGrpSpPr>
          <p:cNvPr name="Group 21" id="21"/>
          <p:cNvGrpSpPr/>
          <p:nvPr/>
        </p:nvGrpSpPr>
        <p:grpSpPr>
          <a:xfrm rot="0">
            <a:off x="7857897" y="4659042"/>
            <a:ext cx="2475371" cy="247537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78189" y="0"/>
                  </a:moveTo>
                  <a:lnTo>
                    <a:pt x="734610" y="0"/>
                  </a:lnTo>
                  <a:cubicBezTo>
                    <a:pt x="755348" y="0"/>
                    <a:pt x="775235" y="8238"/>
                    <a:pt x="789899" y="22901"/>
                  </a:cubicBezTo>
                  <a:cubicBezTo>
                    <a:pt x="804562" y="37565"/>
                    <a:pt x="812800" y="57452"/>
                    <a:pt x="812800" y="78189"/>
                  </a:cubicBezTo>
                  <a:lnTo>
                    <a:pt x="812800" y="734610"/>
                  </a:lnTo>
                  <a:cubicBezTo>
                    <a:pt x="812800" y="755348"/>
                    <a:pt x="804562" y="775235"/>
                    <a:pt x="789899" y="789899"/>
                  </a:cubicBezTo>
                  <a:cubicBezTo>
                    <a:pt x="775235" y="804562"/>
                    <a:pt x="755348" y="812800"/>
                    <a:pt x="734610" y="812800"/>
                  </a:cubicBezTo>
                  <a:lnTo>
                    <a:pt x="78189" y="812800"/>
                  </a:lnTo>
                  <a:cubicBezTo>
                    <a:pt x="57452" y="812800"/>
                    <a:pt x="37565" y="804562"/>
                    <a:pt x="22901" y="789899"/>
                  </a:cubicBezTo>
                  <a:cubicBezTo>
                    <a:pt x="8238" y="775235"/>
                    <a:pt x="0" y="755348"/>
                    <a:pt x="0" y="734610"/>
                  </a:cubicBezTo>
                  <a:lnTo>
                    <a:pt x="0" y="78189"/>
                  </a:lnTo>
                  <a:cubicBezTo>
                    <a:pt x="0" y="57452"/>
                    <a:pt x="8238" y="37565"/>
                    <a:pt x="22901" y="22901"/>
                  </a:cubicBezTo>
                  <a:cubicBezTo>
                    <a:pt x="37565" y="8238"/>
                    <a:pt x="57452" y="0"/>
                    <a:pt x="78189" y="0"/>
                  </a:cubicBezTo>
                  <a:close/>
                </a:path>
              </a:pathLst>
            </a:custGeom>
            <a:solidFill>
              <a:srgbClr val="0D965E"/>
            </a:solidFill>
          </p:spPr>
        </p:sp>
        <p:sp>
          <p:nvSpPr>
            <p:cNvPr name="TextBox 23" id="23"/>
            <p:cNvSpPr txBox="true"/>
            <p:nvPr/>
          </p:nvSpPr>
          <p:spPr>
            <a:xfrm>
              <a:off x="0" y="0"/>
              <a:ext cx="812800" cy="812800"/>
            </a:xfrm>
            <a:prstGeom prst="rect">
              <a:avLst/>
            </a:prstGeom>
          </p:spPr>
          <p:txBody>
            <a:bodyPr anchor="ctr" rtlCol="false" tIns="50800" lIns="50800" bIns="50800" rIns="50800"/>
            <a:lstStyle/>
            <a:p>
              <a:pPr algn="ctr">
                <a:lnSpc>
                  <a:spcPts val="1383"/>
                </a:lnSpc>
              </a:pPr>
            </a:p>
          </p:txBody>
        </p:sp>
      </p:grpSp>
      <p:sp>
        <p:nvSpPr>
          <p:cNvPr name="TextBox 24" id="24"/>
          <p:cNvSpPr txBox="true"/>
          <p:nvPr/>
        </p:nvSpPr>
        <p:spPr>
          <a:xfrm rot="0">
            <a:off x="15062724" y="7313838"/>
            <a:ext cx="2497390" cy="870799"/>
          </a:xfrm>
          <a:prstGeom prst="rect">
            <a:avLst/>
          </a:prstGeom>
        </p:spPr>
        <p:txBody>
          <a:bodyPr anchor="t" rtlCol="false" tIns="0" lIns="0" bIns="0" rIns="0">
            <a:spAutoFit/>
          </a:bodyPr>
          <a:lstStyle/>
          <a:p>
            <a:pPr algn="l">
              <a:lnSpc>
                <a:spcPts val="3122"/>
              </a:lnSpc>
            </a:pPr>
            <a:r>
              <a:rPr lang="en-US" sz="3321" b="true">
                <a:solidFill>
                  <a:srgbClr val="15193E"/>
                </a:solidFill>
                <a:latin typeface="Codec Pro Bold"/>
                <a:ea typeface="Codec Pro Bold"/>
                <a:cs typeface="Codec Pro Bold"/>
                <a:sym typeface="Codec Pro Bold"/>
              </a:rPr>
              <a:t>Electro-Techniciens</a:t>
            </a:r>
          </a:p>
        </p:txBody>
      </p:sp>
      <p:sp>
        <p:nvSpPr>
          <p:cNvPr name="Freeform 25" id="25"/>
          <p:cNvSpPr/>
          <p:nvPr/>
        </p:nvSpPr>
        <p:spPr>
          <a:xfrm flipH="false" flipV="false" rot="-5400000">
            <a:off x="620412" y="8361592"/>
            <a:ext cx="2958613" cy="2980288"/>
          </a:xfrm>
          <a:custGeom>
            <a:avLst/>
            <a:gdLst/>
            <a:ahLst/>
            <a:cxnLst/>
            <a:rect r="r" b="b" t="t" l="l"/>
            <a:pathLst>
              <a:path h="2980288" w="2958613">
                <a:moveTo>
                  <a:pt x="0" y="0"/>
                </a:moveTo>
                <a:lnTo>
                  <a:pt x="2958613" y="0"/>
                </a:lnTo>
                <a:lnTo>
                  <a:pt x="2958613" y="2980288"/>
                </a:lnTo>
                <a:lnTo>
                  <a:pt x="0" y="2980288"/>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3181753">
            <a:off x="3951350" y="8566598"/>
            <a:ext cx="2464003" cy="2482054"/>
          </a:xfrm>
          <a:custGeom>
            <a:avLst/>
            <a:gdLst/>
            <a:ahLst/>
            <a:cxnLst/>
            <a:rect r="r" b="b" t="t" l="l"/>
            <a:pathLst>
              <a:path h="2482054" w="2464003">
                <a:moveTo>
                  <a:pt x="0" y="0"/>
                </a:moveTo>
                <a:lnTo>
                  <a:pt x="2464003" y="0"/>
                </a:lnTo>
                <a:lnTo>
                  <a:pt x="2464003" y="2482055"/>
                </a:lnTo>
                <a:lnTo>
                  <a:pt x="0" y="2482055"/>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7193225">
            <a:off x="6937085" y="9168542"/>
            <a:ext cx="2464003" cy="2482054"/>
          </a:xfrm>
          <a:custGeom>
            <a:avLst/>
            <a:gdLst/>
            <a:ahLst/>
            <a:cxnLst/>
            <a:rect r="r" b="b" t="t" l="l"/>
            <a:pathLst>
              <a:path h="2482054" w="2464003">
                <a:moveTo>
                  <a:pt x="0" y="0"/>
                </a:moveTo>
                <a:lnTo>
                  <a:pt x="2464004" y="0"/>
                </a:lnTo>
                <a:lnTo>
                  <a:pt x="2464004" y="2482055"/>
                </a:lnTo>
                <a:lnTo>
                  <a:pt x="0" y="2482055"/>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7193225">
            <a:off x="9725397" y="8892317"/>
            <a:ext cx="2464003" cy="2482054"/>
          </a:xfrm>
          <a:custGeom>
            <a:avLst/>
            <a:gdLst/>
            <a:ahLst/>
            <a:cxnLst/>
            <a:rect r="r" b="b" t="t" l="l"/>
            <a:pathLst>
              <a:path h="2482054" w="2464003">
                <a:moveTo>
                  <a:pt x="0" y="0"/>
                </a:moveTo>
                <a:lnTo>
                  <a:pt x="2464004" y="0"/>
                </a:lnTo>
                <a:lnTo>
                  <a:pt x="2464004" y="2482055"/>
                </a:lnTo>
                <a:lnTo>
                  <a:pt x="0" y="2482055"/>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7193225">
            <a:off x="12475326" y="8435117"/>
            <a:ext cx="2464003" cy="2482054"/>
          </a:xfrm>
          <a:custGeom>
            <a:avLst/>
            <a:gdLst/>
            <a:ahLst/>
            <a:cxnLst/>
            <a:rect r="r" b="b" t="t" l="l"/>
            <a:pathLst>
              <a:path h="2482054" w="2464003">
                <a:moveTo>
                  <a:pt x="0" y="0"/>
                </a:moveTo>
                <a:lnTo>
                  <a:pt x="2464003" y="0"/>
                </a:lnTo>
                <a:lnTo>
                  <a:pt x="2464003" y="2482055"/>
                </a:lnTo>
                <a:lnTo>
                  <a:pt x="0" y="2482055"/>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7193225">
            <a:off x="15493915" y="8610709"/>
            <a:ext cx="2464003" cy="2482054"/>
          </a:xfrm>
          <a:custGeom>
            <a:avLst/>
            <a:gdLst/>
            <a:ahLst/>
            <a:cxnLst/>
            <a:rect r="r" b="b" t="t" l="l"/>
            <a:pathLst>
              <a:path h="2482054" w="2464003">
                <a:moveTo>
                  <a:pt x="0" y="0"/>
                </a:moveTo>
                <a:lnTo>
                  <a:pt x="2464003" y="0"/>
                </a:lnTo>
                <a:lnTo>
                  <a:pt x="2464003" y="2482054"/>
                </a:lnTo>
                <a:lnTo>
                  <a:pt x="0" y="2482054"/>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0">
            <a:off x="503762" y="8076964"/>
            <a:ext cx="17599229" cy="1339508"/>
            <a:chOff x="0" y="0"/>
            <a:chExt cx="4635188" cy="352792"/>
          </a:xfrm>
        </p:grpSpPr>
        <p:sp>
          <p:nvSpPr>
            <p:cNvPr name="Freeform 32" id="32"/>
            <p:cNvSpPr/>
            <p:nvPr/>
          </p:nvSpPr>
          <p:spPr>
            <a:xfrm flipH="false" flipV="false" rot="0">
              <a:off x="0" y="0"/>
              <a:ext cx="4635188" cy="352792"/>
            </a:xfrm>
            <a:custGeom>
              <a:avLst/>
              <a:gdLst/>
              <a:ahLst/>
              <a:cxnLst/>
              <a:rect r="r" b="b" t="t" l="l"/>
              <a:pathLst>
                <a:path h="352792" w="4635188">
                  <a:moveTo>
                    <a:pt x="0" y="0"/>
                  </a:moveTo>
                  <a:lnTo>
                    <a:pt x="4635188" y="0"/>
                  </a:lnTo>
                  <a:lnTo>
                    <a:pt x="4635188" y="352792"/>
                  </a:lnTo>
                  <a:lnTo>
                    <a:pt x="0" y="352792"/>
                  </a:lnTo>
                  <a:close/>
                </a:path>
              </a:pathLst>
            </a:custGeom>
            <a:solidFill>
              <a:srgbClr val="E4E5EC"/>
            </a:solidFill>
          </p:spPr>
        </p:sp>
        <p:sp>
          <p:nvSpPr>
            <p:cNvPr name="TextBox 33" id="33"/>
            <p:cNvSpPr txBox="true"/>
            <p:nvPr/>
          </p:nvSpPr>
          <p:spPr>
            <a:xfrm>
              <a:off x="0" y="0"/>
              <a:ext cx="4635188" cy="352792"/>
            </a:xfrm>
            <a:prstGeom prst="rect">
              <a:avLst/>
            </a:prstGeom>
          </p:spPr>
          <p:txBody>
            <a:bodyPr anchor="ctr" rtlCol="false" tIns="50800" lIns="50800" bIns="50800" rIns="50800"/>
            <a:lstStyle/>
            <a:p>
              <a:pPr algn="ctr">
                <a:lnSpc>
                  <a:spcPts val="1383"/>
                </a:lnSpc>
              </a:pPr>
            </a:p>
          </p:txBody>
        </p:sp>
      </p:grpSp>
      <p:sp>
        <p:nvSpPr>
          <p:cNvPr name="Freeform 34" id="34"/>
          <p:cNvSpPr/>
          <p:nvPr/>
        </p:nvSpPr>
        <p:spPr>
          <a:xfrm flipH="false" flipV="false" rot="0">
            <a:off x="1023910" y="4849055"/>
            <a:ext cx="1922555" cy="2129307"/>
          </a:xfrm>
          <a:custGeom>
            <a:avLst/>
            <a:gdLst/>
            <a:ahLst/>
            <a:cxnLst/>
            <a:rect r="r" b="b" t="t" l="l"/>
            <a:pathLst>
              <a:path h="2129307" w="1922555">
                <a:moveTo>
                  <a:pt x="0" y="0"/>
                </a:moveTo>
                <a:lnTo>
                  <a:pt x="1922555" y="0"/>
                </a:lnTo>
                <a:lnTo>
                  <a:pt x="1922555" y="2129307"/>
                </a:lnTo>
                <a:lnTo>
                  <a:pt x="0" y="21293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0">
            <a:off x="8130620" y="5005820"/>
            <a:ext cx="1769162" cy="1769162"/>
          </a:xfrm>
          <a:custGeom>
            <a:avLst/>
            <a:gdLst/>
            <a:ahLst/>
            <a:cxnLst/>
            <a:rect r="r" b="b" t="t" l="l"/>
            <a:pathLst>
              <a:path h="1769162" w="1769162">
                <a:moveTo>
                  <a:pt x="0" y="0"/>
                </a:moveTo>
                <a:lnTo>
                  <a:pt x="1769162" y="0"/>
                </a:lnTo>
                <a:lnTo>
                  <a:pt x="1769162" y="1769162"/>
                </a:lnTo>
                <a:lnTo>
                  <a:pt x="0" y="17691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6" id="36"/>
          <p:cNvSpPr/>
          <p:nvPr/>
        </p:nvSpPr>
        <p:spPr>
          <a:xfrm flipH="false" flipV="false" rot="0">
            <a:off x="11685817" y="4956073"/>
            <a:ext cx="1923373" cy="1923373"/>
          </a:xfrm>
          <a:custGeom>
            <a:avLst/>
            <a:gdLst/>
            <a:ahLst/>
            <a:cxnLst/>
            <a:rect r="r" b="b" t="t" l="l"/>
            <a:pathLst>
              <a:path h="1923373" w="1923373">
                <a:moveTo>
                  <a:pt x="0" y="0"/>
                </a:moveTo>
                <a:lnTo>
                  <a:pt x="1923373" y="0"/>
                </a:lnTo>
                <a:lnTo>
                  <a:pt x="1923373" y="1923373"/>
                </a:lnTo>
                <a:lnTo>
                  <a:pt x="0" y="19233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7" id="37"/>
          <p:cNvSpPr/>
          <p:nvPr/>
        </p:nvSpPr>
        <p:spPr>
          <a:xfrm flipH="false" flipV="false" rot="0">
            <a:off x="4585762" y="4846535"/>
            <a:ext cx="1893446" cy="1879676"/>
          </a:xfrm>
          <a:custGeom>
            <a:avLst/>
            <a:gdLst/>
            <a:ahLst/>
            <a:cxnLst/>
            <a:rect r="r" b="b" t="t" l="l"/>
            <a:pathLst>
              <a:path h="1879676" w="1893446">
                <a:moveTo>
                  <a:pt x="0" y="0"/>
                </a:moveTo>
                <a:lnTo>
                  <a:pt x="1893446" y="0"/>
                </a:lnTo>
                <a:lnTo>
                  <a:pt x="1893446" y="1879676"/>
                </a:lnTo>
                <a:lnTo>
                  <a:pt x="0" y="18796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8" id="38"/>
          <p:cNvSpPr/>
          <p:nvPr/>
        </p:nvSpPr>
        <p:spPr>
          <a:xfrm flipH="false" flipV="false" rot="0">
            <a:off x="15062724" y="4956073"/>
            <a:ext cx="2248926" cy="2052656"/>
          </a:xfrm>
          <a:custGeom>
            <a:avLst/>
            <a:gdLst/>
            <a:ahLst/>
            <a:cxnLst/>
            <a:rect r="r" b="b" t="t" l="l"/>
            <a:pathLst>
              <a:path h="2052656" w="2248926">
                <a:moveTo>
                  <a:pt x="0" y="0"/>
                </a:moveTo>
                <a:lnTo>
                  <a:pt x="2248926" y="0"/>
                </a:lnTo>
                <a:lnTo>
                  <a:pt x="2248926" y="2052656"/>
                </a:lnTo>
                <a:lnTo>
                  <a:pt x="0" y="205265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9" id="39"/>
          <p:cNvSpPr/>
          <p:nvPr/>
        </p:nvSpPr>
        <p:spPr>
          <a:xfrm flipH="false" flipV="false" rot="0">
            <a:off x="16311419" y="6150757"/>
            <a:ext cx="1101796" cy="939532"/>
          </a:xfrm>
          <a:custGeom>
            <a:avLst/>
            <a:gdLst/>
            <a:ahLst/>
            <a:cxnLst/>
            <a:rect r="r" b="b" t="t" l="l"/>
            <a:pathLst>
              <a:path h="939532" w="1101796">
                <a:moveTo>
                  <a:pt x="0" y="0"/>
                </a:moveTo>
                <a:lnTo>
                  <a:pt x="1101796" y="0"/>
                </a:lnTo>
                <a:lnTo>
                  <a:pt x="1101796" y="939532"/>
                </a:lnTo>
                <a:lnTo>
                  <a:pt x="0" y="9395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40" id="40"/>
          <p:cNvSpPr txBox="true"/>
          <p:nvPr/>
        </p:nvSpPr>
        <p:spPr>
          <a:xfrm rot="0">
            <a:off x="4085082" y="7508881"/>
            <a:ext cx="2910606" cy="480713"/>
          </a:xfrm>
          <a:prstGeom prst="rect">
            <a:avLst/>
          </a:prstGeom>
        </p:spPr>
        <p:txBody>
          <a:bodyPr anchor="t" rtlCol="false" tIns="0" lIns="0" bIns="0" rIns="0">
            <a:spAutoFit/>
          </a:bodyPr>
          <a:lstStyle/>
          <a:p>
            <a:pPr algn="l">
              <a:lnSpc>
                <a:spcPts val="3122"/>
              </a:lnSpc>
            </a:pPr>
            <a:r>
              <a:rPr lang="en-US" sz="3321" b="true">
                <a:solidFill>
                  <a:srgbClr val="15193E"/>
                </a:solidFill>
                <a:latin typeface="Codec Pro Bold"/>
                <a:ea typeface="Codec Pro Bold"/>
                <a:cs typeface="Codec Pro Bold"/>
                <a:sym typeface="Codec Pro Bold"/>
              </a:rPr>
              <a:t>Developpeurs</a:t>
            </a:r>
          </a:p>
        </p:txBody>
      </p:sp>
      <p:sp>
        <p:nvSpPr>
          <p:cNvPr name="TextBox 41" id="41"/>
          <p:cNvSpPr txBox="true"/>
          <p:nvPr/>
        </p:nvSpPr>
        <p:spPr>
          <a:xfrm rot="0">
            <a:off x="2617139" y="727627"/>
            <a:ext cx="8571657" cy="925703"/>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QUI SOMMES NOUS ?</a:t>
            </a:r>
          </a:p>
        </p:txBody>
      </p:sp>
      <p:sp>
        <p:nvSpPr>
          <p:cNvPr name="TextBox 42" id="42"/>
          <p:cNvSpPr txBox="true"/>
          <p:nvPr/>
        </p:nvSpPr>
        <p:spPr>
          <a:xfrm rot="0">
            <a:off x="519468" y="7508881"/>
            <a:ext cx="2931439" cy="480713"/>
          </a:xfrm>
          <a:prstGeom prst="rect">
            <a:avLst/>
          </a:prstGeom>
        </p:spPr>
        <p:txBody>
          <a:bodyPr anchor="t" rtlCol="false" tIns="0" lIns="0" bIns="0" rIns="0">
            <a:spAutoFit/>
          </a:bodyPr>
          <a:lstStyle/>
          <a:p>
            <a:pPr algn="l">
              <a:lnSpc>
                <a:spcPts val="3122"/>
              </a:lnSpc>
            </a:pPr>
            <a:r>
              <a:rPr lang="en-US" sz="3321" b="true">
                <a:solidFill>
                  <a:srgbClr val="15193E"/>
                </a:solidFill>
                <a:latin typeface="Codec Pro Bold"/>
                <a:ea typeface="Codec Pro Bold"/>
                <a:cs typeface="Codec Pro Bold"/>
                <a:sym typeface="Codec Pro Bold"/>
              </a:rPr>
              <a:t>Data Analyste</a:t>
            </a:r>
          </a:p>
        </p:txBody>
      </p:sp>
      <p:sp>
        <p:nvSpPr>
          <p:cNvPr name="TextBox 43" id="43"/>
          <p:cNvSpPr txBox="true"/>
          <p:nvPr/>
        </p:nvSpPr>
        <p:spPr>
          <a:xfrm rot="0">
            <a:off x="4139622" y="2010517"/>
            <a:ext cx="10008756" cy="1835408"/>
          </a:xfrm>
          <a:prstGeom prst="rect">
            <a:avLst/>
          </a:prstGeom>
        </p:spPr>
        <p:txBody>
          <a:bodyPr anchor="t" rtlCol="false" tIns="0" lIns="0" bIns="0" rIns="0">
            <a:spAutoFit/>
          </a:bodyPr>
          <a:lstStyle/>
          <a:p>
            <a:pPr algn="ctr">
              <a:lnSpc>
                <a:spcPts val="13466"/>
              </a:lnSpc>
            </a:pPr>
            <a:r>
              <a:rPr lang="en-US" sz="9618" b="true">
                <a:solidFill>
                  <a:srgbClr val="FFFFFF"/>
                </a:solidFill>
                <a:latin typeface="Calibri (MS) Bold"/>
                <a:ea typeface="Calibri (MS) Bold"/>
                <a:cs typeface="Calibri (MS) Bold"/>
                <a:sym typeface="Calibri (MS) Bold"/>
              </a:rPr>
              <a:t>New Gen</a:t>
            </a:r>
          </a:p>
        </p:txBody>
      </p:sp>
      <p:sp>
        <p:nvSpPr>
          <p:cNvPr name="TextBox 44" id="44"/>
          <p:cNvSpPr txBox="true"/>
          <p:nvPr/>
        </p:nvSpPr>
        <p:spPr>
          <a:xfrm rot="0">
            <a:off x="11777591" y="7508881"/>
            <a:ext cx="1739373" cy="480713"/>
          </a:xfrm>
          <a:prstGeom prst="rect">
            <a:avLst/>
          </a:prstGeom>
        </p:spPr>
        <p:txBody>
          <a:bodyPr anchor="t" rtlCol="false" tIns="0" lIns="0" bIns="0" rIns="0">
            <a:spAutoFit/>
          </a:bodyPr>
          <a:lstStyle/>
          <a:p>
            <a:pPr algn="l">
              <a:lnSpc>
                <a:spcPts val="3122"/>
              </a:lnSpc>
            </a:pPr>
            <a:r>
              <a:rPr lang="en-US" sz="3321" b="true">
                <a:solidFill>
                  <a:srgbClr val="15193E"/>
                </a:solidFill>
                <a:latin typeface="Codec Pro Bold"/>
                <a:ea typeface="Codec Pro Bold"/>
                <a:cs typeface="Codec Pro Bold"/>
                <a:sym typeface="Codec Pro Bold"/>
              </a:rPr>
              <a:t>Sécurité</a:t>
            </a:r>
          </a:p>
        </p:txBody>
      </p:sp>
      <p:sp>
        <p:nvSpPr>
          <p:cNvPr name="TextBox 45" id="45"/>
          <p:cNvSpPr txBox="true"/>
          <p:nvPr/>
        </p:nvSpPr>
        <p:spPr>
          <a:xfrm rot="0">
            <a:off x="8034673" y="7508881"/>
            <a:ext cx="2121818" cy="480713"/>
          </a:xfrm>
          <a:prstGeom prst="rect">
            <a:avLst/>
          </a:prstGeom>
        </p:spPr>
        <p:txBody>
          <a:bodyPr anchor="t" rtlCol="false" tIns="0" lIns="0" bIns="0" rIns="0">
            <a:spAutoFit/>
          </a:bodyPr>
          <a:lstStyle/>
          <a:p>
            <a:pPr algn="l">
              <a:lnSpc>
                <a:spcPts val="3122"/>
              </a:lnSpc>
            </a:pPr>
            <a:r>
              <a:rPr lang="en-US" sz="3321" b="true">
                <a:solidFill>
                  <a:srgbClr val="15193E"/>
                </a:solidFill>
                <a:latin typeface="Codec Pro Bold"/>
                <a:ea typeface="Codec Pro Bold"/>
                <a:cs typeface="Codec Pro Bold"/>
                <a:sym typeface="Codec Pro Bold"/>
              </a:rPr>
              <a:t>Marketing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grpSp>
        <p:nvGrpSpPr>
          <p:cNvPr name="Group 2" id="2"/>
          <p:cNvGrpSpPr/>
          <p:nvPr/>
        </p:nvGrpSpPr>
        <p:grpSpPr>
          <a:xfrm rot="0">
            <a:off x="10686241" y="0"/>
            <a:ext cx="7601759" cy="10287000"/>
            <a:chOff x="0" y="0"/>
            <a:chExt cx="1177711" cy="1593725"/>
          </a:xfrm>
        </p:grpSpPr>
        <p:sp>
          <p:nvSpPr>
            <p:cNvPr name="Freeform 3" id="3"/>
            <p:cNvSpPr/>
            <p:nvPr/>
          </p:nvSpPr>
          <p:spPr>
            <a:xfrm flipH="false" flipV="false" rot="0">
              <a:off x="0" y="0"/>
              <a:ext cx="1177711" cy="1593725"/>
            </a:xfrm>
            <a:custGeom>
              <a:avLst/>
              <a:gdLst/>
              <a:ahLst/>
              <a:cxnLst/>
              <a:rect r="r" b="b" t="t" l="l"/>
              <a:pathLst>
                <a:path h="1593725" w="1177711">
                  <a:moveTo>
                    <a:pt x="0" y="0"/>
                  </a:moveTo>
                  <a:lnTo>
                    <a:pt x="1177711" y="0"/>
                  </a:lnTo>
                  <a:lnTo>
                    <a:pt x="1177711" y="1593725"/>
                  </a:lnTo>
                  <a:lnTo>
                    <a:pt x="0" y="1593725"/>
                  </a:lnTo>
                  <a:close/>
                </a:path>
              </a:pathLst>
            </a:custGeom>
            <a:blipFill>
              <a:blip r:embed="rId2"/>
              <a:stretch>
                <a:fillRect l="0" t="-5523" r="0" b="-5523"/>
              </a:stretch>
            </a:blipFill>
          </p:spPr>
        </p:sp>
      </p:grpSp>
      <p:grpSp>
        <p:nvGrpSpPr>
          <p:cNvPr name="Group 4" id="4"/>
          <p:cNvGrpSpPr/>
          <p:nvPr/>
        </p:nvGrpSpPr>
        <p:grpSpPr>
          <a:xfrm rot="0">
            <a:off x="1729905" y="3050914"/>
            <a:ext cx="9838730" cy="3729551"/>
            <a:chOff x="0" y="0"/>
            <a:chExt cx="2932566" cy="1111643"/>
          </a:xfrm>
        </p:grpSpPr>
        <p:sp>
          <p:nvSpPr>
            <p:cNvPr name="Freeform 5" id="5"/>
            <p:cNvSpPr/>
            <p:nvPr/>
          </p:nvSpPr>
          <p:spPr>
            <a:xfrm flipH="false" flipV="false" rot="0">
              <a:off x="0" y="0"/>
              <a:ext cx="2932566" cy="1111643"/>
            </a:xfrm>
            <a:custGeom>
              <a:avLst/>
              <a:gdLst/>
              <a:ahLst/>
              <a:cxnLst/>
              <a:rect r="r" b="b" t="t" l="l"/>
              <a:pathLst>
                <a:path h="1111643" w="2932566">
                  <a:moveTo>
                    <a:pt x="17311" y="0"/>
                  </a:moveTo>
                  <a:lnTo>
                    <a:pt x="2915255" y="0"/>
                  </a:lnTo>
                  <a:cubicBezTo>
                    <a:pt x="2919846" y="0"/>
                    <a:pt x="2924249" y="1824"/>
                    <a:pt x="2927496" y="5070"/>
                  </a:cubicBezTo>
                  <a:cubicBezTo>
                    <a:pt x="2930742" y="8317"/>
                    <a:pt x="2932566" y="12720"/>
                    <a:pt x="2932566" y="17311"/>
                  </a:cubicBezTo>
                  <a:lnTo>
                    <a:pt x="2932566" y="1094331"/>
                  </a:lnTo>
                  <a:cubicBezTo>
                    <a:pt x="2932566" y="1098923"/>
                    <a:pt x="2930742" y="1103326"/>
                    <a:pt x="2927496" y="1106572"/>
                  </a:cubicBezTo>
                  <a:cubicBezTo>
                    <a:pt x="2924249" y="1109819"/>
                    <a:pt x="2919846" y="1111643"/>
                    <a:pt x="2915255" y="1111643"/>
                  </a:cubicBezTo>
                  <a:lnTo>
                    <a:pt x="17311" y="1111643"/>
                  </a:lnTo>
                  <a:cubicBezTo>
                    <a:pt x="12720" y="1111643"/>
                    <a:pt x="8317" y="1109819"/>
                    <a:pt x="5070" y="1106572"/>
                  </a:cubicBezTo>
                  <a:cubicBezTo>
                    <a:pt x="1824" y="1103326"/>
                    <a:pt x="0" y="1098923"/>
                    <a:pt x="0" y="1094331"/>
                  </a:cubicBezTo>
                  <a:lnTo>
                    <a:pt x="0" y="17311"/>
                  </a:lnTo>
                  <a:cubicBezTo>
                    <a:pt x="0" y="12720"/>
                    <a:pt x="1824" y="8317"/>
                    <a:pt x="5070" y="5070"/>
                  </a:cubicBezTo>
                  <a:cubicBezTo>
                    <a:pt x="8317" y="1824"/>
                    <a:pt x="12720" y="0"/>
                    <a:pt x="17311" y="0"/>
                  </a:cubicBezTo>
                  <a:close/>
                </a:path>
              </a:pathLst>
            </a:custGeom>
            <a:solidFill>
              <a:srgbClr val="0D965E"/>
            </a:solidFill>
          </p:spPr>
        </p:sp>
        <p:sp>
          <p:nvSpPr>
            <p:cNvPr name="TextBox 6" id="6"/>
            <p:cNvSpPr txBox="true"/>
            <p:nvPr/>
          </p:nvSpPr>
          <p:spPr>
            <a:xfrm>
              <a:off x="0" y="-38100"/>
              <a:ext cx="2932566" cy="1149743"/>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575378" y="1573196"/>
            <a:ext cx="8585145" cy="795899"/>
          </a:xfrm>
          <a:prstGeom prst="rect">
            <a:avLst/>
          </a:prstGeom>
        </p:spPr>
        <p:txBody>
          <a:bodyPr anchor="t" rtlCol="false" tIns="0" lIns="0" bIns="0" rIns="0">
            <a:spAutoFit/>
          </a:bodyPr>
          <a:lstStyle/>
          <a:p>
            <a:pPr algn="l">
              <a:lnSpc>
                <a:spcPts val="5272"/>
              </a:lnSpc>
            </a:pPr>
            <a:r>
              <a:rPr lang="en-US" sz="5609" b="true">
                <a:solidFill>
                  <a:srgbClr val="15193E"/>
                </a:solidFill>
                <a:latin typeface="Codec Pro Ultra-Bold"/>
                <a:ea typeface="Codec Pro Ultra-Bold"/>
                <a:cs typeface="Codec Pro Ultra-Bold"/>
                <a:sym typeface="Codec Pro Ultra-Bold"/>
              </a:rPr>
              <a:t>POURQUOI TANI-NOUA ?</a:t>
            </a:r>
          </a:p>
        </p:txBody>
      </p:sp>
      <p:sp>
        <p:nvSpPr>
          <p:cNvPr name="TextBox 14" id="14"/>
          <p:cNvSpPr txBox="true"/>
          <p:nvPr/>
        </p:nvSpPr>
        <p:spPr>
          <a:xfrm rot="0">
            <a:off x="1822957" y="3786828"/>
            <a:ext cx="9652626" cy="2034996"/>
          </a:xfrm>
          <a:prstGeom prst="rect">
            <a:avLst/>
          </a:prstGeom>
        </p:spPr>
        <p:txBody>
          <a:bodyPr anchor="t" rtlCol="false" tIns="0" lIns="0" bIns="0" rIns="0">
            <a:spAutoFit/>
          </a:bodyPr>
          <a:lstStyle/>
          <a:p>
            <a:pPr algn="ctr">
              <a:lnSpc>
                <a:spcPts val="5434"/>
              </a:lnSpc>
            </a:pPr>
            <a:r>
              <a:rPr lang="en-US" sz="3882" b="true">
                <a:solidFill>
                  <a:srgbClr val="FFFFFF"/>
                </a:solidFill>
                <a:latin typeface="Open Sans Bold"/>
                <a:ea typeface="Open Sans Bold"/>
                <a:cs typeface="Open Sans Bold"/>
                <a:sym typeface="Open Sans Bold"/>
              </a:rPr>
              <a:t>« Simplifie</a:t>
            </a:r>
            <a:r>
              <a:rPr lang="en-US" b="true" sz="3882">
                <a:solidFill>
                  <a:srgbClr val="FFFFFF"/>
                </a:solidFill>
                <a:latin typeface="Open Sans Bold"/>
                <a:ea typeface="Open Sans Bold"/>
                <a:cs typeface="Open Sans Bold"/>
                <a:sym typeface="Open Sans Bold"/>
              </a:rPr>
              <a:t>r le paiement, booster le commerce, transformer le quotidien »</a:t>
            </a:r>
          </a:p>
          <a:p>
            <a:pPr algn="ctr">
              <a:lnSpc>
                <a:spcPts val="5434"/>
              </a:lnSpc>
            </a:pPr>
          </a:p>
        </p:txBody>
      </p:sp>
      <p:sp>
        <p:nvSpPr>
          <p:cNvPr name="TextBox 15" id="15"/>
          <p:cNvSpPr txBox="true"/>
          <p:nvPr/>
        </p:nvSpPr>
        <p:spPr>
          <a:xfrm rot="0">
            <a:off x="1822957" y="5496850"/>
            <a:ext cx="9838730" cy="3962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Open Sans"/>
                <a:ea typeface="Open Sans"/>
                <a:cs typeface="Open Sans"/>
                <a:sym typeface="Open Sans"/>
              </a:rPr>
              <a:t>Ensemble, faisons du paiement digital une réalité accessible</a:t>
            </a:r>
          </a:p>
        </p:txBody>
      </p:sp>
      <p:sp>
        <p:nvSpPr>
          <p:cNvPr name="TextBox 16" id="16"/>
          <p:cNvSpPr txBox="true"/>
          <p:nvPr/>
        </p:nvSpPr>
        <p:spPr>
          <a:xfrm rot="0">
            <a:off x="1255310" y="7278369"/>
            <a:ext cx="9144000" cy="1979931"/>
          </a:xfrm>
          <a:prstGeom prst="rect">
            <a:avLst/>
          </a:prstGeom>
        </p:spPr>
        <p:txBody>
          <a:bodyPr anchor="t" rtlCol="false" tIns="0" lIns="0" bIns="0" rIns="0">
            <a:spAutoFit/>
          </a:bodyPr>
          <a:lstStyle/>
          <a:p>
            <a:pPr algn="ctr">
              <a:lnSpc>
                <a:spcPts val="5319"/>
              </a:lnSpc>
              <a:spcBef>
                <a:spcPct val="0"/>
              </a:spcBef>
            </a:pPr>
            <a:r>
              <a:rPr lang="en-US" b="true" sz="3799">
                <a:solidFill>
                  <a:srgbClr val="054129"/>
                </a:solidFill>
                <a:latin typeface="Open Sans Bold"/>
                <a:ea typeface="Open Sans Bold"/>
                <a:cs typeface="Open Sans Bold"/>
                <a:sym typeface="Open Sans Bold"/>
              </a:rPr>
              <a:t>Rejoignez-nous dans cette révolution des paiements digitaux en Côte d'Ivoire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p="http://schemas.openxmlformats.org/presentationml/2006/main" xmlns:a="http://schemas.openxmlformats.org/drawingml/2006/main">
  <p:cSld>
    <p:bg>
      <p:bgPr>
        <a:solidFill>
          <a:srgbClr val="E4E5EC"/>
        </a:solidFill>
      </p:bgPr>
    </p:bg>
    <p:spTree>
      <p:nvGrpSpPr>
        <p:cNvPr id="1" name=""/>
        <p:cNvGrpSpPr/>
        <p:nvPr/>
      </p:nvGrpSpPr>
      <p:grpSpPr>
        <a:xfrm>
          <a:off x="0" y="0"/>
          <a:ext cx="0" cy="0"/>
          <a:chOff x="0" y="0"/>
          <a:chExt cx="0" cy="0"/>
        </a:xfrm>
      </p:grpSpPr>
      <p:sp>
        <p:nvSpPr>
          <p:cNvPr name="TextBox 2" id="2"/>
          <p:cNvSpPr txBox="true"/>
          <p:nvPr/>
        </p:nvSpPr>
        <p:spPr>
          <a:xfrm rot="0">
            <a:off x="5151737" y="3554504"/>
            <a:ext cx="7984525" cy="2854142"/>
          </a:xfrm>
          <a:prstGeom prst="rect">
            <a:avLst/>
          </a:prstGeom>
        </p:spPr>
        <p:txBody>
          <a:bodyPr anchor="t" rtlCol="false" tIns="0" lIns="0" bIns="0" rIns="0">
            <a:spAutoFit/>
          </a:bodyPr>
          <a:lstStyle/>
          <a:p>
            <a:pPr algn="ctr">
              <a:lnSpc>
                <a:spcPts val="23382"/>
              </a:lnSpc>
            </a:pPr>
            <a:r>
              <a:rPr lang="en-US" sz="16702" b="true">
                <a:solidFill>
                  <a:srgbClr val="054129"/>
                </a:solidFill>
                <a:latin typeface="Open Sans Bold"/>
                <a:ea typeface="Open Sans Bold"/>
                <a:cs typeface="Open Sans Bold"/>
                <a:sym typeface="Open Sans Bold"/>
              </a:rPr>
              <a:t>Annexe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grpSp>
        <p:nvGrpSpPr>
          <p:cNvPr name="Group 2" id="2"/>
          <p:cNvGrpSpPr/>
          <p:nvPr/>
        </p:nvGrpSpPr>
        <p:grpSpPr>
          <a:xfrm rot="0">
            <a:off x="1280935" y="1308526"/>
            <a:ext cx="16575349" cy="8472215"/>
            <a:chOff x="0" y="0"/>
            <a:chExt cx="4940506" cy="2525258"/>
          </a:xfrm>
        </p:grpSpPr>
        <p:sp>
          <p:nvSpPr>
            <p:cNvPr name="Freeform 3" id="3"/>
            <p:cNvSpPr/>
            <p:nvPr/>
          </p:nvSpPr>
          <p:spPr>
            <a:xfrm flipH="false" flipV="false" rot="0">
              <a:off x="0" y="0"/>
              <a:ext cx="4940506" cy="2525258"/>
            </a:xfrm>
            <a:custGeom>
              <a:avLst/>
              <a:gdLst/>
              <a:ahLst/>
              <a:cxnLst/>
              <a:rect r="r" b="b" t="t" l="l"/>
              <a:pathLst>
                <a:path h="2525258" w="4940506">
                  <a:moveTo>
                    <a:pt x="10276" y="0"/>
                  </a:moveTo>
                  <a:lnTo>
                    <a:pt x="4930230" y="0"/>
                  </a:lnTo>
                  <a:cubicBezTo>
                    <a:pt x="4935905" y="0"/>
                    <a:pt x="4940506" y="4601"/>
                    <a:pt x="4940506" y="10276"/>
                  </a:cubicBezTo>
                  <a:lnTo>
                    <a:pt x="4940506" y="2514982"/>
                  </a:lnTo>
                  <a:cubicBezTo>
                    <a:pt x="4940506" y="2517707"/>
                    <a:pt x="4939423" y="2520321"/>
                    <a:pt x="4937496" y="2522248"/>
                  </a:cubicBezTo>
                  <a:cubicBezTo>
                    <a:pt x="4935569" y="2524175"/>
                    <a:pt x="4932955" y="2525258"/>
                    <a:pt x="4930230" y="2525258"/>
                  </a:cubicBezTo>
                  <a:lnTo>
                    <a:pt x="10276" y="2525258"/>
                  </a:lnTo>
                  <a:cubicBezTo>
                    <a:pt x="7550" y="2525258"/>
                    <a:pt x="4937" y="2524175"/>
                    <a:pt x="3010" y="2522248"/>
                  </a:cubicBezTo>
                  <a:cubicBezTo>
                    <a:pt x="1083" y="2520321"/>
                    <a:pt x="0" y="2517707"/>
                    <a:pt x="0" y="2514982"/>
                  </a:cubicBezTo>
                  <a:lnTo>
                    <a:pt x="0" y="10276"/>
                  </a:lnTo>
                  <a:cubicBezTo>
                    <a:pt x="0" y="7550"/>
                    <a:pt x="1083" y="4937"/>
                    <a:pt x="3010" y="3010"/>
                  </a:cubicBezTo>
                  <a:cubicBezTo>
                    <a:pt x="4937" y="1083"/>
                    <a:pt x="7550" y="0"/>
                    <a:pt x="10276" y="0"/>
                  </a:cubicBezTo>
                  <a:close/>
                </a:path>
              </a:pathLst>
            </a:custGeom>
            <a:solidFill>
              <a:srgbClr val="0D965E"/>
            </a:solidFill>
          </p:spPr>
        </p:sp>
        <p:sp>
          <p:nvSpPr>
            <p:cNvPr name="TextBox 4" id="4"/>
            <p:cNvSpPr txBox="true"/>
            <p:nvPr/>
          </p:nvSpPr>
          <p:spPr>
            <a:xfrm>
              <a:off x="0" y="-38100"/>
              <a:ext cx="4940506" cy="256335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575378" y="1573196"/>
            <a:ext cx="8585145" cy="795899"/>
          </a:xfrm>
          <a:prstGeom prst="rect">
            <a:avLst/>
          </a:prstGeom>
        </p:spPr>
        <p:txBody>
          <a:bodyPr anchor="t" rtlCol="false" tIns="0" lIns="0" bIns="0" rIns="0">
            <a:spAutoFit/>
          </a:bodyPr>
          <a:lstStyle/>
          <a:p>
            <a:pPr algn="l">
              <a:lnSpc>
                <a:spcPts val="5272"/>
              </a:lnSpc>
            </a:pPr>
            <a:r>
              <a:rPr lang="en-US" sz="5609" b="true">
                <a:solidFill>
                  <a:srgbClr val="000000"/>
                </a:solidFill>
                <a:latin typeface="Codec Pro Ultra-Bold"/>
                <a:ea typeface="Codec Pro Ultra-Bold"/>
                <a:cs typeface="Codec Pro Ultra-Bold"/>
                <a:sym typeface="Codec Pro Ultra-Bold"/>
              </a:rPr>
              <a:t>MODÈLE ÉCONOMIQUE</a:t>
            </a:r>
          </a:p>
        </p:txBody>
      </p:sp>
      <p:sp>
        <p:nvSpPr>
          <p:cNvPr name="TextBox 12" id="12"/>
          <p:cNvSpPr txBox="true"/>
          <p:nvPr/>
        </p:nvSpPr>
        <p:spPr>
          <a:xfrm rot="0">
            <a:off x="1280935" y="4637867"/>
            <a:ext cx="4603072" cy="505633"/>
          </a:xfrm>
          <a:prstGeom prst="rect">
            <a:avLst/>
          </a:prstGeom>
        </p:spPr>
        <p:txBody>
          <a:bodyPr anchor="t" rtlCol="false" tIns="0" lIns="0" bIns="0" rIns="0">
            <a:spAutoFit/>
          </a:bodyPr>
          <a:lstStyle/>
          <a:p>
            <a:pPr algn="ctr" marL="752631" indent="-376315" lvl="1">
              <a:lnSpc>
                <a:spcPts val="3276"/>
              </a:lnSpc>
              <a:buFont typeface="Arial"/>
              <a:buChar char="•"/>
            </a:pPr>
            <a:r>
              <a:rPr lang="en-US" b="true" sz="3486">
                <a:solidFill>
                  <a:srgbClr val="000000"/>
                </a:solidFill>
                <a:latin typeface="Codec Pro Ultra-Bold"/>
                <a:ea typeface="Codec Pro Ultra-Bold"/>
                <a:cs typeface="Codec Pro Ultra-Bold"/>
                <a:sym typeface="Codec Pro Ultra-Bold"/>
              </a:rPr>
              <a:t>CLIENT CIBLE</a:t>
            </a:r>
          </a:p>
        </p:txBody>
      </p:sp>
      <p:sp>
        <p:nvSpPr>
          <p:cNvPr name="TextBox 13" id="13"/>
          <p:cNvSpPr txBox="true"/>
          <p:nvPr/>
        </p:nvSpPr>
        <p:spPr>
          <a:xfrm rot="0">
            <a:off x="1428156" y="2765322"/>
            <a:ext cx="15431687" cy="7284441"/>
          </a:xfrm>
          <a:prstGeom prst="rect">
            <a:avLst/>
          </a:prstGeom>
        </p:spPr>
        <p:txBody>
          <a:bodyPr anchor="t" rtlCol="false" tIns="0" lIns="0" bIns="0" rIns="0">
            <a:spAutoFit/>
          </a:bodyPr>
          <a:lstStyle/>
          <a:p>
            <a:pPr algn="l">
              <a:lnSpc>
                <a:spcPts val="3446"/>
              </a:lnSpc>
            </a:pPr>
          </a:p>
          <a:p>
            <a:pPr algn="l">
              <a:lnSpc>
                <a:spcPts val="3446"/>
              </a:lnSpc>
            </a:pPr>
            <a:r>
              <a:rPr lang="en-US" sz="2462" b="true">
                <a:solidFill>
                  <a:srgbClr val="FFFFFF"/>
                </a:solidFill>
                <a:latin typeface="Open Sans Bold"/>
                <a:ea typeface="Open Sans Bold"/>
                <a:cs typeface="Open Sans Bold"/>
                <a:sym typeface="Open Sans Bold"/>
              </a:rPr>
              <a:t>Offrir une solution unique et simple permettant aux clients de payer via tous les moyens de paiement en utilisant un portefeuille numérique, facilitant ainsi les transactions pour les utilisateurs et les commerçants.</a:t>
            </a:r>
          </a:p>
          <a:p>
            <a:pPr algn="l">
              <a:lnSpc>
                <a:spcPts val="3446"/>
              </a:lnSpc>
            </a:pPr>
          </a:p>
          <a:p>
            <a:pPr algn="l">
              <a:lnSpc>
                <a:spcPts val="3446"/>
              </a:lnSpc>
            </a:pPr>
          </a:p>
          <a:p>
            <a:pPr algn="l">
              <a:lnSpc>
                <a:spcPts val="3446"/>
              </a:lnSpc>
            </a:pPr>
            <a:r>
              <a:rPr lang="en-US" sz="2462" b="true">
                <a:solidFill>
                  <a:srgbClr val="FFFFFF"/>
                </a:solidFill>
                <a:latin typeface="Open Sans Bold"/>
                <a:ea typeface="Open Sans Bold"/>
                <a:cs typeface="Open Sans Bold"/>
                <a:sym typeface="Open Sans Bold"/>
              </a:rPr>
              <a:t>Cible large incluant petites, moyennes et grandes entreprises, ainsi que commerçants et petites vendeuses, visant à répondre aux besoins tant des marchands que des consommateurs.</a:t>
            </a:r>
          </a:p>
          <a:p>
            <a:pPr algn="l">
              <a:lnSpc>
                <a:spcPts val="3446"/>
              </a:lnSpc>
            </a:pPr>
          </a:p>
          <a:p>
            <a:pPr algn="l">
              <a:lnSpc>
                <a:spcPts val="3446"/>
              </a:lnSpc>
            </a:pPr>
          </a:p>
          <a:p>
            <a:pPr algn="l" marL="531555" indent="-265777" lvl="1">
              <a:lnSpc>
                <a:spcPts val="3446"/>
              </a:lnSpc>
              <a:buFont typeface="Arial"/>
              <a:buChar char="•"/>
            </a:pPr>
            <a:r>
              <a:rPr lang="en-US" b="true" sz="2462">
                <a:solidFill>
                  <a:srgbClr val="FFFFFF"/>
                </a:solidFill>
                <a:latin typeface="Open Sans Bold"/>
                <a:ea typeface="Open Sans Bold"/>
                <a:cs typeface="Open Sans Bold"/>
                <a:sym typeface="Open Sans Bold"/>
              </a:rPr>
              <a:t>Partenaires : vendeurs, commerçants, fournisseurs (ex. Green Pay).</a:t>
            </a:r>
          </a:p>
          <a:p>
            <a:pPr algn="l" marL="531555" indent="-265777" lvl="1">
              <a:lnSpc>
                <a:spcPts val="3446"/>
              </a:lnSpc>
              <a:buFont typeface="Arial"/>
              <a:buChar char="•"/>
            </a:pPr>
            <a:r>
              <a:rPr lang="en-US" b="true" sz="2462">
                <a:solidFill>
                  <a:srgbClr val="FFFFFF"/>
                </a:solidFill>
                <a:latin typeface="Open Sans Bold"/>
                <a:ea typeface="Open Sans Bold"/>
                <a:cs typeface="Open Sans Bold"/>
                <a:sym typeface="Open Sans Bold"/>
              </a:rPr>
              <a:t>Production : développement d'une application digitale et des terminaux de paiement électroniques.</a:t>
            </a:r>
          </a:p>
          <a:p>
            <a:pPr algn="l" marL="531555" indent="-265777" lvl="1">
              <a:lnSpc>
                <a:spcPts val="3446"/>
              </a:lnSpc>
              <a:buFont typeface="Arial"/>
              <a:buChar char="•"/>
            </a:pPr>
            <a:r>
              <a:rPr lang="en-US" b="true" sz="2462">
                <a:solidFill>
                  <a:srgbClr val="FFFFFF"/>
                </a:solidFill>
                <a:latin typeface="Open Sans Bold"/>
                <a:ea typeface="Open Sans Bold"/>
                <a:cs typeface="Open Sans Bold"/>
                <a:sym typeface="Open Sans Bold"/>
              </a:rPr>
              <a:t>Distribution : commercialisation via des partenaires et divers canaux (réseaux sociaux, prospection, publicité).</a:t>
            </a:r>
          </a:p>
          <a:p>
            <a:pPr algn="l">
              <a:lnSpc>
                <a:spcPts val="3446"/>
              </a:lnSpc>
            </a:pPr>
          </a:p>
          <a:p>
            <a:pPr algn="l">
              <a:lnSpc>
                <a:spcPts val="3446"/>
              </a:lnSpc>
            </a:pPr>
          </a:p>
        </p:txBody>
      </p:sp>
      <p:sp>
        <p:nvSpPr>
          <p:cNvPr name="TextBox 14" id="14"/>
          <p:cNvSpPr txBox="true"/>
          <p:nvPr/>
        </p:nvSpPr>
        <p:spPr>
          <a:xfrm rot="0">
            <a:off x="1280935" y="2797720"/>
            <a:ext cx="7198592" cy="505633"/>
          </a:xfrm>
          <a:prstGeom prst="rect">
            <a:avLst/>
          </a:prstGeom>
        </p:spPr>
        <p:txBody>
          <a:bodyPr anchor="t" rtlCol="false" tIns="0" lIns="0" bIns="0" rIns="0">
            <a:spAutoFit/>
          </a:bodyPr>
          <a:lstStyle/>
          <a:p>
            <a:pPr algn="ctr" marL="752631" indent="-376315" lvl="1">
              <a:lnSpc>
                <a:spcPts val="3276"/>
              </a:lnSpc>
              <a:buFont typeface="Arial"/>
              <a:buChar char="•"/>
            </a:pPr>
            <a:r>
              <a:rPr lang="en-US" b="true" sz="3486">
                <a:solidFill>
                  <a:srgbClr val="000000"/>
                </a:solidFill>
                <a:latin typeface="Codec Pro Ultra-Bold"/>
                <a:ea typeface="Codec Pro Ultra-Bold"/>
                <a:cs typeface="Codec Pro Ultra-Bold"/>
                <a:sym typeface="Codec Pro Ultra-Bold"/>
              </a:rPr>
              <a:t>PROPOSITION DE VALEUR</a:t>
            </a:r>
          </a:p>
        </p:txBody>
      </p:sp>
      <p:sp>
        <p:nvSpPr>
          <p:cNvPr name="TextBox 15" id="15"/>
          <p:cNvSpPr txBox="true"/>
          <p:nvPr/>
        </p:nvSpPr>
        <p:spPr>
          <a:xfrm rot="0">
            <a:off x="1280935" y="6445642"/>
            <a:ext cx="6185706" cy="505633"/>
          </a:xfrm>
          <a:prstGeom prst="rect">
            <a:avLst/>
          </a:prstGeom>
        </p:spPr>
        <p:txBody>
          <a:bodyPr anchor="t" rtlCol="false" tIns="0" lIns="0" bIns="0" rIns="0">
            <a:spAutoFit/>
          </a:bodyPr>
          <a:lstStyle/>
          <a:p>
            <a:pPr algn="ctr" marL="752631" indent="-376315" lvl="1">
              <a:lnSpc>
                <a:spcPts val="3276"/>
              </a:lnSpc>
              <a:buFont typeface="Arial"/>
              <a:buChar char="•"/>
            </a:pPr>
            <a:r>
              <a:rPr lang="en-US" b="true" sz="3486">
                <a:solidFill>
                  <a:srgbClr val="000000"/>
                </a:solidFill>
                <a:latin typeface="Codec Pro Ultra-Bold"/>
                <a:ea typeface="Codec Pro Ultra-Bold"/>
                <a:cs typeface="Codec Pro Ultra-Bold"/>
                <a:sym typeface="Codec Pro Ultra-Bold"/>
              </a:rPr>
              <a:t>CHAÎNE DE VALEUR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grpSp>
        <p:nvGrpSpPr>
          <p:cNvPr name="Group 2" id="2"/>
          <p:cNvGrpSpPr/>
          <p:nvPr/>
        </p:nvGrpSpPr>
        <p:grpSpPr>
          <a:xfrm rot="0">
            <a:off x="1280935" y="1516046"/>
            <a:ext cx="16256523" cy="8264695"/>
            <a:chOff x="0" y="0"/>
            <a:chExt cx="4845476" cy="2463404"/>
          </a:xfrm>
        </p:grpSpPr>
        <p:sp>
          <p:nvSpPr>
            <p:cNvPr name="Freeform 3" id="3"/>
            <p:cNvSpPr/>
            <p:nvPr/>
          </p:nvSpPr>
          <p:spPr>
            <a:xfrm flipH="false" flipV="false" rot="0">
              <a:off x="0" y="0"/>
              <a:ext cx="4845476" cy="2463404"/>
            </a:xfrm>
            <a:custGeom>
              <a:avLst/>
              <a:gdLst/>
              <a:ahLst/>
              <a:cxnLst/>
              <a:rect r="r" b="b" t="t" l="l"/>
              <a:pathLst>
                <a:path h="2463404" w="4845476">
                  <a:moveTo>
                    <a:pt x="10477" y="0"/>
                  </a:moveTo>
                  <a:lnTo>
                    <a:pt x="4834998" y="0"/>
                  </a:lnTo>
                  <a:cubicBezTo>
                    <a:pt x="4840785" y="0"/>
                    <a:pt x="4845476" y="4691"/>
                    <a:pt x="4845476" y="10477"/>
                  </a:cubicBezTo>
                  <a:lnTo>
                    <a:pt x="4845476" y="2452926"/>
                  </a:lnTo>
                  <a:cubicBezTo>
                    <a:pt x="4845476" y="2458713"/>
                    <a:pt x="4840785" y="2463404"/>
                    <a:pt x="4834998" y="2463404"/>
                  </a:cubicBezTo>
                  <a:lnTo>
                    <a:pt x="10477" y="2463404"/>
                  </a:lnTo>
                  <a:cubicBezTo>
                    <a:pt x="4691" y="2463404"/>
                    <a:pt x="0" y="2458713"/>
                    <a:pt x="0" y="2452926"/>
                  </a:cubicBezTo>
                  <a:lnTo>
                    <a:pt x="0" y="10477"/>
                  </a:lnTo>
                  <a:cubicBezTo>
                    <a:pt x="0" y="4691"/>
                    <a:pt x="4691" y="0"/>
                    <a:pt x="10477" y="0"/>
                  </a:cubicBezTo>
                  <a:close/>
                </a:path>
              </a:pathLst>
            </a:custGeom>
            <a:solidFill>
              <a:srgbClr val="0D965E"/>
            </a:solidFill>
          </p:spPr>
        </p:sp>
        <p:sp>
          <p:nvSpPr>
            <p:cNvPr name="TextBox 4" id="4"/>
            <p:cNvSpPr txBox="true"/>
            <p:nvPr/>
          </p:nvSpPr>
          <p:spPr>
            <a:xfrm>
              <a:off x="0" y="-38100"/>
              <a:ext cx="4845476" cy="250150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567236" y="2671888"/>
            <a:ext cx="15683922" cy="7947886"/>
          </a:xfrm>
          <a:prstGeom prst="rect">
            <a:avLst/>
          </a:prstGeom>
        </p:spPr>
        <p:txBody>
          <a:bodyPr anchor="t" rtlCol="false" tIns="0" lIns="0" bIns="0" rIns="0">
            <a:spAutoFit/>
          </a:bodyPr>
          <a:lstStyle/>
          <a:p>
            <a:pPr algn="l">
              <a:lnSpc>
                <a:spcPts val="3363"/>
              </a:lnSpc>
            </a:pPr>
          </a:p>
          <a:p>
            <a:pPr algn="l">
              <a:lnSpc>
                <a:spcPts val="3363"/>
              </a:lnSpc>
            </a:pPr>
            <a:r>
              <a:rPr lang="en-US" sz="2402" b="true">
                <a:solidFill>
                  <a:srgbClr val="FFFFFF"/>
                </a:solidFill>
                <a:latin typeface="Open Sans Bold"/>
                <a:ea typeface="Open Sans Bold"/>
                <a:cs typeface="Open Sans Bold"/>
                <a:sym typeface="Open Sans Bold"/>
              </a:rPr>
              <a:t>Présence sur les réseaux sociaux, terrain de prospection, enquêtes directes et panneaux publicitaires pour toucher efficacement la clientèle.</a:t>
            </a:r>
          </a:p>
          <a:p>
            <a:pPr algn="l">
              <a:lnSpc>
                <a:spcPts val="3363"/>
              </a:lnSpc>
            </a:pPr>
          </a:p>
          <a:p>
            <a:pPr algn="l">
              <a:lnSpc>
                <a:spcPts val="3363"/>
              </a:lnSpc>
            </a:pPr>
          </a:p>
          <a:p>
            <a:pPr algn="l">
              <a:lnSpc>
                <a:spcPts val="3363"/>
              </a:lnSpc>
            </a:pPr>
            <a:r>
              <a:rPr lang="en-US" sz="2402" b="true">
                <a:solidFill>
                  <a:srgbClr val="FFFFFF"/>
                </a:solidFill>
                <a:latin typeface="Open Sans Bold"/>
                <a:ea typeface="Open Sans Bold"/>
                <a:cs typeface="Open Sans Bold"/>
                <a:sym typeface="Open Sans Bold"/>
              </a:rPr>
              <a:t>Contact régulier par prospection terrain, service client actif avec un système de dépannage rapide pour garantir une expérience sans interruption.</a:t>
            </a:r>
          </a:p>
          <a:p>
            <a:pPr algn="l">
              <a:lnSpc>
                <a:spcPts val="3363"/>
              </a:lnSpc>
            </a:pPr>
          </a:p>
          <a:p>
            <a:pPr algn="l">
              <a:lnSpc>
                <a:spcPts val="3363"/>
              </a:lnSpc>
            </a:pPr>
          </a:p>
          <a:p>
            <a:pPr algn="l">
              <a:lnSpc>
                <a:spcPts val="3363"/>
              </a:lnSpc>
            </a:pPr>
            <a:r>
              <a:rPr lang="en-US" sz="2402" b="true">
                <a:solidFill>
                  <a:srgbClr val="FFFFFF"/>
                </a:solidFill>
                <a:latin typeface="Open Sans Bold"/>
                <a:ea typeface="Open Sans Bold"/>
                <a:cs typeface="Open Sans Bold"/>
                <a:sym typeface="Open Sans Bold"/>
              </a:rPr>
              <a:t>Générés par la v</a:t>
            </a:r>
            <a:r>
              <a:rPr lang="en-US" sz="2402" b="true">
                <a:solidFill>
                  <a:srgbClr val="FFFFFF"/>
                </a:solidFill>
                <a:latin typeface="Open Sans Bold"/>
                <a:ea typeface="Open Sans Bold"/>
                <a:cs typeface="Open Sans Bold"/>
                <a:sym typeface="Open Sans Bold"/>
              </a:rPr>
              <a:t>ente d'une version premium de l'application et par des abonnements réguliers (mensuels ou annuels) pour les commerçants.</a:t>
            </a:r>
          </a:p>
          <a:p>
            <a:pPr algn="l">
              <a:lnSpc>
                <a:spcPts val="3363"/>
              </a:lnSpc>
            </a:pPr>
          </a:p>
          <a:p>
            <a:pPr algn="l">
              <a:lnSpc>
                <a:spcPts val="3363"/>
              </a:lnSpc>
            </a:pPr>
          </a:p>
          <a:p>
            <a:pPr algn="l">
              <a:lnSpc>
                <a:spcPts val="3363"/>
              </a:lnSpc>
            </a:pPr>
          </a:p>
          <a:p>
            <a:pPr algn="l">
              <a:lnSpc>
                <a:spcPts val="3363"/>
              </a:lnSpc>
            </a:pPr>
            <a:r>
              <a:rPr lang="en-US" sz="2402" b="true">
                <a:solidFill>
                  <a:srgbClr val="FFFFFF"/>
                </a:solidFill>
                <a:latin typeface="Open Sans Bold"/>
                <a:ea typeface="Open Sans Bold"/>
                <a:cs typeface="Open Sans Bold"/>
                <a:sym typeface="Open Sans Bold"/>
              </a:rPr>
              <a:t>Inclut le développement et la maintenance des applications, la production des terminaux, les coûts marketing, le support client et la sécurité informatique.</a:t>
            </a:r>
          </a:p>
          <a:p>
            <a:pPr algn="l">
              <a:lnSpc>
                <a:spcPts val="3363"/>
              </a:lnSpc>
            </a:pPr>
          </a:p>
          <a:p>
            <a:pPr algn="l">
              <a:lnSpc>
                <a:spcPts val="3363"/>
              </a:lnSpc>
            </a:pPr>
          </a:p>
          <a:p>
            <a:pPr algn="l">
              <a:lnSpc>
                <a:spcPts val="3363"/>
              </a:lnSpc>
            </a:pPr>
          </a:p>
        </p:txBody>
      </p:sp>
      <p:sp>
        <p:nvSpPr>
          <p:cNvPr name="TextBox 12" id="12"/>
          <p:cNvSpPr txBox="true"/>
          <p:nvPr/>
        </p:nvSpPr>
        <p:spPr>
          <a:xfrm rot="0">
            <a:off x="1280935" y="2466696"/>
            <a:ext cx="4603072" cy="505633"/>
          </a:xfrm>
          <a:prstGeom prst="rect">
            <a:avLst/>
          </a:prstGeom>
        </p:spPr>
        <p:txBody>
          <a:bodyPr anchor="t" rtlCol="false" tIns="0" lIns="0" bIns="0" rIns="0">
            <a:spAutoFit/>
          </a:bodyPr>
          <a:lstStyle/>
          <a:p>
            <a:pPr algn="ctr" marL="752631" indent="-376315" lvl="1">
              <a:lnSpc>
                <a:spcPts val="3276"/>
              </a:lnSpc>
              <a:buFont typeface="Arial"/>
              <a:buChar char="•"/>
            </a:pPr>
            <a:r>
              <a:rPr lang="en-US" b="true" sz="3486">
                <a:solidFill>
                  <a:srgbClr val="000000"/>
                </a:solidFill>
                <a:latin typeface="Codec Pro Ultra-Bold"/>
                <a:ea typeface="Codec Pro Ultra-Bold"/>
                <a:cs typeface="Codec Pro Ultra-Bold"/>
                <a:sym typeface="Codec Pro Ultra-Bold"/>
              </a:rPr>
              <a:t>CANAUX</a:t>
            </a:r>
          </a:p>
        </p:txBody>
      </p:sp>
      <p:sp>
        <p:nvSpPr>
          <p:cNvPr name="TextBox 13" id="13"/>
          <p:cNvSpPr txBox="true"/>
          <p:nvPr/>
        </p:nvSpPr>
        <p:spPr>
          <a:xfrm rot="0">
            <a:off x="1255310" y="4043467"/>
            <a:ext cx="4603072" cy="505633"/>
          </a:xfrm>
          <a:prstGeom prst="rect">
            <a:avLst/>
          </a:prstGeom>
        </p:spPr>
        <p:txBody>
          <a:bodyPr anchor="t" rtlCol="false" tIns="0" lIns="0" bIns="0" rIns="0">
            <a:spAutoFit/>
          </a:bodyPr>
          <a:lstStyle/>
          <a:p>
            <a:pPr algn="ctr" marL="752631" indent="-376315" lvl="1">
              <a:lnSpc>
                <a:spcPts val="3276"/>
              </a:lnSpc>
              <a:buFont typeface="Arial"/>
              <a:buChar char="•"/>
            </a:pPr>
            <a:r>
              <a:rPr lang="en-US" b="true" sz="3486">
                <a:solidFill>
                  <a:srgbClr val="000000"/>
                </a:solidFill>
                <a:latin typeface="Codec Pro Ultra-Bold"/>
                <a:ea typeface="Codec Pro Ultra-Bold"/>
                <a:cs typeface="Codec Pro Ultra-Bold"/>
                <a:sym typeface="Codec Pro Ultra-Bold"/>
              </a:rPr>
              <a:t>RELATION CLIENT</a:t>
            </a:r>
          </a:p>
        </p:txBody>
      </p:sp>
      <p:sp>
        <p:nvSpPr>
          <p:cNvPr name="TextBox 14" id="14"/>
          <p:cNvSpPr txBox="true"/>
          <p:nvPr/>
        </p:nvSpPr>
        <p:spPr>
          <a:xfrm rot="0">
            <a:off x="1361855" y="5914878"/>
            <a:ext cx="5299431" cy="505633"/>
          </a:xfrm>
          <a:prstGeom prst="rect">
            <a:avLst/>
          </a:prstGeom>
        </p:spPr>
        <p:txBody>
          <a:bodyPr anchor="t" rtlCol="false" tIns="0" lIns="0" bIns="0" rIns="0">
            <a:spAutoFit/>
          </a:bodyPr>
          <a:lstStyle/>
          <a:p>
            <a:pPr algn="ctr" marL="752631" indent="-376315" lvl="1">
              <a:lnSpc>
                <a:spcPts val="3276"/>
              </a:lnSpc>
              <a:buFont typeface="Arial"/>
              <a:buChar char="•"/>
            </a:pPr>
            <a:r>
              <a:rPr lang="en-US" b="true" sz="3486">
                <a:solidFill>
                  <a:srgbClr val="000000"/>
                </a:solidFill>
                <a:latin typeface="Codec Pro Ultra-Bold"/>
                <a:ea typeface="Codec Pro Ultra-Bold"/>
                <a:cs typeface="Codec Pro Ultra-Bold"/>
                <a:sym typeface="Codec Pro Ultra-Bold"/>
              </a:rPr>
              <a:t>FLUX DE REVENUS</a:t>
            </a:r>
          </a:p>
        </p:txBody>
      </p:sp>
      <p:sp>
        <p:nvSpPr>
          <p:cNvPr name="TextBox 15" id="15"/>
          <p:cNvSpPr txBox="true"/>
          <p:nvPr/>
        </p:nvSpPr>
        <p:spPr>
          <a:xfrm rot="0">
            <a:off x="1361855" y="7786289"/>
            <a:ext cx="5837526" cy="505633"/>
          </a:xfrm>
          <a:prstGeom prst="rect">
            <a:avLst/>
          </a:prstGeom>
        </p:spPr>
        <p:txBody>
          <a:bodyPr anchor="t" rtlCol="false" tIns="0" lIns="0" bIns="0" rIns="0">
            <a:spAutoFit/>
          </a:bodyPr>
          <a:lstStyle/>
          <a:p>
            <a:pPr algn="ctr" marL="752631" indent="-376315" lvl="1">
              <a:lnSpc>
                <a:spcPts val="3276"/>
              </a:lnSpc>
              <a:buFont typeface="Arial"/>
              <a:buChar char="•"/>
            </a:pPr>
            <a:r>
              <a:rPr lang="en-US" b="true" sz="3486">
                <a:solidFill>
                  <a:srgbClr val="000000"/>
                </a:solidFill>
                <a:latin typeface="Codec Pro Ultra-Bold"/>
                <a:ea typeface="Codec Pro Ultra-Bold"/>
                <a:cs typeface="Codec Pro Ultra-Bold"/>
                <a:sym typeface="Codec Pro Ultra-Bold"/>
              </a:rPr>
              <a:t>STRUCTURE DES COÛTS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4E5EC"/>
        </a:solidFill>
      </p:bgPr>
    </p:bg>
    <p:spTree>
      <p:nvGrpSpPr>
        <p:cNvPr id="1" name=""/>
        <p:cNvGrpSpPr/>
        <p:nvPr/>
      </p:nvGrpSpPr>
      <p:grpSpPr>
        <a:xfrm>
          <a:off x="0" y="0"/>
          <a:ext cx="0" cy="0"/>
          <a:chOff x="0" y="0"/>
          <a:chExt cx="0" cy="0"/>
        </a:xfrm>
      </p:grpSpPr>
      <p:sp>
        <p:nvSpPr>
          <p:cNvPr name="TextBox 2" id="2"/>
          <p:cNvSpPr txBox="true"/>
          <p:nvPr/>
        </p:nvSpPr>
        <p:spPr>
          <a:xfrm rot="0">
            <a:off x="680379" y="683057"/>
            <a:ext cx="16927243" cy="8575243"/>
          </a:xfrm>
          <a:prstGeom prst="rect">
            <a:avLst/>
          </a:prstGeom>
        </p:spPr>
        <p:txBody>
          <a:bodyPr anchor="t" rtlCol="false" tIns="0" lIns="0" bIns="0" rIns="0">
            <a:spAutoFit/>
          </a:bodyPr>
          <a:lstStyle/>
          <a:p>
            <a:pPr algn="ctr">
              <a:lnSpc>
                <a:spcPts val="6479"/>
              </a:lnSpc>
              <a:spcBef>
                <a:spcPct val="0"/>
              </a:spcBef>
            </a:pPr>
            <a:r>
              <a:rPr lang="en-US" b="true" sz="4627">
                <a:solidFill>
                  <a:srgbClr val="0D965E"/>
                </a:solidFill>
                <a:latin typeface="Calibri (MS) Bold"/>
                <a:ea typeface="Calibri (MS) Bold"/>
                <a:cs typeface="Calibri (MS) Bold"/>
                <a:sym typeface="Calibri (MS) Bold"/>
              </a:rPr>
              <a:t>Phase 1 : Lancement pilote (12 mois)</a:t>
            </a:r>
          </a:p>
          <a:p>
            <a:pPr algn="l" marL="759365" indent="-379682" lvl="1">
              <a:lnSpc>
                <a:spcPts val="4924"/>
              </a:lnSpc>
              <a:buFont typeface="Arial"/>
              <a:buChar char="•"/>
            </a:pPr>
            <a:r>
              <a:rPr lang="en-US" b="true" sz="3517">
                <a:solidFill>
                  <a:srgbClr val="000000"/>
                </a:solidFill>
                <a:latin typeface="Calibri (MS) Bold"/>
                <a:ea typeface="Calibri (MS) Bold"/>
                <a:cs typeface="Calibri (MS) Bold"/>
                <a:sym typeface="Calibri (MS) Bold"/>
              </a:rPr>
              <a:t>    Cible : Cibler un quartier d'Abidjan ou une ville moyenne avec une forte concentration de petits commerces (maquis, petites boutiques, etc.).</a:t>
            </a:r>
          </a:p>
          <a:p>
            <a:pPr algn="l" marL="759365" indent="-379682" lvl="1">
              <a:lnSpc>
                <a:spcPts val="4924"/>
              </a:lnSpc>
              <a:buFont typeface="Arial"/>
              <a:buChar char="•"/>
            </a:pPr>
            <a:r>
              <a:rPr lang="en-US" b="true" sz="3517">
                <a:solidFill>
                  <a:srgbClr val="000000"/>
                </a:solidFill>
                <a:latin typeface="Calibri (MS) Bold"/>
                <a:ea typeface="Calibri (MS) Bold"/>
                <a:cs typeface="Calibri (MS) Bold"/>
                <a:sym typeface="Calibri (MS) Bold"/>
              </a:rPr>
              <a:t>    Déploiement : Fournir gratuitement les 50 premiers TPE aux marchands sélectionnés en échange de leur participation à un programme de test.</a:t>
            </a:r>
          </a:p>
          <a:p>
            <a:pPr algn="l" marL="759365" indent="-379682" lvl="1">
              <a:lnSpc>
                <a:spcPts val="4924"/>
              </a:lnSpc>
              <a:buFont typeface="Arial"/>
              <a:buChar char="•"/>
            </a:pPr>
            <a:r>
              <a:rPr lang="en-US" b="true" sz="3517">
                <a:solidFill>
                  <a:srgbClr val="000000"/>
                </a:solidFill>
                <a:latin typeface="Calibri (MS) Bold"/>
                <a:ea typeface="Calibri (MS) Bold"/>
                <a:cs typeface="Calibri (MS) Bold"/>
                <a:sym typeface="Calibri (MS) Bold"/>
              </a:rPr>
              <a:t>    Formation : Formation des marchands à l'utilisation du TPE et de l'application.</a:t>
            </a:r>
          </a:p>
          <a:p>
            <a:pPr algn="l" marL="759365" indent="-379682" lvl="1">
              <a:lnSpc>
                <a:spcPts val="4924"/>
              </a:lnSpc>
              <a:buFont typeface="Arial"/>
              <a:buChar char="•"/>
            </a:pPr>
            <a:r>
              <a:rPr lang="en-US" b="true" sz="3517">
                <a:solidFill>
                  <a:srgbClr val="000000"/>
                </a:solidFill>
                <a:latin typeface="Calibri (MS) Bold"/>
                <a:ea typeface="Calibri (MS) Bold"/>
                <a:cs typeface="Calibri (MS) Bold"/>
                <a:sym typeface="Calibri (MS) Bold"/>
              </a:rPr>
              <a:t>    Analyse de données : Notre équipe de data analystes collectera et analysera les données d'utilisation pour identifier les points de friction et les succès.</a:t>
            </a:r>
          </a:p>
          <a:p>
            <a:pPr algn="ctr">
              <a:lnSpc>
                <a:spcPts val="6479"/>
              </a:lnSpc>
              <a:spcBef>
                <a:spcPct val="0"/>
              </a:spcBef>
            </a:pPr>
            <a:r>
              <a:rPr lang="en-US" b="true" sz="4627">
                <a:solidFill>
                  <a:srgbClr val="0D965E"/>
                </a:solidFill>
                <a:latin typeface="Calibri (MS) Bold"/>
                <a:ea typeface="Calibri (MS) Bold"/>
                <a:cs typeface="Calibri (MS) Bold"/>
                <a:sym typeface="Calibri (MS) Bold"/>
              </a:rPr>
              <a:t>Phase 2 : Lancement à l'échelle (24 mois)</a:t>
            </a:r>
          </a:p>
          <a:p>
            <a:pPr algn="l" marL="779348" indent="-389674" lvl="1">
              <a:lnSpc>
                <a:spcPts val="5053"/>
              </a:lnSpc>
              <a:buFont typeface="Arial"/>
              <a:buChar char="•"/>
            </a:pPr>
            <a:r>
              <a:rPr lang="en-US" b="true" sz="3609">
                <a:solidFill>
                  <a:srgbClr val="000000"/>
                </a:solidFill>
                <a:latin typeface="Calibri (MS) Bold"/>
                <a:ea typeface="Calibri (MS) Bold"/>
                <a:cs typeface="Calibri (MS) Bold"/>
                <a:sym typeface="Calibri (MS) Bold"/>
              </a:rPr>
              <a:t>  Expansion : Déployer la solution dans d'autres villes et régions, en ciblant des zones avec une forte pénétration du mobile money.</a:t>
            </a:r>
          </a:p>
          <a:p>
            <a:pPr algn="l" marL="779348" indent="-389674" lvl="1">
              <a:lnSpc>
                <a:spcPts val="5053"/>
              </a:lnSpc>
              <a:buFont typeface="Arial"/>
              <a:buChar char="•"/>
            </a:pPr>
            <a:r>
              <a:rPr lang="en-US" b="true" sz="3609">
                <a:solidFill>
                  <a:srgbClr val="000000"/>
                </a:solidFill>
                <a:latin typeface="Calibri (MS) Bold"/>
                <a:ea typeface="Calibri (MS) Bold"/>
                <a:cs typeface="Calibri (MS) Bold"/>
                <a:sym typeface="Calibri (MS) Bold"/>
              </a:rPr>
              <a:t>   Modèle économique : Offrir le TPE à un prix abordable ou via un modèle de location/abonnement.</a:t>
            </a:r>
          </a:p>
        </p:txBody>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133350" cap="sq">
              <a:solidFill>
                <a:srgbClr val="054129"/>
              </a:solidFill>
              <a:prstDash val="solid"/>
              <a:miter/>
            </a:ln>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E4E5E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133350" cap="sq">
              <a:solidFill>
                <a:srgbClr val="054129"/>
              </a:solidFill>
              <a:prstDash val="solid"/>
              <a:miter/>
            </a:ln>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639041" y="1273511"/>
            <a:ext cx="17009919" cy="7787603"/>
          </a:xfrm>
          <a:prstGeom prst="rect">
            <a:avLst/>
          </a:prstGeom>
        </p:spPr>
        <p:txBody>
          <a:bodyPr anchor="t" rtlCol="false" tIns="0" lIns="0" bIns="0" rIns="0">
            <a:spAutoFit/>
          </a:bodyPr>
          <a:lstStyle/>
          <a:p>
            <a:pPr algn="ctr">
              <a:lnSpc>
                <a:spcPts val="4727"/>
              </a:lnSpc>
              <a:spcBef>
                <a:spcPct val="0"/>
              </a:spcBef>
            </a:pPr>
            <a:r>
              <a:rPr lang="en-US" b="true" sz="3376">
                <a:solidFill>
                  <a:srgbClr val="0D965E"/>
                </a:solidFill>
                <a:latin typeface="Open Sans Bold"/>
                <a:ea typeface="Open Sans Bold"/>
                <a:cs typeface="Open Sans Bold"/>
                <a:sym typeface="Open Sans Bold"/>
              </a:rPr>
              <a:t>Pourquoi la solution Tani-Noua sera acceptée par la population ivoirienne (avec des chiffres concrets)</a:t>
            </a:r>
          </a:p>
          <a:p>
            <a:pPr algn="ctr">
              <a:lnSpc>
                <a:spcPts val="3047"/>
              </a:lnSpc>
              <a:spcBef>
                <a:spcPct val="0"/>
              </a:spcBef>
            </a:pPr>
          </a:p>
          <a:p>
            <a:pPr algn="ctr">
              <a:lnSpc>
                <a:spcPts val="3047"/>
              </a:lnSpc>
              <a:spcBef>
                <a:spcPct val="0"/>
              </a:spcBef>
            </a:pPr>
            <a:r>
              <a:rPr lang="en-US" b="true" sz="2176">
                <a:solidFill>
                  <a:srgbClr val="054129"/>
                </a:solidFill>
                <a:latin typeface="Open Sans Bold"/>
                <a:ea typeface="Open Sans Bold"/>
                <a:cs typeface="Open Sans Bold"/>
                <a:sym typeface="Open Sans Bold"/>
              </a:rPr>
              <a:t>Notre solution sera appréciée car elle répond aux principales faiblesses des services financiers numériques (SFN) en Côte d'Ivoire, identifiées dans le rapport de 2022 du CGAP.</a:t>
            </a:r>
          </a:p>
          <a:p>
            <a:pPr algn="ctr">
              <a:lnSpc>
                <a:spcPts val="3047"/>
              </a:lnSpc>
              <a:spcBef>
                <a:spcPct val="0"/>
              </a:spcBef>
            </a:pPr>
          </a:p>
          <a:p>
            <a:pPr algn="ctr">
              <a:lnSpc>
                <a:spcPts val="3467"/>
              </a:lnSpc>
              <a:spcBef>
                <a:spcPct val="0"/>
              </a:spcBef>
            </a:pPr>
            <a:r>
              <a:rPr lang="en-US" b="true" sz="2476">
                <a:solidFill>
                  <a:srgbClr val="054129"/>
                </a:solidFill>
                <a:latin typeface="Open Sans Bold"/>
                <a:ea typeface="Open Sans Bold"/>
                <a:cs typeface="Open Sans Bold"/>
                <a:sym typeface="Open Sans Bold"/>
              </a:rPr>
              <a:t>1. Répondre à la méfiance et aux risques de fraude :</a:t>
            </a:r>
          </a:p>
          <a:p>
            <a:pPr algn="l">
              <a:lnSpc>
                <a:spcPts val="3047"/>
              </a:lnSpc>
              <a:spcBef>
                <a:spcPct val="0"/>
              </a:spcBef>
            </a:pPr>
            <a:r>
              <a:rPr lang="en-US" b="true" sz="2176">
                <a:solidFill>
                  <a:srgbClr val="054129"/>
                </a:solidFill>
                <a:latin typeface="Open Sans Bold"/>
                <a:ea typeface="Open Sans Bold"/>
                <a:cs typeface="Open Sans Bold"/>
                <a:sym typeface="Open Sans Bold"/>
              </a:rPr>
              <a:t>Données du rapport : Le rapport indique que 69 % des utilisateurs de SFN ont déjà été confrontés à des cas de fraude ou d'escroquerie. De plus, 40 % des consommateurs ont déclaré avoir perdu de l'argent.</a:t>
            </a:r>
          </a:p>
          <a:p>
            <a:pPr algn="l">
              <a:lnSpc>
                <a:spcPts val="3047"/>
              </a:lnSpc>
              <a:spcBef>
                <a:spcPct val="0"/>
              </a:spcBef>
            </a:pPr>
            <a:r>
              <a:rPr lang="en-US" b="true" sz="2176">
                <a:solidFill>
                  <a:srgbClr val="054129"/>
                </a:solidFill>
                <a:latin typeface="Open Sans Bold"/>
                <a:ea typeface="Open Sans Bold"/>
                <a:cs typeface="Open Sans Bold"/>
                <a:sym typeface="Open Sans Bold"/>
              </a:rPr>
              <a:t>Notre solution : Le TPE physique de Tani-Noua, avec son interface intuitive et son processus de validation en face à face, inspire une plus grande confiance que les transactions via code USSD ou SMS, souvent cibles de fraudes. Nous mettons l'accent sur la sécurité de la transaction, réduisant la peur de l'arnaque et la perte d'argent.</a:t>
            </a:r>
          </a:p>
          <a:p>
            <a:pPr algn="ctr">
              <a:lnSpc>
                <a:spcPts val="3047"/>
              </a:lnSpc>
              <a:spcBef>
                <a:spcPct val="0"/>
              </a:spcBef>
            </a:pPr>
          </a:p>
          <a:p>
            <a:pPr algn="ctr">
              <a:lnSpc>
                <a:spcPts val="3467"/>
              </a:lnSpc>
              <a:spcBef>
                <a:spcPct val="0"/>
              </a:spcBef>
            </a:pPr>
            <a:r>
              <a:rPr lang="en-US" b="true" sz="2476">
                <a:solidFill>
                  <a:srgbClr val="054129"/>
                </a:solidFill>
                <a:latin typeface="Open Sans Bold"/>
                <a:ea typeface="Open Sans Bold"/>
                <a:cs typeface="Open Sans Bold"/>
                <a:sym typeface="Open Sans Bold"/>
              </a:rPr>
              <a:t>2. Surmonter les difficultés liées à l'utilisation :</a:t>
            </a:r>
          </a:p>
          <a:p>
            <a:pPr algn="l">
              <a:lnSpc>
                <a:spcPts val="3047"/>
              </a:lnSpc>
              <a:spcBef>
                <a:spcPct val="0"/>
              </a:spcBef>
            </a:pPr>
            <a:r>
              <a:rPr lang="en-US" b="true" sz="2176">
                <a:solidFill>
                  <a:srgbClr val="054129"/>
                </a:solidFill>
                <a:latin typeface="Open Sans Bold"/>
                <a:ea typeface="Open Sans Bold"/>
                <a:cs typeface="Open Sans Bold"/>
                <a:sym typeface="Open Sans Bold"/>
              </a:rPr>
              <a:t>Données du rapport : 40 % des utilisateurs ont rencontré des difficultés liées à "leurs capacités limitées" (comme la navigation dans les menus USSD) ou des erreurs de saisie de numéro.</a:t>
            </a:r>
          </a:p>
          <a:p>
            <a:pPr algn="l">
              <a:lnSpc>
                <a:spcPts val="3047"/>
              </a:lnSpc>
              <a:spcBef>
                <a:spcPct val="0"/>
              </a:spcBef>
            </a:pPr>
            <a:r>
              <a:rPr lang="en-US" b="true" sz="2176">
                <a:solidFill>
                  <a:srgbClr val="054129"/>
                </a:solidFill>
                <a:latin typeface="Open Sans Bold"/>
                <a:ea typeface="Open Sans Bold"/>
                <a:cs typeface="Open Sans Bold"/>
                <a:sym typeface="Open Sans Bold"/>
              </a:rPr>
              <a:t>Notre solution : Le TPE Tani-Noua simplifie le processus. L'écran tactile couleur (320x480 pixels) et le stylet rendent la navigation plus intuitive. Cela permet de réduire les erreurs de saisie (comme un numéro de téléphone erroné) et de rendre la solution accessible à ceux qui ne sont pas familiers avec les menus complexes du mobile money.</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4E5EC"/>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0720624" y="0"/>
            <a:ext cx="7668455" cy="10401374"/>
          </a:xfrm>
          <a:custGeom>
            <a:avLst/>
            <a:gdLst/>
            <a:ahLst/>
            <a:cxnLst/>
            <a:rect r="r" b="b" t="t" l="l"/>
            <a:pathLst>
              <a:path h="10401374" w="7668455">
                <a:moveTo>
                  <a:pt x="0" y="0"/>
                </a:moveTo>
                <a:lnTo>
                  <a:pt x="7668455" y="0"/>
                </a:lnTo>
                <a:lnTo>
                  <a:pt x="7668455"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47796" y="5346580"/>
            <a:ext cx="8096204" cy="1867703"/>
            <a:chOff x="0" y="0"/>
            <a:chExt cx="2132334" cy="491905"/>
          </a:xfrm>
        </p:grpSpPr>
        <p:sp>
          <p:nvSpPr>
            <p:cNvPr name="Freeform 8" id="8"/>
            <p:cNvSpPr/>
            <p:nvPr/>
          </p:nvSpPr>
          <p:spPr>
            <a:xfrm flipH="false" flipV="false" rot="0">
              <a:off x="0" y="0"/>
              <a:ext cx="2132334" cy="491905"/>
            </a:xfrm>
            <a:custGeom>
              <a:avLst/>
              <a:gdLst/>
              <a:ahLst/>
              <a:cxnLst/>
              <a:rect r="r" b="b" t="t" l="l"/>
              <a:pathLst>
                <a:path h="491905" w="2132334">
                  <a:moveTo>
                    <a:pt x="48768" y="0"/>
                  </a:moveTo>
                  <a:lnTo>
                    <a:pt x="2083565" y="0"/>
                  </a:lnTo>
                  <a:cubicBezTo>
                    <a:pt x="2110499" y="0"/>
                    <a:pt x="2132334" y="21834"/>
                    <a:pt x="2132334" y="48768"/>
                  </a:cubicBezTo>
                  <a:lnTo>
                    <a:pt x="2132334" y="443137"/>
                  </a:lnTo>
                  <a:cubicBezTo>
                    <a:pt x="2132334" y="470071"/>
                    <a:pt x="2110499" y="491905"/>
                    <a:pt x="2083565" y="491905"/>
                  </a:cubicBezTo>
                  <a:lnTo>
                    <a:pt x="48768" y="491905"/>
                  </a:lnTo>
                  <a:cubicBezTo>
                    <a:pt x="21834" y="491905"/>
                    <a:pt x="0" y="470071"/>
                    <a:pt x="0" y="443137"/>
                  </a:cubicBezTo>
                  <a:lnTo>
                    <a:pt x="0" y="48768"/>
                  </a:lnTo>
                  <a:cubicBezTo>
                    <a:pt x="0" y="21834"/>
                    <a:pt x="21834" y="0"/>
                    <a:pt x="48768" y="0"/>
                  </a:cubicBezTo>
                  <a:close/>
                </a:path>
              </a:pathLst>
            </a:custGeom>
            <a:solidFill>
              <a:srgbClr val="C0DBD0"/>
            </a:solidFill>
          </p:spPr>
        </p:sp>
        <p:sp>
          <p:nvSpPr>
            <p:cNvPr name="TextBox 9" id="9"/>
            <p:cNvSpPr txBox="true"/>
            <p:nvPr/>
          </p:nvSpPr>
          <p:spPr>
            <a:xfrm>
              <a:off x="0" y="-38100"/>
              <a:ext cx="2132334" cy="53000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2275044">
            <a:off x="11744914" y="-2088557"/>
            <a:ext cx="6744755" cy="6794167"/>
          </a:xfrm>
          <a:custGeom>
            <a:avLst/>
            <a:gdLst/>
            <a:ahLst/>
            <a:cxnLst/>
            <a:rect r="r" b="b" t="t" l="l"/>
            <a:pathLst>
              <a:path h="6794167" w="6744755">
                <a:moveTo>
                  <a:pt x="0" y="0"/>
                </a:moveTo>
                <a:lnTo>
                  <a:pt x="6744755" y="0"/>
                </a:lnTo>
                <a:lnTo>
                  <a:pt x="6744755" y="6794167"/>
                </a:lnTo>
                <a:lnTo>
                  <a:pt x="0" y="6794167"/>
                </a:lnTo>
                <a:lnTo>
                  <a:pt x="0" y="0"/>
                </a:lnTo>
                <a:close/>
              </a:path>
            </a:pathLst>
          </a:custGeom>
          <a:blipFill>
            <a:blip r:embed="rId6">
              <a:alphaModFix amt="7999"/>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13" id="13"/>
          <p:cNvGrpSpPr/>
          <p:nvPr/>
        </p:nvGrpSpPr>
        <p:grpSpPr>
          <a:xfrm rot="0">
            <a:off x="9908858" y="2088514"/>
            <a:ext cx="6487030" cy="6487030"/>
            <a:chOff x="0" y="0"/>
            <a:chExt cx="6350000" cy="6350000"/>
          </a:xfrm>
        </p:grpSpPr>
        <p:sp>
          <p:nvSpPr>
            <p:cNvPr name="Freeform 14" id="14"/>
            <p:cNvSpPr/>
            <p:nvPr/>
          </p:nvSpPr>
          <p:spPr>
            <a:xfrm flipH="false" flipV="false" rot="0">
              <a:off x="0" y="0"/>
              <a:ext cx="6351270" cy="6350000"/>
            </a:xfrm>
            <a:custGeom>
              <a:avLst/>
              <a:gdLst/>
              <a:ahLst/>
              <a:cxnLst/>
              <a:rect r="r" b="b" t="t" l="l"/>
              <a:pathLst>
                <a:path h="6350000" w="6351270">
                  <a:moveTo>
                    <a:pt x="5985510" y="0"/>
                  </a:moveTo>
                  <a:lnTo>
                    <a:pt x="364490" y="0"/>
                  </a:lnTo>
                  <a:cubicBezTo>
                    <a:pt x="162560" y="0"/>
                    <a:pt x="0" y="162560"/>
                    <a:pt x="0" y="364490"/>
                  </a:cubicBezTo>
                  <a:lnTo>
                    <a:pt x="0" y="5986780"/>
                  </a:lnTo>
                  <a:cubicBezTo>
                    <a:pt x="0" y="6187440"/>
                    <a:pt x="162560" y="6350000"/>
                    <a:pt x="364490" y="6350000"/>
                  </a:cubicBezTo>
                  <a:lnTo>
                    <a:pt x="5986780" y="6350000"/>
                  </a:lnTo>
                  <a:cubicBezTo>
                    <a:pt x="6187440" y="6350000"/>
                    <a:pt x="6351270" y="6187440"/>
                    <a:pt x="6351270" y="5985510"/>
                  </a:cubicBezTo>
                  <a:lnTo>
                    <a:pt x="6351270" y="364490"/>
                  </a:lnTo>
                  <a:cubicBezTo>
                    <a:pt x="6350000" y="162560"/>
                    <a:pt x="6187440" y="0"/>
                    <a:pt x="5985510" y="0"/>
                  </a:cubicBezTo>
                  <a:close/>
                </a:path>
              </a:pathLst>
            </a:custGeom>
            <a:blipFill>
              <a:blip r:embed="rId8"/>
              <a:stretch>
                <a:fillRect l="-12487" t="0" r="-12487" b="0"/>
              </a:stretch>
            </a:blipFill>
          </p:spPr>
        </p:sp>
      </p:grpSp>
      <p:sp>
        <p:nvSpPr>
          <p:cNvPr name="Freeform 15" id="15"/>
          <p:cNvSpPr/>
          <p:nvPr/>
        </p:nvSpPr>
        <p:spPr>
          <a:xfrm flipH="false" flipV="false" rot="-2275044">
            <a:off x="11744914" y="6260366"/>
            <a:ext cx="6744755" cy="6794167"/>
          </a:xfrm>
          <a:custGeom>
            <a:avLst/>
            <a:gdLst/>
            <a:ahLst/>
            <a:cxnLst/>
            <a:rect r="r" b="b" t="t" l="l"/>
            <a:pathLst>
              <a:path h="6794167" w="6744755">
                <a:moveTo>
                  <a:pt x="0" y="0"/>
                </a:moveTo>
                <a:lnTo>
                  <a:pt x="6744755" y="0"/>
                </a:lnTo>
                <a:lnTo>
                  <a:pt x="6744755" y="6794167"/>
                </a:lnTo>
                <a:lnTo>
                  <a:pt x="0" y="6794167"/>
                </a:lnTo>
                <a:lnTo>
                  <a:pt x="0" y="0"/>
                </a:lnTo>
                <a:close/>
              </a:path>
            </a:pathLst>
          </a:custGeom>
          <a:blipFill>
            <a:blip r:embed="rId6">
              <a:alphaModFix amt="7999"/>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6" id="16"/>
          <p:cNvSpPr/>
          <p:nvPr/>
        </p:nvSpPr>
        <p:spPr>
          <a:xfrm flipH="false" flipV="false" rot="-2275044">
            <a:off x="17265644" y="2464310"/>
            <a:ext cx="6744755" cy="6794167"/>
          </a:xfrm>
          <a:custGeom>
            <a:avLst/>
            <a:gdLst/>
            <a:ahLst/>
            <a:cxnLst/>
            <a:rect r="r" b="b" t="t" l="l"/>
            <a:pathLst>
              <a:path h="6794167" w="6744755">
                <a:moveTo>
                  <a:pt x="0" y="0"/>
                </a:moveTo>
                <a:lnTo>
                  <a:pt x="6744755" y="0"/>
                </a:lnTo>
                <a:lnTo>
                  <a:pt x="6744755" y="6794167"/>
                </a:lnTo>
                <a:lnTo>
                  <a:pt x="0" y="6794167"/>
                </a:lnTo>
                <a:lnTo>
                  <a:pt x="0" y="0"/>
                </a:lnTo>
                <a:close/>
              </a:path>
            </a:pathLst>
          </a:custGeom>
          <a:blipFill>
            <a:blip r:embed="rId6">
              <a:alphaModFix amt="7999"/>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7" id="17"/>
          <p:cNvSpPr txBox="true"/>
          <p:nvPr/>
        </p:nvSpPr>
        <p:spPr>
          <a:xfrm rot="0">
            <a:off x="3018619" y="1057275"/>
            <a:ext cx="6125381" cy="1031239"/>
          </a:xfrm>
          <a:prstGeom prst="rect">
            <a:avLst/>
          </a:prstGeom>
        </p:spPr>
        <p:txBody>
          <a:bodyPr anchor="t" rtlCol="false" tIns="0" lIns="0" bIns="0" rIns="0">
            <a:spAutoFit/>
          </a:bodyPr>
          <a:lstStyle/>
          <a:p>
            <a:pPr algn="l">
              <a:lnSpc>
                <a:spcPts val="6579"/>
              </a:lnSpc>
            </a:pPr>
            <a:r>
              <a:rPr lang="en-US" sz="6999" b="true">
                <a:solidFill>
                  <a:srgbClr val="054129"/>
                </a:solidFill>
                <a:latin typeface="Calibri (MS) Bold"/>
                <a:ea typeface="Calibri (MS) Bold"/>
                <a:cs typeface="Calibri (MS) Bold"/>
                <a:sym typeface="Calibri (MS) Bold"/>
              </a:rPr>
              <a:t> DÉFIS ACTUELS</a:t>
            </a:r>
          </a:p>
        </p:txBody>
      </p:sp>
      <p:sp>
        <p:nvSpPr>
          <p:cNvPr name="TextBox 18" id="18"/>
          <p:cNvSpPr txBox="true"/>
          <p:nvPr/>
        </p:nvSpPr>
        <p:spPr>
          <a:xfrm rot="0">
            <a:off x="3794239" y="5656544"/>
            <a:ext cx="5114078" cy="1027852"/>
          </a:xfrm>
          <a:prstGeom prst="rect">
            <a:avLst/>
          </a:prstGeom>
        </p:spPr>
        <p:txBody>
          <a:bodyPr anchor="t" rtlCol="false" tIns="0" lIns="0" bIns="0" rIns="0">
            <a:spAutoFit/>
          </a:bodyPr>
          <a:lstStyle/>
          <a:p>
            <a:pPr algn="just">
              <a:lnSpc>
                <a:spcPts val="3887"/>
              </a:lnSpc>
            </a:pPr>
            <a:r>
              <a:rPr lang="en-US" sz="3239" b="true">
                <a:solidFill>
                  <a:srgbClr val="15193E"/>
                </a:solidFill>
                <a:latin typeface="Codec Pro Bold"/>
                <a:ea typeface="Codec Pro Bold"/>
                <a:cs typeface="Codec Pro Bold"/>
                <a:sym typeface="Codec Pro Bold"/>
              </a:rPr>
              <a:t>des clients abandonnent leur paiement</a:t>
            </a:r>
          </a:p>
        </p:txBody>
      </p:sp>
      <p:grpSp>
        <p:nvGrpSpPr>
          <p:cNvPr name="Group 19" id="19"/>
          <p:cNvGrpSpPr/>
          <p:nvPr/>
        </p:nvGrpSpPr>
        <p:grpSpPr>
          <a:xfrm rot="0">
            <a:off x="1047796" y="3187091"/>
            <a:ext cx="8096204" cy="1863891"/>
            <a:chOff x="0" y="0"/>
            <a:chExt cx="10794939" cy="2485188"/>
          </a:xfrm>
        </p:grpSpPr>
        <p:grpSp>
          <p:nvGrpSpPr>
            <p:cNvPr name="Group 20" id="20"/>
            <p:cNvGrpSpPr/>
            <p:nvPr/>
          </p:nvGrpSpPr>
          <p:grpSpPr>
            <a:xfrm rot="0">
              <a:off x="0" y="0"/>
              <a:ext cx="10794939" cy="2485188"/>
              <a:chOff x="0" y="0"/>
              <a:chExt cx="2132334" cy="490901"/>
            </a:xfrm>
          </p:grpSpPr>
          <p:sp>
            <p:nvSpPr>
              <p:cNvPr name="Freeform 21" id="21"/>
              <p:cNvSpPr/>
              <p:nvPr/>
            </p:nvSpPr>
            <p:spPr>
              <a:xfrm flipH="false" flipV="false" rot="0">
                <a:off x="0" y="0"/>
                <a:ext cx="2132334" cy="490901"/>
              </a:xfrm>
              <a:custGeom>
                <a:avLst/>
                <a:gdLst/>
                <a:ahLst/>
                <a:cxnLst/>
                <a:rect r="r" b="b" t="t" l="l"/>
                <a:pathLst>
                  <a:path h="490901" w="2132334">
                    <a:moveTo>
                      <a:pt x="48768" y="0"/>
                    </a:moveTo>
                    <a:lnTo>
                      <a:pt x="2083565" y="0"/>
                    </a:lnTo>
                    <a:cubicBezTo>
                      <a:pt x="2110499" y="0"/>
                      <a:pt x="2132334" y="21834"/>
                      <a:pt x="2132334" y="48768"/>
                    </a:cubicBezTo>
                    <a:lnTo>
                      <a:pt x="2132334" y="442133"/>
                    </a:lnTo>
                    <a:cubicBezTo>
                      <a:pt x="2132334" y="469067"/>
                      <a:pt x="2110499" y="490901"/>
                      <a:pt x="2083565" y="490901"/>
                    </a:cubicBezTo>
                    <a:lnTo>
                      <a:pt x="48768" y="490901"/>
                    </a:lnTo>
                    <a:cubicBezTo>
                      <a:pt x="21834" y="490901"/>
                      <a:pt x="0" y="469067"/>
                      <a:pt x="0" y="442133"/>
                    </a:cubicBezTo>
                    <a:lnTo>
                      <a:pt x="0" y="48768"/>
                    </a:lnTo>
                    <a:cubicBezTo>
                      <a:pt x="0" y="21834"/>
                      <a:pt x="21834" y="0"/>
                      <a:pt x="48768" y="0"/>
                    </a:cubicBezTo>
                    <a:close/>
                  </a:path>
                </a:pathLst>
              </a:custGeom>
              <a:solidFill>
                <a:srgbClr val="C0DBD0"/>
              </a:solidFill>
            </p:spPr>
          </p:sp>
          <p:sp>
            <p:nvSpPr>
              <p:cNvPr name="TextBox 22" id="22"/>
              <p:cNvSpPr txBox="true"/>
              <p:nvPr/>
            </p:nvSpPr>
            <p:spPr>
              <a:xfrm>
                <a:off x="0" y="-38100"/>
                <a:ext cx="2132334" cy="529001"/>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3661924" y="519055"/>
              <a:ext cx="6818771" cy="1428750"/>
            </a:xfrm>
            <a:prstGeom prst="rect">
              <a:avLst/>
            </a:prstGeom>
          </p:spPr>
          <p:txBody>
            <a:bodyPr anchor="t" rtlCol="false" tIns="0" lIns="0" bIns="0" rIns="0">
              <a:spAutoFit/>
            </a:bodyPr>
            <a:lstStyle/>
            <a:p>
              <a:pPr algn="just">
                <a:lnSpc>
                  <a:spcPts val="4079"/>
                </a:lnSpc>
              </a:pPr>
              <a:r>
                <a:rPr lang="en-US" sz="3399" b="true">
                  <a:solidFill>
                    <a:srgbClr val="15193E"/>
                  </a:solidFill>
                  <a:latin typeface="Codec Pro Bold"/>
                  <a:ea typeface="Codec Pro Bold"/>
                  <a:cs typeface="Codec Pro Bold"/>
                  <a:sym typeface="Codec Pro Bold"/>
                </a:rPr>
                <a:t>marchands rencontrent des difficultés</a:t>
              </a:r>
            </a:p>
          </p:txBody>
        </p:sp>
        <p:sp>
          <p:nvSpPr>
            <p:cNvPr name="TextBox 24" id="24"/>
            <p:cNvSpPr txBox="true"/>
            <p:nvPr/>
          </p:nvSpPr>
          <p:spPr>
            <a:xfrm rot="0">
              <a:off x="354672" y="392055"/>
              <a:ext cx="2756940" cy="1625600"/>
            </a:xfrm>
            <a:prstGeom prst="rect">
              <a:avLst/>
            </a:prstGeom>
          </p:spPr>
          <p:txBody>
            <a:bodyPr anchor="t" rtlCol="false" tIns="0" lIns="0" bIns="0" rIns="0">
              <a:spAutoFit/>
            </a:bodyPr>
            <a:lstStyle/>
            <a:p>
              <a:pPr algn="just">
                <a:lnSpc>
                  <a:spcPts val="8999"/>
                </a:lnSpc>
              </a:pPr>
              <a:r>
                <a:rPr lang="en-US" sz="7499" b="true">
                  <a:solidFill>
                    <a:srgbClr val="15193E"/>
                  </a:solidFill>
                  <a:latin typeface="Codec Pro Bold"/>
                  <a:ea typeface="Codec Pro Bold"/>
                  <a:cs typeface="Codec Pro Bold"/>
                  <a:sym typeface="Codec Pro Bold"/>
                </a:rPr>
                <a:t>7/10</a:t>
              </a:r>
            </a:p>
          </p:txBody>
        </p:sp>
      </p:grpSp>
      <p:sp>
        <p:nvSpPr>
          <p:cNvPr name="TextBox 25" id="25"/>
          <p:cNvSpPr txBox="true"/>
          <p:nvPr/>
        </p:nvSpPr>
        <p:spPr>
          <a:xfrm rot="0">
            <a:off x="1204918" y="5599394"/>
            <a:ext cx="2532171" cy="1247775"/>
          </a:xfrm>
          <a:prstGeom prst="rect">
            <a:avLst/>
          </a:prstGeom>
        </p:spPr>
        <p:txBody>
          <a:bodyPr anchor="t" rtlCol="false" tIns="0" lIns="0" bIns="0" rIns="0">
            <a:spAutoFit/>
          </a:bodyPr>
          <a:lstStyle/>
          <a:p>
            <a:pPr algn="just">
              <a:lnSpc>
                <a:spcPts val="8999"/>
              </a:lnSpc>
            </a:pPr>
            <a:r>
              <a:rPr lang="en-US" sz="7499" b="true">
                <a:solidFill>
                  <a:srgbClr val="15193E"/>
                </a:solidFill>
                <a:latin typeface="Codec Pro Bold"/>
                <a:ea typeface="Codec Pro Bold"/>
                <a:cs typeface="Codec Pro Bold"/>
                <a:sym typeface="Codec Pro Bold"/>
              </a:rPr>
              <a:t>36 %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2510580"/>
            <a:ext cx="7847964" cy="3112300"/>
            <a:chOff x="0" y="0"/>
            <a:chExt cx="2339191" cy="927663"/>
          </a:xfrm>
        </p:grpSpPr>
        <p:sp>
          <p:nvSpPr>
            <p:cNvPr name="Freeform 9" id="9"/>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0" id="10"/>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411336" y="2510580"/>
            <a:ext cx="7847964" cy="3112300"/>
            <a:chOff x="0" y="0"/>
            <a:chExt cx="2339191" cy="927663"/>
          </a:xfrm>
        </p:grpSpPr>
        <p:sp>
          <p:nvSpPr>
            <p:cNvPr name="Freeform 12" id="12"/>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3" id="13"/>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28700" y="6051505"/>
            <a:ext cx="7847964" cy="3112300"/>
            <a:chOff x="0" y="0"/>
            <a:chExt cx="2339191" cy="927663"/>
          </a:xfrm>
        </p:grpSpPr>
        <p:sp>
          <p:nvSpPr>
            <p:cNvPr name="Freeform 15" id="15"/>
            <p:cNvSpPr/>
            <p:nvPr/>
          </p:nvSpPr>
          <p:spPr>
            <a:xfrm flipH="false" flipV="false" rot="0">
              <a:off x="0" y="0"/>
              <a:ext cx="2339191" cy="927663"/>
            </a:xfrm>
            <a:custGeom>
              <a:avLst/>
              <a:gdLst/>
              <a:ahLst/>
              <a:cxnLst/>
              <a:rect r="r" b="b" t="t" l="l"/>
              <a:pathLst>
                <a:path h="927663" w="2339191">
                  <a:moveTo>
                    <a:pt x="23676" y="0"/>
                  </a:moveTo>
                  <a:lnTo>
                    <a:pt x="2315516" y="0"/>
                  </a:lnTo>
                  <a:cubicBezTo>
                    <a:pt x="2321795" y="0"/>
                    <a:pt x="2327817" y="2494"/>
                    <a:pt x="2332257" y="6934"/>
                  </a:cubicBezTo>
                  <a:cubicBezTo>
                    <a:pt x="2336697" y="11375"/>
                    <a:pt x="2339191" y="17397"/>
                    <a:pt x="2339191" y="23676"/>
                  </a:cubicBezTo>
                  <a:lnTo>
                    <a:pt x="2339191" y="903987"/>
                  </a:lnTo>
                  <a:cubicBezTo>
                    <a:pt x="2339191" y="917063"/>
                    <a:pt x="2328591" y="927663"/>
                    <a:pt x="2315516" y="927663"/>
                  </a:cubicBezTo>
                  <a:lnTo>
                    <a:pt x="23676" y="927663"/>
                  </a:lnTo>
                  <a:cubicBezTo>
                    <a:pt x="17397" y="927663"/>
                    <a:pt x="11375" y="925169"/>
                    <a:pt x="6934" y="920729"/>
                  </a:cubicBezTo>
                  <a:cubicBezTo>
                    <a:pt x="2494" y="916289"/>
                    <a:pt x="0" y="910267"/>
                    <a:pt x="0" y="903987"/>
                  </a:cubicBezTo>
                  <a:lnTo>
                    <a:pt x="0" y="23676"/>
                  </a:lnTo>
                  <a:cubicBezTo>
                    <a:pt x="0" y="10600"/>
                    <a:pt x="10600" y="0"/>
                    <a:pt x="23676" y="0"/>
                  </a:cubicBezTo>
                  <a:close/>
                </a:path>
              </a:pathLst>
            </a:custGeom>
            <a:solidFill>
              <a:srgbClr val="D1D2DB">
                <a:alpha val="49804"/>
              </a:srgbClr>
            </a:solidFill>
          </p:spPr>
        </p:sp>
        <p:sp>
          <p:nvSpPr>
            <p:cNvPr name="TextBox 16" id="16"/>
            <p:cNvSpPr txBox="true"/>
            <p:nvPr/>
          </p:nvSpPr>
          <p:spPr>
            <a:xfrm>
              <a:off x="0" y="-38100"/>
              <a:ext cx="2339191" cy="965763"/>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028700" y="2510580"/>
            <a:ext cx="7780453" cy="3035591"/>
            <a:chOff x="0" y="0"/>
            <a:chExt cx="2319069" cy="904799"/>
          </a:xfrm>
        </p:grpSpPr>
        <p:sp>
          <p:nvSpPr>
            <p:cNvPr name="Freeform 18" id="18"/>
            <p:cNvSpPr/>
            <p:nvPr/>
          </p:nvSpPr>
          <p:spPr>
            <a:xfrm flipH="false" flipV="false" rot="0">
              <a:off x="0" y="0"/>
              <a:ext cx="2319069" cy="904799"/>
            </a:xfrm>
            <a:custGeom>
              <a:avLst/>
              <a:gdLst/>
              <a:ahLst/>
              <a:cxnLst/>
              <a:rect r="r" b="b" t="t" l="l"/>
              <a:pathLst>
                <a:path h="904799" w="2319069">
                  <a:moveTo>
                    <a:pt x="21891" y="0"/>
                  </a:moveTo>
                  <a:lnTo>
                    <a:pt x="2297178" y="0"/>
                  </a:lnTo>
                  <a:cubicBezTo>
                    <a:pt x="2302983" y="0"/>
                    <a:pt x="2308552" y="2306"/>
                    <a:pt x="2312657" y="6412"/>
                  </a:cubicBezTo>
                  <a:cubicBezTo>
                    <a:pt x="2316762" y="10517"/>
                    <a:pt x="2319069" y="16085"/>
                    <a:pt x="2319069" y="21891"/>
                  </a:cubicBezTo>
                  <a:lnTo>
                    <a:pt x="2319069" y="882908"/>
                  </a:lnTo>
                  <a:cubicBezTo>
                    <a:pt x="2319069" y="888714"/>
                    <a:pt x="2316762" y="894282"/>
                    <a:pt x="2312657" y="898387"/>
                  </a:cubicBezTo>
                  <a:cubicBezTo>
                    <a:pt x="2308552" y="902493"/>
                    <a:pt x="2302983" y="904799"/>
                    <a:pt x="2297178" y="904799"/>
                  </a:cubicBezTo>
                  <a:lnTo>
                    <a:pt x="21891" y="904799"/>
                  </a:lnTo>
                  <a:cubicBezTo>
                    <a:pt x="16085" y="904799"/>
                    <a:pt x="10517" y="902493"/>
                    <a:pt x="6412" y="898387"/>
                  </a:cubicBezTo>
                  <a:cubicBezTo>
                    <a:pt x="2306" y="894282"/>
                    <a:pt x="0" y="888714"/>
                    <a:pt x="0" y="882908"/>
                  </a:cubicBezTo>
                  <a:lnTo>
                    <a:pt x="0" y="21891"/>
                  </a:lnTo>
                  <a:cubicBezTo>
                    <a:pt x="0" y="16085"/>
                    <a:pt x="2306" y="10517"/>
                    <a:pt x="6412" y="6412"/>
                  </a:cubicBezTo>
                  <a:cubicBezTo>
                    <a:pt x="10517" y="2306"/>
                    <a:pt x="16085" y="0"/>
                    <a:pt x="21891" y="0"/>
                  </a:cubicBezTo>
                  <a:close/>
                </a:path>
              </a:pathLst>
            </a:custGeom>
            <a:solidFill>
              <a:srgbClr val="F0F2FD"/>
            </a:solidFill>
          </p:spPr>
        </p:sp>
        <p:sp>
          <p:nvSpPr>
            <p:cNvPr name="TextBox 19" id="19"/>
            <p:cNvSpPr txBox="true"/>
            <p:nvPr/>
          </p:nvSpPr>
          <p:spPr>
            <a:xfrm>
              <a:off x="0" y="-38100"/>
              <a:ext cx="2319069" cy="942899"/>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9411336" y="2548934"/>
            <a:ext cx="7780453" cy="3035591"/>
            <a:chOff x="0" y="0"/>
            <a:chExt cx="2319069" cy="904799"/>
          </a:xfrm>
        </p:grpSpPr>
        <p:sp>
          <p:nvSpPr>
            <p:cNvPr name="Freeform 21" id="21"/>
            <p:cNvSpPr/>
            <p:nvPr/>
          </p:nvSpPr>
          <p:spPr>
            <a:xfrm flipH="false" flipV="false" rot="0">
              <a:off x="0" y="0"/>
              <a:ext cx="2319069" cy="904799"/>
            </a:xfrm>
            <a:custGeom>
              <a:avLst/>
              <a:gdLst/>
              <a:ahLst/>
              <a:cxnLst/>
              <a:rect r="r" b="b" t="t" l="l"/>
              <a:pathLst>
                <a:path h="904799" w="2319069">
                  <a:moveTo>
                    <a:pt x="21891" y="0"/>
                  </a:moveTo>
                  <a:lnTo>
                    <a:pt x="2297178" y="0"/>
                  </a:lnTo>
                  <a:cubicBezTo>
                    <a:pt x="2302983" y="0"/>
                    <a:pt x="2308552" y="2306"/>
                    <a:pt x="2312657" y="6412"/>
                  </a:cubicBezTo>
                  <a:cubicBezTo>
                    <a:pt x="2316762" y="10517"/>
                    <a:pt x="2319069" y="16085"/>
                    <a:pt x="2319069" y="21891"/>
                  </a:cubicBezTo>
                  <a:lnTo>
                    <a:pt x="2319069" y="882908"/>
                  </a:lnTo>
                  <a:cubicBezTo>
                    <a:pt x="2319069" y="888714"/>
                    <a:pt x="2316762" y="894282"/>
                    <a:pt x="2312657" y="898387"/>
                  </a:cubicBezTo>
                  <a:cubicBezTo>
                    <a:pt x="2308552" y="902493"/>
                    <a:pt x="2302983" y="904799"/>
                    <a:pt x="2297178" y="904799"/>
                  </a:cubicBezTo>
                  <a:lnTo>
                    <a:pt x="21891" y="904799"/>
                  </a:lnTo>
                  <a:cubicBezTo>
                    <a:pt x="16085" y="904799"/>
                    <a:pt x="10517" y="902493"/>
                    <a:pt x="6412" y="898387"/>
                  </a:cubicBezTo>
                  <a:cubicBezTo>
                    <a:pt x="2306" y="894282"/>
                    <a:pt x="0" y="888714"/>
                    <a:pt x="0" y="882908"/>
                  </a:cubicBezTo>
                  <a:lnTo>
                    <a:pt x="0" y="21891"/>
                  </a:lnTo>
                  <a:cubicBezTo>
                    <a:pt x="0" y="16085"/>
                    <a:pt x="2306" y="10517"/>
                    <a:pt x="6412" y="6412"/>
                  </a:cubicBezTo>
                  <a:cubicBezTo>
                    <a:pt x="10517" y="2306"/>
                    <a:pt x="16085" y="0"/>
                    <a:pt x="21891" y="0"/>
                  </a:cubicBezTo>
                  <a:close/>
                </a:path>
              </a:pathLst>
            </a:custGeom>
            <a:solidFill>
              <a:srgbClr val="F0F2FD"/>
            </a:solidFill>
          </p:spPr>
        </p:sp>
        <p:sp>
          <p:nvSpPr>
            <p:cNvPr name="TextBox 22" id="22"/>
            <p:cNvSpPr txBox="true"/>
            <p:nvPr/>
          </p:nvSpPr>
          <p:spPr>
            <a:xfrm>
              <a:off x="0" y="-38100"/>
              <a:ext cx="2319069" cy="942899"/>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028700" y="6051505"/>
            <a:ext cx="7780453" cy="3035591"/>
            <a:chOff x="0" y="0"/>
            <a:chExt cx="2319069" cy="904799"/>
          </a:xfrm>
        </p:grpSpPr>
        <p:sp>
          <p:nvSpPr>
            <p:cNvPr name="Freeform 24" id="24"/>
            <p:cNvSpPr/>
            <p:nvPr/>
          </p:nvSpPr>
          <p:spPr>
            <a:xfrm flipH="false" flipV="false" rot="0">
              <a:off x="0" y="0"/>
              <a:ext cx="2319069" cy="904799"/>
            </a:xfrm>
            <a:custGeom>
              <a:avLst/>
              <a:gdLst/>
              <a:ahLst/>
              <a:cxnLst/>
              <a:rect r="r" b="b" t="t" l="l"/>
              <a:pathLst>
                <a:path h="904799" w="2319069">
                  <a:moveTo>
                    <a:pt x="21891" y="0"/>
                  </a:moveTo>
                  <a:lnTo>
                    <a:pt x="2297178" y="0"/>
                  </a:lnTo>
                  <a:cubicBezTo>
                    <a:pt x="2302983" y="0"/>
                    <a:pt x="2308552" y="2306"/>
                    <a:pt x="2312657" y="6412"/>
                  </a:cubicBezTo>
                  <a:cubicBezTo>
                    <a:pt x="2316762" y="10517"/>
                    <a:pt x="2319069" y="16085"/>
                    <a:pt x="2319069" y="21891"/>
                  </a:cubicBezTo>
                  <a:lnTo>
                    <a:pt x="2319069" y="882908"/>
                  </a:lnTo>
                  <a:cubicBezTo>
                    <a:pt x="2319069" y="888714"/>
                    <a:pt x="2316762" y="894282"/>
                    <a:pt x="2312657" y="898387"/>
                  </a:cubicBezTo>
                  <a:cubicBezTo>
                    <a:pt x="2308552" y="902493"/>
                    <a:pt x="2302983" y="904799"/>
                    <a:pt x="2297178" y="904799"/>
                  </a:cubicBezTo>
                  <a:lnTo>
                    <a:pt x="21891" y="904799"/>
                  </a:lnTo>
                  <a:cubicBezTo>
                    <a:pt x="16085" y="904799"/>
                    <a:pt x="10517" y="902493"/>
                    <a:pt x="6412" y="898387"/>
                  </a:cubicBezTo>
                  <a:cubicBezTo>
                    <a:pt x="2306" y="894282"/>
                    <a:pt x="0" y="888714"/>
                    <a:pt x="0" y="882908"/>
                  </a:cubicBezTo>
                  <a:lnTo>
                    <a:pt x="0" y="21891"/>
                  </a:lnTo>
                  <a:cubicBezTo>
                    <a:pt x="0" y="16085"/>
                    <a:pt x="2306" y="10517"/>
                    <a:pt x="6412" y="6412"/>
                  </a:cubicBezTo>
                  <a:cubicBezTo>
                    <a:pt x="10517" y="2306"/>
                    <a:pt x="16085" y="0"/>
                    <a:pt x="21891" y="0"/>
                  </a:cubicBezTo>
                  <a:close/>
                </a:path>
              </a:pathLst>
            </a:custGeom>
            <a:solidFill>
              <a:srgbClr val="F0F2FD"/>
            </a:solidFill>
          </p:spPr>
        </p:sp>
        <p:sp>
          <p:nvSpPr>
            <p:cNvPr name="TextBox 25" id="25"/>
            <p:cNvSpPr txBox="true"/>
            <p:nvPr/>
          </p:nvSpPr>
          <p:spPr>
            <a:xfrm>
              <a:off x="0" y="-38100"/>
              <a:ext cx="2319069" cy="942899"/>
            </a:xfrm>
            <a:prstGeom prst="rect">
              <a:avLst/>
            </a:prstGeom>
          </p:spPr>
          <p:txBody>
            <a:bodyPr anchor="ctr" rtlCol="false" tIns="50800" lIns="50800" bIns="50800" rIns="50800"/>
            <a:lstStyle/>
            <a:p>
              <a:pPr algn="ctr">
                <a:lnSpc>
                  <a:spcPts val="2659"/>
                </a:lnSpc>
                <a:spcBef>
                  <a:spcPct val="0"/>
                </a:spcBef>
              </a:pPr>
            </a:p>
          </p:txBody>
        </p:sp>
      </p:grpSp>
      <p:sp>
        <p:nvSpPr>
          <p:cNvPr name="Freeform 26" id="26"/>
          <p:cNvSpPr/>
          <p:nvPr/>
        </p:nvSpPr>
        <p:spPr>
          <a:xfrm flipH="false" flipV="false" rot="0">
            <a:off x="0" y="9416472"/>
            <a:ext cx="18288000" cy="870528"/>
          </a:xfrm>
          <a:custGeom>
            <a:avLst/>
            <a:gdLst/>
            <a:ahLst/>
            <a:cxnLst/>
            <a:rect r="r" b="b" t="t" l="l"/>
            <a:pathLst>
              <a:path h="870528" w="18288000">
                <a:moveTo>
                  <a:pt x="0" y="0"/>
                </a:moveTo>
                <a:lnTo>
                  <a:pt x="18288000" y="0"/>
                </a:lnTo>
                <a:lnTo>
                  <a:pt x="18288000" y="870528"/>
                </a:lnTo>
                <a:lnTo>
                  <a:pt x="0" y="870528"/>
                </a:lnTo>
                <a:lnTo>
                  <a:pt x="0" y="0"/>
                </a:lnTo>
                <a:close/>
              </a:path>
            </a:pathLst>
          </a:custGeom>
          <a:blipFill>
            <a:blip r:embed="rId4">
              <a:extLst>
                <a:ext uri="{96DAC541-7B7A-43D3-8B79-37D633B846F1}">
                  <asvg:svgBlip xmlns:asvg="http://schemas.microsoft.com/office/drawing/2016/SVG/main" r:embed="rId5"/>
                </a:ext>
              </a:extLst>
            </a:blip>
            <a:stretch>
              <a:fillRect l="0" t="-2000794" r="0" b="0"/>
            </a:stretch>
          </a:blipFill>
        </p:spPr>
      </p:sp>
      <p:sp>
        <p:nvSpPr>
          <p:cNvPr name="Freeform 27" id="27"/>
          <p:cNvSpPr/>
          <p:nvPr/>
        </p:nvSpPr>
        <p:spPr>
          <a:xfrm flipH="false" flipV="false" rot="0">
            <a:off x="1541119" y="3412771"/>
            <a:ext cx="1592492" cy="1592492"/>
          </a:xfrm>
          <a:custGeom>
            <a:avLst/>
            <a:gdLst/>
            <a:ahLst/>
            <a:cxnLst/>
            <a:rect r="r" b="b" t="t" l="l"/>
            <a:pathLst>
              <a:path h="1592492" w="1592492">
                <a:moveTo>
                  <a:pt x="0" y="0"/>
                </a:moveTo>
                <a:lnTo>
                  <a:pt x="1592491" y="0"/>
                </a:lnTo>
                <a:lnTo>
                  <a:pt x="1592491" y="1592492"/>
                </a:lnTo>
                <a:lnTo>
                  <a:pt x="0" y="15924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9694229" y="3404299"/>
            <a:ext cx="1739201" cy="1739201"/>
          </a:xfrm>
          <a:custGeom>
            <a:avLst/>
            <a:gdLst/>
            <a:ahLst/>
            <a:cxnLst/>
            <a:rect r="r" b="b" t="t" l="l"/>
            <a:pathLst>
              <a:path h="1739201" w="1739201">
                <a:moveTo>
                  <a:pt x="0" y="0"/>
                </a:moveTo>
                <a:lnTo>
                  <a:pt x="1739201" y="0"/>
                </a:lnTo>
                <a:lnTo>
                  <a:pt x="1739201" y="1739201"/>
                </a:lnTo>
                <a:lnTo>
                  <a:pt x="0" y="17392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5400000">
            <a:off x="13249" y="9348649"/>
            <a:ext cx="6744755" cy="6794167"/>
          </a:xfrm>
          <a:custGeom>
            <a:avLst/>
            <a:gdLst/>
            <a:ahLst/>
            <a:cxnLst/>
            <a:rect r="r" b="b" t="t" l="l"/>
            <a:pathLst>
              <a:path h="6794167" w="6744755">
                <a:moveTo>
                  <a:pt x="0" y="0"/>
                </a:moveTo>
                <a:lnTo>
                  <a:pt x="6744754" y="0"/>
                </a:lnTo>
                <a:lnTo>
                  <a:pt x="6744754" y="6794167"/>
                </a:lnTo>
                <a:lnTo>
                  <a:pt x="0" y="6794167"/>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0" id="30"/>
          <p:cNvSpPr/>
          <p:nvPr/>
        </p:nvSpPr>
        <p:spPr>
          <a:xfrm flipH="false" flipV="false" rot="0">
            <a:off x="1191533" y="7041627"/>
            <a:ext cx="2291663" cy="1843807"/>
          </a:xfrm>
          <a:custGeom>
            <a:avLst/>
            <a:gdLst/>
            <a:ahLst/>
            <a:cxnLst/>
            <a:rect r="r" b="b" t="t" l="l"/>
            <a:pathLst>
              <a:path h="1843807" w="2291663">
                <a:moveTo>
                  <a:pt x="0" y="0"/>
                </a:moveTo>
                <a:lnTo>
                  <a:pt x="2291663" y="0"/>
                </a:lnTo>
                <a:lnTo>
                  <a:pt x="2291663" y="1843806"/>
                </a:lnTo>
                <a:lnTo>
                  <a:pt x="0" y="184380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31" id="31"/>
          <p:cNvGrpSpPr/>
          <p:nvPr/>
        </p:nvGrpSpPr>
        <p:grpSpPr>
          <a:xfrm rot="0">
            <a:off x="9411336" y="6128214"/>
            <a:ext cx="7780453" cy="3035591"/>
            <a:chOff x="0" y="0"/>
            <a:chExt cx="2319069" cy="904799"/>
          </a:xfrm>
        </p:grpSpPr>
        <p:sp>
          <p:nvSpPr>
            <p:cNvPr name="Freeform 32" id="32"/>
            <p:cNvSpPr/>
            <p:nvPr/>
          </p:nvSpPr>
          <p:spPr>
            <a:xfrm flipH="false" flipV="false" rot="0">
              <a:off x="0" y="0"/>
              <a:ext cx="2319069" cy="904799"/>
            </a:xfrm>
            <a:custGeom>
              <a:avLst/>
              <a:gdLst/>
              <a:ahLst/>
              <a:cxnLst/>
              <a:rect r="r" b="b" t="t" l="l"/>
              <a:pathLst>
                <a:path h="904799" w="2319069">
                  <a:moveTo>
                    <a:pt x="21891" y="0"/>
                  </a:moveTo>
                  <a:lnTo>
                    <a:pt x="2297178" y="0"/>
                  </a:lnTo>
                  <a:cubicBezTo>
                    <a:pt x="2302983" y="0"/>
                    <a:pt x="2308552" y="2306"/>
                    <a:pt x="2312657" y="6412"/>
                  </a:cubicBezTo>
                  <a:cubicBezTo>
                    <a:pt x="2316762" y="10517"/>
                    <a:pt x="2319069" y="16085"/>
                    <a:pt x="2319069" y="21891"/>
                  </a:cubicBezTo>
                  <a:lnTo>
                    <a:pt x="2319069" y="882908"/>
                  </a:lnTo>
                  <a:cubicBezTo>
                    <a:pt x="2319069" y="888714"/>
                    <a:pt x="2316762" y="894282"/>
                    <a:pt x="2312657" y="898387"/>
                  </a:cubicBezTo>
                  <a:cubicBezTo>
                    <a:pt x="2308552" y="902493"/>
                    <a:pt x="2302983" y="904799"/>
                    <a:pt x="2297178" y="904799"/>
                  </a:cubicBezTo>
                  <a:lnTo>
                    <a:pt x="21891" y="904799"/>
                  </a:lnTo>
                  <a:cubicBezTo>
                    <a:pt x="16085" y="904799"/>
                    <a:pt x="10517" y="902493"/>
                    <a:pt x="6412" y="898387"/>
                  </a:cubicBezTo>
                  <a:cubicBezTo>
                    <a:pt x="2306" y="894282"/>
                    <a:pt x="0" y="888714"/>
                    <a:pt x="0" y="882908"/>
                  </a:cubicBezTo>
                  <a:lnTo>
                    <a:pt x="0" y="21891"/>
                  </a:lnTo>
                  <a:cubicBezTo>
                    <a:pt x="0" y="16085"/>
                    <a:pt x="2306" y="10517"/>
                    <a:pt x="6412" y="6412"/>
                  </a:cubicBezTo>
                  <a:cubicBezTo>
                    <a:pt x="10517" y="2306"/>
                    <a:pt x="16085" y="0"/>
                    <a:pt x="21891" y="0"/>
                  </a:cubicBezTo>
                  <a:close/>
                </a:path>
              </a:pathLst>
            </a:custGeom>
            <a:solidFill>
              <a:srgbClr val="F0F2FD"/>
            </a:solidFill>
          </p:spPr>
        </p:sp>
        <p:sp>
          <p:nvSpPr>
            <p:cNvPr name="TextBox 33" id="33"/>
            <p:cNvSpPr txBox="true"/>
            <p:nvPr/>
          </p:nvSpPr>
          <p:spPr>
            <a:xfrm>
              <a:off x="0" y="-38100"/>
              <a:ext cx="2319069" cy="942899"/>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0">
            <a:off x="9707590" y="7031372"/>
            <a:ext cx="1712479" cy="1854062"/>
          </a:xfrm>
          <a:custGeom>
            <a:avLst/>
            <a:gdLst/>
            <a:ahLst/>
            <a:cxnLst/>
            <a:rect r="r" b="b" t="t" l="l"/>
            <a:pathLst>
              <a:path h="1854062" w="1712479">
                <a:moveTo>
                  <a:pt x="0" y="0"/>
                </a:moveTo>
                <a:lnTo>
                  <a:pt x="1712478" y="0"/>
                </a:lnTo>
                <a:lnTo>
                  <a:pt x="1712478" y="1854061"/>
                </a:lnTo>
                <a:lnTo>
                  <a:pt x="0" y="18540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5" id="35"/>
          <p:cNvSpPr txBox="true"/>
          <p:nvPr/>
        </p:nvSpPr>
        <p:spPr>
          <a:xfrm rot="0">
            <a:off x="3133610" y="2711114"/>
            <a:ext cx="3649099" cy="447904"/>
          </a:xfrm>
          <a:prstGeom prst="rect">
            <a:avLst/>
          </a:prstGeom>
        </p:spPr>
        <p:txBody>
          <a:bodyPr anchor="t" rtlCol="false" tIns="0" lIns="0" bIns="0" rIns="0">
            <a:spAutoFit/>
          </a:bodyPr>
          <a:lstStyle/>
          <a:p>
            <a:pPr algn="l">
              <a:lnSpc>
                <a:spcPts val="2989"/>
              </a:lnSpc>
            </a:pPr>
            <a:r>
              <a:rPr lang="en-US" sz="3179" b="true">
                <a:solidFill>
                  <a:srgbClr val="15193E"/>
                </a:solidFill>
                <a:latin typeface="Codec Pro Ultra-Bold"/>
                <a:ea typeface="Codec Pro Ultra-Bold"/>
                <a:cs typeface="Codec Pro Ultra-Bold"/>
                <a:sym typeface="Codec Pro Ultra-Bold"/>
              </a:rPr>
              <a:t>PERTE DE TEMPS</a:t>
            </a:r>
          </a:p>
        </p:txBody>
      </p:sp>
      <p:sp>
        <p:nvSpPr>
          <p:cNvPr name="TextBox 36" id="36"/>
          <p:cNvSpPr txBox="true"/>
          <p:nvPr/>
        </p:nvSpPr>
        <p:spPr>
          <a:xfrm rot="0">
            <a:off x="11676415" y="2711114"/>
            <a:ext cx="3250295" cy="447904"/>
          </a:xfrm>
          <a:prstGeom prst="rect">
            <a:avLst/>
          </a:prstGeom>
        </p:spPr>
        <p:txBody>
          <a:bodyPr anchor="t" rtlCol="false" tIns="0" lIns="0" bIns="0" rIns="0">
            <a:spAutoFit/>
          </a:bodyPr>
          <a:lstStyle/>
          <a:p>
            <a:pPr algn="l">
              <a:lnSpc>
                <a:spcPts val="2989"/>
              </a:lnSpc>
            </a:pPr>
            <a:r>
              <a:rPr lang="en-US" sz="3179" b="true">
                <a:solidFill>
                  <a:srgbClr val="15193E"/>
                </a:solidFill>
                <a:latin typeface="Codec Pro Ultra-Bold"/>
                <a:ea typeface="Codec Pro Ultra-Bold"/>
                <a:cs typeface="Codec Pro Ultra-Bold"/>
                <a:sym typeface="Codec Pro Ultra-Bold"/>
              </a:rPr>
              <a:t> FRUSTRATION</a:t>
            </a:r>
          </a:p>
        </p:txBody>
      </p:sp>
      <p:sp>
        <p:nvSpPr>
          <p:cNvPr name="TextBox 37" id="37"/>
          <p:cNvSpPr txBox="true"/>
          <p:nvPr/>
        </p:nvSpPr>
        <p:spPr>
          <a:xfrm rot="0">
            <a:off x="2008414" y="6336079"/>
            <a:ext cx="5899492" cy="447904"/>
          </a:xfrm>
          <a:prstGeom prst="rect">
            <a:avLst/>
          </a:prstGeom>
        </p:spPr>
        <p:txBody>
          <a:bodyPr anchor="t" rtlCol="false" tIns="0" lIns="0" bIns="0" rIns="0">
            <a:spAutoFit/>
          </a:bodyPr>
          <a:lstStyle/>
          <a:p>
            <a:pPr algn="l">
              <a:lnSpc>
                <a:spcPts val="2989"/>
              </a:lnSpc>
            </a:pPr>
            <a:r>
              <a:rPr lang="en-US" sz="3179" b="true">
                <a:solidFill>
                  <a:srgbClr val="000000"/>
                </a:solidFill>
                <a:latin typeface="Codec Pro Ultra-Bold"/>
                <a:ea typeface="Codec Pro Ultra-Bold"/>
                <a:cs typeface="Codec Pro Ultra-Bold"/>
                <a:sym typeface="Codec Pro Ultra-Bold"/>
              </a:rPr>
              <a:t>COÛTS SUPPLÉMENTAIRES</a:t>
            </a:r>
          </a:p>
        </p:txBody>
      </p:sp>
      <p:sp>
        <p:nvSpPr>
          <p:cNvPr name="TextBox 38" id="38"/>
          <p:cNvSpPr txBox="true"/>
          <p:nvPr/>
        </p:nvSpPr>
        <p:spPr>
          <a:xfrm rot="0">
            <a:off x="9532089" y="6222955"/>
            <a:ext cx="8115300" cy="447992"/>
          </a:xfrm>
          <a:prstGeom prst="rect">
            <a:avLst/>
          </a:prstGeom>
        </p:spPr>
        <p:txBody>
          <a:bodyPr anchor="t" rtlCol="false" tIns="0" lIns="0" bIns="0" rIns="0">
            <a:spAutoFit/>
          </a:bodyPr>
          <a:lstStyle/>
          <a:p>
            <a:pPr algn="l">
              <a:lnSpc>
                <a:spcPts val="2991"/>
              </a:lnSpc>
            </a:pPr>
            <a:r>
              <a:rPr lang="en-US" sz="3182" b="true">
                <a:solidFill>
                  <a:srgbClr val="000000"/>
                </a:solidFill>
                <a:latin typeface="Codec Pro Ultra-Bold"/>
                <a:ea typeface="Codec Pro Ultra-Bold"/>
                <a:cs typeface="Codec Pro Ultra-Bold"/>
                <a:sym typeface="Codec Pro Ultra-Bold"/>
              </a:rPr>
              <a:t>EXPÉRIENCE CLIENT INSATISFAISANTE</a:t>
            </a:r>
          </a:p>
        </p:txBody>
      </p:sp>
      <p:sp>
        <p:nvSpPr>
          <p:cNvPr name="TextBox 39" id="39"/>
          <p:cNvSpPr txBox="true"/>
          <p:nvPr/>
        </p:nvSpPr>
        <p:spPr>
          <a:xfrm rot="0">
            <a:off x="3316919" y="3672197"/>
            <a:ext cx="5015203" cy="1333066"/>
          </a:xfrm>
          <a:prstGeom prst="rect">
            <a:avLst/>
          </a:prstGeom>
        </p:spPr>
        <p:txBody>
          <a:bodyPr anchor="t" rtlCol="false" tIns="0" lIns="0" bIns="0" rIns="0">
            <a:spAutoFit/>
          </a:bodyPr>
          <a:lstStyle/>
          <a:p>
            <a:pPr algn="ctr">
              <a:lnSpc>
                <a:spcPts val="3532"/>
              </a:lnSpc>
            </a:pPr>
            <a:r>
              <a:rPr lang="en-US" sz="2522" b="true">
                <a:solidFill>
                  <a:srgbClr val="000000"/>
                </a:solidFill>
                <a:latin typeface="Open Sans Bold"/>
                <a:ea typeface="Open Sans Bold"/>
                <a:cs typeface="Open Sans Bold"/>
                <a:sym typeface="Open Sans Bold"/>
              </a:rPr>
              <a:t>T</a:t>
            </a:r>
            <a:r>
              <a:rPr lang="en-US" b="true" sz="2522">
                <a:solidFill>
                  <a:srgbClr val="000000"/>
                </a:solidFill>
                <a:latin typeface="Open Sans Bold"/>
                <a:ea typeface="Open Sans Bold"/>
                <a:cs typeface="Open Sans Bold"/>
                <a:sym typeface="Open Sans Bold"/>
              </a:rPr>
              <a:t>ransactions qui s'éternisent et créent des files d'attente</a:t>
            </a:r>
          </a:p>
          <a:p>
            <a:pPr algn="ctr">
              <a:lnSpc>
                <a:spcPts val="3532"/>
              </a:lnSpc>
            </a:pPr>
          </a:p>
        </p:txBody>
      </p:sp>
      <p:sp>
        <p:nvSpPr>
          <p:cNvPr name="TextBox 40" id="40"/>
          <p:cNvSpPr txBox="true"/>
          <p:nvPr/>
        </p:nvSpPr>
        <p:spPr>
          <a:xfrm rot="0">
            <a:off x="11744197" y="3672197"/>
            <a:ext cx="5028628" cy="1333066"/>
          </a:xfrm>
          <a:prstGeom prst="rect">
            <a:avLst/>
          </a:prstGeom>
        </p:spPr>
        <p:txBody>
          <a:bodyPr anchor="t" rtlCol="false" tIns="0" lIns="0" bIns="0" rIns="0">
            <a:spAutoFit/>
          </a:bodyPr>
          <a:lstStyle/>
          <a:p>
            <a:pPr algn="ctr">
              <a:lnSpc>
                <a:spcPts val="3532"/>
              </a:lnSpc>
            </a:pPr>
            <a:r>
              <a:rPr lang="en-US" sz="2522" b="true">
                <a:solidFill>
                  <a:srgbClr val="000000"/>
                </a:solidFill>
                <a:latin typeface="Open Sans Bold"/>
                <a:ea typeface="Open Sans Bold"/>
                <a:cs typeface="Open Sans Bold"/>
                <a:sym typeface="Open Sans Bold"/>
              </a:rPr>
              <a:t>P</a:t>
            </a:r>
            <a:r>
              <a:rPr lang="en-US" b="true" sz="2522">
                <a:solidFill>
                  <a:srgbClr val="000000"/>
                </a:solidFill>
                <a:latin typeface="Open Sans Bold"/>
                <a:ea typeface="Open Sans Bold"/>
                <a:cs typeface="Open Sans Bold"/>
                <a:sym typeface="Open Sans Bold"/>
              </a:rPr>
              <a:t>our les marchands comme pour les clients</a:t>
            </a:r>
          </a:p>
          <a:p>
            <a:pPr algn="ctr">
              <a:lnSpc>
                <a:spcPts val="3532"/>
              </a:lnSpc>
            </a:pPr>
          </a:p>
        </p:txBody>
      </p:sp>
      <p:sp>
        <p:nvSpPr>
          <p:cNvPr name="TextBox 41" id="41"/>
          <p:cNvSpPr txBox="true"/>
          <p:nvPr/>
        </p:nvSpPr>
        <p:spPr>
          <a:xfrm rot="0">
            <a:off x="11331560" y="7347088"/>
            <a:ext cx="5689389" cy="1336092"/>
          </a:xfrm>
          <a:prstGeom prst="rect">
            <a:avLst/>
          </a:prstGeom>
        </p:spPr>
        <p:txBody>
          <a:bodyPr anchor="t" rtlCol="false" tIns="0" lIns="0" bIns="0" rIns="0">
            <a:spAutoFit/>
          </a:bodyPr>
          <a:lstStyle/>
          <a:p>
            <a:pPr algn="ctr">
              <a:lnSpc>
                <a:spcPts val="3532"/>
              </a:lnSpc>
            </a:pPr>
            <a:r>
              <a:rPr lang="en-US" sz="2522" b="true">
                <a:solidFill>
                  <a:srgbClr val="000000"/>
                </a:solidFill>
                <a:latin typeface="Open Sans Bold"/>
                <a:ea typeface="Open Sans Bold"/>
                <a:cs typeface="Open Sans Bold"/>
                <a:sym typeface="Open Sans Bold"/>
              </a:rPr>
              <a:t>T</a:t>
            </a:r>
            <a:r>
              <a:rPr lang="en-US" b="true" sz="2522">
                <a:solidFill>
                  <a:srgbClr val="000000"/>
                </a:solidFill>
                <a:latin typeface="Open Sans Bold"/>
                <a:ea typeface="Open Sans Bold"/>
                <a:cs typeface="Open Sans Bold"/>
                <a:sym typeface="Open Sans Bold"/>
              </a:rPr>
              <a:t>ransactions qui s'éternisent et créent des files d'attente</a:t>
            </a:r>
          </a:p>
          <a:p>
            <a:pPr algn="ctr">
              <a:lnSpc>
                <a:spcPts val="3532"/>
              </a:lnSpc>
            </a:pPr>
          </a:p>
        </p:txBody>
      </p:sp>
      <p:sp>
        <p:nvSpPr>
          <p:cNvPr name="TextBox 42" id="42"/>
          <p:cNvSpPr txBox="true"/>
          <p:nvPr/>
        </p:nvSpPr>
        <p:spPr>
          <a:xfrm rot="0">
            <a:off x="3539890" y="7101667"/>
            <a:ext cx="4569262" cy="1783767"/>
          </a:xfrm>
          <a:prstGeom prst="rect">
            <a:avLst/>
          </a:prstGeom>
        </p:spPr>
        <p:txBody>
          <a:bodyPr anchor="t" rtlCol="false" tIns="0" lIns="0" bIns="0" rIns="0">
            <a:spAutoFit/>
          </a:bodyPr>
          <a:lstStyle/>
          <a:p>
            <a:pPr algn="ctr">
              <a:lnSpc>
                <a:spcPts val="3532"/>
              </a:lnSpc>
            </a:pPr>
            <a:r>
              <a:rPr lang="en-US" sz="2522" b="true">
                <a:solidFill>
                  <a:srgbClr val="000000"/>
                </a:solidFill>
                <a:latin typeface="Open Sans Bold"/>
                <a:ea typeface="Open Sans Bold"/>
                <a:cs typeface="Open Sans Bold"/>
                <a:sym typeface="Open Sans Bold"/>
              </a:rPr>
              <a:t>T</a:t>
            </a:r>
            <a:r>
              <a:rPr lang="en-US" b="true" sz="2522">
                <a:solidFill>
                  <a:srgbClr val="000000"/>
                </a:solidFill>
                <a:latin typeface="Open Sans Bold"/>
                <a:ea typeface="Open Sans Bold"/>
                <a:cs typeface="Open Sans Bold"/>
                <a:sym typeface="Open Sans Bold"/>
              </a:rPr>
              <a:t>ransactions qui s'éternisent et créent des files d'attente</a:t>
            </a:r>
          </a:p>
          <a:p>
            <a:pPr algn="ctr">
              <a:lnSpc>
                <a:spcPts val="3532"/>
              </a:lnSpc>
            </a:pPr>
          </a:p>
        </p:txBody>
      </p:sp>
      <p:sp>
        <p:nvSpPr>
          <p:cNvPr name="TextBox 43" id="43"/>
          <p:cNvSpPr txBox="true"/>
          <p:nvPr/>
        </p:nvSpPr>
        <p:spPr>
          <a:xfrm rot="0">
            <a:off x="6081309" y="869740"/>
            <a:ext cx="6125381" cy="1031239"/>
          </a:xfrm>
          <a:prstGeom prst="rect">
            <a:avLst/>
          </a:prstGeom>
        </p:spPr>
        <p:txBody>
          <a:bodyPr anchor="t" rtlCol="false" tIns="0" lIns="0" bIns="0" rIns="0">
            <a:spAutoFit/>
          </a:bodyPr>
          <a:lstStyle/>
          <a:p>
            <a:pPr algn="l">
              <a:lnSpc>
                <a:spcPts val="6579"/>
              </a:lnSpc>
            </a:pPr>
            <a:r>
              <a:rPr lang="en-US" sz="6999" b="true">
                <a:solidFill>
                  <a:srgbClr val="054129"/>
                </a:solidFill>
                <a:latin typeface="Calibri (MS) Bold"/>
                <a:ea typeface="Calibri (MS) Bold"/>
                <a:cs typeface="Calibri (MS) Bold"/>
                <a:sym typeface="Calibri (MS) Bold"/>
              </a:rPr>
              <a:t>CONSÉQUENCES</a:t>
            </a:r>
          </a:p>
        </p:txBody>
      </p:sp>
      <p:sp>
        <p:nvSpPr>
          <p:cNvPr name="Freeform 44" id="44"/>
          <p:cNvSpPr/>
          <p:nvPr/>
        </p:nvSpPr>
        <p:spPr>
          <a:xfrm flipH="false" flipV="false" rot="-2275044">
            <a:off x="14915623" y="-5896039"/>
            <a:ext cx="6744755" cy="6794167"/>
          </a:xfrm>
          <a:custGeom>
            <a:avLst/>
            <a:gdLst/>
            <a:ahLst/>
            <a:cxnLst/>
            <a:rect r="r" b="b" t="t" l="l"/>
            <a:pathLst>
              <a:path h="6794167" w="6744755">
                <a:moveTo>
                  <a:pt x="0" y="0"/>
                </a:moveTo>
                <a:lnTo>
                  <a:pt x="6744754" y="0"/>
                </a:lnTo>
                <a:lnTo>
                  <a:pt x="6744754" y="6794167"/>
                </a:lnTo>
                <a:lnTo>
                  <a:pt x="0" y="6794167"/>
                </a:lnTo>
                <a:lnTo>
                  <a:pt x="0" y="0"/>
                </a:lnTo>
                <a:close/>
              </a:path>
            </a:pathLst>
          </a:custGeom>
          <a:blipFill>
            <a:blip r:embed="rId10">
              <a:alphaModFix amt="7999"/>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5685" y="-2355945"/>
            <a:ext cx="6000534" cy="3567590"/>
          </a:xfrm>
          <a:custGeom>
            <a:avLst/>
            <a:gdLst/>
            <a:ahLst/>
            <a:cxnLst/>
            <a:rect r="r" b="b" t="t" l="l"/>
            <a:pathLst>
              <a:path h="3567590" w="6000534">
                <a:moveTo>
                  <a:pt x="0" y="0"/>
                </a:moveTo>
                <a:lnTo>
                  <a:pt x="6000535" y="0"/>
                </a:lnTo>
                <a:lnTo>
                  <a:pt x="6000535" y="3567591"/>
                </a:lnTo>
                <a:lnTo>
                  <a:pt x="0" y="35675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43349" y="-143046"/>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06834" y="-1175460"/>
            <a:ext cx="5081972" cy="3021463"/>
          </a:xfrm>
          <a:custGeom>
            <a:avLst/>
            <a:gdLst/>
            <a:ahLst/>
            <a:cxnLst/>
            <a:rect r="r" b="b" t="t" l="l"/>
            <a:pathLst>
              <a:path h="3021463" w="5081972">
                <a:moveTo>
                  <a:pt x="0" y="0"/>
                </a:moveTo>
                <a:lnTo>
                  <a:pt x="5081972" y="0"/>
                </a:lnTo>
                <a:lnTo>
                  <a:pt x="5081972" y="3021463"/>
                </a:lnTo>
                <a:lnTo>
                  <a:pt x="0" y="3021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878013" y="3944774"/>
            <a:ext cx="5081972" cy="3021463"/>
          </a:xfrm>
          <a:custGeom>
            <a:avLst/>
            <a:gdLst/>
            <a:ahLst/>
            <a:cxnLst/>
            <a:rect r="r" b="b" t="t" l="l"/>
            <a:pathLst>
              <a:path h="3021463" w="5081972">
                <a:moveTo>
                  <a:pt x="0" y="0"/>
                </a:moveTo>
                <a:lnTo>
                  <a:pt x="5081972" y="0"/>
                </a:lnTo>
                <a:lnTo>
                  <a:pt x="5081972" y="3021463"/>
                </a:lnTo>
                <a:lnTo>
                  <a:pt x="0" y="3021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3777364" y="8826888"/>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5415028" y="6417277"/>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800000">
            <a:off x="16195671" y="7995818"/>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17577222" y="3083748"/>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5951171" y="5748221"/>
            <a:ext cx="6595154" cy="1750564"/>
            <a:chOff x="0" y="0"/>
            <a:chExt cx="1736995" cy="461054"/>
          </a:xfrm>
        </p:grpSpPr>
        <p:sp>
          <p:nvSpPr>
            <p:cNvPr name="Freeform 11" id="11"/>
            <p:cNvSpPr/>
            <p:nvPr/>
          </p:nvSpPr>
          <p:spPr>
            <a:xfrm flipH="false" flipV="false" rot="0">
              <a:off x="0" y="0"/>
              <a:ext cx="1736995" cy="461054"/>
            </a:xfrm>
            <a:custGeom>
              <a:avLst/>
              <a:gdLst/>
              <a:ahLst/>
              <a:cxnLst/>
              <a:rect r="r" b="b" t="t" l="l"/>
              <a:pathLst>
                <a:path h="461054" w="1736995">
                  <a:moveTo>
                    <a:pt x="0" y="0"/>
                  </a:moveTo>
                  <a:lnTo>
                    <a:pt x="1736995" y="0"/>
                  </a:lnTo>
                  <a:lnTo>
                    <a:pt x="1736995" y="461054"/>
                  </a:lnTo>
                  <a:lnTo>
                    <a:pt x="0" y="461054"/>
                  </a:lnTo>
                  <a:close/>
                </a:path>
              </a:pathLst>
            </a:custGeom>
            <a:solidFill>
              <a:srgbClr val="FFFFFF"/>
            </a:solidFill>
          </p:spPr>
        </p:sp>
        <p:sp>
          <p:nvSpPr>
            <p:cNvPr name="TextBox 12" id="12"/>
            <p:cNvSpPr txBox="true"/>
            <p:nvPr/>
          </p:nvSpPr>
          <p:spPr>
            <a:xfrm>
              <a:off x="0" y="-38100"/>
              <a:ext cx="1736995" cy="499154"/>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2275044">
            <a:off x="15646773" y="6587784"/>
            <a:ext cx="6744755" cy="6794167"/>
          </a:xfrm>
          <a:custGeom>
            <a:avLst/>
            <a:gdLst/>
            <a:ahLst/>
            <a:cxnLst/>
            <a:rect r="r" b="b" t="t" l="l"/>
            <a:pathLst>
              <a:path h="6794167" w="6744755">
                <a:moveTo>
                  <a:pt x="0" y="0"/>
                </a:moveTo>
                <a:lnTo>
                  <a:pt x="6744755" y="0"/>
                </a:lnTo>
                <a:lnTo>
                  <a:pt x="6744755" y="6794167"/>
                </a:lnTo>
                <a:lnTo>
                  <a:pt x="0" y="6794167"/>
                </a:lnTo>
                <a:lnTo>
                  <a:pt x="0" y="0"/>
                </a:lnTo>
                <a:close/>
              </a:path>
            </a:pathLst>
          </a:custGeom>
          <a:blipFill>
            <a:blip r:embed="rId6">
              <a:alphaModFix amt="7999"/>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4" id="14"/>
          <p:cNvSpPr/>
          <p:nvPr/>
        </p:nvSpPr>
        <p:spPr>
          <a:xfrm flipH="false" flipV="false" rot="-3351450">
            <a:off x="-4886007" y="-2185438"/>
            <a:ext cx="6744755" cy="6794167"/>
          </a:xfrm>
          <a:custGeom>
            <a:avLst/>
            <a:gdLst/>
            <a:ahLst/>
            <a:cxnLst/>
            <a:rect r="r" b="b" t="t" l="l"/>
            <a:pathLst>
              <a:path h="6794167" w="6744755">
                <a:moveTo>
                  <a:pt x="0" y="0"/>
                </a:moveTo>
                <a:lnTo>
                  <a:pt x="6744755" y="0"/>
                </a:lnTo>
                <a:lnTo>
                  <a:pt x="6744755" y="6794167"/>
                </a:lnTo>
                <a:lnTo>
                  <a:pt x="0" y="6794167"/>
                </a:lnTo>
                <a:lnTo>
                  <a:pt x="0" y="0"/>
                </a:lnTo>
                <a:close/>
              </a:path>
            </a:pathLst>
          </a:custGeom>
          <a:blipFill>
            <a:blip r:embed="rId6">
              <a:alphaModFix amt="7999"/>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5" id="15"/>
          <p:cNvSpPr/>
          <p:nvPr/>
        </p:nvSpPr>
        <p:spPr>
          <a:xfrm flipH="false" flipV="false" rot="0">
            <a:off x="3977370" y="-572150"/>
            <a:ext cx="10333260" cy="10333260"/>
          </a:xfrm>
          <a:custGeom>
            <a:avLst/>
            <a:gdLst/>
            <a:ahLst/>
            <a:cxnLst/>
            <a:rect r="r" b="b" t="t" l="l"/>
            <a:pathLst>
              <a:path h="10333260" w="10333260">
                <a:moveTo>
                  <a:pt x="0" y="0"/>
                </a:moveTo>
                <a:lnTo>
                  <a:pt x="10333260" y="0"/>
                </a:lnTo>
                <a:lnTo>
                  <a:pt x="10333260" y="10333260"/>
                </a:lnTo>
                <a:lnTo>
                  <a:pt x="0" y="10333260"/>
                </a:lnTo>
                <a:lnTo>
                  <a:pt x="0" y="0"/>
                </a:lnTo>
                <a:close/>
              </a:path>
            </a:pathLst>
          </a:custGeom>
          <a:blipFill>
            <a:blip r:embed="rId8"/>
            <a:stretch>
              <a:fillRect l="0" t="0" r="0" b="0"/>
            </a:stretch>
          </a:blipFill>
        </p:spPr>
      </p:sp>
      <p:sp>
        <p:nvSpPr>
          <p:cNvPr name="TextBox 16" id="16"/>
          <p:cNvSpPr txBox="true"/>
          <p:nvPr/>
        </p:nvSpPr>
        <p:spPr>
          <a:xfrm rot="0">
            <a:off x="3326396" y="7163025"/>
            <a:ext cx="11635209" cy="2598085"/>
          </a:xfrm>
          <a:prstGeom prst="rect">
            <a:avLst/>
          </a:prstGeom>
        </p:spPr>
        <p:txBody>
          <a:bodyPr anchor="t" rtlCol="false" tIns="0" lIns="0" bIns="0" rIns="0">
            <a:spAutoFit/>
          </a:bodyPr>
          <a:lstStyle/>
          <a:p>
            <a:pPr algn="ctr">
              <a:lnSpc>
                <a:spcPts val="6948"/>
              </a:lnSpc>
            </a:pPr>
            <a:r>
              <a:rPr lang="en-US" sz="4963" b="true">
                <a:solidFill>
                  <a:srgbClr val="054129"/>
                </a:solidFill>
                <a:latin typeface="Open Sans Bold"/>
                <a:ea typeface="Open Sans Bold"/>
                <a:cs typeface="Open Sans Bold"/>
                <a:sym typeface="Open Sans Bold"/>
              </a:rPr>
              <a:t>« Simplifie</a:t>
            </a:r>
            <a:r>
              <a:rPr lang="en-US" b="true" sz="4963">
                <a:solidFill>
                  <a:srgbClr val="054129"/>
                </a:solidFill>
                <a:latin typeface="Open Sans Bold"/>
                <a:ea typeface="Open Sans Bold"/>
                <a:cs typeface="Open Sans Bold"/>
                <a:sym typeface="Open Sans Bold"/>
              </a:rPr>
              <a:t>r le paiement digital en Côte d'Ivoire »</a:t>
            </a:r>
          </a:p>
          <a:p>
            <a:pPr algn="ctr">
              <a:lnSpc>
                <a:spcPts val="69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8375308" y="-190886"/>
            <a:ext cx="10401374" cy="10401374"/>
          </a:xfrm>
          <a:custGeom>
            <a:avLst/>
            <a:gdLst/>
            <a:ahLst/>
            <a:cxnLst/>
            <a:rect r="r" b="b" t="t" l="l"/>
            <a:pathLst>
              <a:path h="10401374" w="10401374">
                <a:moveTo>
                  <a:pt x="0" y="0"/>
                </a:moveTo>
                <a:lnTo>
                  <a:pt x="10401374" y="0"/>
                </a:lnTo>
                <a:lnTo>
                  <a:pt x="10401374"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10994173" y="895001"/>
            <a:ext cx="0" cy="8229600"/>
          </a:xfrm>
          <a:prstGeom prst="line">
            <a:avLst/>
          </a:prstGeom>
          <a:ln cap="flat" w="38100">
            <a:solidFill>
              <a:srgbClr val="F0F2FD"/>
            </a:solidFill>
            <a:prstDash val="solid"/>
            <a:headEnd type="none" len="sm" w="sm"/>
            <a:tailEnd type="none" len="sm" w="sm"/>
          </a:ln>
        </p:spPr>
      </p:sp>
      <p:grpSp>
        <p:nvGrpSpPr>
          <p:cNvPr name="Group 7" id="7"/>
          <p:cNvGrpSpPr/>
          <p:nvPr/>
        </p:nvGrpSpPr>
        <p:grpSpPr>
          <a:xfrm rot="0">
            <a:off x="10516656" y="2281850"/>
            <a:ext cx="955034" cy="9550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516656" y="4532284"/>
            <a:ext cx="955034" cy="95503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516656" y="6780338"/>
            <a:ext cx="955034" cy="95503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F2FD"/>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753287" y="2408389"/>
            <a:ext cx="8444112" cy="5361214"/>
          </a:xfrm>
          <a:custGeom>
            <a:avLst/>
            <a:gdLst/>
            <a:ahLst/>
            <a:cxnLst/>
            <a:rect r="r" b="b" t="t" l="l"/>
            <a:pathLst>
              <a:path h="5361214" w="8444112">
                <a:moveTo>
                  <a:pt x="0" y="0"/>
                </a:moveTo>
                <a:lnTo>
                  <a:pt x="8444112" y="0"/>
                </a:lnTo>
                <a:lnTo>
                  <a:pt x="8444112" y="5361214"/>
                </a:lnTo>
                <a:lnTo>
                  <a:pt x="0" y="5361214"/>
                </a:lnTo>
                <a:lnTo>
                  <a:pt x="0" y="0"/>
                </a:lnTo>
                <a:close/>
              </a:path>
            </a:pathLst>
          </a:custGeom>
          <a:blipFill>
            <a:blip r:embed="rId6"/>
            <a:stretch>
              <a:fillRect l="0" t="-2501" r="0" b="-2501"/>
            </a:stretch>
          </a:blipFill>
        </p:spPr>
      </p:sp>
      <p:sp>
        <p:nvSpPr>
          <p:cNvPr name="TextBox 17" id="17"/>
          <p:cNvSpPr txBox="true"/>
          <p:nvPr/>
        </p:nvSpPr>
        <p:spPr>
          <a:xfrm rot="0">
            <a:off x="2507151" y="1234275"/>
            <a:ext cx="4936384" cy="993139"/>
          </a:xfrm>
          <a:prstGeom prst="rect">
            <a:avLst/>
          </a:prstGeom>
        </p:spPr>
        <p:txBody>
          <a:bodyPr anchor="t" rtlCol="false" tIns="0" lIns="0" bIns="0" rIns="0">
            <a:spAutoFit/>
          </a:bodyPr>
          <a:lstStyle/>
          <a:p>
            <a:pPr algn="l">
              <a:lnSpc>
                <a:spcPts val="6579"/>
              </a:lnSpc>
            </a:pPr>
            <a:r>
              <a:rPr lang="en-US" sz="6999" b="true">
                <a:solidFill>
                  <a:srgbClr val="15193E"/>
                </a:solidFill>
                <a:latin typeface="Codec Pro Ultra-Bold"/>
                <a:ea typeface="Codec Pro Ultra-Bold"/>
                <a:cs typeface="Codec Pro Ultra-Bold"/>
                <a:sym typeface="Codec Pro Ultra-Bold"/>
              </a:rPr>
              <a:t>SOLUTION </a:t>
            </a:r>
          </a:p>
        </p:txBody>
      </p:sp>
      <p:sp>
        <p:nvSpPr>
          <p:cNvPr name="TextBox 18" id="18"/>
          <p:cNvSpPr txBox="true"/>
          <p:nvPr/>
        </p:nvSpPr>
        <p:spPr>
          <a:xfrm rot="0">
            <a:off x="772112" y="8337200"/>
            <a:ext cx="7603196" cy="1504950"/>
          </a:xfrm>
          <a:prstGeom prst="rect">
            <a:avLst/>
          </a:prstGeom>
        </p:spPr>
        <p:txBody>
          <a:bodyPr anchor="t" rtlCol="false" tIns="0" lIns="0" bIns="0" rIns="0">
            <a:spAutoFit/>
          </a:bodyPr>
          <a:lstStyle/>
          <a:p>
            <a:pPr algn="ctr">
              <a:lnSpc>
                <a:spcPts val="3892"/>
              </a:lnSpc>
            </a:pPr>
            <a:r>
              <a:rPr lang="en-US" sz="3243" b="true">
                <a:solidFill>
                  <a:srgbClr val="15193E"/>
                </a:solidFill>
                <a:latin typeface="Codec Pro Bold"/>
                <a:ea typeface="Codec Pro Bold"/>
                <a:cs typeface="Codec Pro Bold"/>
                <a:sym typeface="Codec Pro Bold"/>
              </a:rPr>
              <a:t>Une application Wallet + un TPE pour centraliser et simplifier tous les paiements</a:t>
            </a:r>
          </a:p>
        </p:txBody>
      </p:sp>
      <p:sp>
        <p:nvSpPr>
          <p:cNvPr name="TextBox 19" id="19"/>
          <p:cNvSpPr txBox="true"/>
          <p:nvPr/>
        </p:nvSpPr>
        <p:spPr>
          <a:xfrm rot="0">
            <a:off x="11712418" y="2054517"/>
            <a:ext cx="6575582" cy="1343025"/>
          </a:xfrm>
          <a:prstGeom prst="rect">
            <a:avLst/>
          </a:prstGeom>
        </p:spPr>
        <p:txBody>
          <a:bodyPr anchor="t" rtlCol="false" tIns="0" lIns="0" bIns="0" rIns="0">
            <a:spAutoFit/>
          </a:bodyPr>
          <a:lstStyle/>
          <a:p>
            <a:pPr algn="l">
              <a:lnSpc>
                <a:spcPts val="5039"/>
              </a:lnSpc>
            </a:pPr>
            <a:r>
              <a:rPr lang="en-US" sz="4199" b="true">
                <a:solidFill>
                  <a:srgbClr val="F0F2FD"/>
                </a:solidFill>
                <a:latin typeface="Codec Pro Bold"/>
                <a:ea typeface="Codec Pro Bold"/>
                <a:cs typeface="Codec Pro Bold"/>
                <a:sym typeface="Codec Pro Bold"/>
              </a:rPr>
              <a:t>Centralisation des moyens de paiement</a:t>
            </a:r>
          </a:p>
        </p:txBody>
      </p:sp>
      <p:sp>
        <p:nvSpPr>
          <p:cNvPr name="TextBox 20" id="20"/>
          <p:cNvSpPr txBox="true"/>
          <p:nvPr/>
        </p:nvSpPr>
        <p:spPr>
          <a:xfrm rot="0">
            <a:off x="11712418" y="4716728"/>
            <a:ext cx="6575582" cy="752475"/>
          </a:xfrm>
          <a:prstGeom prst="rect">
            <a:avLst/>
          </a:prstGeom>
        </p:spPr>
        <p:txBody>
          <a:bodyPr anchor="t" rtlCol="false" tIns="0" lIns="0" bIns="0" rIns="0">
            <a:spAutoFit/>
          </a:bodyPr>
          <a:lstStyle/>
          <a:p>
            <a:pPr algn="l">
              <a:lnSpc>
                <a:spcPts val="5399"/>
              </a:lnSpc>
            </a:pPr>
            <a:r>
              <a:rPr lang="en-US" sz="4499" b="true">
                <a:solidFill>
                  <a:srgbClr val="F0F2FD"/>
                </a:solidFill>
                <a:latin typeface="Codec Pro Bold"/>
                <a:ea typeface="Codec Pro Bold"/>
                <a:cs typeface="Codec Pro Bold"/>
                <a:sym typeface="Codec Pro Bold"/>
              </a:rPr>
              <a:t>Rapidité &amp; simplicité</a:t>
            </a:r>
          </a:p>
        </p:txBody>
      </p:sp>
      <p:sp>
        <p:nvSpPr>
          <p:cNvPr name="TextBox 21" id="21"/>
          <p:cNvSpPr txBox="true"/>
          <p:nvPr/>
        </p:nvSpPr>
        <p:spPr>
          <a:xfrm rot="0">
            <a:off x="11712418" y="6613623"/>
            <a:ext cx="6575582" cy="1343025"/>
          </a:xfrm>
          <a:prstGeom prst="rect">
            <a:avLst/>
          </a:prstGeom>
        </p:spPr>
        <p:txBody>
          <a:bodyPr anchor="t" rtlCol="false" tIns="0" lIns="0" bIns="0" rIns="0">
            <a:spAutoFit/>
          </a:bodyPr>
          <a:lstStyle/>
          <a:p>
            <a:pPr algn="l">
              <a:lnSpc>
                <a:spcPts val="5039"/>
              </a:lnSpc>
            </a:pPr>
            <a:r>
              <a:rPr lang="en-US" sz="4199" b="true">
                <a:solidFill>
                  <a:srgbClr val="F0F2FD"/>
                </a:solidFill>
                <a:latin typeface="Codec Pro Bold"/>
                <a:ea typeface="Codec Pro Bold"/>
                <a:cs typeface="Codec Pro Bold"/>
                <a:sym typeface="Codec Pro Bold"/>
              </a:rPr>
              <a:t>Accessibilité (TPE peu coûteux)</a:t>
            </a:r>
          </a:p>
        </p:txBody>
      </p:sp>
      <p:sp>
        <p:nvSpPr>
          <p:cNvPr name="TextBox 22" id="22"/>
          <p:cNvSpPr txBox="true"/>
          <p:nvPr/>
        </p:nvSpPr>
        <p:spPr>
          <a:xfrm rot="0">
            <a:off x="10633084" y="2536437"/>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01</a:t>
            </a:r>
          </a:p>
        </p:txBody>
      </p:sp>
      <p:sp>
        <p:nvSpPr>
          <p:cNvPr name="TextBox 23" id="23"/>
          <p:cNvSpPr txBox="true"/>
          <p:nvPr/>
        </p:nvSpPr>
        <p:spPr>
          <a:xfrm rot="0">
            <a:off x="10633084" y="4783403"/>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02</a:t>
            </a:r>
          </a:p>
        </p:txBody>
      </p:sp>
      <p:sp>
        <p:nvSpPr>
          <p:cNvPr name="TextBox 24" id="24"/>
          <p:cNvSpPr txBox="true"/>
          <p:nvPr/>
        </p:nvSpPr>
        <p:spPr>
          <a:xfrm rot="0">
            <a:off x="10633084" y="7092074"/>
            <a:ext cx="722176" cy="443272"/>
          </a:xfrm>
          <a:prstGeom prst="rect">
            <a:avLst/>
          </a:prstGeom>
        </p:spPr>
        <p:txBody>
          <a:bodyPr anchor="t" rtlCol="false" tIns="0" lIns="0" bIns="0" rIns="0">
            <a:spAutoFit/>
          </a:bodyPr>
          <a:lstStyle/>
          <a:p>
            <a:pPr algn="ctr">
              <a:lnSpc>
                <a:spcPts val="2970"/>
              </a:lnSpc>
            </a:pPr>
            <a:r>
              <a:rPr lang="en-US" b="true" sz="2884" spc="196">
                <a:solidFill>
                  <a:srgbClr val="5666F8"/>
                </a:solidFill>
                <a:latin typeface="Codec Pro Ultra-Bold"/>
                <a:ea typeface="Codec Pro Ultra-Bold"/>
                <a:cs typeface="Codec Pro Ultra-Bold"/>
                <a:sym typeface="Codec Pro Ultra-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2821734" y="3651165"/>
            <a:ext cx="4097127" cy="4768274"/>
            <a:chOff x="0" y="0"/>
            <a:chExt cx="1242401" cy="1445918"/>
          </a:xfrm>
        </p:grpSpPr>
        <p:sp>
          <p:nvSpPr>
            <p:cNvPr name="Freeform 7" id="7"/>
            <p:cNvSpPr/>
            <p:nvPr/>
          </p:nvSpPr>
          <p:spPr>
            <a:xfrm flipH="false" flipV="false" rot="0">
              <a:off x="0" y="0"/>
              <a:ext cx="1242401" cy="1445918"/>
            </a:xfrm>
            <a:custGeom>
              <a:avLst/>
              <a:gdLst/>
              <a:ahLst/>
              <a:cxnLst/>
              <a:rect r="r" b="b" t="t" l="l"/>
              <a:pathLst>
                <a:path h="1445918" w="1242401">
                  <a:moveTo>
                    <a:pt x="45350" y="0"/>
                  </a:moveTo>
                  <a:lnTo>
                    <a:pt x="1197051" y="0"/>
                  </a:lnTo>
                  <a:cubicBezTo>
                    <a:pt x="1222097" y="0"/>
                    <a:pt x="1242401" y="20304"/>
                    <a:pt x="1242401" y="45350"/>
                  </a:cubicBezTo>
                  <a:lnTo>
                    <a:pt x="1242401" y="1400567"/>
                  </a:lnTo>
                  <a:cubicBezTo>
                    <a:pt x="1242401" y="1425614"/>
                    <a:pt x="1222097" y="1445918"/>
                    <a:pt x="1197051" y="1445918"/>
                  </a:cubicBezTo>
                  <a:lnTo>
                    <a:pt x="45350" y="1445918"/>
                  </a:lnTo>
                  <a:cubicBezTo>
                    <a:pt x="33323" y="1445918"/>
                    <a:pt x="21788" y="1441140"/>
                    <a:pt x="13283" y="1432635"/>
                  </a:cubicBezTo>
                  <a:cubicBezTo>
                    <a:pt x="4778" y="1424130"/>
                    <a:pt x="0" y="1412595"/>
                    <a:pt x="0" y="1400567"/>
                  </a:cubicBezTo>
                  <a:lnTo>
                    <a:pt x="0" y="45350"/>
                  </a:lnTo>
                  <a:cubicBezTo>
                    <a:pt x="0" y="20304"/>
                    <a:pt x="20304" y="0"/>
                    <a:pt x="45350" y="0"/>
                  </a:cubicBezTo>
                  <a:close/>
                </a:path>
              </a:pathLst>
            </a:custGeom>
            <a:solidFill>
              <a:srgbClr val="D1D2DB">
                <a:alpha val="49804"/>
              </a:srgbClr>
            </a:solidFill>
          </p:spPr>
        </p:sp>
        <p:sp>
          <p:nvSpPr>
            <p:cNvPr name="TextBox 8" id="8"/>
            <p:cNvSpPr txBox="true"/>
            <p:nvPr/>
          </p:nvSpPr>
          <p:spPr>
            <a:xfrm>
              <a:off x="0" y="-38100"/>
              <a:ext cx="1242401" cy="148401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203502" y="3651165"/>
            <a:ext cx="4097127" cy="4768274"/>
            <a:chOff x="0" y="0"/>
            <a:chExt cx="1242401" cy="1445918"/>
          </a:xfrm>
        </p:grpSpPr>
        <p:sp>
          <p:nvSpPr>
            <p:cNvPr name="Freeform 10" id="10"/>
            <p:cNvSpPr/>
            <p:nvPr/>
          </p:nvSpPr>
          <p:spPr>
            <a:xfrm flipH="false" flipV="false" rot="0">
              <a:off x="0" y="0"/>
              <a:ext cx="1242401" cy="1445918"/>
            </a:xfrm>
            <a:custGeom>
              <a:avLst/>
              <a:gdLst/>
              <a:ahLst/>
              <a:cxnLst/>
              <a:rect r="r" b="b" t="t" l="l"/>
              <a:pathLst>
                <a:path h="1445918" w="1242401">
                  <a:moveTo>
                    <a:pt x="45350" y="0"/>
                  </a:moveTo>
                  <a:lnTo>
                    <a:pt x="1197051" y="0"/>
                  </a:lnTo>
                  <a:cubicBezTo>
                    <a:pt x="1222097" y="0"/>
                    <a:pt x="1242401" y="20304"/>
                    <a:pt x="1242401" y="45350"/>
                  </a:cubicBezTo>
                  <a:lnTo>
                    <a:pt x="1242401" y="1400567"/>
                  </a:lnTo>
                  <a:cubicBezTo>
                    <a:pt x="1242401" y="1425614"/>
                    <a:pt x="1222097" y="1445918"/>
                    <a:pt x="1197051" y="1445918"/>
                  </a:cubicBezTo>
                  <a:lnTo>
                    <a:pt x="45350" y="1445918"/>
                  </a:lnTo>
                  <a:cubicBezTo>
                    <a:pt x="33323" y="1445918"/>
                    <a:pt x="21788" y="1441140"/>
                    <a:pt x="13283" y="1432635"/>
                  </a:cubicBezTo>
                  <a:cubicBezTo>
                    <a:pt x="4778" y="1424130"/>
                    <a:pt x="0" y="1412595"/>
                    <a:pt x="0" y="1400567"/>
                  </a:cubicBezTo>
                  <a:lnTo>
                    <a:pt x="0" y="45350"/>
                  </a:lnTo>
                  <a:cubicBezTo>
                    <a:pt x="0" y="20304"/>
                    <a:pt x="20304" y="0"/>
                    <a:pt x="45350" y="0"/>
                  </a:cubicBezTo>
                  <a:close/>
                </a:path>
              </a:pathLst>
            </a:custGeom>
            <a:solidFill>
              <a:srgbClr val="D1D2DB">
                <a:alpha val="49804"/>
              </a:srgbClr>
            </a:solidFill>
          </p:spPr>
        </p:sp>
        <p:sp>
          <p:nvSpPr>
            <p:cNvPr name="TextBox 11" id="11"/>
            <p:cNvSpPr txBox="true"/>
            <p:nvPr/>
          </p:nvSpPr>
          <p:spPr>
            <a:xfrm>
              <a:off x="0" y="-38100"/>
              <a:ext cx="1242401" cy="1484018"/>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1585667" y="3651165"/>
            <a:ext cx="4097127" cy="4768274"/>
            <a:chOff x="0" y="0"/>
            <a:chExt cx="1242401" cy="1445918"/>
          </a:xfrm>
        </p:grpSpPr>
        <p:sp>
          <p:nvSpPr>
            <p:cNvPr name="Freeform 13" id="13"/>
            <p:cNvSpPr/>
            <p:nvPr/>
          </p:nvSpPr>
          <p:spPr>
            <a:xfrm flipH="false" flipV="false" rot="0">
              <a:off x="0" y="0"/>
              <a:ext cx="1242401" cy="1445918"/>
            </a:xfrm>
            <a:custGeom>
              <a:avLst/>
              <a:gdLst/>
              <a:ahLst/>
              <a:cxnLst/>
              <a:rect r="r" b="b" t="t" l="l"/>
              <a:pathLst>
                <a:path h="1445918" w="1242401">
                  <a:moveTo>
                    <a:pt x="45350" y="0"/>
                  </a:moveTo>
                  <a:lnTo>
                    <a:pt x="1197051" y="0"/>
                  </a:lnTo>
                  <a:cubicBezTo>
                    <a:pt x="1222097" y="0"/>
                    <a:pt x="1242401" y="20304"/>
                    <a:pt x="1242401" y="45350"/>
                  </a:cubicBezTo>
                  <a:lnTo>
                    <a:pt x="1242401" y="1400567"/>
                  </a:lnTo>
                  <a:cubicBezTo>
                    <a:pt x="1242401" y="1425614"/>
                    <a:pt x="1222097" y="1445918"/>
                    <a:pt x="1197051" y="1445918"/>
                  </a:cubicBezTo>
                  <a:lnTo>
                    <a:pt x="45350" y="1445918"/>
                  </a:lnTo>
                  <a:cubicBezTo>
                    <a:pt x="33323" y="1445918"/>
                    <a:pt x="21788" y="1441140"/>
                    <a:pt x="13283" y="1432635"/>
                  </a:cubicBezTo>
                  <a:cubicBezTo>
                    <a:pt x="4778" y="1424130"/>
                    <a:pt x="0" y="1412595"/>
                    <a:pt x="0" y="1400567"/>
                  </a:cubicBezTo>
                  <a:lnTo>
                    <a:pt x="0" y="45350"/>
                  </a:lnTo>
                  <a:cubicBezTo>
                    <a:pt x="0" y="20304"/>
                    <a:pt x="20304" y="0"/>
                    <a:pt x="45350" y="0"/>
                  </a:cubicBezTo>
                  <a:close/>
                </a:path>
              </a:pathLst>
            </a:custGeom>
            <a:solidFill>
              <a:srgbClr val="D1D2DB">
                <a:alpha val="49804"/>
              </a:srgbClr>
            </a:solidFill>
          </p:spPr>
        </p:sp>
        <p:sp>
          <p:nvSpPr>
            <p:cNvPr name="TextBox 14" id="14"/>
            <p:cNvSpPr txBox="true"/>
            <p:nvPr/>
          </p:nvSpPr>
          <p:spPr>
            <a:xfrm>
              <a:off x="0" y="-38100"/>
              <a:ext cx="1242401" cy="1484018"/>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2821734" y="3651165"/>
            <a:ext cx="4008692" cy="4689367"/>
            <a:chOff x="0" y="0"/>
            <a:chExt cx="1215584" cy="1421990"/>
          </a:xfrm>
        </p:grpSpPr>
        <p:sp>
          <p:nvSpPr>
            <p:cNvPr name="Freeform 16" id="16"/>
            <p:cNvSpPr/>
            <p:nvPr/>
          </p:nvSpPr>
          <p:spPr>
            <a:xfrm flipH="false" flipV="false" rot="0">
              <a:off x="0" y="0"/>
              <a:ext cx="1215584" cy="1421990"/>
            </a:xfrm>
            <a:custGeom>
              <a:avLst/>
              <a:gdLst/>
              <a:ahLst/>
              <a:cxnLst/>
              <a:rect r="r" b="b" t="t" l="l"/>
              <a:pathLst>
                <a:path h="1421990" w="1215584">
                  <a:moveTo>
                    <a:pt x="42488" y="0"/>
                  </a:moveTo>
                  <a:lnTo>
                    <a:pt x="1173096" y="0"/>
                  </a:lnTo>
                  <a:cubicBezTo>
                    <a:pt x="1196562" y="0"/>
                    <a:pt x="1215584" y="19023"/>
                    <a:pt x="1215584" y="42488"/>
                  </a:cubicBezTo>
                  <a:lnTo>
                    <a:pt x="1215584" y="1379502"/>
                  </a:lnTo>
                  <a:cubicBezTo>
                    <a:pt x="1215584" y="1390771"/>
                    <a:pt x="1211108" y="1401578"/>
                    <a:pt x="1203140" y="1409546"/>
                  </a:cubicBezTo>
                  <a:cubicBezTo>
                    <a:pt x="1195172" y="1417514"/>
                    <a:pt x="1184365" y="1421990"/>
                    <a:pt x="1173096" y="1421990"/>
                  </a:cubicBezTo>
                  <a:lnTo>
                    <a:pt x="42488" y="1421990"/>
                  </a:lnTo>
                  <a:cubicBezTo>
                    <a:pt x="31220" y="1421990"/>
                    <a:pt x="20413" y="1417514"/>
                    <a:pt x="12445" y="1409546"/>
                  </a:cubicBezTo>
                  <a:cubicBezTo>
                    <a:pt x="4476" y="1401578"/>
                    <a:pt x="0" y="1390771"/>
                    <a:pt x="0" y="1379502"/>
                  </a:cubicBezTo>
                  <a:lnTo>
                    <a:pt x="0" y="42488"/>
                  </a:lnTo>
                  <a:cubicBezTo>
                    <a:pt x="0" y="31220"/>
                    <a:pt x="4476" y="20413"/>
                    <a:pt x="12445" y="12445"/>
                  </a:cubicBezTo>
                  <a:cubicBezTo>
                    <a:pt x="20413" y="4476"/>
                    <a:pt x="31220" y="0"/>
                    <a:pt x="42488" y="0"/>
                  </a:cubicBezTo>
                  <a:close/>
                </a:path>
              </a:pathLst>
            </a:custGeom>
            <a:solidFill>
              <a:srgbClr val="C0DBD0"/>
            </a:solidFill>
          </p:spPr>
        </p:sp>
        <p:sp>
          <p:nvSpPr>
            <p:cNvPr name="TextBox 17" id="17"/>
            <p:cNvSpPr txBox="true"/>
            <p:nvPr/>
          </p:nvSpPr>
          <p:spPr>
            <a:xfrm>
              <a:off x="0" y="-38100"/>
              <a:ext cx="1215584" cy="146009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1585269" y="3651165"/>
            <a:ext cx="4008692" cy="4689367"/>
            <a:chOff x="0" y="0"/>
            <a:chExt cx="1215584" cy="1421990"/>
          </a:xfrm>
        </p:grpSpPr>
        <p:sp>
          <p:nvSpPr>
            <p:cNvPr name="Freeform 19" id="19"/>
            <p:cNvSpPr/>
            <p:nvPr/>
          </p:nvSpPr>
          <p:spPr>
            <a:xfrm flipH="false" flipV="false" rot="0">
              <a:off x="0" y="0"/>
              <a:ext cx="1215584" cy="1421990"/>
            </a:xfrm>
            <a:custGeom>
              <a:avLst/>
              <a:gdLst/>
              <a:ahLst/>
              <a:cxnLst/>
              <a:rect r="r" b="b" t="t" l="l"/>
              <a:pathLst>
                <a:path h="1421990" w="1215584">
                  <a:moveTo>
                    <a:pt x="42488" y="0"/>
                  </a:moveTo>
                  <a:lnTo>
                    <a:pt x="1173096" y="0"/>
                  </a:lnTo>
                  <a:cubicBezTo>
                    <a:pt x="1196562" y="0"/>
                    <a:pt x="1215584" y="19023"/>
                    <a:pt x="1215584" y="42488"/>
                  </a:cubicBezTo>
                  <a:lnTo>
                    <a:pt x="1215584" y="1379502"/>
                  </a:lnTo>
                  <a:cubicBezTo>
                    <a:pt x="1215584" y="1390771"/>
                    <a:pt x="1211108" y="1401578"/>
                    <a:pt x="1203140" y="1409546"/>
                  </a:cubicBezTo>
                  <a:cubicBezTo>
                    <a:pt x="1195172" y="1417514"/>
                    <a:pt x="1184365" y="1421990"/>
                    <a:pt x="1173096" y="1421990"/>
                  </a:cubicBezTo>
                  <a:lnTo>
                    <a:pt x="42488" y="1421990"/>
                  </a:lnTo>
                  <a:cubicBezTo>
                    <a:pt x="31220" y="1421990"/>
                    <a:pt x="20413" y="1417514"/>
                    <a:pt x="12445" y="1409546"/>
                  </a:cubicBezTo>
                  <a:cubicBezTo>
                    <a:pt x="4476" y="1401578"/>
                    <a:pt x="0" y="1390771"/>
                    <a:pt x="0" y="1379502"/>
                  </a:cubicBezTo>
                  <a:lnTo>
                    <a:pt x="0" y="42488"/>
                  </a:lnTo>
                  <a:cubicBezTo>
                    <a:pt x="0" y="31220"/>
                    <a:pt x="4476" y="20413"/>
                    <a:pt x="12445" y="12445"/>
                  </a:cubicBezTo>
                  <a:cubicBezTo>
                    <a:pt x="20413" y="4476"/>
                    <a:pt x="31220" y="0"/>
                    <a:pt x="42488" y="0"/>
                  </a:cubicBezTo>
                  <a:close/>
                </a:path>
              </a:pathLst>
            </a:custGeom>
            <a:solidFill>
              <a:srgbClr val="C0DBD0"/>
            </a:solidFill>
          </p:spPr>
        </p:sp>
        <p:sp>
          <p:nvSpPr>
            <p:cNvPr name="TextBox 20" id="20"/>
            <p:cNvSpPr txBox="true"/>
            <p:nvPr/>
          </p:nvSpPr>
          <p:spPr>
            <a:xfrm>
              <a:off x="0" y="-38100"/>
              <a:ext cx="1215584" cy="146009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7204298" y="3651165"/>
            <a:ext cx="4008692" cy="4689367"/>
            <a:chOff x="0" y="0"/>
            <a:chExt cx="1215584" cy="1421990"/>
          </a:xfrm>
        </p:grpSpPr>
        <p:sp>
          <p:nvSpPr>
            <p:cNvPr name="Freeform 22" id="22"/>
            <p:cNvSpPr/>
            <p:nvPr/>
          </p:nvSpPr>
          <p:spPr>
            <a:xfrm flipH="false" flipV="false" rot="0">
              <a:off x="0" y="0"/>
              <a:ext cx="1215584" cy="1421990"/>
            </a:xfrm>
            <a:custGeom>
              <a:avLst/>
              <a:gdLst/>
              <a:ahLst/>
              <a:cxnLst/>
              <a:rect r="r" b="b" t="t" l="l"/>
              <a:pathLst>
                <a:path h="1421990" w="1215584">
                  <a:moveTo>
                    <a:pt x="42488" y="0"/>
                  </a:moveTo>
                  <a:lnTo>
                    <a:pt x="1173096" y="0"/>
                  </a:lnTo>
                  <a:cubicBezTo>
                    <a:pt x="1196562" y="0"/>
                    <a:pt x="1215584" y="19023"/>
                    <a:pt x="1215584" y="42488"/>
                  </a:cubicBezTo>
                  <a:lnTo>
                    <a:pt x="1215584" y="1379502"/>
                  </a:lnTo>
                  <a:cubicBezTo>
                    <a:pt x="1215584" y="1390771"/>
                    <a:pt x="1211108" y="1401578"/>
                    <a:pt x="1203140" y="1409546"/>
                  </a:cubicBezTo>
                  <a:cubicBezTo>
                    <a:pt x="1195172" y="1417514"/>
                    <a:pt x="1184365" y="1421990"/>
                    <a:pt x="1173096" y="1421990"/>
                  </a:cubicBezTo>
                  <a:lnTo>
                    <a:pt x="42488" y="1421990"/>
                  </a:lnTo>
                  <a:cubicBezTo>
                    <a:pt x="31220" y="1421990"/>
                    <a:pt x="20413" y="1417514"/>
                    <a:pt x="12445" y="1409546"/>
                  </a:cubicBezTo>
                  <a:cubicBezTo>
                    <a:pt x="4476" y="1401578"/>
                    <a:pt x="0" y="1390771"/>
                    <a:pt x="0" y="1379502"/>
                  </a:cubicBezTo>
                  <a:lnTo>
                    <a:pt x="0" y="42488"/>
                  </a:lnTo>
                  <a:cubicBezTo>
                    <a:pt x="0" y="31220"/>
                    <a:pt x="4476" y="20413"/>
                    <a:pt x="12445" y="12445"/>
                  </a:cubicBezTo>
                  <a:cubicBezTo>
                    <a:pt x="20413" y="4476"/>
                    <a:pt x="31220" y="0"/>
                    <a:pt x="42488" y="0"/>
                  </a:cubicBezTo>
                  <a:close/>
                </a:path>
              </a:pathLst>
            </a:custGeom>
            <a:solidFill>
              <a:srgbClr val="C0DBD0"/>
            </a:solidFill>
          </p:spPr>
        </p:sp>
        <p:sp>
          <p:nvSpPr>
            <p:cNvPr name="TextBox 23" id="23"/>
            <p:cNvSpPr txBox="true"/>
            <p:nvPr/>
          </p:nvSpPr>
          <p:spPr>
            <a:xfrm>
              <a:off x="0" y="-38100"/>
              <a:ext cx="1215584" cy="146009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3663971" y="3336387"/>
            <a:ext cx="2324219" cy="232421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965E"/>
            </a:solidFill>
          </p:spPr>
        </p:sp>
        <p:sp>
          <p:nvSpPr>
            <p:cNvPr name="TextBox 26" id="26"/>
            <p:cNvSpPr txBox="true"/>
            <p:nvPr/>
          </p:nvSpPr>
          <p:spPr>
            <a:xfrm>
              <a:off x="76200" y="76200"/>
              <a:ext cx="660400" cy="660400"/>
            </a:xfrm>
            <a:prstGeom prst="rect">
              <a:avLst/>
            </a:prstGeom>
          </p:spPr>
          <p:txBody>
            <a:bodyPr anchor="ctr" rtlCol="false" tIns="50800" lIns="50800" bIns="50800" rIns="50800"/>
            <a:lstStyle/>
            <a:p>
              <a:pPr algn="ctr">
                <a:lnSpc>
                  <a:spcPts val="1383"/>
                </a:lnSpc>
              </a:pPr>
            </a:p>
          </p:txBody>
        </p:sp>
      </p:grpSp>
      <p:grpSp>
        <p:nvGrpSpPr>
          <p:cNvPr name="Group 27" id="27"/>
          <p:cNvGrpSpPr/>
          <p:nvPr/>
        </p:nvGrpSpPr>
        <p:grpSpPr>
          <a:xfrm rot="0">
            <a:off x="8046535" y="3336387"/>
            <a:ext cx="2324219" cy="232421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965E"/>
            </a:solidFill>
          </p:spPr>
        </p:sp>
        <p:sp>
          <p:nvSpPr>
            <p:cNvPr name="TextBox 29" id="29"/>
            <p:cNvSpPr txBox="true"/>
            <p:nvPr/>
          </p:nvSpPr>
          <p:spPr>
            <a:xfrm>
              <a:off x="76200" y="76200"/>
              <a:ext cx="660400" cy="660400"/>
            </a:xfrm>
            <a:prstGeom prst="rect">
              <a:avLst/>
            </a:prstGeom>
          </p:spPr>
          <p:txBody>
            <a:bodyPr anchor="ctr" rtlCol="false" tIns="50800" lIns="50800" bIns="50800" rIns="50800"/>
            <a:lstStyle/>
            <a:p>
              <a:pPr algn="ctr">
                <a:lnSpc>
                  <a:spcPts val="1383"/>
                </a:lnSpc>
              </a:pPr>
            </a:p>
          </p:txBody>
        </p:sp>
      </p:grpSp>
      <p:grpSp>
        <p:nvGrpSpPr>
          <p:cNvPr name="Group 30" id="30"/>
          <p:cNvGrpSpPr/>
          <p:nvPr/>
        </p:nvGrpSpPr>
        <p:grpSpPr>
          <a:xfrm rot="0">
            <a:off x="12431141" y="3336387"/>
            <a:ext cx="2324219" cy="232421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D965E"/>
            </a:solidFill>
          </p:spPr>
        </p:sp>
        <p:sp>
          <p:nvSpPr>
            <p:cNvPr name="TextBox 32" id="32"/>
            <p:cNvSpPr txBox="true"/>
            <p:nvPr/>
          </p:nvSpPr>
          <p:spPr>
            <a:xfrm>
              <a:off x="76200" y="76200"/>
              <a:ext cx="660400" cy="660400"/>
            </a:xfrm>
            <a:prstGeom prst="rect">
              <a:avLst/>
            </a:prstGeom>
          </p:spPr>
          <p:txBody>
            <a:bodyPr anchor="ctr" rtlCol="false" tIns="50800" lIns="50800" bIns="50800" rIns="50800"/>
            <a:lstStyle/>
            <a:p>
              <a:pPr algn="ctr">
                <a:lnSpc>
                  <a:spcPts val="1383"/>
                </a:lnSpc>
              </a:pPr>
            </a:p>
          </p:txBody>
        </p:sp>
      </p:grpSp>
      <p:sp>
        <p:nvSpPr>
          <p:cNvPr name="Freeform 33" id="33"/>
          <p:cNvSpPr/>
          <p:nvPr/>
        </p:nvSpPr>
        <p:spPr>
          <a:xfrm flipH="false" flipV="false" rot="0">
            <a:off x="12991611" y="3852352"/>
            <a:ext cx="1285239" cy="1292288"/>
          </a:xfrm>
          <a:custGeom>
            <a:avLst/>
            <a:gdLst/>
            <a:ahLst/>
            <a:cxnLst/>
            <a:rect r="r" b="b" t="t" l="l"/>
            <a:pathLst>
              <a:path h="1292288" w="1285239">
                <a:moveTo>
                  <a:pt x="0" y="0"/>
                </a:moveTo>
                <a:lnTo>
                  <a:pt x="1285240" y="0"/>
                </a:lnTo>
                <a:lnTo>
                  <a:pt x="1285240" y="1292288"/>
                </a:lnTo>
                <a:lnTo>
                  <a:pt x="0" y="12922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8605921" y="3852352"/>
            <a:ext cx="1292288" cy="1292288"/>
          </a:xfrm>
          <a:custGeom>
            <a:avLst/>
            <a:gdLst/>
            <a:ahLst/>
            <a:cxnLst/>
            <a:rect r="r" b="b" t="t" l="l"/>
            <a:pathLst>
              <a:path h="1292288" w="1292288">
                <a:moveTo>
                  <a:pt x="0" y="0"/>
                </a:moveTo>
                <a:lnTo>
                  <a:pt x="1292288" y="0"/>
                </a:lnTo>
                <a:lnTo>
                  <a:pt x="1292288" y="1292288"/>
                </a:lnTo>
                <a:lnTo>
                  <a:pt x="0" y="12922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5" id="35"/>
          <p:cNvSpPr/>
          <p:nvPr/>
        </p:nvSpPr>
        <p:spPr>
          <a:xfrm flipH="true" flipV="true" rot="0">
            <a:off x="15682795" y="9177967"/>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6" id="36"/>
          <p:cNvSpPr/>
          <p:nvPr/>
        </p:nvSpPr>
        <p:spPr>
          <a:xfrm flipH="true" flipV="true" rot="0">
            <a:off x="16559302" y="8234368"/>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7" id="37"/>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8" id="38"/>
          <p:cNvSpPr/>
          <p:nvPr/>
        </p:nvSpPr>
        <p:spPr>
          <a:xfrm flipH="false" flipV="false" rot="0">
            <a:off x="3835113" y="3512094"/>
            <a:ext cx="1981935" cy="1972805"/>
          </a:xfrm>
          <a:custGeom>
            <a:avLst/>
            <a:gdLst/>
            <a:ahLst/>
            <a:cxnLst/>
            <a:rect r="r" b="b" t="t" l="l"/>
            <a:pathLst>
              <a:path h="1972805" w="1981935">
                <a:moveTo>
                  <a:pt x="0" y="0"/>
                </a:moveTo>
                <a:lnTo>
                  <a:pt x="1981935" y="0"/>
                </a:lnTo>
                <a:lnTo>
                  <a:pt x="1981935" y="1972804"/>
                </a:lnTo>
                <a:lnTo>
                  <a:pt x="0" y="19728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9" id="39"/>
          <p:cNvSpPr txBox="true"/>
          <p:nvPr/>
        </p:nvSpPr>
        <p:spPr>
          <a:xfrm rot="0">
            <a:off x="2685891" y="653667"/>
            <a:ext cx="5920030" cy="793134"/>
          </a:xfrm>
          <a:prstGeom prst="rect">
            <a:avLst/>
          </a:prstGeom>
        </p:spPr>
        <p:txBody>
          <a:bodyPr anchor="t" rtlCol="false" tIns="0" lIns="0" bIns="0" rIns="0">
            <a:spAutoFit/>
          </a:bodyPr>
          <a:lstStyle/>
          <a:p>
            <a:pPr algn="l">
              <a:lnSpc>
                <a:spcPts val="5224"/>
              </a:lnSpc>
            </a:pPr>
            <a:r>
              <a:rPr lang="en-US" sz="5558" b="true">
                <a:solidFill>
                  <a:srgbClr val="0D965E"/>
                </a:solidFill>
                <a:latin typeface="Codec Pro Ultra-Bold"/>
                <a:ea typeface="Codec Pro Ultra-Bold"/>
                <a:cs typeface="Codec Pro Ultra-Bold"/>
                <a:sym typeface="Codec Pro Ultra-Bold"/>
              </a:rPr>
              <a:t>IMPACT</a:t>
            </a:r>
          </a:p>
        </p:txBody>
      </p:sp>
      <p:sp>
        <p:nvSpPr>
          <p:cNvPr name="TextBox 40" id="40"/>
          <p:cNvSpPr txBox="true"/>
          <p:nvPr/>
        </p:nvSpPr>
        <p:spPr>
          <a:xfrm rot="0">
            <a:off x="3015161" y="6348684"/>
            <a:ext cx="3621838" cy="926122"/>
          </a:xfrm>
          <a:prstGeom prst="rect">
            <a:avLst/>
          </a:prstGeom>
        </p:spPr>
        <p:txBody>
          <a:bodyPr anchor="t" rtlCol="false" tIns="0" lIns="0" bIns="0" rIns="0">
            <a:spAutoFit/>
          </a:bodyPr>
          <a:lstStyle/>
          <a:p>
            <a:pPr algn="ctr">
              <a:lnSpc>
                <a:spcPts val="3276"/>
              </a:lnSpc>
            </a:pPr>
            <a:r>
              <a:rPr lang="en-US" b="true" sz="3486">
                <a:solidFill>
                  <a:srgbClr val="15193E"/>
                </a:solidFill>
                <a:latin typeface="Codec Pro Ultra-Bold"/>
                <a:ea typeface="Codec Pro Ultra-Bold"/>
                <a:cs typeface="Codec Pro Ultra-Bold"/>
                <a:sym typeface="Codec Pro Ultra-Bold"/>
              </a:rPr>
              <a:t>SIMPLIFICATION DU PROCESSUS</a:t>
            </a:r>
          </a:p>
        </p:txBody>
      </p:sp>
      <p:sp>
        <p:nvSpPr>
          <p:cNvPr name="TextBox 41" id="41"/>
          <p:cNvSpPr txBox="true"/>
          <p:nvPr/>
        </p:nvSpPr>
        <p:spPr>
          <a:xfrm rot="0">
            <a:off x="7591152" y="6063877"/>
            <a:ext cx="3234985" cy="1532262"/>
          </a:xfrm>
          <a:prstGeom prst="rect">
            <a:avLst/>
          </a:prstGeom>
        </p:spPr>
        <p:txBody>
          <a:bodyPr anchor="t" rtlCol="false" tIns="0" lIns="0" bIns="0" rIns="0">
            <a:spAutoFit/>
          </a:bodyPr>
          <a:lstStyle/>
          <a:p>
            <a:pPr algn="ctr">
              <a:lnSpc>
                <a:spcPts val="3760"/>
              </a:lnSpc>
            </a:pPr>
            <a:r>
              <a:rPr lang="en-US" b="true" sz="4000">
                <a:solidFill>
                  <a:srgbClr val="15193E"/>
                </a:solidFill>
                <a:latin typeface="Codec Pro Ultra-Bold"/>
                <a:ea typeface="Codec Pro Ultra-Bold"/>
                <a:cs typeface="Codec Pro Ultra-Bold"/>
                <a:sym typeface="Codec Pro Ultra-Bold"/>
              </a:rPr>
              <a:t>PLUS DE VENTES VALIDÉES</a:t>
            </a:r>
          </a:p>
        </p:txBody>
      </p:sp>
      <p:sp>
        <p:nvSpPr>
          <p:cNvPr name="TextBox 42" id="42"/>
          <p:cNvSpPr txBox="true"/>
          <p:nvPr/>
        </p:nvSpPr>
        <p:spPr>
          <a:xfrm rot="0">
            <a:off x="11862604" y="6385210"/>
            <a:ext cx="3428653" cy="889597"/>
          </a:xfrm>
          <a:prstGeom prst="rect">
            <a:avLst/>
          </a:prstGeom>
        </p:spPr>
        <p:txBody>
          <a:bodyPr anchor="t" rtlCol="false" tIns="0" lIns="0" bIns="0" rIns="0">
            <a:spAutoFit/>
          </a:bodyPr>
          <a:lstStyle/>
          <a:p>
            <a:pPr algn="ctr">
              <a:lnSpc>
                <a:spcPts val="3183"/>
              </a:lnSpc>
            </a:pPr>
            <a:r>
              <a:rPr lang="en-US" b="true" sz="3386">
                <a:solidFill>
                  <a:srgbClr val="15193E"/>
                </a:solidFill>
                <a:latin typeface="Codec Pro Ultra-Bold"/>
                <a:ea typeface="Codec Pro Ultra-Bold"/>
                <a:cs typeface="Codec Pro Ultra-Bold"/>
                <a:sym typeface="Codec Pro Ultra-Bold"/>
              </a:rPr>
              <a:t>VULGARISATION DES TPE </a:t>
            </a:r>
          </a:p>
        </p:txBody>
      </p:sp>
      <p:sp>
        <p:nvSpPr>
          <p:cNvPr name="TextBox 43" id="43"/>
          <p:cNvSpPr txBox="true"/>
          <p:nvPr/>
        </p:nvSpPr>
        <p:spPr>
          <a:xfrm rot="0">
            <a:off x="2685891" y="1503951"/>
            <a:ext cx="14288779" cy="3055529"/>
          </a:xfrm>
          <a:prstGeom prst="rect">
            <a:avLst/>
          </a:prstGeom>
        </p:spPr>
        <p:txBody>
          <a:bodyPr anchor="t" rtlCol="false" tIns="0" lIns="0" bIns="0" rIns="0">
            <a:spAutoFit/>
          </a:bodyPr>
          <a:lstStyle/>
          <a:p>
            <a:pPr algn="l">
              <a:lnSpc>
                <a:spcPts val="5745"/>
              </a:lnSpc>
            </a:pPr>
            <a:r>
              <a:rPr lang="en-US" sz="6112" b="true">
                <a:solidFill>
                  <a:srgbClr val="FFFFFF"/>
                </a:solidFill>
                <a:latin typeface="Codec Pro Ultra-Bold"/>
                <a:ea typeface="Codec Pro Ultra-Bold"/>
                <a:cs typeface="Codec Pro Ultra-Bold"/>
                <a:sym typeface="Codec Pro Ultra-Bold"/>
              </a:rPr>
              <a:t>UN CHANGEMENT MAJEUR POUR LES COMMERÇANTS</a:t>
            </a:r>
          </a:p>
          <a:p>
            <a:pPr algn="l">
              <a:lnSpc>
                <a:spcPts val="5745"/>
              </a:lnSpc>
            </a:pPr>
          </a:p>
          <a:p>
            <a:pPr algn="l">
              <a:lnSpc>
                <a:spcPts val="574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682795" y="9177967"/>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6559302" y="8234368"/>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162936" y="1109033"/>
            <a:ext cx="11962128" cy="8453048"/>
          </a:xfrm>
          <a:custGeom>
            <a:avLst/>
            <a:gdLst/>
            <a:ahLst/>
            <a:cxnLst/>
            <a:rect r="r" b="b" t="t" l="l"/>
            <a:pathLst>
              <a:path h="8453048" w="11962128">
                <a:moveTo>
                  <a:pt x="0" y="0"/>
                </a:moveTo>
                <a:lnTo>
                  <a:pt x="11962128" y="0"/>
                </a:lnTo>
                <a:lnTo>
                  <a:pt x="11962128" y="8453047"/>
                </a:lnTo>
                <a:lnTo>
                  <a:pt x="0" y="8453047"/>
                </a:lnTo>
                <a:lnTo>
                  <a:pt x="0" y="0"/>
                </a:lnTo>
                <a:close/>
              </a:path>
            </a:pathLst>
          </a:custGeom>
          <a:blipFill>
            <a:blip r:embed="rId4"/>
            <a:stretch>
              <a:fillRect l="0" t="0" r="0" b="0"/>
            </a:stretch>
          </a:blipFill>
        </p:spPr>
      </p:sp>
      <p:sp>
        <p:nvSpPr>
          <p:cNvPr name="TextBox 9" id="9"/>
          <p:cNvSpPr txBox="true"/>
          <p:nvPr/>
        </p:nvSpPr>
        <p:spPr>
          <a:xfrm rot="0">
            <a:off x="2661898" y="327358"/>
            <a:ext cx="9864548" cy="925703"/>
          </a:xfrm>
          <a:prstGeom prst="rect">
            <a:avLst/>
          </a:prstGeom>
        </p:spPr>
        <p:txBody>
          <a:bodyPr anchor="t" rtlCol="false" tIns="0" lIns="0" bIns="0" rIns="0">
            <a:spAutoFit/>
          </a:bodyPr>
          <a:lstStyle/>
          <a:p>
            <a:pPr algn="l">
              <a:lnSpc>
                <a:spcPts val="6015"/>
              </a:lnSpc>
            </a:pPr>
            <a:r>
              <a:rPr lang="en-US" sz="6399" b="true">
                <a:solidFill>
                  <a:srgbClr val="0D965E"/>
                </a:solidFill>
                <a:latin typeface="Codec Pro Ultra-Bold"/>
                <a:ea typeface="Codec Pro Ultra-Bold"/>
                <a:cs typeface="Codec Pro Ultra-Bold"/>
                <a:sym typeface="Codec Pro Ultra-Bold"/>
              </a:rPr>
              <a:t>COMMENT ÇA MARCHE ?</a:t>
            </a:r>
          </a:p>
        </p:txBody>
      </p:sp>
      <p:sp>
        <p:nvSpPr>
          <p:cNvPr name="TextBox 10" id="10"/>
          <p:cNvSpPr txBox="true"/>
          <p:nvPr/>
        </p:nvSpPr>
        <p:spPr>
          <a:xfrm rot="0">
            <a:off x="2661898" y="1272111"/>
            <a:ext cx="5678302" cy="505522"/>
          </a:xfrm>
          <a:prstGeom prst="rect">
            <a:avLst/>
          </a:prstGeom>
        </p:spPr>
        <p:txBody>
          <a:bodyPr anchor="t" rtlCol="false" tIns="0" lIns="0" bIns="0" rIns="0">
            <a:spAutoFit/>
          </a:bodyPr>
          <a:lstStyle/>
          <a:p>
            <a:pPr algn="l">
              <a:lnSpc>
                <a:spcPts val="3273"/>
              </a:lnSpc>
            </a:pPr>
            <a:r>
              <a:rPr lang="en-US" sz="3482" b="true">
                <a:solidFill>
                  <a:srgbClr val="054129"/>
                </a:solidFill>
                <a:latin typeface="Codec Pro Ultra-Bold"/>
                <a:ea typeface="Codec Pro Ultra-Bold"/>
                <a:cs typeface="Codec Pro Ultra-Bold"/>
                <a:sym typeface="Codec Pro Ultra-Bold"/>
              </a:rPr>
              <a:t>POUR LES SMARTPHONES </a:t>
            </a:r>
          </a:p>
        </p:txBody>
      </p:sp>
      <p:sp>
        <p:nvSpPr>
          <p:cNvPr name="TextBox 11" id="11"/>
          <p:cNvSpPr txBox="true"/>
          <p:nvPr/>
        </p:nvSpPr>
        <p:spPr>
          <a:xfrm rot="0">
            <a:off x="3934049" y="2133097"/>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1</a:t>
            </a:r>
          </a:p>
        </p:txBody>
      </p:sp>
      <p:sp>
        <p:nvSpPr>
          <p:cNvPr name="TextBox 12" id="12"/>
          <p:cNvSpPr txBox="true"/>
          <p:nvPr/>
        </p:nvSpPr>
        <p:spPr>
          <a:xfrm rot="0">
            <a:off x="10175695" y="6100384"/>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4</a:t>
            </a:r>
          </a:p>
        </p:txBody>
      </p:sp>
      <p:sp>
        <p:nvSpPr>
          <p:cNvPr name="TextBox 13" id="13"/>
          <p:cNvSpPr txBox="true"/>
          <p:nvPr/>
        </p:nvSpPr>
        <p:spPr>
          <a:xfrm rot="0">
            <a:off x="3934049" y="6326717"/>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3</a:t>
            </a:r>
          </a:p>
        </p:txBody>
      </p:sp>
      <p:sp>
        <p:nvSpPr>
          <p:cNvPr name="TextBox 14" id="14"/>
          <p:cNvSpPr txBox="true"/>
          <p:nvPr/>
        </p:nvSpPr>
        <p:spPr>
          <a:xfrm rot="0">
            <a:off x="9782100" y="2133097"/>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15682795" y="9177967"/>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true" rot="0">
            <a:off x="16559302" y="8234368"/>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96068" y="1134738"/>
            <a:ext cx="11495864" cy="8123562"/>
          </a:xfrm>
          <a:custGeom>
            <a:avLst/>
            <a:gdLst/>
            <a:ahLst/>
            <a:cxnLst/>
            <a:rect r="r" b="b" t="t" l="l"/>
            <a:pathLst>
              <a:path h="8123562" w="11495864">
                <a:moveTo>
                  <a:pt x="0" y="0"/>
                </a:moveTo>
                <a:lnTo>
                  <a:pt x="11495864" y="0"/>
                </a:lnTo>
                <a:lnTo>
                  <a:pt x="11495864" y="8123562"/>
                </a:lnTo>
                <a:lnTo>
                  <a:pt x="0" y="8123562"/>
                </a:lnTo>
                <a:lnTo>
                  <a:pt x="0" y="0"/>
                </a:lnTo>
                <a:close/>
              </a:path>
            </a:pathLst>
          </a:custGeom>
          <a:blipFill>
            <a:blip r:embed="rId4"/>
            <a:stretch>
              <a:fillRect l="0" t="0" r="0" b="0"/>
            </a:stretch>
          </a:blipFill>
        </p:spPr>
      </p:sp>
      <p:sp>
        <p:nvSpPr>
          <p:cNvPr name="TextBox 9" id="9"/>
          <p:cNvSpPr txBox="true"/>
          <p:nvPr/>
        </p:nvSpPr>
        <p:spPr>
          <a:xfrm rot="0">
            <a:off x="2661898" y="327358"/>
            <a:ext cx="9864548" cy="925703"/>
          </a:xfrm>
          <a:prstGeom prst="rect">
            <a:avLst/>
          </a:prstGeom>
        </p:spPr>
        <p:txBody>
          <a:bodyPr anchor="t" rtlCol="false" tIns="0" lIns="0" bIns="0" rIns="0">
            <a:spAutoFit/>
          </a:bodyPr>
          <a:lstStyle/>
          <a:p>
            <a:pPr algn="l">
              <a:lnSpc>
                <a:spcPts val="6015"/>
              </a:lnSpc>
            </a:pPr>
            <a:r>
              <a:rPr lang="en-US" sz="6399" b="true">
                <a:solidFill>
                  <a:srgbClr val="0D965E"/>
                </a:solidFill>
                <a:latin typeface="Codec Pro Ultra-Bold"/>
                <a:ea typeface="Codec Pro Ultra-Bold"/>
                <a:cs typeface="Codec Pro Ultra-Bold"/>
                <a:sym typeface="Codec Pro Ultra-Bold"/>
              </a:rPr>
              <a:t>COMMENT ÇA MARCHE ?</a:t>
            </a:r>
          </a:p>
        </p:txBody>
      </p:sp>
      <p:sp>
        <p:nvSpPr>
          <p:cNvPr name="TextBox 10" id="10"/>
          <p:cNvSpPr txBox="true"/>
          <p:nvPr/>
        </p:nvSpPr>
        <p:spPr>
          <a:xfrm rot="0">
            <a:off x="2661898" y="1272111"/>
            <a:ext cx="7435918" cy="505522"/>
          </a:xfrm>
          <a:prstGeom prst="rect">
            <a:avLst/>
          </a:prstGeom>
        </p:spPr>
        <p:txBody>
          <a:bodyPr anchor="t" rtlCol="false" tIns="0" lIns="0" bIns="0" rIns="0">
            <a:spAutoFit/>
          </a:bodyPr>
          <a:lstStyle/>
          <a:p>
            <a:pPr algn="l">
              <a:lnSpc>
                <a:spcPts val="3273"/>
              </a:lnSpc>
            </a:pPr>
            <a:r>
              <a:rPr lang="en-US" sz="3482" b="true">
                <a:solidFill>
                  <a:srgbClr val="054129"/>
                </a:solidFill>
                <a:latin typeface="Codec Pro Ultra-Bold"/>
                <a:ea typeface="Codec Pro Ultra-Bold"/>
                <a:cs typeface="Codec Pro Ultra-Bold"/>
                <a:sym typeface="Codec Pro Ultra-Bold"/>
              </a:rPr>
              <a:t>POUR LES TÉLÉPHONES À TOUCHE</a:t>
            </a:r>
          </a:p>
        </p:txBody>
      </p:sp>
      <p:sp>
        <p:nvSpPr>
          <p:cNvPr name="TextBox 11" id="11"/>
          <p:cNvSpPr txBox="true"/>
          <p:nvPr/>
        </p:nvSpPr>
        <p:spPr>
          <a:xfrm rot="0">
            <a:off x="4137134" y="2138748"/>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1</a:t>
            </a:r>
          </a:p>
        </p:txBody>
      </p:sp>
      <p:sp>
        <p:nvSpPr>
          <p:cNvPr name="TextBox 12" id="12"/>
          <p:cNvSpPr txBox="true"/>
          <p:nvPr/>
        </p:nvSpPr>
        <p:spPr>
          <a:xfrm rot="0">
            <a:off x="10097816" y="5982580"/>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4</a:t>
            </a:r>
          </a:p>
        </p:txBody>
      </p:sp>
      <p:sp>
        <p:nvSpPr>
          <p:cNvPr name="TextBox 13" id="13"/>
          <p:cNvSpPr txBox="true"/>
          <p:nvPr/>
        </p:nvSpPr>
        <p:spPr>
          <a:xfrm rot="0">
            <a:off x="4137134" y="6167762"/>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3</a:t>
            </a:r>
          </a:p>
        </p:txBody>
      </p:sp>
      <p:sp>
        <p:nvSpPr>
          <p:cNvPr name="TextBox 14" id="14"/>
          <p:cNvSpPr txBox="true"/>
          <p:nvPr/>
        </p:nvSpPr>
        <p:spPr>
          <a:xfrm rot="0">
            <a:off x="9557536" y="2291148"/>
            <a:ext cx="540280" cy="1282467"/>
          </a:xfrm>
          <a:prstGeom prst="rect">
            <a:avLst/>
          </a:prstGeom>
        </p:spPr>
        <p:txBody>
          <a:bodyPr anchor="t" rtlCol="false" tIns="0" lIns="0" bIns="0" rIns="0">
            <a:spAutoFit/>
          </a:bodyPr>
          <a:lstStyle/>
          <a:p>
            <a:pPr algn="ctr">
              <a:lnSpc>
                <a:spcPts val="10433"/>
              </a:lnSpc>
            </a:pPr>
            <a:r>
              <a:rPr lang="en-US" sz="7452" b="true">
                <a:solidFill>
                  <a:srgbClr val="054129"/>
                </a:solidFill>
                <a:latin typeface="Open Sans Bold"/>
                <a:ea typeface="Open Sans Bold"/>
                <a:cs typeface="Open Sans Bold"/>
                <a:sym typeface="Open Sans Bold"/>
              </a:rPr>
              <a:t>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a:off x="0" y="0"/>
            <a:ext cx="18288000" cy="10287000"/>
          </a:xfrm>
          <a:prstGeom prst="rect">
            <a:avLst/>
          </a:prstGeom>
        </p:spPr>
      </p:pic>
    </p:spTree>
  </p:cSld>
  <p:clrMapOvr>
    <a:masterClrMapping/>
  </p:clrMapOvr>
  <p:timing>
    <p:tnLst>
      <p:par>
        <p:cTn dur="indefinite" restart="never" nodeType="tmRoot">
          <p:childTnLst>
            <p:video>
              <p:cMediaNode vol="100000">
                <p:cTn fill="hold" display="false">
                  <p:stCondLst>
                    <p:cond delay="indefinite"/>
                  </p:stCondLst>
                </p:cTn>
                <p:tgtEl>
                  <p:spTgt spid="2"/>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DAGyGc97doA</dc:identifier>
  <dcterms:modified xsi:type="dcterms:W3CDTF">2011-08-01T06:04:30Z</dcterms:modified>
  <cp:revision>1</cp:revision>
  <dc:title>Copia de Presentación Proyecto de Negocios Moderno Azul</dc:title>
</cp:coreProperties>
</file>