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8" r:id="rId1"/>
  </p:sldMasterIdLst>
  <p:notesMasterIdLst>
    <p:notesMasterId r:id="rId39"/>
  </p:notesMasterIdLst>
  <p:handoutMasterIdLst>
    <p:handoutMasterId r:id="rId40"/>
  </p:handoutMasterIdLst>
  <p:sldIdLst>
    <p:sldId id="311" r:id="rId2"/>
    <p:sldId id="259" r:id="rId3"/>
    <p:sldId id="260" r:id="rId4"/>
    <p:sldId id="261" r:id="rId5"/>
    <p:sldId id="262" r:id="rId6"/>
    <p:sldId id="263" r:id="rId7"/>
    <p:sldId id="264" r:id="rId8"/>
    <p:sldId id="265" r:id="rId9"/>
    <p:sldId id="266" r:id="rId10"/>
    <p:sldId id="317" r:id="rId11"/>
    <p:sldId id="329" r:id="rId12"/>
    <p:sldId id="327" r:id="rId13"/>
    <p:sldId id="331" r:id="rId14"/>
    <p:sldId id="334" r:id="rId15"/>
    <p:sldId id="330" r:id="rId16"/>
    <p:sldId id="332" r:id="rId17"/>
    <p:sldId id="283" r:id="rId18"/>
    <p:sldId id="286" r:id="rId19"/>
    <p:sldId id="287" r:id="rId20"/>
    <p:sldId id="288" r:id="rId21"/>
    <p:sldId id="312" r:id="rId22"/>
    <p:sldId id="313" r:id="rId23"/>
    <p:sldId id="290" r:id="rId24"/>
    <p:sldId id="314" r:id="rId25"/>
    <p:sldId id="292" r:id="rId26"/>
    <p:sldId id="293" r:id="rId27"/>
    <p:sldId id="294" r:id="rId28"/>
    <p:sldId id="295" r:id="rId29"/>
    <p:sldId id="315" r:id="rId30"/>
    <p:sldId id="316" r:id="rId31"/>
    <p:sldId id="297" r:id="rId32"/>
    <p:sldId id="298" r:id="rId33"/>
    <p:sldId id="299" r:id="rId34"/>
    <p:sldId id="300" r:id="rId35"/>
    <p:sldId id="301" r:id="rId36"/>
    <p:sldId id="307" r:id="rId37"/>
    <p:sldId id="309" r:id="rId38"/>
  </p:sldIdLst>
  <p:sldSz cx="9144000" cy="6858000" type="screen4x3"/>
  <p:notesSz cx="9372600" cy="70866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Default Section" id="{3C78B113-1EF1-44CD-93A6-8D7DA02B8151}">
          <p14:sldIdLst>
            <p14:sldId id="311"/>
            <p14:sldId id="259"/>
            <p14:sldId id="260"/>
            <p14:sldId id="261"/>
            <p14:sldId id="262"/>
            <p14:sldId id="263"/>
            <p14:sldId id="264"/>
            <p14:sldId id="265"/>
            <p14:sldId id="266"/>
            <p14:sldId id="317"/>
            <p14:sldId id="329"/>
            <p14:sldId id="327"/>
            <p14:sldId id="331"/>
            <p14:sldId id="334"/>
            <p14:sldId id="330"/>
            <p14:sldId id="332"/>
            <p14:sldId id="283"/>
            <p14:sldId id="286"/>
            <p14:sldId id="287"/>
            <p14:sldId id="288"/>
            <p14:sldId id="312"/>
            <p14:sldId id="313"/>
            <p14:sldId id="290"/>
            <p14:sldId id="314"/>
            <p14:sldId id="292"/>
            <p14:sldId id="293"/>
            <p14:sldId id="294"/>
            <p14:sldId id="295"/>
            <p14:sldId id="315"/>
            <p14:sldId id="316"/>
            <p14:sldId id="297"/>
            <p14:sldId id="298"/>
            <p14:sldId id="299"/>
            <p14:sldId id="300"/>
            <p14:sldId id="301"/>
            <p14:sldId id="307"/>
            <p14:sldId id="30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anette Stillwell" initials="NBS" lastIdx="5" clrIdx="0"/>
  <p:cmAuthor id="1" name="Gerald Titchener" initials="GT"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4162"/>
    <a:srgbClr val="CFCFCF"/>
    <a:srgbClr val="DDDDDD"/>
    <a:srgbClr val="B2B2B2"/>
    <a:srgbClr val="C0C0C0"/>
    <a:srgbClr val="1B70A5"/>
    <a:srgbClr val="FFFFFF"/>
    <a:srgbClr val="96CDEE"/>
    <a:srgbClr val="0F3F5D"/>
    <a:srgbClr val="0177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47" autoAdjust="0"/>
    <p:restoredTop sz="86211" autoAdjust="0"/>
  </p:normalViewPr>
  <p:slideViewPr>
    <p:cSldViewPr>
      <p:cViewPr varScale="1">
        <p:scale>
          <a:sx n="64" d="100"/>
          <a:sy n="64" d="100"/>
        </p:scale>
        <p:origin x="1686"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4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1460" cy="354330"/>
          </a:xfrm>
          <a:prstGeom prst="rect">
            <a:avLst/>
          </a:prstGeom>
        </p:spPr>
        <p:txBody>
          <a:bodyPr vert="horz" lIns="94046" tIns="47023" rIns="94046" bIns="47023" rtlCol="0"/>
          <a:lstStyle>
            <a:lvl1pPr algn="l">
              <a:defRPr sz="1200"/>
            </a:lvl1pPr>
          </a:lstStyle>
          <a:p>
            <a:endParaRPr lang="en-US"/>
          </a:p>
        </p:txBody>
      </p:sp>
      <p:sp>
        <p:nvSpPr>
          <p:cNvPr id="3" name="Date Placeholder 2"/>
          <p:cNvSpPr>
            <a:spLocks noGrp="1"/>
          </p:cNvSpPr>
          <p:nvPr>
            <p:ph type="dt" sz="quarter" idx="1"/>
          </p:nvPr>
        </p:nvSpPr>
        <p:spPr>
          <a:xfrm>
            <a:off x="5308971" y="0"/>
            <a:ext cx="4061460" cy="354330"/>
          </a:xfrm>
          <a:prstGeom prst="rect">
            <a:avLst/>
          </a:prstGeom>
        </p:spPr>
        <p:txBody>
          <a:bodyPr vert="horz" lIns="94046" tIns="47023" rIns="94046" bIns="47023" rtlCol="0"/>
          <a:lstStyle>
            <a:lvl1pPr algn="r">
              <a:defRPr sz="1200"/>
            </a:lvl1pPr>
          </a:lstStyle>
          <a:p>
            <a:fld id="{4EE4060F-EC6E-45B5-96F1-A60F0585115B}" type="datetimeFigureOut">
              <a:rPr lang="en-US" smtClean="0"/>
              <a:pPr/>
              <a:t>12/4/2023</a:t>
            </a:fld>
            <a:endParaRPr lang="en-US"/>
          </a:p>
        </p:txBody>
      </p:sp>
      <p:sp>
        <p:nvSpPr>
          <p:cNvPr id="4" name="Footer Placeholder 3"/>
          <p:cNvSpPr>
            <a:spLocks noGrp="1"/>
          </p:cNvSpPr>
          <p:nvPr>
            <p:ph type="ftr" sz="quarter" idx="2"/>
          </p:nvPr>
        </p:nvSpPr>
        <p:spPr>
          <a:xfrm>
            <a:off x="0" y="6731040"/>
            <a:ext cx="4061460" cy="354330"/>
          </a:xfrm>
          <a:prstGeom prst="rect">
            <a:avLst/>
          </a:prstGeom>
        </p:spPr>
        <p:txBody>
          <a:bodyPr vert="horz" lIns="94046" tIns="47023" rIns="94046" bIns="47023" rtlCol="0" anchor="b"/>
          <a:lstStyle>
            <a:lvl1pPr algn="l">
              <a:defRPr sz="1200"/>
            </a:lvl1pPr>
          </a:lstStyle>
          <a:p>
            <a:endParaRPr lang="en-US"/>
          </a:p>
        </p:txBody>
      </p:sp>
      <p:sp>
        <p:nvSpPr>
          <p:cNvPr id="5" name="Slide Number Placeholder 4"/>
          <p:cNvSpPr>
            <a:spLocks noGrp="1"/>
          </p:cNvSpPr>
          <p:nvPr>
            <p:ph type="sldNum" sz="quarter" idx="3"/>
          </p:nvPr>
        </p:nvSpPr>
        <p:spPr>
          <a:xfrm>
            <a:off x="5308971" y="6731040"/>
            <a:ext cx="4061460" cy="354330"/>
          </a:xfrm>
          <a:prstGeom prst="rect">
            <a:avLst/>
          </a:prstGeom>
        </p:spPr>
        <p:txBody>
          <a:bodyPr vert="horz" lIns="94046" tIns="47023" rIns="94046" bIns="47023" rtlCol="0" anchor="b"/>
          <a:lstStyle>
            <a:lvl1pPr algn="r">
              <a:defRPr sz="1200"/>
            </a:lvl1pPr>
          </a:lstStyle>
          <a:p>
            <a:fld id="{A987596C-5E44-4393-BE44-DB7D499825F1}" type="slidenum">
              <a:rPr lang="en-US" smtClean="0"/>
              <a:pPr/>
              <a:t>‹#›</a:t>
            </a:fld>
            <a:endParaRPr lang="en-US"/>
          </a:p>
        </p:txBody>
      </p:sp>
    </p:spTree>
    <p:extLst>
      <p:ext uri="{BB962C8B-B14F-4D97-AF65-F5344CB8AC3E}">
        <p14:creationId xmlns:p14="http://schemas.microsoft.com/office/powerpoint/2010/main" val="28342064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1460" cy="354330"/>
          </a:xfrm>
          <a:prstGeom prst="rect">
            <a:avLst/>
          </a:prstGeom>
        </p:spPr>
        <p:txBody>
          <a:bodyPr vert="horz" lIns="94046" tIns="47023" rIns="94046" bIns="47023" rtlCol="0"/>
          <a:lstStyle>
            <a:lvl1pPr algn="l">
              <a:defRPr sz="1200"/>
            </a:lvl1pPr>
          </a:lstStyle>
          <a:p>
            <a:pPr>
              <a:defRPr/>
            </a:pPr>
            <a:endParaRPr lang="en-US" dirty="0"/>
          </a:p>
        </p:txBody>
      </p:sp>
      <p:sp>
        <p:nvSpPr>
          <p:cNvPr id="3" name="Date Placeholder 2"/>
          <p:cNvSpPr>
            <a:spLocks noGrp="1"/>
          </p:cNvSpPr>
          <p:nvPr>
            <p:ph type="dt" idx="1"/>
          </p:nvPr>
        </p:nvSpPr>
        <p:spPr>
          <a:xfrm>
            <a:off x="5308971" y="0"/>
            <a:ext cx="4061460" cy="354330"/>
          </a:xfrm>
          <a:prstGeom prst="rect">
            <a:avLst/>
          </a:prstGeom>
        </p:spPr>
        <p:txBody>
          <a:bodyPr vert="horz" lIns="94046" tIns="47023" rIns="94046" bIns="47023" rtlCol="0"/>
          <a:lstStyle>
            <a:lvl1pPr algn="r">
              <a:defRPr sz="1200"/>
            </a:lvl1pPr>
          </a:lstStyle>
          <a:p>
            <a:pPr>
              <a:defRPr/>
            </a:pPr>
            <a:fld id="{46950642-C6F2-4E46-90C1-0B12B643B3D7}" type="datetimeFigureOut">
              <a:rPr lang="en-US"/>
              <a:pPr>
                <a:defRPr/>
              </a:pPr>
              <a:t>12/4/2023</a:t>
            </a:fld>
            <a:endParaRPr lang="en-US" dirty="0"/>
          </a:p>
        </p:txBody>
      </p:sp>
      <p:sp>
        <p:nvSpPr>
          <p:cNvPr id="4" name="Slide Image Placeholder 3"/>
          <p:cNvSpPr>
            <a:spLocks noGrp="1" noRot="1" noChangeAspect="1"/>
          </p:cNvSpPr>
          <p:nvPr>
            <p:ph type="sldImg" idx="2"/>
          </p:nvPr>
        </p:nvSpPr>
        <p:spPr>
          <a:xfrm>
            <a:off x="2914650" y="531813"/>
            <a:ext cx="3543300" cy="2657475"/>
          </a:xfrm>
          <a:prstGeom prst="rect">
            <a:avLst/>
          </a:prstGeom>
          <a:noFill/>
          <a:ln w="12700">
            <a:solidFill>
              <a:prstClr val="black"/>
            </a:solidFill>
          </a:ln>
        </p:spPr>
        <p:txBody>
          <a:bodyPr vert="horz" lIns="94046" tIns="47023" rIns="94046" bIns="47023" rtlCol="0" anchor="ctr"/>
          <a:lstStyle/>
          <a:p>
            <a:pPr lvl="0"/>
            <a:endParaRPr lang="en-US" noProof="0" dirty="0"/>
          </a:p>
        </p:txBody>
      </p:sp>
      <p:sp>
        <p:nvSpPr>
          <p:cNvPr id="5" name="Notes Placeholder 4"/>
          <p:cNvSpPr>
            <a:spLocks noGrp="1"/>
          </p:cNvSpPr>
          <p:nvPr>
            <p:ph type="body" sz="quarter" idx="3"/>
          </p:nvPr>
        </p:nvSpPr>
        <p:spPr>
          <a:xfrm>
            <a:off x="937260" y="3366135"/>
            <a:ext cx="7498080" cy="3188970"/>
          </a:xfrm>
          <a:prstGeom prst="rect">
            <a:avLst/>
          </a:prstGeom>
        </p:spPr>
        <p:txBody>
          <a:bodyPr vert="horz" lIns="94046" tIns="47023" rIns="94046" bIns="47023"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731040"/>
            <a:ext cx="4061460" cy="354330"/>
          </a:xfrm>
          <a:prstGeom prst="rect">
            <a:avLst/>
          </a:prstGeom>
        </p:spPr>
        <p:txBody>
          <a:bodyPr vert="horz" lIns="94046" tIns="47023" rIns="94046" bIns="47023" rtlCol="0" anchor="b"/>
          <a:lstStyle>
            <a:lvl1pPr algn="l">
              <a:defRPr sz="1200"/>
            </a:lvl1pPr>
          </a:lstStyle>
          <a:p>
            <a:pPr>
              <a:defRPr/>
            </a:pPr>
            <a:endParaRPr lang="en-US" dirty="0"/>
          </a:p>
        </p:txBody>
      </p:sp>
      <p:sp>
        <p:nvSpPr>
          <p:cNvPr id="7" name="Slide Number Placeholder 6"/>
          <p:cNvSpPr>
            <a:spLocks noGrp="1"/>
          </p:cNvSpPr>
          <p:nvPr>
            <p:ph type="sldNum" sz="quarter" idx="5"/>
          </p:nvPr>
        </p:nvSpPr>
        <p:spPr>
          <a:xfrm>
            <a:off x="5308971" y="6731040"/>
            <a:ext cx="4061460" cy="354330"/>
          </a:xfrm>
          <a:prstGeom prst="rect">
            <a:avLst/>
          </a:prstGeom>
        </p:spPr>
        <p:txBody>
          <a:bodyPr vert="horz" lIns="94046" tIns="47023" rIns="94046" bIns="47023" rtlCol="0" anchor="b"/>
          <a:lstStyle>
            <a:lvl1pPr algn="r">
              <a:defRPr sz="1200"/>
            </a:lvl1pPr>
          </a:lstStyle>
          <a:p>
            <a:pPr>
              <a:defRPr/>
            </a:pPr>
            <a:fld id="{CAA8545F-A231-4F50-B1F1-95F56EBB643D}" type="slidenum">
              <a:rPr lang="en-US"/>
              <a:pPr>
                <a:defRPr/>
              </a:pPr>
              <a:t>‹#›</a:t>
            </a:fld>
            <a:endParaRPr lang="en-US" dirty="0"/>
          </a:p>
        </p:txBody>
      </p:sp>
    </p:spTree>
    <p:extLst>
      <p:ext uri="{BB962C8B-B14F-4D97-AF65-F5344CB8AC3E}">
        <p14:creationId xmlns:p14="http://schemas.microsoft.com/office/powerpoint/2010/main" val="31546405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extLst>
            <a:ext uri="{91240B29-F687-4F45-9708-019B960494DF}">
              <a14:hiddenLine xmlns:a14="http://schemas.microsoft.com/office/drawing/2010/main" w="9525">
                <a:solidFill>
                  <a:srgbClr val="000000"/>
                </a:solidFill>
                <a:round/>
                <a:headEnd/>
                <a:tailEnd/>
              </a14:hiddenLine>
            </a:ext>
          </a:extLst>
        </p:spPr>
        <p:txBody>
          <a:bodyPr/>
          <a:lstStyle>
            <a:lvl1pPr defTabSz="966788">
              <a:tabLst>
                <a:tab pos="765175" algn="l"/>
                <a:tab pos="1530350" algn="l"/>
                <a:tab pos="2295525" algn="l"/>
                <a:tab pos="3060700" algn="l"/>
              </a:tabLst>
              <a:defRPr>
                <a:solidFill>
                  <a:schemeClr val="tx1"/>
                </a:solidFill>
                <a:latin typeface="Arial" panose="020B0604020202020204" pitchFamily="34" charset="0"/>
              </a:defRPr>
            </a:lvl1pPr>
            <a:lvl2pPr marL="785813" indent="-303213" defTabSz="966788">
              <a:tabLst>
                <a:tab pos="765175" algn="l"/>
                <a:tab pos="1530350" algn="l"/>
                <a:tab pos="2295525" algn="l"/>
                <a:tab pos="3060700" algn="l"/>
              </a:tabLst>
              <a:defRPr>
                <a:solidFill>
                  <a:schemeClr val="tx1"/>
                </a:solidFill>
                <a:latin typeface="Arial" panose="020B0604020202020204" pitchFamily="34" charset="0"/>
              </a:defRPr>
            </a:lvl2pPr>
            <a:lvl3pPr marL="1208088" indent="-241300" defTabSz="966788">
              <a:tabLst>
                <a:tab pos="765175" algn="l"/>
                <a:tab pos="1530350" algn="l"/>
                <a:tab pos="2295525" algn="l"/>
                <a:tab pos="3060700" algn="l"/>
              </a:tabLst>
              <a:defRPr>
                <a:solidFill>
                  <a:schemeClr val="tx1"/>
                </a:solidFill>
                <a:latin typeface="Arial" panose="020B0604020202020204" pitchFamily="34" charset="0"/>
              </a:defRPr>
            </a:lvl3pPr>
            <a:lvl4pPr marL="1692275" indent="-242888" defTabSz="966788">
              <a:tabLst>
                <a:tab pos="765175" algn="l"/>
                <a:tab pos="1530350" algn="l"/>
                <a:tab pos="2295525" algn="l"/>
                <a:tab pos="3060700" algn="l"/>
              </a:tabLst>
              <a:defRPr>
                <a:solidFill>
                  <a:schemeClr val="tx1"/>
                </a:solidFill>
                <a:latin typeface="Arial" panose="020B0604020202020204" pitchFamily="34" charset="0"/>
              </a:defRPr>
            </a:lvl4pPr>
            <a:lvl5pPr marL="2174875" indent="-241300" defTabSz="966788">
              <a:tabLst>
                <a:tab pos="765175" algn="l"/>
                <a:tab pos="1530350" algn="l"/>
                <a:tab pos="2295525" algn="l"/>
                <a:tab pos="3060700" algn="l"/>
              </a:tabLst>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9pPr>
          </a:lstStyle>
          <a:p>
            <a:pPr eaLnBrk="1" hangingPunct="1"/>
            <a:fld id="{D8E56D8A-A53E-4EB0-9B03-29100648719E}" type="slidenum">
              <a:rPr lang="en-GB" altLang="en-US">
                <a:solidFill>
                  <a:srgbClr val="000000"/>
                </a:solidFill>
                <a:latin typeface="Times New Roman" panose="02020603050405020304" pitchFamily="18" charset="0"/>
                <a:cs typeface="Lucida Sans Unicode" panose="020B0602030504020204" pitchFamily="34" charset="0"/>
              </a:rPr>
              <a:pPr eaLnBrk="1" hangingPunct="1"/>
              <a:t>2</a:t>
            </a:fld>
            <a:endParaRPr lang="en-GB" altLang="en-US">
              <a:solidFill>
                <a:srgbClr val="000000"/>
              </a:solidFill>
              <a:latin typeface="Times New Roman" panose="02020603050405020304" pitchFamily="18" charset="0"/>
              <a:cs typeface="Lucida Sans Unicode" panose="020B0602030504020204" pitchFamily="34" charset="0"/>
            </a:endParaRPr>
          </a:p>
        </p:txBody>
      </p:sp>
      <p:sp>
        <p:nvSpPr>
          <p:cNvPr id="13315" name="Text Box 1"/>
          <p:cNvSpPr txBox="1">
            <a:spLocks noChangeArrowheads="1"/>
          </p:cNvSpPr>
          <p:nvPr/>
        </p:nvSpPr>
        <p:spPr bwMode="auto">
          <a:xfrm>
            <a:off x="1219200" y="720725"/>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500">
              <a:solidFill>
                <a:schemeClr val="bg1"/>
              </a:solidFill>
              <a:latin typeface="Times New Roman" panose="02020603050405020304" pitchFamily="18" charset="0"/>
              <a:cs typeface="Lucida Sans Unicode" panose="020B0602030504020204" pitchFamily="34" charset="0"/>
            </a:endParaRPr>
          </a:p>
        </p:txBody>
      </p:sp>
      <p:sp>
        <p:nvSpPr>
          <p:cNvPr id="54276" name="Text Box 2"/>
          <p:cNvSpPr>
            <a:spLocks noGrp="1" noChangeArrowheads="1"/>
          </p:cNvSpPr>
          <p:nvPr>
            <p:ph type="body"/>
          </p:nvPr>
        </p:nvSpPr>
        <p:spPr>
          <a:xfrm>
            <a:off x="974725" y="4560888"/>
            <a:ext cx="5365750" cy="4319587"/>
          </a:xfrm>
        </p:spPr>
        <p:txBody>
          <a:bodyPr>
            <a:normAutofit fontScale="85000" lnSpcReduction="10000"/>
          </a:bodyPr>
          <a:lstStyle/>
          <a:p>
            <a:pPr>
              <a:spcBef>
                <a:spcPct val="20000"/>
              </a:spcBef>
              <a:defRPr/>
            </a:pPr>
            <a:r>
              <a:rPr lang="en-GB" altLang="en-US" sz="2600" b="1" kern="0" dirty="0">
                <a:solidFill>
                  <a:srgbClr val="222222"/>
                </a:solidFill>
                <a:latin typeface="Arial"/>
              </a:rPr>
              <a:t>Learning Objectives</a:t>
            </a:r>
          </a:p>
          <a:p>
            <a:pPr marL="342900" indent="-342900">
              <a:spcBef>
                <a:spcPct val="20000"/>
              </a:spcBef>
              <a:buFontTx/>
              <a:buChar char="•"/>
              <a:defRPr/>
            </a:pPr>
            <a:r>
              <a:rPr lang="en-GB" altLang="en-US" sz="2600" kern="0" dirty="0">
                <a:solidFill>
                  <a:srgbClr val="222222"/>
                </a:solidFill>
                <a:latin typeface="Arial"/>
              </a:rPr>
              <a:t>Upon completion of this material, you should be able to:</a:t>
            </a:r>
            <a:endParaRPr lang="en-US" altLang="en-US" sz="2600" kern="0" dirty="0">
              <a:solidFill>
                <a:srgbClr val="222222"/>
              </a:solidFill>
              <a:latin typeface="Arial"/>
            </a:endParaRPr>
          </a:p>
          <a:p>
            <a:pPr marL="742950" lvl="1" indent="-285750">
              <a:spcBef>
                <a:spcPct val="20000"/>
              </a:spcBef>
              <a:buFontTx/>
              <a:buChar char="–"/>
              <a:defRPr/>
            </a:pPr>
            <a:r>
              <a:rPr lang="en-US" altLang="en-US" sz="2400" kern="0" dirty="0">
                <a:solidFill>
                  <a:srgbClr val="222222"/>
                </a:solidFill>
                <a:latin typeface="Arial"/>
              </a:rPr>
              <a:t>Describe the functions of and relationships among laws, regulations, and professional organizations in information security</a:t>
            </a:r>
          </a:p>
          <a:p>
            <a:pPr marL="742950" lvl="1" indent="-285750">
              <a:spcBef>
                <a:spcPct val="20000"/>
              </a:spcBef>
              <a:buFontTx/>
              <a:buChar char="–"/>
              <a:defRPr/>
            </a:pPr>
            <a:r>
              <a:rPr lang="en-GB" altLang="en-US" sz="2400" kern="0" dirty="0">
                <a:solidFill>
                  <a:srgbClr val="222222"/>
                </a:solidFill>
                <a:latin typeface="Arial"/>
              </a:rPr>
              <a:t>Explain the differences between laws and ethics</a:t>
            </a:r>
          </a:p>
          <a:p>
            <a:pPr marL="742950" lvl="1" indent="-285750">
              <a:spcBef>
                <a:spcPct val="20000"/>
              </a:spcBef>
              <a:buFontTx/>
              <a:buChar char="–"/>
              <a:defRPr/>
            </a:pPr>
            <a:r>
              <a:rPr lang="en-GB" altLang="en-US" sz="2400" kern="0" dirty="0">
                <a:solidFill>
                  <a:srgbClr val="222222"/>
                </a:solidFill>
                <a:latin typeface="Arial"/>
              </a:rPr>
              <a:t>Identify major national laws that affect the practice of information security</a:t>
            </a:r>
          </a:p>
          <a:p>
            <a:pPr marL="742950" lvl="1" indent="-285750">
              <a:spcBef>
                <a:spcPct val="20000"/>
              </a:spcBef>
              <a:buFontTx/>
              <a:buChar char="–"/>
              <a:defRPr/>
            </a:pPr>
            <a:r>
              <a:rPr lang="en-GB" altLang="en-US" sz="2400" kern="0" dirty="0">
                <a:solidFill>
                  <a:srgbClr val="222222"/>
                </a:solidFill>
                <a:latin typeface="Arial"/>
              </a:rPr>
              <a:t>Discuss the role of culture as it applies to ethics in information security</a:t>
            </a:r>
          </a:p>
        </p:txBody>
      </p:sp>
    </p:spTree>
    <p:extLst>
      <p:ext uri="{BB962C8B-B14F-4D97-AF65-F5344CB8AC3E}">
        <p14:creationId xmlns:p14="http://schemas.microsoft.com/office/powerpoint/2010/main" val="39604115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extLst>
            <a:ext uri="{91240B29-F687-4F45-9708-019B960494DF}">
              <a14:hiddenLine xmlns:a14="http://schemas.microsoft.com/office/drawing/2010/main" w="9525">
                <a:solidFill>
                  <a:srgbClr val="000000"/>
                </a:solidFill>
                <a:round/>
                <a:headEnd/>
                <a:tailEnd/>
              </a14:hiddenLine>
            </a:ext>
          </a:extLst>
        </p:spPr>
        <p:txBody>
          <a:bodyPr/>
          <a:lstStyle>
            <a:lvl1pPr defTabSz="966788">
              <a:tabLst>
                <a:tab pos="765175" algn="l"/>
                <a:tab pos="1530350" algn="l"/>
                <a:tab pos="2295525" algn="l"/>
                <a:tab pos="3060700" algn="l"/>
              </a:tabLst>
              <a:defRPr>
                <a:solidFill>
                  <a:schemeClr val="tx1"/>
                </a:solidFill>
                <a:latin typeface="Arial" panose="020B0604020202020204" pitchFamily="34" charset="0"/>
              </a:defRPr>
            </a:lvl1pPr>
            <a:lvl2pPr marL="785813" indent="-303213" defTabSz="966788">
              <a:tabLst>
                <a:tab pos="765175" algn="l"/>
                <a:tab pos="1530350" algn="l"/>
                <a:tab pos="2295525" algn="l"/>
                <a:tab pos="3060700" algn="l"/>
              </a:tabLst>
              <a:defRPr>
                <a:solidFill>
                  <a:schemeClr val="tx1"/>
                </a:solidFill>
                <a:latin typeface="Arial" panose="020B0604020202020204" pitchFamily="34" charset="0"/>
              </a:defRPr>
            </a:lvl2pPr>
            <a:lvl3pPr marL="1208088" indent="-241300" defTabSz="966788">
              <a:tabLst>
                <a:tab pos="765175" algn="l"/>
                <a:tab pos="1530350" algn="l"/>
                <a:tab pos="2295525" algn="l"/>
                <a:tab pos="3060700" algn="l"/>
              </a:tabLst>
              <a:defRPr>
                <a:solidFill>
                  <a:schemeClr val="tx1"/>
                </a:solidFill>
                <a:latin typeface="Arial" panose="020B0604020202020204" pitchFamily="34" charset="0"/>
              </a:defRPr>
            </a:lvl3pPr>
            <a:lvl4pPr marL="1692275" indent="-242888" defTabSz="966788">
              <a:tabLst>
                <a:tab pos="765175" algn="l"/>
                <a:tab pos="1530350" algn="l"/>
                <a:tab pos="2295525" algn="l"/>
                <a:tab pos="3060700" algn="l"/>
              </a:tabLst>
              <a:defRPr>
                <a:solidFill>
                  <a:schemeClr val="tx1"/>
                </a:solidFill>
                <a:latin typeface="Arial" panose="020B0604020202020204" pitchFamily="34" charset="0"/>
              </a:defRPr>
            </a:lvl4pPr>
            <a:lvl5pPr marL="2174875" indent="-241300" defTabSz="966788">
              <a:tabLst>
                <a:tab pos="765175" algn="l"/>
                <a:tab pos="1530350" algn="l"/>
                <a:tab pos="2295525" algn="l"/>
                <a:tab pos="3060700" algn="l"/>
              </a:tabLst>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9pPr>
          </a:lstStyle>
          <a:p>
            <a:pPr eaLnBrk="1" hangingPunct="1"/>
            <a:fld id="{B447847D-D9D6-4438-9629-3C12A387BB75}" type="slidenum">
              <a:rPr lang="en-GB" altLang="en-US">
                <a:solidFill>
                  <a:srgbClr val="000000"/>
                </a:solidFill>
                <a:latin typeface="Times New Roman" panose="02020603050405020304" pitchFamily="18" charset="0"/>
                <a:cs typeface="Lucida Sans Unicode" panose="020B0602030504020204" pitchFamily="34" charset="0"/>
              </a:rPr>
              <a:pPr eaLnBrk="1" hangingPunct="1"/>
              <a:t>18</a:t>
            </a:fld>
            <a:endParaRPr lang="en-GB" altLang="en-US">
              <a:solidFill>
                <a:srgbClr val="000000"/>
              </a:solidFill>
              <a:latin typeface="Times New Roman" panose="02020603050405020304" pitchFamily="18" charset="0"/>
              <a:cs typeface="Lucida Sans Unicode" panose="020B0602030504020204" pitchFamily="34" charset="0"/>
            </a:endParaRPr>
          </a:p>
        </p:txBody>
      </p:sp>
      <p:sp>
        <p:nvSpPr>
          <p:cNvPr id="64515" name="Rectangle 1"/>
          <p:cNvSpPr>
            <a:spLocks noGrp="1" noRot="1" noChangeAspect="1" noChangeArrowheads="1" noTextEdit="1"/>
          </p:cNvSpPr>
          <p:nvPr>
            <p:ph type="sldImg"/>
          </p:nvPr>
        </p:nvSpPr>
        <p:spPr>
          <a:ln/>
        </p:spPr>
      </p:sp>
      <p:sp>
        <p:nvSpPr>
          <p:cNvPr id="74756" name="Rectangle 2"/>
          <p:cNvSpPr>
            <a:spLocks noGrp="1" noChangeArrowheads="1"/>
          </p:cNvSpPr>
          <p:nvPr>
            <p:ph type="body" idx="1"/>
          </p:nvPr>
        </p:nvSpPr>
        <p:spPr>
          <a:xfrm>
            <a:off x="974725" y="4560888"/>
            <a:ext cx="5365750" cy="4227512"/>
          </a:xfrm>
        </p:spPr>
        <p:txBody>
          <a:bodyPr wrap="none" anchor="ctr"/>
          <a:lstStyle/>
          <a:p>
            <a:pPr>
              <a:defRPr/>
            </a:pPr>
            <a:r>
              <a:rPr lang="en-US" altLang="en-US" b="1" dirty="0"/>
              <a:t>Agreement on Trade-Related Aspects of Intellectual Property Rights</a:t>
            </a:r>
          </a:p>
          <a:p>
            <a:pPr marL="342900" indent="-342900">
              <a:spcBef>
                <a:spcPct val="20000"/>
              </a:spcBef>
              <a:buFontTx/>
              <a:buChar char="•"/>
              <a:defRPr/>
            </a:pPr>
            <a:r>
              <a:rPr lang="en-GB" altLang="en-US" sz="2600" kern="0" dirty="0">
                <a:solidFill>
                  <a:srgbClr val="222222"/>
                </a:solidFill>
                <a:latin typeface="Arial"/>
              </a:rPr>
              <a:t>Created by World Trade Organization (WTO) </a:t>
            </a:r>
          </a:p>
          <a:p>
            <a:pPr marL="342900" indent="-342900">
              <a:spcBef>
                <a:spcPct val="20000"/>
              </a:spcBef>
              <a:buFontTx/>
              <a:buChar char="•"/>
              <a:defRPr/>
            </a:pPr>
            <a:r>
              <a:rPr lang="en-GB" altLang="en-US" sz="2600" kern="0" dirty="0">
                <a:solidFill>
                  <a:srgbClr val="222222"/>
                </a:solidFill>
                <a:latin typeface="Arial"/>
              </a:rPr>
              <a:t>First significant international effort to protect intellectual property rights</a:t>
            </a:r>
          </a:p>
          <a:p>
            <a:pPr marL="342900" indent="-342900">
              <a:spcBef>
                <a:spcPct val="20000"/>
              </a:spcBef>
              <a:buFontTx/>
              <a:buChar char="•"/>
              <a:defRPr/>
            </a:pPr>
            <a:r>
              <a:rPr lang="en-US" altLang="en-US" sz="2600" kern="0" dirty="0">
                <a:solidFill>
                  <a:srgbClr val="222222"/>
                </a:solidFill>
                <a:latin typeface="Arial"/>
              </a:rPr>
              <a:t>Outlines requirements for governmental oversight and legislation providing minimum levels of protection for intellectual property</a:t>
            </a:r>
            <a:endParaRPr lang="en-GB" altLang="en-US" sz="2600" kern="0" dirty="0">
              <a:solidFill>
                <a:srgbClr val="222222"/>
              </a:solidFill>
              <a:latin typeface="Arial"/>
            </a:endParaRPr>
          </a:p>
          <a:p>
            <a:pPr>
              <a:defRPr/>
            </a:pPr>
            <a:endParaRPr lang="en-US" altLang="en-US" b="1" dirty="0"/>
          </a:p>
        </p:txBody>
      </p:sp>
    </p:spTree>
    <p:extLst>
      <p:ext uri="{BB962C8B-B14F-4D97-AF65-F5344CB8AC3E}">
        <p14:creationId xmlns:p14="http://schemas.microsoft.com/office/powerpoint/2010/main" val="14400761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extLst>
            <a:ext uri="{91240B29-F687-4F45-9708-019B960494DF}">
              <a14:hiddenLine xmlns:a14="http://schemas.microsoft.com/office/drawing/2010/main" w="9525">
                <a:solidFill>
                  <a:srgbClr val="000000"/>
                </a:solidFill>
                <a:round/>
                <a:headEnd/>
                <a:tailEnd/>
              </a14:hiddenLine>
            </a:ext>
          </a:extLst>
        </p:spPr>
        <p:txBody>
          <a:bodyPr/>
          <a:lstStyle>
            <a:lvl1pPr defTabSz="966788">
              <a:tabLst>
                <a:tab pos="765175" algn="l"/>
                <a:tab pos="1530350" algn="l"/>
                <a:tab pos="2295525" algn="l"/>
                <a:tab pos="3060700" algn="l"/>
              </a:tabLst>
              <a:defRPr>
                <a:solidFill>
                  <a:schemeClr val="tx1"/>
                </a:solidFill>
                <a:latin typeface="Arial" panose="020B0604020202020204" pitchFamily="34" charset="0"/>
              </a:defRPr>
            </a:lvl1pPr>
            <a:lvl2pPr marL="785813" indent="-303213" defTabSz="966788">
              <a:tabLst>
                <a:tab pos="765175" algn="l"/>
                <a:tab pos="1530350" algn="l"/>
                <a:tab pos="2295525" algn="l"/>
                <a:tab pos="3060700" algn="l"/>
              </a:tabLst>
              <a:defRPr>
                <a:solidFill>
                  <a:schemeClr val="tx1"/>
                </a:solidFill>
                <a:latin typeface="Arial" panose="020B0604020202020204" pitchFamily="34" charset="0"/>
              </a:defRPr>
            </a:lvl2pPr>
            <a:lvl3pPr marL="1208088" indent="-241300" defTabSz="966788">
              <a:tabLst>
                <a:tab pos="765175" algn="l"/>
                <a:tab pos="1530350" algn="l"/>
                <a:tab pos="2295525" algn="l"/>
                <a:tab pos="3060700" algn="l"/>
              </a:tabLst>
              <a:defRPr>
                <a:solidFill>
                  <a:schemeClr val="tx1"/>
                </a:solidFill>
                <a:latin typeface="Arial" panose="020B0604020202020204" pitchFamily="34" charset="0"/>
              </a:defRPr>
            </a:lvl3pPr>
            <a:lvl4pPr marL="1692275" indent="-242888" defTabSz="966788">
              <a:tabLst>
                <a:tab pos="765175" algn="l"/>
                <a:tab pos="1530350" algn="l"/>
                <a:tab pos="2295525" algn="l"/>
                <a:tab pos="3060700" algn="l"/>
              </a:tabLst>
              <a:defRPr>
                <a:solidFill>
                  <a:schemeClr val="tx1"/>
                </a:solidFill>
                <a:latin typeface="Arial" panose="020B0604020202020204" pitchFamily="34" charset="0"/>
              </a:defRPr>
            </a:lvl4pPr>
            <a:lvl5pPr marL="2174875" indent="-241300" defTabSz="966788">
              <a:tabLst>
                <a:tab pos="765175" algn="l"/>
                <a:tab pos="1530350" algn="l"/>
                <a:tab pos="2295525" algn="l"/>
                <a:tab pos="3060700" algn="l"/>
              </a:tabLst>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9pPr>
          </a:lstStyle>
          <a:p>
            <a:pPr eaLnBrk="1" hangingPunct="1"/>
            <a:fld id="{B91FB75C-63E0-4FEB-9E37-22D5DEF079D0}" type="slidenum">
              <a:rPr lang="en-GB" altLang="en-US">
                <a:solidFill>
                  <a:srgbClr val="000000"/>
                </a:solidFill>
                <a:latin typeface="Times New Roman" panose="02020603050405020304" pitchFamily="18" charset="0"/>
                <a:cs typeface="Lucida Sans Unicode" panose="020B0602030504020204" pitchFamily="34" charset="0"/>
              </a:rPr>
              <a:pPr eaLnBrk="1" hangingPunct="1"/>
              <a:t>19</a:t>
            </a:fld>
            <a:endParaRPr lang="en-GB" altLang="en-US">
              <a:solidFill>
                <a:srgbClr val="000000"/>
              </a:solidFill>
              <a:latin typeface="Times New Roman" panose="02020603050405020304" pitchFamily="18" charset="0"/>
              <a:cs typeface="Lucida Sans Unicode" panose="020B0602030504020204" pitchFamily="34" charset="0"/>
            </a:endParaRPr>
          </a:p>
        </p:txBody>
      </p:sp>
      <p:sp>
        <p:nvSpPr>
          <p:cNvPr id="67587" name="Text Box 1"/>
          <p:cNvSpPr txBox="1">
            <a:spLocks noChangeArrowheads="1"/>
          </p:cNvSpPr>
          <p:nvPr/>
        </p:nvSpPr>
        <p:spPr bwMode="auto">
          <a:xfrm>
            <a:off x="1219200" y="720725"/>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500">
              <a:solidFill>
                <a:schemeClr val="bg1"/>
              </a:solidFill>
              <a:latin typeface="Times New Roman" panose="02020603050405020304" pitchFamily="18" charset="0"/>
              <a:cs typeface="Lucida Sans Unicode" panose="020B0602030504020204" pitchFamily="34" charset="0"/>
            </a:endParaRPr>
          </a:p>
        </p:txBody>
      </p:sp>
      <p:sp>
        <p:nvSpPr>
          <p:cNvPr id="67588" name="Text Box 2"/>
          <p:cNvSpPr>
            <a:spLocks noGrp="1" noChangeArrowheads="1"/>
          </p:cNvSpPr>
          <p:nvPr>
            <p:ph type="body"/>
          </p:nvPr>
        </p:nvSpPr>
        <p:spPr>
          <a:xfrm>
            <a:off x="974725" y="4560888"/>
            <a:ext cx="5365750" cy="4319587"/>
          </a:xfrm>
          <a:noFill/>
        </p:spPr>
        <p:txBody>
          <a:bodyP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b="1">
                <a:cs typeface="Lucida Sans Unicode" panose="020B0602030504020204" pitchFamily="34" charset="0"/>
              </a:rPr>
              <a:t>Digital Millennium Copyright Act (DMCA)</a:t>
            </a:r>
            <a:r>
              <a:rPr lang="ar-SA" altLang="en-US" b="1">
                <a:cs typeface="Times New Roman" panose="02020603050405020304" pitchFamily="18" charset="0"/>
              </a:rPr>
              <a:t>‏</a:t>
            </a:r>
            <a:endParaRPr lang="en-GB" altLang="en-US" b="1">
              <a:cs typeface="Lucida Sans Unicode" panose="020B0602030504020204" pitchFamily="34" charset="0"/>
            </a:endParaRP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cs typeface="Lucida Sans Unicode" panose="020B0602030504020204" pitchFamily="34" charset="0"/>
              </a:rPr>
              <a:t>The Digital Millennium Copyright Act (DMCA) is the U.S. version of an international effort to reduce the impact of copyright, trademark, and privacy infringement especially through the removal of technological copyright protection measures.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cs typeface="Lucida Sans Unicode" panose="020B0602030504020204" pitchFamily="34" charset="0"/>
              </a:rPr>
              <a:t>The European Union also put forward Directive 95/46/EC that increases protection of individuals with regard to the processing of personal data and the free movement of such data.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cs typeface="Lucida Sans Unicode" panose="020B0602030504020204" pitchFamily="34" charset="0"/>
              </a:rPr>
              <a:t>The United Kingdom has already implemented a version of this directive called the Database Right.</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a:cs typeface="Lucida Sans Unicode" panose="020B0602030504020204" pitchFamily="34" charset="0"/>
            </a:endParaRPr>
          </a:p>
        </p:txBody>
      </p:sp>
    </p:spTree>
    <p:extLst>
      <p:ext uri="{BB962C8B-B14F-4D97-AF65-F5344CB8AC3E}">
        <p14:creationId xmlns:p14="http://schemas.microsoft.com/office/powerpoint/2010/main" val="11028828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92500" lnSpcReduction="20000"/>
          </a:bodyPr>
          <a:lstStyle/>
          <a:p>
            <a:pPr>
              <a:defRPr/>
            </a:pPr>
            <a:r>
              <a:rPr lang="en-US" b="1" dirty="0"/>
              <a:t>Ethics and Information Security</a:t>
            </a:r>
          </a:p>
          <a:p>
            <a:pPr marL="342900" indent="-342900">
              <a:spcBef>
                <a:spcPct val="20000"/>
              </a:spcBef>
              <a:buFontTx/>
              <a:buChar char="•"/>
              <a:defRPr/>
            </a:pPr>
            <a:r>
              <a:rPr lang="en-US" altLang="en-US" sz="2600" kern="0" dirty="0">
                <a:solidFill>
                  <a:srgbClr val="222222"/>
                </a:solidFill>
                <a:latin typeface="Arial"/>
              </a:rPr>
              <a:t>Many professional disciplines have explicit rules governing ethical behavior of members</a:t>
            </a:r>
          </a:p>
          <a:p>
            <a:pPr marL="342900" indent="-342900">
              <a:spcBef>
                <a:spcPct val="20000"/>
              </a:spcBef>
              <a:buFontTx/>
              <a:buChar char="•"/>
              <a:defRPr/>
            </a:pPr>
            <a:r>
              <a:rPr lang="en-US" altLang="en-US" sz="2600" kern="0" dirty="0">
                <a:solidFill>
                  <a:srgbClr val="222222"/>
                </a:solidFill>
                <a:latin typeface="Arial"/>
              </a:rPr>
              <a:t>IT and IT security do not have binding codes of ethics</a:t>
            </a:r>
          </a:p>
          <a:p>
            <a:pPr marL="342900" indent="-342900">
              <a:spcBef>
                <a:spcPct val="20000"/>
              </a:spcBef>
              <a:buFontTx/>
              <a:buChar char="•"/>
              <a:defRPr/>
            </a:pPr>
            <a:r>
              <a:rPr lang="en-US" altLang="en-US" sz="2600" kern="0" dirty="0">
                <a:solidFill>
                  <a:srgbClr val="222222"/>
                </a:solidFill>
                <a:latin typeface="Arial"/>
              </a:rPr>
              <a:t>Professional associations and certification agencies work to maintain ethical codes of conduct</a:t>
            </a:r>
          </a:p>
          <a:p>
            <a:pPr marL="742950" lvl="1" indent="-285750">
              <a:spcBef>
                <a:spcPct val="20000"/>
              </a:spcBef>
              <a:buFontTx/>
              <a:buChar char="–"/>
              <a:defRPr/>
            </a:pPr>
            <a:r>
              <a:rPr lang="en-US" altLang="en-US" sz="2400" kern="0" dirty="0">
                <a:solidFill>
                  <a:srgbClr val="222222"/>
                </a:solidFill>
                <a:latin typeface="Arial"/>
              </a:rPr>
              <a:t>Can prescribe ethical conduct</a:t>
            </a:r>
          </a:p>
          <a:p>
            <a:pPr marL="742950" lvl="1" indent="-285750">
              <a:spcBef>
                <a:spcPct val="20000"/>
              </a:spcBef>
              <a:buFontTx/>
              <a:buChar char="–"/>
              <a:defRPr/>
            </a:pPr>
            <a:r>
              <a:rPr lang="en-US" altLang="en-US" sz="2400" kern="0" dirty="0">
                <a:solidFill>
                  <a:srgbClr val="222222"/>
                </a:solidFill>
                <a:latin typeface="Arial"/>
              </a:rPr>
              <a:t>Do not always have the ability to ban violators from practice in field</a:t>
            </a:r>
          </a:p>
        </p:txBody>
      </p:sp>
      <p:sp>
        <p:nvSpPr>
          <p:cNvPr id="69636" name="Slide Number Placeholder 3"/>
          <p:cNvSpPr>
            <a:spLocks noGrp="1"/>
          </p:cNvSpPr>
          <p:nvPr>
            <p:ph type="sldNum" sz="quarter" idx="5"/>
          </p:nvPr>
        </p:nvSpPr>
        <p:spPr>
          <a:noFill/>
        </p:spPr>
        <p:txBody>
          <a:bodyP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fld id="{CEB949F5-D2EA-49E2-B1FB-821205C6E931}" type="slidenum">
              <a:rPr lang="en-US" altLang="en-US"/>
              <a:pPr/>
              <a:t>20</a:t>
            </a:fld>
            <a:endParaRPr lang="en-US" altLang="en-US"/>
          </a:p>
        </p:txBody>
      </p:sp>
    </p:spTree>
    <p:extLst>
      <p:ext uri="{BB962C8B-B14F-4D97-AF65-F5344CB8AC3E}">
        <p14:creationId xmlns:p14="http://schemas.microsoft.com/office/powerpoint/2010/main" val="1828662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extLst>
            <a:ext uri="{91240B29-F687-4F45-9708-019B960494DF}">
              <a14:hiddenLine xmlns:a14="http://schemas.microsoft.com/office/drawing/2010/main" w="9525">
                <a:solidFill>
                  <a:srgbClr val="000000"/>
                </a:solidFill>
                <a:round/>
                <a:headEnd/>
                <a:tailEnd/>
              </a14:hiddenLine>
            </a:ext>
          </a:extLst>
        </p:spPr>
        <p:txBody>
          <a:bodyPr/>
          <a:lstStyle>
            <a:lvl1pPr defTabSz="966788">
              <a:tabLst>
                <a:tab pos="765175" algn="l"/>
                <a:tab pos="1530350" algn="l"/>
                <a:tab pos="2295525" algn="l"/>
                <a:tab pos="3060700" algn="l"/>
              </a:tabLst>
              <a:defRPr>
                <a:solidFill>
                  <a:schemeClr val="tx1"/>
                </a:solidFill>
                <a:latin typeface="Arial" panose="020B0604020202020204" pitchFamily="34" charset="0"/>
              </a:defRPr>
            </a:lvl1pPr>
            <a:lvl2pPr marL="785813" indent="-303213" defTabSz="966788">
              <a:tabLst>
                <a:tab pos="765175" algn="l"/>
                <a:tab pos="1530350" algn="l"/>
                <a:tab pos="2295525" algn="l"/>
                <a:tab pos="3060700" algn="l"/>
              </a:tabLst>
              <a:defRPr>
                <a:solidFill>
                  <a:schemeClr val="tx1"/>
                </a:solidFill>
                <a:latin typeface="Arial" panose="020B0604020202020204" pitchFamily="34" charset="0"/>
              </a:defRPr>
            </a:lvl2pPr>
            <a:lvl3pPr marL="1208088" indent="-241300" defTabSz="966788">
              <a:tabLst>
                <a:tab pos="765175" algn="l"/>
                <a:tab pos="1530350" algn="l"/>
                <a:tab pos="2295525" algn="l"/>
                <a:tab pos="3060700" algn="l"/>
              </a:tabLst>
              <a:defRPr>
                <a:solidFill>
                  <a:schemeClr val="tx1"/>
                </a:solidFill>
                <a:latin typeface="Arial" panose="020B0604020202020204" pitchFamily="34" charset="0"/>
              </a:defRPr>
            </a:lvl3pPr>
            <a:lvl4pPr marL="1692275" indent="-242888" defTabSz="966788">
              <a:tabLst>
                <a:tab pos="765175" algn="l"/>
                <a:tab pos="1530350" algn="l"/>
                <a:tab pos="2295525" algn="l"/>
                <a:tab pos="3060700" algn="l"/>
              </a:tabLst>
              <a:defRPr>
                <a:solidFill>
                  <a:schemeClr val="tx1"/>
                </a:solidFill>
                <a:latin typeface="Arial" panose="020B0604020202020204" pitchFamily="34" charset="0"/>
              </a:defRPr>
            </a:lvl4pPr>
            <a:lvl5pPr marL="2174875" indent="-241300" defTabSz="966788">
              <a:tabLst>
                <a:tab pos="765175" algn="l"/>
                <a:tab pos="1530350" algn="l"/>
                <a:tab pos="2295525" algn="l"/>
                <a:tab pos="3060700" algn="l"/>
              </a:tabLst>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9pPr>
          </a:lstStyle>
          <a:p>
            <a:pPr eaLnBrk="1" hangingPunct="1"/>
            <a:fld id="{A3825368-6785-4145-8FB9-9347A395A297}" type="slidenum">
              <a:rPr lang="en-GB" altLang="en-US">
                <a:solidFill>
                  <a:srgbClr val="000000"/>
                </a:solidFill>
                <a:latin typeface="Times New Roman" panose="02020603050405020304" pitchFamily="18" charset="0"/>
                <a:cs typeface="Lucida Sans Unicode" panose="020B0602030504020204" pitchFamily="34" charset="0"/>
              </a:rPr>
              <a:pPr eaLnBrk="1" hangingPunct="1"/>
              <a:t>23</a:t>
            </a:fld>
            <a:endParaRPr lang="en-GB" altLang="en-US">
              <a:solidFill>
                <a:srgbClr val="000000"/>
              </a:solidFill>
              <a:latin typeface="Times New Roman" panose="02020603050405020304" pitchFamily="18" charset="0"/>
              <a:cs typeface="Lucida Sans Unicode" panose="020B0602030504020204" pitchFamily="34" charset="0"/>
            </a:endParaRPr>
          </a:p>
        </p:txBody>
      </p:sp>
      <p:sp>
        <p:nvSpPr>
          <p:cNvPr id="73731" name="Text Box 1"/>
          <p:cNvSpPr txBox="1">
            <a:spLocks noChangeArrowheads="1"/>
          </p:cNvSpPr>
          <p:nvPr/>
        </p:nvSpPr>
        <p:spPr bwMode="auto">
          <a:xfrm>
            <a:off x="1219200" y="720725"/>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500">
              <a:solidFill>
                <a:schemeClr val="bg1"/>
              </a:solidFill>
              <a:latin typeface="Times New Roman" panose="02020603050405020304" pitchFamily="18" charset="0"/>
              <a:cs typeface="Lucida Sans Unicode" panose="020B0602030504020204" pitchFamily="34" charset="0"/>
            </a:endParaRPr>
          </a:p>
        </p:txBody>
      </p:sp>
      <p:sp>
        <p:nvSpPr>
          <p:cNvPr id="73732" name="Text Box 2"/>
          <p:cNvSpPr>
            <a:spLocks noGrp="1" noChangeArrowheads="1"/>
          </p:cNvSpPr>
          <p:nvPr>
            <p:ph type="body"/>
          </p:nvPr>
        </p:nvSpPr>
        <p:spPr>
          <a:xfrm>
            <a:off x="974725" y="4560888"/>
            <a:ext cx="5365750" cy="4319587"/>
          </a:xfrm>
          <a:noFill/>
        </p:spPr>
        <p:txBody>
          <a:bodyP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b="1">
                <a:cs typeface="Lucida Sans Unicode" panose="020B0602030504020204" pitchFamily="34" charset="0"/>
              </a:rPr>
              <a:t>Cultural Differences in Ethical Concepts</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cs typeface="Lucida Sans Unicode" panose="020B0602030504020204" pitchFamily="34" charset="0"/>
              </a:rPr>
              <a:t>With regard to computer use, differences in cultures cause problems in determining what is ethical and what is not ethical.</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cs typeface="Lucida Sans Unicode" panose="020B0602030504020204" pitchFamily="34" charset="0"/>
              </a:rPr>
              <a:t>Studies of ethical sensitivity to computer use reveal that individuals of different nationalities have different perspectives on ethics.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cs typeface="Lucida Sans Unicode" panose="020B0602030504020204" pitchFamily="34" charset="0"/>
              </a:rPr>
              <a:t>Difficulties arise when one nationality’s ethical behavior contradicts that of another national group.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a:cs typeface="Lucida Sans Unicode" panose="020B0602030504020204" pitchFamily="34" charset="0"/>
            </a:endParaRPr>
          </a:p>
        </p:txBody>
      </p:sp>
    </p:spTree>
    <p:extLst>
      <p:ext uri="{BB962C8B-B14F-4D97-AF65-F5344CB8AC3E}">
        <p14:creationId xmlns:p14="http://schemas.microsoft.com/office/powerpoint/2010/main" val="32445674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extLst>
            <a:ext uri="{91240B29-F687-4F45-9708-019B960494DF}">
              <a14:hiddenLine xmlns:a14="http://schemas.microsoft.com/office/drawing/2010/main" w="9525">
                <a:solidFill>
                  <a:srgbClr val="000000"/>
                </a:solidFill>
                <a:round/>
                <a:headEnd/>
                <a:tailEnd/>
              </a14:hiddenLine>
            </a:ext>
          </a:extLst>
        </p:spPr>
        <p:txBody>
          <a:bodyPr/>
          <a:lstStyle>
            <a:lvl1pPr defTabSz="966788">
              <a:tabLst>
                <a:tab pos="765175" algn="l"/>
                <a:tab pos="1530350" algn="l"/>
                <a:tab pos="2295525" algn="l"/>
                <a:tab pos="3060700" algn="l"/>
              </a:tabLst>
              <a:defRPr>
                <a:solidFill>
                  <a:schemeClr val="tx1"/>
                </a:solidFill>
                <a:latin typeface="Arial" panose="020B0604020202020204" pitchFamily="34" charset="0"/>
              </a:defRPr>
            </a:lvl1pPr>
            <a:lvl2pPr marL="785813" indent="-303213" defTabSz="966788">
              <a:tabLst>
                <a:tab pos="765175" algn="l"/>
                <a:tab pos="1530350" algn="l"/>
                <a:tab pos="2295525" algn="l"/>
                <a:tab pos="3060700" algn="l"/>
              </a:tabLst>
              <a:defRPr>
                <a:solidFill>
                  <a:schemeClr val="tx1"/>
                </a:solidFill>
                <a:latin typeface="Arial" panose="020B0604020202020204" pitchFamily="34" charset="0"/>
              </a:defRPr>
            </a:lvl2pPr>
            <a:lvl3pPr marL="1208088" indent="-241300" defTabSz="966788">
              <a:tabLst>
                <a:tab pos="765175" algn="l"/>
                <a:tab pos="1530350" algn="l"/>
                <a:tab pos="2295525" algn="l"/>
                <a:tab pos="3060700" algn="l"/>
              </a:tabLst>
              <a:defRPr>
                <a:solidFill>
                  <a:schemeClr val="tx1"/>
                </a:solidFill>
                <a:latin typeface="Arial" panose="020B0604020202020204" pitchFamily="34" charset="0"/>
              </a:defRPr>
            </a:lvl3pPr>
            <a:lvl4pPr marL="1692275" indent="-242888" defTabSz="966788">
              <a:tabLst>
                <a:tab pos="765175" algn="l"/>
                <a:tab pos="1530350" algn="l"/>
                <a:tab pos="2295525" algn="l"/>
                <a:tab pos="3060700" algn="l"/>
              </a:tabLst>
              <a:defRPr>
                <a:solidFill>
                  <a:schemeClr val="tx1"/>
                </a:solidFill>
                <a:latin typeface="Arial" panose="020B0604020202020204" pitchFamily="34" charset="0"/>
              </a:defRPr>
            </a:lvl4pPr>
            <a:lvl5pPr marL="2174875" indent="-241300" defTabSz="966788">
              <a:tabLst>
                <a:tab pos="765175" algn="l"/>
                <a:tab pos="1530350" algn="l"/>
                <a:tab pos="2295525" algn="l"/>
                <a:tab pos="3060700" algn="l"/>
              </a:tabLst>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9pPr>
          </a:lstStyle>
          <a:p>
            <a:pPr eaLnBrk="1" hangingPunct="1"/>
            <a:fld id="{359B221A-CFD7-4654-BAEC-6F8716071585}" type="slidenum">
              <a:rPr lang="en-GB" altLang="en-US">
                <a:solidFill>
                  <a:srgbClr val="000000"/>
                </a:solidFill>
                <a:latin typeface="Times New Roman" panose="02020603050405020304" pitchFamily="18" charset="0"/>
                <a:cs typeface="Lucida Sans Unicode" panose="020B0602030504020204" pitchFamily="34" charset="0"/>
              </a:rPr>
              <a:pPr eaLnBrk="1" hangingPunct="1"/>
              <a:t>25</a:t>
            </a:fld>
            <a:endParaRPr lang="en-GB" altLang="en-US">
              <a:solidFill>
                <a:srgbClr val="000000"/>
              </a:solidFill>
              <a:latin typeface="Times New Roman" panose="02020603050405020304" pitchFamily="18" charset="0"/>
              <a:cs typeface="Lucida Sans Unicode" panose="020B0602030504020204" pitchFamily="34" charset="0"/>
            </a:endParaRPr>
          </a:p>
        </p:txBody>
      </p:sp>
      <p:sp>
        <p:nvSpPr>
          <p:cNvPr id="76803" name="Text Box 1"/>
          <p:cNvSpPr txBox="1">
            <a:spLocks noChangeArrowheads="1"/>
          </p:cNvSpPr>
          <p:nvPr/>
        </p:nvSpPr>
        <p:spPr bwMode="auto">
          <a:xfrm>
            <a:off x="1219200" y="720725"/>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500">
              <a:solidFill>
                <a:schemeClr val="bg1"/>
              </a:solidFill>
              <a:latin typeface="Times New Roman" panose="02020603050405020304" pitchFamily="18" charset="0"/>
              <a:cs typeface="Lucida Sans Unicode" panose="020B0602030504020204" pitchFamily="34" charset="0"/>
            </a:endParaRPr>
          </a:p>
        </p:txBody>
      </p:sp>
      <p:sp>
        <p:nvSpPr>
          <p:cNvPr id="78852" name="Text Box 2"/>
          <p:cNvSpPr>
            <a:spLocks noGrp="1" noChangeArrowheads="1"/>
          </p:cNvSpPr>
          <p:nvPr>
            <p:ph type="body"/>
          </p:nvPr>
        </p:nvSpPr>
        <p:spPr>
          <a:xfrm>
            <a:off x="974725" y="4560888"/>
            <a:ext cx="5365750" cy="4319587"/>
          </a:xfrm>
        </p:spPr>
        <p:txBody>
          <a:bodyP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ltLang="en-US" b="1" dirty="0">
                <a:ea typeface="Lucida Sans Unicode" pitchFamily="34" charset="0"/>
                <a:cs typeface="Lucida Sans Unicode" pitchFamily="34" charset="0"/>
              </a:rPr>
              <a:t>Ethics and Education</a:t>
            </a:r>
          </a:p>
          <a:p>
            <a:pPr marL="342900" indent="-342900">
              <a:spcBef>
                <a:spcPct val="20000"/>
              </a:spcBef>
              <a:buFontTx/>
              <a:buChar char="•"/>
              <a:defRPr/>
            </a:pPr>
            <a:r>
              <a:rPr lang="en-GB" altLang="en-US" sz="2600" kern="0" dirty="0">
                <a:solidFill>
                  <a:srgbClr val="222222"/>
                </a:solidFill>
                <a:latin typeface="Arial"/>
              </a:rPr>
              <a:t>Education is overriding factor in levelling ethical perceptions within a small population</a:t>
            </a:r>
          </a:p>
          <a:p>
            <a:pPr marL="342900" indent="-342900">
              <a:spcBef>
                <a:spcPct val="20000"/>
              </a:spcBef>
              <a:buFontTx/>
              <a:buChar char="•"/>
              <a:defRPr/>
            </a:pPr>
            <a:r>
              <a:rPr lang="en-GB" altLang="en-US" sz="2600" kern="0" dirty="0">
                <a:solidFill>
                  <a:srgbClr val="222222"/>
                </a:solidFill>
                <a:latin typeface="Arial"/>
              </a:rPr>
              <a:t>Employees must be trained and kept aware of expected behavior of an ethical employee</a:t>
            </a:r>
          </a:p>
          <a:p>
            <a:pPr marL="342900" indent="-342900">
              <a:spcBef>
                <a:spcPct val="20000"/>
              </a:spcBef>
              <a:buFontTx/>
              <a:buChar char="•"/>
              <a:defRPr/>
            </a:pPr>
            <a:r>
              <a:rPr lang="en-GB" altLang="en-US" sz="2600" kern="0" dirty="0">
                <a:solidFill>
                  <a:srgbClr val="222222"/>
                </a:solidFill>
                <a:latin typeface="Arial"/>
              </a:rPr>
              <a:t>Proper ethical training is vital to creating informed and well prepared system user</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altLang="en-US" dirty="0">
              <a:ea typeface="Lucida Sans Unicode" pitchFamily="34" charset="0"/>
              <a:cs typeface="Lucida Sans Unicode" pitchFamily="34" charset="0"/>
            </a:endParaRPr>
          </a:p>
        </p:txBody>
      </p:sp>
    </p:spTree>
    <p:extLst>
      <p:ext uri="{BB962C8B-B14F-4D97-AF65-F5344CB8AC3E}">
        <p14:creationId xmlns:p14="http://schemas.microsoft.com/office/powerpoint/2010/main" val="1127529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extLst>
            <a:ext uri="{91240B29-F687-4F45-9708-019B960494DF}">
              <a14:hiddenLine xmlns:a14="http://schemas.microsoft.com/office/drawing/2010/main" w="9525">
                <a:solidFill>
                  <a:srgbClr val="000000"/>
                </a:solidFill>
                <a:round/>
                <a:headEnd/>
                <a:tailEnd/>
              </a14:hiddenLine>
            </a:ext>
          </a:extLst>
        </p:spPr>
        <p:txBody>
          <a:bodyPr/>
          <a:lstStyle>
            <a:lvl1pPr defTabSz="966788">
              <a:tabLst>
                <a:tab pos="765175" algn="l"/>
                <a:tab pos="1530350" algn="l"/>
                <a:tab pos="2295525" algn="l"/>
                <a:tab pos="3060700" algn="l"/>
              </a:tabLst>
              <a:defRPr>
                <a:solidFill>
                  <a:schemeClr val="tx1"/>
                </a:solidFill>
                <a:latin typeface="Arial" panose="020B0604020202020204" pitchFamily="34" charset="0"/>
              </a:defRPr>
            </a:lvl1pPr>
            <a:lvl2pPr marL="785813" indent="-303213" defTabSz="966788">
              <a:tabLst>
                <a:tab pos="765175" algn="l"/>
                <a:tab pos="1530350" algn="l"/>
                <a:tab pos="2295525" algn="l"/>
                <a:tab pos="3060700" algn="l"/>
              </a:tabLst>
              <a:defRPr>
                <a:solidFill>
                  <a:schemeClr val="tx1"/>
                </a:solidFill>
                <a:latin typeface="Arial" panose="020B0604020202020204" pitchFamily="34" charset="0"/>
              </a:defRPr>
            </a:lvl2pPr>
            <a:lvl3pPr marL="1208088" indent="-241300" defTabSz="966788">
              <a:tabLst>
                <a:tab pos="765175" algn="l"/>
                <a:tab pos="1530350" algn="l"/>
                <a:tab pos="2295525" algn="l"/>
                <a:tab pos="3060700" algn="l"/>
              </a:tabLst>
              <a:defRPr>
                <a:solidFill>
                  <a:schemeClr val="tx1"/>
                </a:solidFill>
                <a:latin typeface="Arial" panose="020B0604020202020204" pitchFamily="34" charset="0"/>
              </a:defRPr>
            </a:lvl3pPr>
            <a:lvl4pPr marL="1692275" indent="-242888" defTabSz="966788">
              <a:tabLst>
                <a:tab pos="765175" algn="l"/>
                <a:tab pos="1530350" algn="l"/>
                <a:tab pos="2295525" algn="l"/>
                <a:tab pos="3060700" algn="l"/>
              </a:tabLst>
              <a:defRPr>
                <a:solidFill>
                  <a:schemeClr val="tx1"/>
                </a:solidFill>
                <a:latin typeface="Arial" panose="020B0604020202020204" pitchFamily="34" charset="0"/>
              </a:defRPr>
            </a:lvl4pPr>
            <a:lvl5pPr marL="2174875" indent="-241300" defTabSz="966788">
              <a:tabLst>
                <a:tab pos="765175" algn="l"/>
                <a:tab pos="1530350" algn="l"/>
                <a:tab pos="2295525" algn="l"/>
                <a:tab pos="3060700" algn="l"/>
              </a:tabLst>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9pPr>
          </a:lstStyle>
          <a:p>
            <a:pPr eaLnBrk="1" hangingPunct="1"/>
            <a:fld id="{4321EA9E-41AB-4B84-A941-612B4BFDA2F8}" type="slidenum">
              <a:rPr lang="en-GB" altLang="en-US">
                <a:solidFill>
                  <a:srgbClr val="000000"/>
                </a:solidFill>
                <a:latin typeface="Times New Roman" panose="02020603050405020304" pitchFamily="18" charset="0"/>
                <a:cs typeface="Lucida Sans Unicode" panose="020B0602030504020204" pitchFamily="34" charset="0"/>
              </a:rPr>
              <a:pPr eaLnBrk="1" hangingPunct="1"/>
              <a:t>26</a:t>
            </a:fld>
            <a:endParaRPr lang="en-GB" altLang="en-US">
              <a:solidFill>
                <a:srgbClr val="000000"/>
              </a:solidFill>
              <a:latin typeface="Times New Roman" panose="02020603050405020304" pitchFamily="18" charset="0"/>
              <a:cs typeface="Lucida Sans Unicode" panose="020B0602030504020204" pitchFamily="34" charset="0"/>
            </a:endParaRPr>
          </a:p>
        </p:txBody>
      </p:sp>
      <p:sp>
        <p:nvSpPr>
          <p:cNvPr id="78851" name="Text Box 1"/>
          <p:cNvSpPr txBox="1">
            <a:spLocks noChangeArrowheads="1"/>
          </p:cNvSpPr>
          <p:nvPr/>
        </p:nvSpPr>
        <p:spPr bwMode="auto">
          <a:xfrm>
            <a:off x="1219200" y="720725"/>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500">
              <a:solidFill>
                <a:schemeClr val="bg1"/>
              </a:solidFill>
              <a:latin typeface="Times New Roman" panose="02020603050405020304" pitchFamily="18" charset="0"/>
              <a:cs typeface="Lucida Sans Unicode" panose="020B0602030504020204" pitchFamily="34" charset="0"/>
            </a:endParaRPr>
          </a:p>
        </p:txBody>
      </p:sp>
      <p:sp>
        <p:nvSpPr>
          <p:cNvPr id="79876" name="Text Box 2"/>
          <p:cNvSpPr>
            <a:spLocks noGrp="1" noChangeArrowheads="1"/>
          </p:cNvSpPr>
          <p:nvPr>
            <p:ph type="body"/>
          </p:nvPr>
        </p:nvSpPr>
        <p:spPr>
          <a:xfrm>
            <a:off x="974725" y="4560888"/>
            <a:ext cx="5365750" cy="4319587"/>
          </a:xfrm>
        </p:spPr>
        <p:txBody>
          <a:bodyPr>
            <a:normAutofit fontScale="92500" lnSpcReduction="20000"/>
          </a:bodyP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ltLang="en-US" b="1" dirty="0">
                <a:ea typeface="Lucida Sans Unicode" pitchFamily="34" charset="0"/>
                <a:cs typeface="Lucida Sans Unicode" pitchFamily="34" charset="0"/>
              </a:rPr>
              <a:t>Deterrence To Unethical and Illegal Behavior</a:t>
            </a:r>
          </a:p>
          <a:p>
            <a:pPr marL="342900" indent="-342900">
              <a:spcBef>
                <a:spcPct val="20000"/>
              </a:spcBef>
              <a:buFontTx/>
              <a:buChar char="•"/>
              <a:defRPr/>
            </a:pPr>
            <a:r>
              <a:rPr lang="en-GB" altLang="en-US" sz="2600" kern="0" dirty="0">
                <a:solidFill>
                  <a:srgbClr val="222222"/>
                </a:solidFill>
                <a:latin typeface="Arial"/>
              </a:rPr>
              <a:t>Three general causes of unethical and illegal behavior: ignorance, accident, intent</a:t>
            </a:r>
          </a:p>
          <a:p>
            <a:pPr marL="342900" indent="-342900">
              <a:spcBef>
                <a:spcPct val="20000"/>
              </a:spcBef>
              <a:buFontTx/>
              <a:buChar char="•"/>
              <a:defRPr/>
            </a:pPr>
            <a:r>
              <a:rPr lang="en-GB" altLang="en-US" sz="2600" kern="0" dirty="0">
                <a:solidFill>
                  <a:srgbClr val="222222"/>
                </a:solidFill>
                <a:latin typeface="Arial"/>
              </a:rPr>
              <a:t>Deterrence: best method for preventing an illegal or unethical activity; e.g., laws, policies, technical controls</a:t>
            </a:r>
          </a:p>
          <a:p>
            <a:pPr marL="342900" indent="-342900">
              <a:spcBef>
                <a:spcPct val="20000"/>
              </a:spcBef>
              <a:buFontTx/>
              <a:buChar char="•"/>
              <a:defRPr/>
            </a:pPr>
            <a:r>
              <a:rPr lang="en-GB" altLang="en-US" sz="2600" kern="0" dirty="0">
                <a:solidFill>
                  <a:srgbClr val="222222"/>
                </a:solidFill>
                <a:latin typeface="Arial"/>
              </a:rPr>
              <a:t>Laws and policies only deter if three conditions are present:</a:t>
            </a:r>
          </a:p>
          <a:p>
            <a:pPr marL="742950" lvl="1" indent="-285750">
              <a:spcBef>
                <a:spcPct val="20000"/>
              </a:spcBef>
              <a:buFontTx/>
              <a:buChar char="–"/>
              <a:defRPr/>
            </a:pPr>
            <a:r>
              <a:rPr lang="en-GB" altLang="en-US" sz="2400" kern="0" dirty="0">
                <a:solidFill>
                  <a:srgbClr val="222222"/>
                </a:solidFill>
                <a:latin typeface="Arial"/>
              </a:rPr>
              <a:t>Fear of penalty</a:t>
            </a:r>
          </a:p>
          <a:p>
            <a:pPr marL="742950" lvl="1" indent="-285750">
              <a:spcBef>
                <a:spcPct val="20000"/>
              </a:spcBef>
              <a:buFontTx/>
              <a:buChar char="–"/>
              <a:defRPr/>
            </a:pPr>
            <a:r>
              <a:rPr lang="en-GB" altLang="en-US" sz="2400" kern="0" dirty="0">
                <a:solidFill>
                  <a:srgbClr val="222222"/>
                </a:solidFill>
                <a:latin typeface="Arial"/>
              </a:rPr>
              <a:t>Probability of being apprehended</a:t>
            </a:r>
          </a:p>
          <a:p>
            <a:pPr marL="742950" lvl="1" indent="-285750">
              <a:spcBef>
                <a:spcPct val="20000"/>
              </a:spcBef>
              <a:buFontTx/>
              <a:buChar char="–"/>
              <a:defRPr/>
            </a:pPr>
            <a:r>
              <a:rPr lang="en-GB" altLang="en-US" sz="2400" kern="0" dirty="0">
                <a:solidFill>
                  <a:srgbClr val="222222"/>
                </a:solidFill>
                <a:latin typeface="Arial"/>
              </a:rPr>
              <a:t>Probability of penalty being applied</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altLang="en-US" dirty="0">
              <a:ea typeface="Lucida Sans Unicode" pitchFamily="34" charset="0"/>
              <a:cs typeface="Lucida Sans Unicode" pitchFamily="34" charset="0"/>
            </a:endParaRPr>
          </a:p>
        </p:txBody>
      </p:sp>
    </p:spTree>
    <p:extLst>
      <p:ext uri="{BB962C8B-B14F-4D97-AF65-F5344CB8AC3E}">
        <p14:creationId xmlns:p14="http://schemas.microsoft.com/office/powerpoint/2010/main" val="16428956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extLst>
            <a:ext uri="{91240B29-F687-4F45-9708-019B960494DF}">
              <a14:hiddenLine xmlns:a14="http://schemas.microsoft.com/office/drawing/2010/main" w="9525">
                <a:solidFill>
                  <a:srgbClr val="000000"/>
                </a:solidFill>
                <a:round/>
                <a:headEnd/>
                <a:tailEnd/>
              </a14:hiddenLine>
            </a:ext>
          </a:extLst>
        </p:spPr>
        <p:txBody>
          <a:bodyPr/>
          <a:lstStyle>
            <a:lvl1pPr defTabSz="966788">
              <a:tabLst>
                <a:tab pos="765175" algn="l"/>
                <a:tab pos="1530350" algn="l"/>
                <a:tab pos="2295525" algn="l"/>
                <a:tab pos="3060700" algn="l"/>
              </a:tabLst>
              <a:defRPr>
                <a:solidFill>
                  <a:schemeClr val="tx1"/>
                </a:solidFill>
                <a:latin typeface="Arial" panose="020B0604020202020204" pitchFamily="34" charset="0"/>
              </a:defRPr>
            </a:lvl1pPr>
            <a:lvl2pPr marL="785813" indent="-303213" defTabSz="966788">
              <a:tabLst>
                <a:tab pos="765175" algn="l"/>
                <a:tab pos="1530350" algn="l"/>
                <a:tab pos="2295525" algn="l"/>
                <a:tab pos="3060700" algn="l"/>
              </a:tabLst>
              <a:defRPr>
                <a:solidFill>
                  <a:schemeClr val="tx1"/>
                </a:solidFill>
                <a:latin typeface="Arial" panose="020B0604020202020204" pitchFamily="34" charset="0"/>
              </a:defRPr>
            </a:lvl2pPr>
            <a:lvl3pPr marL="1208088" indent="-241300" defTabSz="966788">
              <a:tabLst>
                <a:tab pos="765175" algn="l"/>
                <a:tab pos="1530350" algn="l"/>
                <a:tab pos="2295525" algn="l"/>
                <a:tab pos="3060700" algn="l"/>
              </a:tabLst>
              <a:defRPr>
                <a:solidFill>
                  <a:schemeClr val="tx1"/>
                </a:solidFill>
                <a:latin typeface="Arial" panose="020B0604020202020204" pitchFamily="34" charset="0"/>
              </a:defRPr>
            </a:lvl3pPr>
            <a:lvl4pPr marL="1692275" indent="-242888" defTabSz="966788">
              <a:tabLst>
                <a:tab pos="765175" algn="l"/>
                <a:tab pos="1530350" algn="l"/>
                <a:tab pos="2295525" algn="l"/>
                <a:tab pos="3060700" algn="l"/>
              </a:tabLst>
              <a:defRPr>
                <a:solidFill>
                  <a:schemeClr val="tx1"/>
                </a:solidFill>
                <a:latin typeface="Arial" panose="020B0604020202020204" pitchFamily="34" charset="0"/>
              </a:defRPr>
            </a:lvl4pPr>
            <a:lvl5pPr marL="2174875" indent="-241300" defTabSz="966788">
              <a:tabLst>
                <a:tab pos="765175" algn="l"/>
                <a:tab pos="1530350" algn="l"/>
                <a:tab pos="2295525" algn="l"/>
                <a:tab pos="3060700" algn="l"/>
              </a:tabLst>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9pPr>
          </a:lstStyle>
          <a:p>
            <a:pPr eaLnBrk="1" hangingPunct="1"/>
            <a:fld id="{CA7634BE-661D-4DD7-9DAE-FB88DB9AE526}" type="slidenum">
              <a:rPr lang="en-GB" altLang="en-US">
                <a:solidFill>
                  <a:srgbClr val="000000"/>
                </a:solidFill>
                <a:latin typeface="Times New Roman" panose="02020603050405020304" pitchFamily="18" charset="0"/>
                <a:cs typeface="Lucida Sans Unicode" panose="020B0602030504020204" pitchFamily="34" charset="0"/>
              </a:rPr>
              <a:pPr eaLnBrk="1" hangingPunct="1"/>
              <a:t>28</a:t>
            </a:fld>
            <a:endParaRPr lang="en-GB" altLang="en-US">
              <a:solidFill>
                <a:srgbClr val="000000"/>
              </a:solidFill>
              <a:latin typeface="Times New Roman" panose="02020603050405020304" pitchFamily="18" charset="0"/>
              <a:cs typeface="Lucida Sans Unicode" panose="020B0602030504020204" pitchFamily="34" charset="0"/>
            </a:endParaRPr>
          </a:p>
        </p:txBody>
      </p:sp>
      <p:sp>
        <p:nvSpPr>
          <p:cNvPr id="81923" name="Text Box 1"/>
          <p:cNvSpPr txBox="1">
            <a:spLocks noChangeArrowheads="1"/>
          </p:cNvSpPr>
          <p:nvPr/>
        </p:nvSpPr>
        <p:spPr bwMode="auto">
          <a:xfrm>
            <a:off x="1219200" y="720725"/>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500">
              <a:solidFill>
                <a:schemeClr val="bg1"/>
              </a:solidFill>
              <a:latin typeface="Times New Roman" panose="02020603050405020304" pitchFamily="18" charset="0"/>
              <a:cs typeface="Lucida Sans Unicode" panose="020B0602030504020204" pitchFamily="34" charset="0"/>
            </a:endParaRPr>
          </a:p>
        </p:txBody>
      </p:sp>
      <p:sp>
        <p:nvSpPr>
          <p:cNvPr id="81924" name="Text Box 2"/>
          <p:cNvSpPr>
            <a:spLocks noGrp="1" noChangeArrowheads="1"/>
          </p:cNvSpPr>
          <p:nvPr>
            <p:ph type="body"/>
          </p:nvPr>
        </p:nvSpPr>
        <p:spPr>
          <a:xfrm>
            <a:off x="974725" y="4560888"/>
            <a:ext cx="5365750" cy="4319587"/>
          </a:xfrm>
          <a:noFill/>
        </p:spPr>
        <p:txBody>
          <a:bodyP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b="1">
                <a:cs typeface="Lucida Sans Unicode" panose="020B0602030504020204" pitchFamily="34" charset="0"/>
              </a:rPr>
              <a:t>Codes Of Ethics, Certifications, and Professional Organizations</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cs typeface="Lucida Sans Unicode" panose="020B0602030504020204" pitchFamily="34" charset="0"/>
              </a:rPr>
              <a:t>A number of professional organizations have established codes of conduct and/or codes of ethics that members are expected to follow.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cs typeface="Lucida Sans Unicode" panose="020B0602030504020204" pitchFamily="34" charset="0"/>
              </a:rPr>
              <a:t>Codes of ethics can have a positive effect on an individual’s judgment regarding computer use.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cs typeface="Lucida Sans Unicode" panose="020B0602030504020204" pitchFamily="34" charset="0"/>
              </a:rPr>
              <a:t>Unfortunately, having a code of ethics is not enough, because many employers do not encourage their employees to join these professional organizations.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cs typeface="Lucida Sans Unicode" panose="020B0602030504020204" pitchFamily="34" charset="0"/>
              </a:rPr>
              <a:t>It is the responsibility of security professionals to act ethically and according to the policies and procedures of their employer, their professional organization, and the laws of society.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a:cs typeface="Lucida Sans Unicode" panose="020B0602030504020204" pitchFamily="34" charset="0"/>
            </a:endParaRPr>
          </a:p>
        </p:txBody>
      </p:sp>
    </p:spTree>
    <p:extLst>
      <p:ext uri="{BB962C8B-B14F-4D97-AF65-F5344CB8AC3E}">
        <p14:creationId xmlns:p14="http://schemas.microsoft.com/office/powerpoint/2010/main" val="33139145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extLst>
            <a:ext uri="{91240B29-F687-4F45-9708-019B960494DF}">
              <a14:hiddenLine xmlns:a14="http://schemas.microsoft.com/office/drawing/2010/main" w="9525">
                <a:solidFill>
                  <a:srgbClr val="000000"/>
                </a:solidFill>
                <a:round/>
                <a:headEnd/>
                <a:tailEnd/>
              </a14:hiddenLine>
            </a:ext>
          </a:extLst>
        </p:spPr>
        <p:txBody>
          <a:bodyPr/>
          <a:lstStyle>
            <a:lvl1pPr defTabSz="966788">
              <a:tabLst>
                <a:tab pos="765175" algn="l"/>
                <a:tab pos="1530350" algn="l"/>
                <a:tab pos="2295525" algn="l"/>
                <a:tab pos="3060700" algn="l"/>
              </a:tabLst>
              <a:defRPr>
                <a:solidFill>
                  <a:schemeClr val="tx1"/>
                </a:solidFill>
                <a:latin typeface="Arial" panose="020B0604020202020204" pitchFamily="34" charset="0"/>
              </a:defRPr>
            </a:lvl1pPr>
            <a:lvl2pPr marL="785813" indent="-303213" defTabSz="966788">
              <a:tabLst>
                <a:tab pos="765175" algn="l"/>
                <a:tab pos="1530350" algn="l"/>
                <a:tab pos="2295525" algn="l"/>
                <a:tab pos="3060700" algn="l"/>
              </a:tabLst>
              <a:defRPr>
                <a:solidFill>
                  <a:schemeClr val="tx1"/>
                </a:solidFill>
                <a:latin typeface="Arial" panose="020B0604020202020204" pitchFamily="34" charset="0"/>
              </a:defRPr>
            </a:lvl2pPr>
            <a:lvl3pPr marL="1208088" indent="-241300" defTabSz="966788">
              <a:tabLst>
                <a:tab pos="765175" algn="l"/>
                <a:tab pos="1530350" algn="l"/>
                <a:tab pos="2295525" algn="l"/>
                <a:tab pos="3060700" algn="l"/>
              </a:tabLst>
              <a:defRPr>
                <a:solidFill>
                  <a:schemeClr val="tx1"/>
                </a:solidFill>
                <a:latin typeface="Arial" panose="020B0604020202020204" pitchFamily="34" charset="0"/>
              </a:defRPr>
            </a:lvl3pPr>
            <a:lvl4pPr marL="1692275" indent="-242888" defTabSz="966788">
              <a:tabLst>
                <a:tab pos="765175" algn="l"/>
                <a:tab pos="1530350" algn="l"/>
                <a:tab pos="2295525" algn="l"/>
                <a:tab pos="3060700" algn="l"/>
              </a:tabLst>
              <a:defRPr>
                <a:solidFill>
                  <a:schemeClr val="tx1"/>
                </a:solidFill>
                <a:latin typeface="Arial" panose="020B0604020202020204" pitchFamily="34" charset="0"/>
              </a:defRPr>
            </a:lvl4pPr>
            <a:lvl5pPr marL="2174875" indent="-241300" defTabSz="966788">
              <a:tabLst>
                <a:tab pos="765175" algn="l"/>
                <a:tab pos="1530350" algn="l"/>
                <a:tab pos="2295525" algn="l"/>
                <a:tab pos="3060700" algn="l"/>
              </a:tabLst>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9pPr>
          </a:lstStyle>
          <a:p>
            <a:pPr eaLnBrk="1" hangingPunct="1"/>
            <a:fld id="{90832669-98A5-4A66-9DF1-F5C2F039BF31}" type="slidenum">
              <a:rPr lang="en-GB" altLang="en-US">
                <a:solidFill>
                  <a:srgbClr val="000000"/>
                </a:solidFill>
                <a:latin typeface="Times New Roman" panose="02020603050405020304" pitchFamily="18" charset="0"/>
                <a:cs typeface="Lucida Sans Unicode" panose="020B0602030504020204" pitchFamily="34" charset="0"/>
              </a:rPr>
              <a:pPr eaLnBrk="1" hangingPunct="1"/>
              <a:t>31</a:t>
            </a:fld>
            <a:endParaRPr lang="en-GB" altLang="en-US">
              <a:solidFill>
                <a:srgbClr val="000000"/>
              </a:solidFill>
              <a:latin typeface="Times New Roman" panose="02020603050405020304" pitchFamily="18" charset="0"/>
              <a:cs typeface="Lucida Sans Unicode" panose="020B0602030504020204" pitchFamily="34" charset="0"/>
            </a:endParaRPr>
          </a:p>
        </p:txBody>
      </p:sp>
      <p:sp>
        <p:nvSpPr>
          <p:cNvPr id="84995" name="Text Box 1"/>
          <p:cNvSpPr txBox="1">
            <a:spLocks noChangeArrowheads="1"/>
          </p:cNvSpPr>
          <p:nvPr/>
        </p:nvSpPr>
        <p:spPr bwMode="auto">
          <a:xfrm>
            <a:off x="1219200" y="720725"/>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500">
              <a:solidFill>
                <a:schemeClr val="bg1"/>
              </a:solidFill>
              <a:latin typeface="Times New Roman" panose="02020603050405020304" pitchFamily="18" charset="0"/>
              <a:cs typeface="Lucida Sans Unicode" panose="020B0602030504020204" pitchFamily="34" charset="0"/>
            </a:endParaRPr>
          </a:p>
        </p:txBody>
      </p:sp>
      <p:sp>
        <p:nvSpPr>
          <p:cNvPr id="84996" name="Text Box 2"/>
          <p:cNvSpPr>
            <a:spLocks noGrp="1" noChangeArrowheads="1"/>
          </p:cNvSpPr>
          <p:nvPr>
            <p:ph type="body"/>
          </p:nvPr>
        </p:nvSpPr>
        <p:spPr>
          <a:xfrm>
            <a:off x="974725" y="4560888"/>
            <a:ext cx="5365750" cy="4319587"/>
          </a:xfrm>
          <a:noFill/>
        </p:spPr>
        <p:txBody>
          <a:bodyP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b="1">
                <a:cs typeface="Lucida Sans Unicode" panose="020B0602030504020204" pitchFamily="34" charset="0"/>
              </a:rPr>
              <a:t>Association of Computing Machinery</a:t>
            </a:r>
          </a:p>
          <a:p>
            <a:pPr eaLnBrk="1" hangingPunct="1">
              <a:lnSpc>
                <a:spcPct val="80000"/>
              </a:lnSpc>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cs typeface="Lucida Sans Unicode" panose="020B0602030504020204" pitchFamily="34" charset="0"/>
              </a:rPr>
              <a:t>The ACM (www.acm.org) is a respected professional society, originally established in 1947 as “the world's first educational and scientific computing society.” </a:t>
            </a:r>
          </a:p>
          <a:p>
            <a:pPr eaLnBrk="1" hangingPunct="1">
              <a:lnSpc>
                <a:spcPct val="80000"/>
              </a:lnSpc>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cs typeface="Lucida Sans Unicode" panose="020B0602030504020204" pitchFamily="34" charset="0"/>
              </a:rPr>
              <a:t>The ACM’s code of ethics requires members to perform their duties in a manner befitting an ethical computing professional. </a:t>
            </a:r>
          </a:p>
          <a:p>
            <a:pPr eaLnBrk="1" hangingPunct="1">
              <a:lnSpc>
                <a:spcPct val="80000"/>
              </a:lnSpc>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cs typeface="Lucida Sans Unicode" panose="020B0602030504020204" pitchFamily="34" charset="0"/>
              </a:rPr>
              <a:t>The code contains specific references to protecting the confidentiality of information, causing no harm, protecting the privacy of others, and respecting the intellectual property and copyrights of others.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a:cs typeface="Lucida Sans Unicode" panose="020B0602030504020204" pitchFamily="34" charset="0"/>
            </a:endParaRPr>
          </a:p>
        </p:txBody>
      </p:sp>
    </p:spTree>
    <p:extLst>
      <p:ext uri="{BB962C8B-B14F-4D97-AF65-F5344CB8AC3E}">
        <p14:creationId xmlns:p14="http://schemas.microsoft.com/office/powerpoint/2010/main" val="3523452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extLst>
            <a:ext uri="{91240B29-F687-4F45-9708-019B960494DF}">
              <a14:hiddenLine xmlns:a14="http://schemas.microsoft.com/office/drawing/2010/main" w="9525">
                <a:solidFill>
                  <a:srgbClr val="000000"/>
                </a:solidFill>
                <a:round/>
                <a:headEnd/>
                <a:tailEnd/>
              </a14:hiddenLine>
            </a:ext>
          </a:extLst>
        </p:spPr>
        <p:txBody>
          <a:bodyPr/>
          <a:lstStyle>
            <a:lvl1pPr defTabSz="966788">
              <a:tabLst>
                <a:tab pos="765175" algn="l"/>
                <a:tab pos="1530350" algn="l"/>
                <a:tab pos="2295525" algn="l"/>
                <a:tab pos="3060700" algn="l"/>
              </a:tabLst>
              <a:defRPr>
                <a:solidFill>
                  <a:schemeClr val="tx1"/>
                </a:solidFill>
                <a:latin typeface="Arial" panose="020B0604020202020204" pitchFamily="34" charset="0"/>
              </a:defRPr>
            </a:lvl1pPr>
            <a:lvl2pPr marL="785813" indent="-303213" defTabSz="966788">
              <a:tabLst>
                <a:tab pos="765175" algn="l"/>
                <a:tab pos="1530350" algn="l"/>
                <a:tab pos="2295525" algn="l"/>
                <a:tab pos="3060700" algn="l"/>
              </a:tabLst>
              <a:defRPr>
                <a:solidFill>
                  <a:schemeClr val="tx1"/>
                </a:solidFill>
                <a:latin typeface="Arial" panose="020B0604020202020204" pitchFamily="34" charset="0"/>
              </a:defRPr>
            </a:lvl2pPr>
            <a:lvl3pPr marL="1208088" indent="-241300" defTabSz="966788">
              <a:tabLst>
                <a:tab pos="765175" algn="l"/>
                <a:tab pos="1530350" algn="l"/>
                <a:tab pos="2295525" algn="l"/>
                <a:tab pos="3060700" algn="l"/>
              </a:tabLst>
              <a:defRPr>
                <a:solidFill>
                  <a:schemeClr val="tx1"/>
                </a:solidFill>
                <a:latin typeface="Arial" panose="020B0604020202020204" pitchFamily="34" charset="0"/>
              </a:defRPr>
            </a:lvl3pPr>
            <a:lvl4pPr marL="1692275" indent="-242888" defTabSz="966788">
              <a:tabLst>
                <a:tab pos="765175" algn="l"/>
                <a:tab pos="1530350" algn="l"/>
                <a:tab pos="2295525" algn="l"/>
                <a:tab pos="3060700" algn="l"/>
              </a:tabLst>
              <a:defRPr>
                <a:solidFill>
                  <a:schemeClr val="tx1"/>
                </a:solidFill>
                <a:latin typeface="Arial" panose="020B0604020202020204" pitchFamily="34" charset="0"/>
              </a:defRPr>
            </a:lvl4pPr>
            <a:lvl5pPr marL="2174875" indent="-241300" defTabSz="966788">
              <a:tabLst>
                <a:tab pos="765175" algn="l"/>
                <a:tab pos="1530350" algn="l"/>
                <a:tab pos="2295525" algn="l"/>
                <a:tab pos="3060700" algn="l"/>
              </a:tabLst>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9pPr>
          </a:lstStyle>
          <a:p>
            <a:pPr eaLnBrk="1" hangingPunct="1"/>
            <a:fld id="{8C9655E5-DEC3-4D41-8080-E43D453A1883}" type="slidenum">
              <a:rPr lang="en-GB" altLang="en-US">
                <a:solidFill>
                  <a:srgbClr val="000000"/>
                </a:solidFill>
                <a:latin typeface="Times New Roman" panose="02020603050405020304" pitchFamily="18" charset="0"/>
                <a:cs typeface="Lucida Sans Unicode" panose="020B0602030504020204" pitchFamily="34" charset="0"/>
              </a:rPr>
              <a:pPr eaLnBrk="1" hangingPunct="1"/>
              <a:t>32</a:t>
            </a:fld>
            <a:endParaRPr lang="en-GB" altLang="en-US">
              <a:solidFill>
                <a:srgbClr val="000000"/>
              </a:solidFill>
              <a:latin typeface="Times New Roman" panose="02020603050405020304" pitchFamily="18" charset="0"/>
              <a:cs typeface="Lucida Sans Unicode" panose="020B0602030504020204" pitchFamily="34" charset="0"/>
            </a:endParaRPr>
          </a:p>
        </p:txBody>
      </p:sp>
      <p:sp>
        <p:nvSpPr>
          <p:cNvPr id="87043" name="Text Box 1"/>
          <p:cNvSpPr txBox="1">
            <a:spLocks noChangeArrowheads="1"/>
          </p:cNvSpPr>
          <p:nvPr/>
        </p:nvSpPr>
        <p:spPr bwMode="auto">
          <a:xfrm>
            <a:off x="1219200" y="720725"/>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500">
              <a:solidFill>
                <a:schemeClr val="bg1"/>
              </a:solidFill>
              <a:latin typeface="Times New Roman" panose="02020603050405020304" pitchFamily="18" charset="0"/>
              <a:cs typeface="Lucida Sans Unicode" panose="020B0602030504020204" pitchFamily="34" charset="0"/>
            </a:endParaRPr>
          </a:p>
        </p:txBody>
      </p:sp>
      <p:sp>
        <p:nvSpPr>
          <p:cNvPr id="87044" name="Text Box 2"/>
          <p:cNvSpPr>
            <a:spLocks noGrp="1" noChangeArrowheads="1"/>
          </p:cNvSpPr>
          <p:nvPr>
            <p:ph type="body"/>
          </p:nvPr>
        </p:nvSpPr>
        <p:spPr>
          <a:xfrm>
            <a:off x="974725" y="4560888"/>
            <a:ext cx="5365750" cy="4319587"/>
          </a:xfrm>
          <a:noFill/>
        </p:spPr>
        <p:txBody>
          <a:bodyP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b="1">
                <a:cs typeface="Lucida Sans Unicode" panose="020B0602030504020204" pitchFamily="34" charset="0"/>
              </a:rPr>
              <a:t>International Information Systems Security Certification Consortium</a:t>
            </a:r>
          </a:p>
          <a:p>
            <a:pPr eaLnBrk="1" hangingPunct="1">
              <a:lnSpc>
                <a:spcPct val="80000"/>
              </a:lnSpc>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cs typeface="Lucida Sans Unicode" panose="020B0602030504020204" pitchFamily="34" charset="0"/>
              </a:rPr>
              <a:t>The (ISC)</a:t>
            </a:r>
            <a:r>
              <a:rPr lang="en-GB" altLang="en-US" baseline="30000">
                <a:cs typeface="Lucida Sans Unicode" panose="020B0602030504020204" pitchFamily="34" charset="0"/>
              </a:rPr>
              <a:t>2</a:t>
            </a:r>
            <a:r>
              <a:rPr lang="en-GB" altLang="en-US">
                <a:cs typeface="Lucida Sans Unicode" panose="020B0602030504020204" pitchFamily="34" charset="0"/>
              </a:rPr>
              <a:t> (www.isc2.org) is a nonprofit organization that focuses on the development and implementation of information security certifications and credentials. </a:t>
            </a:r>
          </a:p>
          <a:p>
            <a:pPr eaLnBrk="1" hangingPunct="1">
              <a:lnSpc>
                <a:spcPct val="80000"/>
              </a:lnSpc>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cs typeface="Lucida Sans Unicode" panose="020B0602030504020204" pitchFamily="34" charset="0"/>
              </a:rPr>
              <a:t>The code of ethics put forth by (ISC)</a:t>
            </a:r>
            <a:r>
              <a:rPr lang="en-GB" altLang="en-US" baseline="30000">
                <a:cs typeface="Lucida Sans Unicode" panose="020B0602030504020204" pitchFamily="34" charset="0"/>
              </a:rPr>
              <a:t>2</a:t>
            </a:r>
            <a:r>
              <a:rPr lang="en-GB" altLang="en-US">
                <a:cs typeface="Lucida Sans Unicode" panose="020B0602030504020204" pitchFamily="34" charset="0"/>
              </a:rPr>
              <a:t> is primarily designed for information security professionals who have earned a certification from (ISC)</a:t>
            </a:r>
            <a:r>
              <a:rPr lang="en-GB" altLang="en-US" baseline="30000">
                <a:cs typeface="Lucida Sans Unicode" panose="020B0602030504020204" pitchFamily="34" charset="0"/>
              </a:rPr>
              <a:t>2</a:t>
            </a:r>
            <a:r>
              <a:rPr lang="en-GB" altLang="en-US">
                <a:cs typeface="Lucida Sans Unicode" panose="020B0602030504020204" pitchFamily="34" charset="0"/>
              </a:rPr>
              <a:t>. </a:t>
            </a:r>
          </a:p>
          <a:p>
            <a:pPr eaLnBrk="1" hangingPunct="1">
              <a:lnSpc>
                <a:spcPct val="80000"/>
              </a:lnSpc>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cs typeface="Lucida Sans Unicode" panose="020B0602030504020204" pitchFamily="34" charset="0"/>
              </a:rPr>
              <a:t>This code focuses on four mandatory canons: </a:t>
            </a:r>
          </a:p>
          <a:p>
            <a:pPr eaLnBrk="1" hangingPunct="1">
              <a:lnSpc>
                <a:spcPct val="80000"/>
              </a:lnSpc>
              <a:spcBef>
                <a:spcPts val="450"/>
              </a:spcBef>
              <a:buFontTx/>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cs typeface="Lucida Sans Unicode" panose="020B0602030504020204" pitchFamily="34" charset="0"/>
              </a:rPr>
              <a:t>Protect society, the commonwealth, and the infrastructure; </a:t>
            </a:r>
          </a:p>
          <a:p>
            <a:pPr eaLnBrk="1" hangingPunct="1">
              <a:lnSpc>
                <a:spcPct val="80000"/>
              </a:lnSpc>
              <a:spcBef>
                <a:spcPts val="450"/>
              </a:spcBef>
              <a:buFontTx/>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cs typeface="Lucida Sans Unicode" panose="020B0602030504020204" pitchFamily="34" charset="0"/>
              </a:rPr>
              <a:t>Act honorably, honestly, justly, responsibly, and legally; </a:t>
            </a:r>
          </a:p>
          <a:p>
            <a:pPr eaLnBrk="1" hangingPunct="1">
              <a:lnSpc>
                <a:spcPct val="80000"/>
              </a:lnSpc>
              <a:spcBef>
                <a:spcPts val="450"/>
              </a:spcBef>
              <a:buFontTx/>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cs typeface="Lucida Sans Unicode" panose="020B0602030504020204" pitchFamily="34" charset="0"/>
              </a:rPr>
              <a:t>Provide diligent and competent service to principals; and </a:t>
            </a:r>
          </a:p>
          <a:p>
            <a:pPr eaLnBrk="1" hangingPunct="1">
              <a:lnSpc>
                <a:spcPct val="80000"/>
              </a:lnSpc>
              <a:spcBef>
                <a:spcPts val="450"/>
              </a:spcBef>
              <a:buFontTx/>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cs typeface="Lucida Sans Unicode" panose="020B0602030504020204" pitchFamily="34" charset="0"/>
              </a:rPr>
              <a:t>Advance and protect the profession.</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a:cs typeface="Lucida Sans Unicode" panose="020B0602030504020204" pitchFamily="34" charset="0"/>
            </a:endParaRPr>
          </a:p>
        </p:txBody>
      </p:sp>
    </p:spTree>
    <p:extLst>
      <p:ext uri="{BB962C8B-B14F-4D97-AF65-F5344CB8AC3E}">
        <p14:creationId xmlns:p14="http://schemas.microsoft.com/office/powerpoint/2010/main" val="16573020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extLst>
            <a:ext uri="{91240B29-F687-4F45-9708-019B960494DF}">
              <a14:hiddenLine xmlns:a14="http://schemas.microsoft.com/office/drawing/2010/main" w="9525">
                <a:solidFill>
                  <a:srgbClr val="000000"/>
                </a:solidFill>
                <a:round/>
                <a:headEnd/>
                <a:tailEnd/>
              </a14:hiddenLine>
            </a:ext>
          </a:extLst>
        </p:spPr>
        <p:txBody>
          <a:bodyPr/>
          <a:lstStyle>
            <a:lvl1pPr defTabSz="966788">
              <a:tabLst>
                <a:tab pos="765175" algn="l"/>
                <a:tab pos="1530350" algn="l"/>
                <a:tab pos="2295525" algn="l"/>
                <a:tab pos="3060700" algn="l"/>
              </a:tabLst>
              <a:defRPr>
                <a:solidFill>
                  <a:schemeClr val="tx1"/>
                </a:solidFill>
                <a:latin typeface="Arial" panose="020B0604020202020204" pitchFamily="34" charset="0"/>
              </a:defRPr>
            </a:lvl1pPr>
            <a:lvl2pPr marL="785813" indent="-303213" defTabSz="966788">
              <a:tabLst>
                <a:tab pos="765175" algn="l"/>
                <a:tab pos="1530350" algn="l"/>
                <a:tab pos="2295525" algn="l"/>
                <a:tab pos="3060700" algn="l"/>
              </a:tabLst>
              <a:defRPr>
                <a:solidFill>
                  <a:schemeClr val="tx1"/>
                </a:solidFill>
                <a:latin typeface="Arial" panose="020B0604020202020204" pitchFamily="34" charset="0"/>
              </a:defRPr>
            </a:lvl2pPr>
            <a:lvl3pPr marL="1208088" indent="-241300" defTabSz="966788">
              <a:tabLst>
                <a:tab pos="765175" algn="l"/>
                <a:tab pos="1530350" algn="l"/>
                <a:tab pos="2295525" algn="l"/>
                <a:tab pos="3060700" algn="l"/>
              </a:tabLst>
              <a:defRPr>
                <a:solidFill>
                  <a:schemeClr val="tx1"/>
                </a:solidFill>
                <a:latin typeface="Arial" panose="020B0604020202020204" pitchFamily="34" charset="0"/>
              </a:defRPr>
            </a:lvl3pPr>
            <a:lvl4pPr marL="1692275" indent="-242888" defTabSz="966788">
              <a:tabLst>
                <a:tab pos="765175" algn="l"/>
                <a:tab pos="1530350" algn="l"/>
                <a:tab pos="2295525" algn="l"/>
                <a:tab pos="3060700" algn="l"/>
              </a:tabLst>
              <a:defRPr>
                <a:solidFill>
                  <a:schemeClr val="tx1"/>
                </a:solidFill>
                <a:latin typeface="Arial" panose="020B0604020202020204" pitchFamily="34" charset="0"/>
              </a:defRPr>
            </a:lvl4pPr>
            <a:lvl5pPr marL="2174875" indent="-241300" defTabSz="966788">
              <a:tabLst>
                <a:tab pos="765175" algn="l"/>
                <a:tab pos="1530350" algn="l"/>
                <a:tab pos="2295525" algn="l"/>
                <a:tab pos="3060700" algn="l"/>
              </a:tabLst>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9pPr>
          </a:lstStyle>
          <a:p>
            <a:pPr eaLnBrk="1" hangingPunct="1"/>
            <a:fld id="{2A144071-5EB8-40AA-B011-D239DF92F550}" type="slidenum">
              <a:rPr lang="en-GB" altLang="en-US">
                <a:solidFill>
                  <a:srgbClr val="000000"/>
                </a:solidFill>
                <a:latin typeface="Times New Roman" panose="02020603050405020304" pitchFamily="18" charset="0"/>
                <a:cs typeface="Lucida Sans Unicode" panose="020B0602030504020204" pitchFamily="34" charset="0"/>
              </a:rPr>
              <a:pPr eaLnBrk="1" hangingPunct="1"/>
              <a:t>33</a:t>
            </a:fld>
            <a:endParaRPr lang="en-GB" altLang="en-US">
              <a:solidFill>
                <a:srgbClr val="000000"/>
              </a:solidFill>
              <a:latin typeface="Times New Roman" panose="02020603050405020304" pitchFamily="18" charset="0"/>
              <a:cs typeface="Lucida Sans Unicode" panose="020B0602030504020204" pitchFamily="34" charset="0"/>
            </a:endParaRPr>
          </a:p>
        </p:txBody>
      </p:sp>
      <p:sp>
        <p:nvSpPr>
          <p:cNvPr id="89091" name="Text Box 1"/>
          <p:cNvSpPr txBox="1">
            <a:spLocks noChangeArrowheads="1"/>
          </p:cNvSpPr>
          <p:nvPr/>
        </p:nvSpPr>
        <p:spPr bwMode="auto">
          <a:xfrm>
            <a:off x="1219200" y="720725"/>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500">
              <a:solidFill>
                <a:schemeClr val="bg1"/>
              </a:solidFill>
              <a:latin typeface="Times New Roman" panose="02020603050405020304" pitchFamily="18" charset="0"/>
              <a:cs typeface="Lucida Sans Unicode" panose="020B0602030504020204" pitchFamily="34" charset="0"/>
            </a:endParaRPr>
          </a:p>
        </p:txBody>
      </p:sp>
      <p:sp>
        <p:nvSpPr>
          <p:cNvPr id="83972" name="Text Box 2"/>
          <p:cNvSpPr>
            <a:spLocks noGrp="1" noChangeArrowheads="1"/>
          </p:cNvSpPr>
          <p:nvPr>
            <p:ph type="body"/>
          </p:nvPr>
        </p:nvSpPr>
        <p:spPr>
          <a:xfrm>
            <a:off x="974725" y="4560888"/>
            <a:ext cx="5365750" cy="4319587"/>
          </a:xfrm>
        </p:spPr>
        <p:txBody>
          <a:bodyP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ltLang="en-US" b="1" dirty="0">
                <a:ea typeface="Lucida Sans Unicode" pitchFamily="34" charset="0"/>
                <a:cs typeface="Lucida Sans Unicode" pitchFamily="34" charset="0"/>
              </a:rPr>
              <a:t>System Administration, Networking, and Security Institute</a:t>
            </a:r>
          </a:p>
          <a:p>
            <a:pPr marL="342900" indent="-342900">
              <a:spcBef>
                <a:spcPct val="20000"/>
              </a:spcBef>
              <a:buFontTx/>
              <a:buChar char="•"/>
              <a:defRPr/>
            </a:pPr>
            <a:r>
              <a:rPr lang="en-US" altLang="en-US" sz="2600" kern="0" dirty="0">
                <a:solidFill>
                  <a:srgbClr val="222222"/>
                </a:solidFill>
                <a:latin typeface="Arial"/>
              </a:rPr>
              <a:t>SANS (formerly System Administration, Networking, and Security Institute)</a:t>
            </a:r>
            <a:endParaRPr lang="en-GB" altLang="en-US" sz="2600" kern="0" dirty="0">
              <a:solidFill>
                <a:srgbClr val="222222"/>
              </a:solidFill>
              <a:latin typeface="Arial"/>
            </a:endParaRPr>
          </a:p>
          <a:p>
            <a:pPr marL="742950" lvl="1" indent="-285750">
              <a:spcBef>
                <a:spcPct val="20000"/>
              </a:spcBef>
              <a:buFontTx/>
              <a:buChar char="–"/>
              <a:defRPr/>
            </a:pPr>
            <a:r>
              <a:rPr lang="en-GB" altLang="en-US" sz="2400" kern="0" dirty="0">
                <a:solidFill>
                  <a:srgbClr val="222222"/>
                </a:solidFill>
                <a:latin typeface="Arial"/>
              </a:rPr>
              <a:t>Professional organization with a large membership dedicated to protection of information and systems</a:t>
            </a:r>
          </a:p>
          <a:p>
            <a:pPr marL="742950" lvl="1" indent="-285750">
              <a:spcBef>
                <a:spcPct val="20000"/>
              </a:spcBef>
              <a:buFontTx/>
              <a:buChar char="–"/>
              <a:defRPr/>
            </a:pPr>
            <a:r>
              <a:rPr lang="en-GB" altLang="en-US" sz="2400" kern="0" dirty="0">
                <a:solidFill>
                  <a:srgbClr val="222222"/>
                </a:solidFill>
                <a:latin typeface="Arial"/>
              </a:rPr>
              <a:t>SANS offers set of certifications called Global Information Assurance Certification (GIAC)</a:t>
            </a:r>
            <a:r>
              <a:rPr lang="ar-SA" altLang="en-US" sz="2400" kern="0" dirty="0">
                <a:solidFill>
                  <a:srgbClr val="222222"/>
                </a:solidFill>
                <a:latin typeface="Arial"/>
              </a:rPr>
              <a:t>‏</a:t>
            </a:r>
            <a:endParaRPr lang="en-GB" altLang="en-US" sz="2400" kern="0" dirty="0">
              <a:solidFill>
                <a:srgbClr val="222222"/>
              </a:solidFill>
              <a:latin typeface="Arial"/>
            </a:endParaRPr>
          </a:p>
        </p:txBody>
      </p:sp>
    </p:spTree>
    <p:extLst>
      <p:ext uri="{BB962C8B-B14F-4D97-AF65-F5344CB8AC3E}">
        <p14:creationId xmlns:p14="http://schemas.microsoft.com/office/powerpoint/2010/main" val="666797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extLst>
            <a:ext uri="{91240B29-F687-4F45-9708-019B960494DF}">
              <a14:hiddenLine xmlns:a14="http://schemas.microsoft.com/office/drawing/2010/main" w="9525">
                <a:solidFill>
                  <a:srgbClr val="000000"/>
                </a:solidFill>
                <a:round/>
                <a:headEnd/>
                <a:tailEnd/>
              </a14:hiddenLine>
            </a:ext>
          </a:extLst>
        </p:spPr>
        <p:txBody>
          <a:bodyPr/>
          <a:lstStyle>
            <a:lvl1pPr defTabSz="966788">
              <a:tabLst>
                <a:tab pos="765175" algn="l"/>
                <a:tab pos="1530350" algn="l"/>
                <a:tab pos="2295525" algn="l"/>
                <a:tab pos="3060700" algn="l"/>
              </a:tabLst>
              <a:defRPr>
                <a:solidFill>
                  <a:schemeClr val="tx1"/>
                </a:solidFill>
                <a:latin typeface="Arial" panose="020B0604020202020204" pitchFamily="34" charset="0"/>
              </a:defRPr>
            </a:lvl1pPr>
            <a:lvl2pPr marL="785813" indent="-303213" defTabSz="966788">
              <a:tabLst>
                <a:tab pos="765175" algn="l"/>
                <a:tab pos="1530350" algn="l"/>
                <a:tab pos="2295525" algn="l"/>
                <a:tab pos="3060700" algn="l"/>
              </a:tabLst>
              <a:defRPr>
                <a:solidFill>
                  <a:schemeClr val="tx1"/>
                </a:solidFill>
                <a:latin typeface="Arial" panose="020B0604020202020204" pitchFamily="34" charset="0"/>
              </a:defRPr>
            </a:lvl2pPr>
            <a:lvl3pPr marL="1208088" indent="-241300" defTabSz="966788">
              <a:tabLst>
                <a:tab pos="765175" algn="l"/>
                <a:tab pos="1530350" algn="l"/>
                <a:tab pos="2295525" algn="l"/>
                <a:tab pos="3060700" algn="l"/>
              </a:tabLst>
              <a:defRPr>
                <a:solidFill>
                  <a:schemeClr val="tx1"/>
                </a:solidFill>
                <a:latin typeface="Arial" panose="020B0604020202020204" pitchFamily="34" charset="0"/>
              </a:defRPr>
            </a:lvl3pPr>
            <a:lvl4pPr marL="1692275" indent="-242888" defTabSz="966788">
              <a:tabLst>
                <a:tab pos="765175" algn="l"/>
                <a:tab pos="1530350" algn="l"/>
                <a:tab pos="2295525" algn="l"/>
                <a:tab pos="3060700" algn="l"/>
              </a:tabLst>
              <a:defRPr>
                <a:solidFill>
                  <a:schemeClr val="tx1"/>
                </a:solidFill>
                <a:latin typeface="Arial" panose="020B0604020202020204" pitchFamily="34" charset="0"/>
              </a:defRPr>
            </a:lvl4pPr>
            <a:lvl5pPr marL="2174875" indent="-241300" defTabSz="966788">
              <a:tabLst>
                <a:tab pos="765175" algn="l"/>
                <a:tab pos="1530350" algn="l"/>
                <a:tab pos="2295525" algn="l"/>
                <a:tab pos="3060700" algn="l"/>
              </a:tabLst>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9pPr>
          </a:lstStyle>
          <a:p>
            <a:pPr eaLnBrk="1" hangingPunct="1"/>
            <a:fld id="{B21398B2-3FAB-4F05-8F34-87483C508B5E}" type="slidenum">
              <a:rPr lang="en-GB" altLang="en-US">
                <a:solidFill>
                  <a:srgbClr val="000000"/>
                </a:solidFill>
                <a:latin typeface="Times New Roman" panose="02020603050405020304" pitchFamily="18" charset="0"/>
                <a:cs typeface="Lucida Sans Unicode" panose="020B0602030504020204" pitchFamily="34" charset="0"/>
              </a:rPr>
              <a:pPr eaLnBrk="1" hangingPunct="1"/>
              <a:t>3</a:t>
            </a:fld>
            <a:endParaRPr lang="en-GB" altLang="en-US">
              <a:solidFill>
                <a:srgbClr val="000000"/>
              </a:solidFill>
              <a:latin typeface="Times New Roman" panose="02020603050405020304" pitchFamily="18" charset="0"/>
              <a:cs typeface="Lucida Sans Unicode" panose="020B0602030504020204" pitchFamily="34" charset="0"/>
            </a:endParaRPr>
          </a:p>
        </p:txBody>
      </p:sp>
      <p:sp>
        <p:nvSpPr>
          <p:cNvPr id="15363" name="Text Box 1"/>
          <p:cNvSpPr txBox="1">
            <a:spLocks noChangeArrowheads="1"/>
          </p:cNvSpPr>
          <p:nvPr/>
        </p:nvSpPr>
        <p:spPr bwMode="auto">
          <a:xfrm>
            <a:off x="1219200" y="720725"/>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500">
              <a:solidFill>
                <a:schemeClr val="bg1"/>
              </a:solidFill>
              <a:latin typeface="Times New Roman" panose="02020603050405020304" pitchFamily="18" charset="0"/>
              <a:cs typeface="Lucida Sans Unicode" panose="020B0602030504020204" pitchFamily="34" charset="0"/>
            </a:endParaRPr>
          </a:p>
        </p:txBody>
      </p:sp>
      <p:sp>
        <p:nvSpPr>
          <p:cNvPr id="55300" name="Text Box 2"/>
          <p:cNvSpPr>
            <a:spLocks noGrp="1" noChangeArrowheads="1"/>
          </p:cNvSpPr>
          <p:nvPr>
            <p:ph type="body"/>
          </p:nvPr>
        </p:nvSpPr>
        <p:spPr>
          <a:xfrm>
            <a:off x="974725" y="4560888"/>
            <a:ext cx="5365750" cy="4319587"/>
          </a:xfrm>
        </p:spPr>
        <p:txBody>
          <a:bodyPr>
            <a:normAutofit fontScale="92500" lnSpcReduction="20000"/>
          </a:bodyP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ltLang="en-US" b="1" dirty="0">
                <a:ea typeface="Lucida Sans Unicode" pitchFamily="34" charset="0"/>
                <a:cs typeface="Lucida Sans Unicode" pitchFamily="34" charset="0"/>
              </a:rPr>
              <a:t>Introduction</a:t>
            </a:r>
          </a:p>
          <a:p>
            <a:pPr marL="342900" indent="-342900">
              <a:spcBef>
                <a:spcPct val="20000"/>
              </a:spcBef>
              <a:buFontTx/>
              <a:buChar char="•"/>
              <a:defRPr/>
            </a:pPr>
            <a:r>
              <a:rPr lang="en-GB" altLang="en-US" sz="2600" kern="0" dirty="0">
                <a:solidFill>
                  <a:srgbClr val="222222"/>
                </a:solidFill>
                <a:latin typeface="Arial"/>
              </a:rPr>
              <a:t>You must understand scope of an organization’s legal and ethical responsibilities</a:t>
            </a:r>
          </a:p>
          <a:p>
            <a:pPr marL="342900" indent="-342900">
              <a:spcBef>
                <a:spcPct val="20000"/>
              </a:spcBef>
              <a:buFontTx/>
              <a:buChar char="•"/>
              <a:defRPr/>
            </a:pPr>
            <a:r>
              <a:rPr lang="en-GB" altLang="en-US" sz="2600" kern="0" dirty="0">
                <a:solidFill>
                  <a:srgbClr val="222222"/>
                </a:solidFill>
                <a:latin typeface="Arial"/>
              </a:rPr>
              <a:t>To minimize liabilities/reduce risks, the information security practitioner must:</a:t>
            </a:r>
          </a:p>
          <a:p>
            <a:pPr marL="742950" lvl="1" indent="-285750">
              <a:spcBef>
                <a:spcPct val="20000"/>
              </a:spcBef>
              <a:buFontTx/>
              <a:buChar char="–"/>
              <a:defRPr/>
            </a:pPr>
            <a:r>
              <a:rPr lang="en-GB" altLang="en-US" sz="2400" kern="0" dirty="0">
                <a:solidFill>
                  <a:srgbClr val="222222"/>
                </a:solidFill>
                <a:latin typeface="Arial"/>
              </a:rPr>
              <a:t>Understand current legal environment</a:t>
            </a:r>
          </a:p>
          <a:p>
            <a:pPr marL="742950" lvl="1" indent="-285750">
              <a:spcBef>
                <a:spcPct val="20000"/>
              </a:spcBef>
              <a:buFontTx/>
              <a:buChar char="–"/>
              <a:defRPr/>
            </a:pPr>
            <a:r>
              <a:rPr lang="en-GB" altLang="en-US" sz="2400" kern="0" dirty="0">
                <a:solidFill>
                  <a:srgbClr val="222222"/>
                </a:solidFill>
                <a:latin typeface="Arial"/>
              </a:rPr>
              <a:t>Stay current with laws and regulations </a:t>
            </a:r>
          </a:p>
          <a:p>
            <a:pPr marL="742950" lvl="1" indent="-285750">
              <a:spcBef>
                <a:spcPct val="20000"/>
              </a:spcBef>
              <a:buFontTx/>
              <a:buChar char="–"/>
              <a:defRPr/>
            </a:pPr>
            <a:r>
              <a:rPr lang="en-GB" altLang="en-US" sz="2400" kern="0" dirty="0">
                <a:solidFill>
                  <a:srgbClr val="222222"/>
                </a:solidFill>
                <a:latin typeface="Arial"/>
              </a:rPr>
              <a:t>Watch for new and emerging issues</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ltLang="en-US" dirty="0">
                <a:ea typeface="Lucida Sans Unicode" pitchFamily="34" charset="0"/>
                <a:cs typeface="Lucida Sans Unicode" pitchFamily="34" charset="0"/>
              </a:rPr>
              <a:t>. </a:t>
            </a:r>
          </a:p>
        </p:txBody>
      </p:sp>
    </p:spTree>
    <p:extLst>
      <p:ext uri="{BB962C8B-B14F-4D97-AF65-F5344CB8AC3E}">
        <p14:creationId xmlns:p14="http://schemas.microsoft.com/office/powerpoint/2010/main" val="18414517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extLst>
            <a:ext uri="{91240B29-F687-4F45-9708-019B960494DF}">
              <a14:hiddenLine xmlns:a14="http://schemas.microsoft.com/office/drawing/2010/main" w="9525">
                <a:solidFill>
                  <a:srgbClr val="000000"/>
                </a:solidFill>
                <a:round/>
                <a:headEnd/>
                <a:tailEnd/>
              </a14:hiddenLine>
            </a:ext>
          </a:extLst>
        </p:spPr>
        <p:txBody>
          <a:bodyPr/>
          <a:lstStyle>
            <a:lvl1pPr defTabSz="966788">
              <a:tabLst>
                <a:tab pos="765175" algn="l"/>
                <a:tab pos="1530350" algn="l"/>
                <a:tab pos="2295525" algn="l"/>
                <a:tab pos="3060700" algn="l"/>
              </a:tabLst>
              <a:defRPr>
                <a:solidFill>
                  <a:schemeClr val="tx1"/>
                </a:solidFill>
                <a:latin typeface="Arial" panose="020B0604020202020204" pitchFamily="34" charset="0"/>
              </a:defRPr>
            </a:lvl1pPr>
            <a:lvl2pPr marL="785813" indent="-303213" defTabSz="966788">
              <a:tabLst>
                <a:tab pos="765175" algn="l"/>
                <a:tab pos="1530350" algn="l"/>
                <a:tab pos="2295525" algn="l"/>
                <a:tab pos="3060700" algn="l"/>
              </a:tabLst>
              <a:defRPr>
                <a:solidFill>
                  <a:schemeClr val="tx1"/>
                </a:solidFill>
                <a:latin typeface="Arial" panose="020B0604020202020204" pitchFamily="34" charset="0"/>
              </a:defRPr>
            </a:lvl2pPr>
            <a:lvl3pPr marL="1208088" indent="-241300" defTabSz="966788">
              <a:tabLst>
                <a:tab pos="765175" algn="l"/>
                <a:tab pos="1530350" algn="l"/>
                <a:tab pos="2295525" algn="l"/>
                <a:tab pos="3060700" algn="l"/>
              </a:tabLst>
              <a:defRPr>
                <a:solidFill>
                  <a:schemeClr val="tx1"/>
                </a:solidFill>
                <a:latin typeface="Arial" panose="020B0604020202020204" pitchFamily="34" charset="0"/>
              </a:defRPr>
            </a:lvl3pPr>
            <a:lvl4pPr marL="1692275" indent="-242888" defTabSz="966788">
              <a:tabLst>
                <a:tab pos="765175" algn="l"/>
                <a:tab pos="1530350" algn="l"/>
                <a:tab pos="2295525" algn="l"/>
                <a:tab pos="3060700" algn="l"/>
              </a:tabLst>
              <a:defRPr>
                <a:solidFill>
                  <a:schemeClr val="tx1"/>
                </a:solidFill>
                <a:latin typeface="Arial" panose="020B0604020202020204" pitchFamily="34" charset="0"/>
              </a:defRPr>
            </a:lvl4pPr>
            <a:lvl5pPr marL="2174875" indent="-241300" defTabSz="966788">
              <a:tabLst>
                <a:tab pos="765175" algn="l"/>
                <a:tab pos="1530350" algn="l"/>
                <a:tab pos="2295525" algn="l"/>
                <a:tab pos="3060700" algn="l"/>
              </a:tabLst>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9pPr>
          </a:lstStyle>
          <a:p>
            <a:pPr eaLnBrk="1" hangingPunct="1"/>
            <a:fld id="{E64E26EF-E917-4986-BB0B-BAB5F797C727}" type="slidenum">
              <a:rPr lang="en-GB" altLang="en-US">
                <a:solidFill>
                  <a:srgbClr val="000000"/>
                </a:solidFill>
                <a:latin typeface="Times New Roman" panose="02020603050405020304" pitchFamily="18" charset="0"/>
                <a:cs typeface="Lucida Sans Unicode" panose="020B0602030504020204" pitchFamily="34" charset="0"/>
              </a:rPr>
              <a:pPr eaLnBrk="1" hangingPunct="1"/>
              <a:t>34</a:t>
            </a:fld>
            <a:endParaRPr lang="en-GB" altLang="en-US">
              <a:solidFill>
                <a:srgbClr val="000000"/>
              </a:solidFill>
              <a:latin typeface="Times New Roman" panose="02020603050405020304" pitchFamily="18" charset="0"/>
              <a:cs typeface="Lucida Sans Unicode" panose="020B0602030504020204" pitchFamily="34" charset="0"/>
            </a:endParaRPr>
          </a:p>
        </p:txBody>
      </p:sp>
      <p:sp>
        <p:nvSpPr>
          <p:cNvPr id="91139" name="Text Box 1"/>
          <p:cNvSpPr txBox="1">
            <a:spLocks noChangeArrowheads="1"/>
          </p:cNvSpPr>
          <p:nvPr/>
        </p:nvSpPr>
        <p:spPr bwMode="auto">
          <a:xfrm>
            <a:off x="1219200" y="720725"/>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500">
              <a:solidFill>
                <a:schemeClr val="bg1"/>
              </a:solidFill>
              <a:latin typeface="Times New Roman" panose="02020603050405020304" pitchFamily="18" charset="0"/>
              <a:cs typeface="Lucida Sans Unicode" panose="020B0602030504020204" pitchFamily="34" charset="0"/>
            </a:endParaRPr>
          </a:p>
        </p:txBody>
      </p:sp>
      <p:sp>
        <p:nvSpPr>
          <p:cNvPr id="91140" name="Text Box 2"/>
          <p:cNvSpPr>
            <a:spLocks noGrp="1" noChangeArrowheads="1"/>
          </p:cNvSpPr>
          <p:nvPr>
            <p:ph type="body"/>
          </p:nvPr>
        </p:nvSpPr>
        <p:spPr>
          <a:xfrm>
            <a:off x="974725" y="4560888"/>
            <a:ext cx="5365750" cy="4319587"/>
          </a:xfrm>
          <a:noFill/>
        </p:spPr>
        <p:txBody>
          <a:bodyP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b="1">
                <a:cs typeface="Lucida Sans Unicode" panose="020B0602030504020204" pitchFamily="34" charset="0"/>
              </a:rPr>
              <a:t>Information Systems Audit and Control Association</a:t>
            </a:r>
          </a:p>
          <a:p>
            <a:pPr eaLnBrk="1" hangingPunct="1">
              <a:lnSpc>
                <a:spcPct val="80000"/>
              </a:lnSpc>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cs typeface="Lucida Sans Unicode" panose="020B0602030504020204" pitchFamily="34" charset="0"/>
              </a:rPr>
              <a:t>The Information Systems Audit and Control Association or ISACA (www.isaca.org) is a professional association with a focus on auditing, control, and security.  </a:t>
            </a:r>
          </a:p>
          <a:p>
            <a:pPr eaLnBrk="1" hangingPunct="1">
              <a:lnSpc>
                <a:spcPct val="80000"/>
              </a:lnSpc>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cs typeface="Lucida Sans Unicode" panose="020B0602030504020204" pitchFamily="34" charset="0"/>
              </a:rPr>
              <a:t>Although it does not focus exclusively on information security, the Certified Information Systems Auditor or CISA certification does contain many information security components.  </a:t>
            </a:r>
          </a:p>
          <a:p>
            <a:pPr eaLnBrk="1" hangingPunct="1">
              <a:lnSpc>
                <a:spcPct val="80000"/>
              </a:lnSpc>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cs typeface="Lucida Sans Unicode" panose="020B0602030504020204" pitchFamily="34" charset="0"/>
              </a:rPr>
              <a:t>The ISACA also has a code of ethics for its professionals. It requires many of the same high standards for ethical performance as the other organizations and certifications.</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a:cs typeface="Lucida Sans Unicode" panose="020B0602030504020204" pitchFamily="34" charset="0"/>
            </a:endParaRPr>
          </a:p>
        </p:txBody>
      </p:sp>
    </p:spTree>
    <p:extLst>
      <p:ext uri="{BB962C8B-B14F-4D97-AF65-F5344CB8AC3E}">
        <p14:creationId xmlns:p14="http://schemas.microsoft.com/office/powerpoint/2010/main" val="3114321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extLst>
            <a:ext uri="{91240B29-F687-4F45-9708-019B960494DF}">
              <a14:hiddenLine xmlns:a14="http://schemas.microsoft.com/office/drawing/2010/main" w="9525">
                <a:solidFill>
                  <a:srgbClr val="000000"/>
                </a:solidFill>
                <a:round/>
                <a:headEnd/>
                <a:tailEnd/>
              </a14:hiddenLine>
            </a:ext>
          </a:extLst>
        </p:spPr>
        <p:txBody>
          <a:bodyPr/>
          <a:lstStyle>
            <a:lvl1pPr defTabSz="966788">
              <a:tabLst>
                <a:tab pos="765175" algn="l"/>
                <a:tab pos="1530350" algn="l"/>
                <a:tab pos="2295525" algn="l"/>
                <a:tab pos="3060700" algn="l"/>
              </a:tabLst>
              <a:defRPr>
                <a:solidFill>
                  <a:schemeClr val="tx1"/>
                </a:solidFill>
                <a:latin typeface="Arial" panose="020B0604020202020204" pitchFamily="34" charset="0"/>
              </a:defRPr>
            </a:lvl1pPr>
            <a:lvl2pPr marL="785813" indent="-303213" defTabSz="966788">
              <a:tabLst>
                <a:tab pos="765175" algn="l"/>
                <a:tab pos="1530350" algn="l"/>
                <a:tab pos="2295525" algn="l"/>
                <a:tab pos="3060700" algn="l"/>
              </a:tabLst>
              <a:defRPr>
                <a:solidFill>
                  <a:schemeClr val="tx1"/>
                </a:solidFill>
                <a:latin typeface="Arial" panose="020B0604020202020204" pitchFamily="34" charset="0"/>
              </a:defRPr>
            </a:lvl2pPr>
            <a:lvl3pPr marL="1208088" indent="-241300" defTabSz="966788">
              <a:tabLst>
                <a:tab pos="765175" algn="l"/>
                <a:tab pos="1530350" algn="l"/>
                <a:tab pos="2295525" algn="l"/>
                <a:tab pos="3060700" algn="l"/>
              </a:tabLst>
              <a:defRPr>
                <a:solidFill>
                  <a:schemeClr val="tx1"/>
                </a:solidFill>
                <a:latin typeface="Arial" panose="020B0604020202020204" pitchFamily="34" charset="0"/>
              </a:defRPr>
            </a:lvl3pPr>
            <a:lvl4pPr marL="1692275" indent="-242888" defTabSz="966788">
              <a:tabLst>
                <a:tab pos="765175" algn="l"/>
                <a:tab pos="1530350" algn="l"/>
                <a:tab pos="2295525" algn="l"/>
                <a:tab pos="3060700" algn="l"/>
              </a:tabLst>
              <a:defRPr>
                <a:solidFill>
                  <a:schemeClr val="tx1"/>
                </a:solidFill>
                <a:latin typeface="Arial" panose="020B0604020202020204" pitchFamily="34" charset="0"/>
              </a:defRPr>
            </a:lvl4pPr>
            <a:lvl5pPr marL="2174875" indent="-241300" defTabSz="966788">
              <a:tabLst>
                <a:tab pos="765175" algn="l"/>
                <a:tab pos="1530350" algn="l"/>
                <a:tab pos="2295525" algn="l"/>
                <a:tab pos="3060700" algn="l"/>
              </a:tabLst>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9pPr>
          </a:lstStyle>
          <a:p>
            <a:pPr eaLnBrk="1" hangingPunct="1"/>
            <a:fld id="{F9BC4AED-3A4A-4AF1-BE2B-A2BA483B058C}" type="slidenum">
              <a:rPr lang="en-GB" altLang="en-US">
                <a:solidFill>
                  <a:srgbClr val="000000"/>
                </a:solidFill>
                <a:latin typeface="Times New Roman" panose="02020603050405020304" pitchFamily="18" charset="0"/>
                <a:cs typeface="Lucida Sans Unicode" panose="020B0602030504020204" pitchFamily="34" charset="0"/>
              </a:rPr>
              <a:pPr eaLnBrk="1" hangingPunct="1"/>
              <a:t>35</a:t>
            </a:fld>
            <a:endParaRPr lang="en-GB" altLang="en-US">
              <a:solidFill>
                <a:srgbClr val="000000"/>
              </a:solidFill>
              <a:latin typeface="Times New Roman" panose="02020603050405020304" pitchFamily="18" charset="0"/>
              <a:cs typeface="Lucida Sans Unicode" panose="020B0602030504020204" pitchFamily="34" charset="0"/>
            </a:endParaRPr>
          </a:p>
        </p:txBody>
      </p:sp>
      <p:sp>
        <p:nvSpPr>
          <p:cNvPr id="93187" name="Rectangle 1"/>
          <p:cNvSpPr>
            <a:spLocks noGrp="1" noRot="1" noChangeAspect="1" noChangeArrowheads="1" noTextEdit="1"/>
          </p:cNvSpPr>
          <p:nvPr>
            <p:ph type="sldImg"/>
          </p:nvPr>
        </p:nvSpPr>
        <p:spPr>
          <a:ln/>
        </p:spPr>
      </p:sp>
      <p:sp>
        <p:nvSpPr>
          <p:cNvPr id="93188" name="Rectangle 2"/>
          <p:cNvSpPr>
            <a:spLocks noGrp="1" noChangeArrowheads="1"/>
          </p:cNvSpPr>
          <p:nvPr>
            <p:ph type="body" idx="1"/>
          </p:nvPr>
        </p:nvSpPr>
        <p:spPr>
          <a:xfrm>
            <a:off x="974725" y="4560888"/>
            <a:ext cx="5365750" cy="4319587"/>
          </a:xfrm>
          <a:noFill/>
        </p:spPr>
        <p:txBody>
          <a:bodyPr wrap="none" anchor="ctr"/>
          <a:lstStyle/>
          <a:p>
            <a:r>
              <a:rPr lang="en-GB" altLang="en-US" b="1"/>
              <a:t>Information Systems Security Association (ISSA)</a:t>
            </a:r>
            <a:r>
              <a:rPr lang="ar-SA" altLang="en-US" b="1"/>
              <a:t>‏</a:t>
            </a:r>
            <a:endParaRPr lang="en-GB" altLang="en-US" b="1"/>
          </a:p>
          <a:p>
            <a:pPr lvl="1"/>
            <a:r>
              <a:rPr lang="en-GB" altLang="en-US"/>
              <a:t>Nonprofit society of information security (IS) professionals</a:t>
            </a:r>
          </a:p>
          <a:p>
            <a:pPr lvl="1"/>
            <a:r>
              <a:rPr lang="en-GB" altLang="en-US"/>
              <a:t>Primary mission to bring together qualified IS practitioners for information exchange and educational development</a:t>
            </a:r>
          </a:p>
          <a:p>
            <a:pPr lvl="1"/>
            <a:r>
              <a:rPr lang="en-GB" altLang="en-US"/>
              <a:t>Promotes code of ethics similar to (ISC)</a:t>
            </a:r>
            <a:r>
              <a:rPr lang="en-GB" altLang="en-US" baseline="30000"/>
              <a:t>2</a:t>
            </a:r>
            <a:r>
              <a:rPr lang="en-GB" altLang="en-US"/>
              <a:t>, ISACA, and ACM</a:t>
            </a:r>
          </a:p>
          <a:p>
            <a:endParaRPr lang="en-US" altLang="en-US"/>
          </a:p>
        </p:txBody>
      </p:sp>
    </p:spTree>
    <p:extLst>
      <p:ext uri="{BB962C8B-B14F-4D97-AF65-F5344CB8AC3E}">
        <p14:creationId xmlns:p14="http://schemas.microsoft.com/office/powerpoint/2010/main" val="24009433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extLst>
            <a:ext uri="{91240B29-F687-4F45-9708-019B960494DF}">
              <a14:hiddenLine xmlns:a14="http://schemas.microsoft.com/office/drawing/2010/main" w="9525">
                <a:solidFill>
                  <a:srgbClr val="000000"/>
                </a:solidFill>
                <a:round/>
                <a:headEnd/>
                <a:tailEnd/>
              </a14:hiddenLine>
            </a:ext>
          </a:extLst>
        </p:spPr>
        <p:txBody>
          <a:bodyPr/>
          <a:lstStyle>
            <a:lvl1pPr defTabSz="966788">
              <a:tabLst>
                <a:tab pos="765175" algn="l"/>
                <a:tab pos="1530350" algn="l"/>
                <a:tab pos="2295525" algn="l"/>
                <a:tab pos="3060700" algn="l"/>
              </a:tabLst>
              <a:defRPr>
                <a:solidFill>
                  <a:schemeClr val="tx1"/>
                </a:solidFill>
                <a:latin typeface="Arial" panose="020B0604020202020204" pitchFamily="34" charset="0"/>
              </a:defRPr>
            </a:lvl1pPr>
            <a:lvl2pPr marL="785813" indent="-303213" defTabSz="966788">
              <a:tabLst>
                <a:tab pos="765175" algn="l"/>
                <a:tab pos="1530350" algn="l"/>
                <a:tab pos="2295525" algn="l"/>
                <a:tab pos="3060700" algn="l"/>
              </a:tabLst>
              <a:defRPr>
                <a:solidFill>
                  <a:schemeClr val="tx1"/>
                </a:solidFill>
                <a:latin typeface="Arial" panose="020B0604020202020204" pitchFamily="34" charset="0"/>
              </a:defRPr>
            </a:lvl2pPr>
            <a:lvl3pPr marL="1208088" indent="-241300" defTabSz="966788">
              <a:tabLst>
                <a:tab pos="765175" algn="l"/>
                <a:tab pos="1530350" algn="l"/>
                <a:tab pos="2295525" algn="l"/>
                <a:tab pos="3060700" algn="l"/>
              </a:tabLst>
              <a:defRPr>
                <a:solidFill>
                  <a:schemeClr val="tx1"/>
                </a:solidFill>
                <a:latin typeface="Arial" panose="020B0604020202020204" pitchFamily="34" charset="0"/>
              </a:defRPr>
            </a:lvl3pPr>
            <a:lvl4pPr marL="1692275" indent="-242888" defTabSz="966788">
              <a:tabLst>
                <a:tab pos="765175" algn="l"/>
                <a:tab pos="1530350" algn="l"/>
                <a:tab pos="2295525" algn="l"/>
                <a:tab pos="3060700" algn="l"/>
              </a:tabLst>
              <a:defRPr>
                <a:solidFill>
                  <a:schemeClr val="tx1"/>
                </a:solidFill>
                <a:latin typeface="Arial" panose="020B0604020202020204" pitchFamily="34" charset="0"/>
              </a:defRPr>
            </a:lvl4pPr>
            <a:lvl5pPr marL="2174875" indent="-241300" defTabSz="966788">
              <a:tabLst>
                <a:tab pos="765175" algn="l"/>
                <a:tab pos="1530350" algn="l"/>
                <a:tab pos="2295525" algn="l"/>
                <a:tab pos="3060700" algn="l"/>
              </a:tabLst>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9pPr>
          </a:lstStyle>
          <a:p>
            <a:pPr eaLnBrk="1" hangingPunct="1"/>
            <a:fld id="{E1883D8D-A09C-4DC2-B436-C7EC79F884FA}" type="slidenum">
              <a:rPr lang="en-GB" altLang="en-US">
                <a:solidFill>
                  <a:srgbClr val="000000"/>
                </a:solidFill>
                <a:latin typeface="Times New Roman" panose="02020603050405020304" pitchFamily="18" charset="0"/>
                <a:cs typeface="Lucida Sans Unicode" panose="020B0602030504020204" pitchFamily="34" charset="0"/>
              </a:rPr>
              <a:pPr eaLnBrk="1" hangingPunct="1"/>
              <a:t>36</a:t>
            </a:fld>
            <a:endParaRPr lang="en-GB" altLang="en-US">
              <a:solidFill>
                <a:srgbClr val="000000"/>
              </a:solidFill>
              <a:latin typeface="Times New Roman" panose="02020603050405020304" pitchFamily="18" charset="0"/>
              <a:cs typeface="Lucida Sans Unicode" panose="020B0602030504020204" pitchFamily="34" charset="0"/>
            </a:endParaRPr>
          </a:p>
        </p:txBody>
      </p:sp>
      <p:sp>
        <p:nvSpPr>
          <p:cNvPr id="103427" name="Rectangle 1"/>
          <p:cNvSpPr>
            <a:spLocks noGrp="1" noRot="1" noChangeAspect="1" noChangeArrowheads="1" noTextEdit="1"/>
          </p:cNvSpPr>
          <p:nvPr>
            <p:ph type="sldImg"/>
          </p:nvPr>
        </p:nvSpPr>
        <p:spPr>
          <a:ln/>
        </p:spPr>
      </p:sp>
      <p:sp>
        <p:nvSpPr>
          <p:cNvPr id="103428" name="Rectangle 2"/>
          <p:cNvSpPr>
            <a:spLocks noGrp="1" noChangeArrowheads="1"/>
          </p:cNvSpPr>
          <p:nvPr>
            <p:ph type="body" idx="1"/>
          </p:nvPr>
        </p:nvSpPr>
        <p:spPr>
          <a:xfrm>
            <a:off x="974725" y="4560888"/>
            <a:ext cx="5365750" cy="4319587"/>
          </a:xfrm>
          <a:noFill/>
        </p:spPr>
        <p:txBody>
          <a:bodyPr wrap="none" anchor="ctr"/>
          <a:lstStyle/>
          <a:p>
            <a:endParaRPr lang="en-US" altLang="en-US"/>
          </a:p>
        </p:txBody>
      </p:sp>
    </p:spTree>
    <p:extLst>
      <p:ext uri="{BB962C8B-B14F-4D97-AF65-F5344CB8AC3E}">
        <p14:creationId xmlns:p14="http://schemas.microsoft.com/office/powerpoint/2010/main" val="11505214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extLst>
            <a:ext uri="{91240B29-F687-4F45-9708-019B960494DF}">
              <a14:hiddenLine xmlns:a14="http://schemas.microsoft.com/office/drawing/2010/main" w="9525">
                <a:solidFill>
                  <a:srgbClr val="000000"/>
                </a:solidFill>
                <a:round/>
                <a:headEnd/>
                <a:tailEnd/>
              </a14:hiddenLine>
            </a:ext>
          </a:extLst>
        </p:spPr>
        <p:txBody>
          <a:bodyPr/>
          <a:lstStyle>
            <a:lvl1pPr defTabSz="966788">
              <a:tabLst>
                <a:tab pos="765175" algn="l"/>
                <a:tab pos="1530350" algn="l"/>
                <a:tab pos="2295525" algn="l"/>
                <a:tab pos="3060700" algn="l"/>
              </a:tabLst>
              <a:defRPr>
                <a:solidFill>
                  <a:schemeClr val="tx1"/>
                </a:solidFill>
                <a:latin typeface="Arial" panose="020B0604020202020204" pitchFamily="34" charset="0"/>
              </a:defRPr>
            </a:lvl1pPr>
            <a:lvl2pPr marL="785813" indent="-303213" defTabSz="966788">
              <a:tabLst>
                <a:tab pos="765175" algn="l"/>
                <a:tab pos="1530350" algn="l"/>
                <a:tab pos="2295525" algn="l"/>
                <a:tab pos="3060700" algn="l"/>
              </a:tabLst>
              <a:defRPr>
                <a:solidFill>
                  <a:schemeClr val="tx1"/>
                </a:solidFill>
                <a:latin typeface="Arial" panose="020B0604020202020204" pitchFamily="34" charset="0"/>
              </a:defRPr>
            </a:lvl2pPr>
            <a:lvl3pPr marL="1208088" indent="-241300" defTabSz="966788">
              <a:tabLst>
                <a:tab pos="765175" algn="l"/>
                <a:tab pos="1530350" algn="l"/>
                <a:tab pos="2295525" algn="l"/>
                <a:tab pos="3060700" algn="l"/>
              </a:tabLst>
              <a:defRPr>
                <a:solidFill>
                  <a:schemeClr val="tx1"/>
                </a:solidFill>
                <a:latin typeface="Arial" panose="020B0604020202020204" pitchFamily="34" charset="0"/>
              </a:defRPr>
            </a:lvl3pPr>
            <a:lvl4pPr marL="1692275" indent="-242888" defTabSz="966788">
              <a:tabLst>
                <a:tab pos="765175" algn="l"/>
                <a:tab pos="1530350" algn="l"/>
                <a:tab pos="2295525" algn="l"/>
                <a:tab pos="3060700" algn="l"/>
              </a:tabLst>
              <a:defRPr>
                <a:solidFill>
                  <a:schemeClr val="tx1"/>
                </a:solidFill>
                <a:latin typeface="Arial" panose="020B0604020202020204" pitchFamily="34" charset="0"/>
              </a:defRPr>
            </a:lvl4pPr>
            <a:lvl5pPr marL="2174875" indent="-241300" defTabSz="966788">
              <a:tabLst>
                <a:tab pos="765175" algn="l"/>
                <a:tab pos="1530350" algn="l"/>
                <a:tab pos="2295525" algn="l"/>
                <a:tab pos="3060700" algn="l"/>
              </a:tabLst>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9pPr>
          </a:lstStyle>
          <a:p>
            <a:pPr eaLnBrk="1" hangingPunct="1"/>
            <a:fld id="{F96121EE-4E5C-4394-9182-D8ACB80A37C3}" type="slidenum">
              <a:rPr lang="en-GB" altLang="en-US">
                <a:solidFill>
                  <a:srgbClr val="000000"/>
                </a:solidFill>
                <a:latin typeface="Times New Roman" panose="02020603050405020304" pitchFamily="18" charset="0"/>
                <a:cs typeface="Lucida Sans Unicode" panose="020B0602030504020204" pitchFamily="34" charset="0"/>
              </a:rPr>
              <a:pPr eaLnBrk="1" hangingPunct="1"/>
              <a:t>37</a:t>
            </a:fld>
            <a:endParaRPr lang="en-GB" altLang="en-US">
              <a:solidFill>
                <a:srgbClr val="000000"/>
              </a:solidFill>
              <a:latin typeface="Times New Roman" panose="02020603050405020304" pitchFamily="18" charset="0"/>
              <a:cs typeface="Lucida Sans Unicode" panose="020B0602030504020204" pitchFamily="34" charset="0"/>
            </a:endParaRPr>
          </a:p>
        </p:txBody>
      </p:sp>
      <p:sp>
        <p:nvSpPr>
          <p:cNvPr id="107523" name="Rectangle 1"/>
          <p:cNvSpPr>
            <a:spLocks noGrp="1" noRot="1" noChangeAspect="1" noChangeArrowheads="1" noTextEdit="1"/>
          </p:cNvSpPr>
          <p:nvPr>
            <p:ph type="sldImg"/>
          </p:nvPr>
        </p:nvSpPr>
        <p:spPr>
          <a:ln/>
        </p:spPr>
      </p:sp>
      <p:sp>
        <p:nvSpPr>
          <p:cNvPr id="107524" name="Rectangle 2"/>
          <p:cNvSpPr>
            <a:spLocks noGrp="1" noChangeArrowheads="1"/>
          </p:cNvSpPr>
          <p:nvPr>
            <p:ph type="body" idx="1"/>
          </p:nvPr>
        </p:nvSpPr>
        <p:spPr>
          <a:xfrm>
            <a:off x="974725" y="4560888"/>
            <a:ext cx="5365750" cy="4319587"/>
          </a:xfrm>
          <a:noFill/>
        </p:spPr>
        <p:txBody>
          <a:bodyPr wrap="none" anchor="ctr"/>
          <a:lstStyle/>
          <a:p>
            <a:endParaRPr lang="en-US" altLang="en-US"/>
          </a:p>
        </p:txBody>
      </p:sp>
    </p:spTree>
    <p:extLst>
      <p:ext uri="{BB962C8B-B14F-4D97-AF65-F5344CB8AC3E}">
        <p14:creationId xmlns:p14="http://schemas.microsoft.com/office/powerpoint/2010/main" val="20863482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extLst>
            <a:ext uri="{91240B29-F687-4F45-9708-019B960494DF}">
              <a14:hiddenLine xmlns:a14="http://schemas.microsoft.com/office/drawing/2010/main" w="9525">
                <a:solidFill>
                  <a:srgbClr val="000000"/>
                </a:solidFill>
                <a:round/>
                <a:headEnd/>
                <a:tailEnd/>
              </a14:hiddenLine>
            </a:ext>
          </a:extLst>
        </p:spPr>
        <p:txBody>
          <a:bodyPr/>
          <a:lstStyle>
            <a:lvl1pPr defTabSz="966788">
              <a:tabLst>
                <a:tab pos="765175" algn="l"/>
                <a:tab pos="1530350" algn="l"/>
                <a:tab pos="2295525" algn="l"/>
                <a:tab pos="3060700" algn="l"/>
              </a:tabLst>
              <a:defRPr>
                <a:solidFill>
                  <a:schemeClr val="tx1"/>
                </a:solidFill>
                <a:latin typeface="Arial" panose="020B0604020202020204" pitchFamily="34" charset="0"/>
              </a:defRPr>
            </a:lvl1pPr>
            <a:lvl2pPr marL="785813" indent="-303213" defTabSz="966788">
              <a:tabLst>
                <a:tab pos="765175" algn="l"/>
                <a:tab pos="1530350" algn="l"/>
                <a:tab pos="2295525" algn="l"/>
                <a:tab pos="3060700" algn="l"/>
              </a:tabLst>
              <a:defRPr>
                <a:solidFill>
                  <a:schemeClr val="tx1"/>
                </a:solidFill>
                <a:latin typeface="Arial" panose="020B0604020202020204" pitchFamily="34" charset="0"/>
              </a:defRPr>
            </a:lvl2pPr>
            <a:lvl3pPr marL="1208088" indent="-241300" defTabSz="966788">
              <a:tabLst>
                <a:tab pos="765175" algn="l"/>
                <a:tab pos="1530350" algn="l"/>
                <a:tab pos="2295525" algn="l"/>
                <a:tab pos="3060700" algn="l"/>
              </a:tabLst>
              <a:defRPr>
                <a:solidFill>
                  <a:schemeClr val="tx1"/>
                </a:solidFill>
                <a:latin typeface="Arial" panose="020B0604020202020204" pitchFamily="34" charset="0"/>
              </a:defRPr>
            </a:lvl3pPr>
            <a:lvl4pPr marL="1692275" indent="-242888" defTabSz="966788">
              <a:tabLst>
                <a:tab pos="765175" algn="l"/>
                <a:tab pos="1530350" algn="l"/>
                <a:tab pos="2295525" algn="l"/>
                <a:tab pos="3060700" algn="l"/>
              </a:tabLst>
              <a:defRPr>
                <a:solidFill>
                  <a:schemeClr val="tx1"/>
                </a:solidFill>
                <a:latin typeface="Arial" panose="020B0604020202020204" pitchFamily="34" charset="0"/>
              </a:defRPr>
            </a:lvl4pPr>
            <a:lvl5pPr marL="2174875" indent="-241300" defTabSz="966788">
              <a:tabLst>
                <a:tab pos="765175" algn="l"/>
                <a:tab pos="1530350" algn="l"/>
                <a:tab pos="2295525" algn="l"/>
                <a:tab pos="3060700" algn="l"/>
              </a:tabLst>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9pPr>
          </a:lstStyle>
          <a:p>
            <a:pPr eaLnBrk="1" hangingPunct="1"/>
            <a:fld id="{01356CA7-4256-4267-98BD-DE115A71F0C0}" type="slidenum">
              <a:rPr lang="en-GB" altLang="en-US">
                <a:solidFill>
                  <a:srgbClr val="000000"/>
                </a:solidFill>
                <a:latin typeface="Times New Roman" panose="02020603050405020304" pitchFamily="18" charset="0"/>
                <a:cs typeface="Lucida Sans Unicode" panose="020B0602030504020204" pitchFamily="34" charset="0"/>
              </a:rPr>
              <a:pPr eaLnBrk="1" hangingPunct="1"/>
              <a:t>4</a:t>
            </a:fld>
            <a:endParaRPr lang="en-GB" altLang="en-US">
              <a:solidFill>
                <a:srgbClr val="000000"/>
              </a:solidFill>
              <a:latin typeface="Times New Roman" panose="02020603050405020304" pitchFamily="18" charset="0"/>
              <a:cs typeface="Lucida Sans Unicode" panose="020B0602030504020204" pitchFamily="34" charset="0"/>
            </a:endParaRPr>
          </a:p>
        </p:txBody>
      </p:sp>
      <p:sp>
        <p:nvSpPr>
          <p:cNvPr id="17411" name="Text Box 1"/>
          <p:cNvSpPr txBox="1">
            <a:spLocks noChangeArrowheads="1"/>
          </p:cNvSpPr>
          <p:nvPr/>
        </p:nvSpPr>
        <p:spPr bwMode="auto">
          <a:xfrm>
            <a:off x="1219200" y="720725"/>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500">
              <a:solidFill>
                <a:schemeClr val="bg1"/>
              </a:solidFill>
              <a:latin typeface="Times New Roman" panose="02020603050405020304" pitchFamily="18" charset="0"/>
              <a:cs typeface="Lucida Sans Unicode" panose="020B0602030504020204" pitchFamily="34" charset="0"/>
            </a:endParaRPr>
          </a:p>
        </p:txBody>
      </p:sp>
      <p:sp>
        <p:nvSpPr>
          <p:cNvPr id="56324" name="Text Box 2"/>
          <p:cNvSpPr>
            <a:spLocks noGrp="1" noChangeArrowheads="1"/>
          </p:cNvSpPr>
          <p:nvPr>
            <p:ph type="body"/>
          </p:nvPr>
        </p:nvSpPr>
        <p:spPr>
          <a:xfrm>
            <a:off x="974725" y="4560888"/>
            <a:ext cx="5365750" cy="4319587"/>
          </a:xfrm>
        </p:spPr>
        <p:txBody>
          <a:bodyPr>
            <a:normAutofit fontScale="92500"/>
          </a:bodyPr>
          <a:lstStyle/>
          <a:p>
            <a:pPr eaLnBrk="1" hangingPunct="1">
              <a:spcBef>
                <a:spcPts val="3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ltLang="en-US" b="1" dirty="0">
                <a:ea typeface="Lucida Sans Unicode" pitchFamily="34" charset="0"/>
                <a:cs typeface="Lucida Sans Unicode" pitchFamily="34" charset="0"/>
              </a:rPr>
              <a:t>Law and Ethics in Information Security</a:t>
            </a:r>
          </a:p>
          <a:p>
            <a:pPr marL="342900" indent="-342900">
              <a:spcBef>
                <a:spcPct val="20000"/>
              </a:spcBef>
              <a:buFontTx/>
              <a:buChar char="•"/>
              <a:defRPr/>
            </a:pPr>
            <a:r>
              <a:rPr lang="en-GB" altLang="en-US" sz="2600" kern="0" dirty="0">
                <a:solidFill>
                  <a:srgbClr val="222222"/>
                </a:solidFill>
                <a:latin typeface="Arial"/>
              </a:rPr>
              <a:t>Laws: rules that mandate or prohibit certain behavior and are enforced by the state</a:t>
            </a:r>
          </a:p>
          <a:p>
            <a:pPr marL="342900" indent="-342900">
              <a:spcBef>
                <a:spcPct val="20000"/>
              </a:spcBef>
              <a:buFontTx/>
              <a:buChar char="•"/>
              <a:defRPr/>
            </a:pPr>
            <a:r>
              <a:rPr lang="en-GB" altLang="en-US" sz="2600" kern="0" dirty="0">
                <a:solidFill>
                  <a:srgbClr val="222222"/>
                </a:solidFill>
                <a:latin typeface="Arial"/>
              </a:rPr>
              <a:t>Ethics: regulate and define socially acceptable behavior</a:t>
            </a:r>
          </a:p>
          <a:p>
            <a:pPr marL="342900" indent="-342900">
              <a:spcBef>
                <a:spcPct val="20000"/>
              </a:spcBef>
              <a:buFontTx/>
              <a:buChar char="•"/>
              <a:defRPr/>
            </a:pPr>
            <a:r>
              <a:rPr lang="en-GB" altLang="en-US" sz="2600" kern="0" dirty="0">
                <a:solidFill>
                  <a:srgbClr val="222222"/>
                </a:solidFill>
                <a:latin typeface="Arial"/>
              </a:rPr>
              <a:t>Cultural mores: fixed moral attitudes or customs of a particular group</a:t>
            </a:r>
          </a:p>
          <a:p>
            <a:pPr marL="342900" indent="-342900">
              <a:spcBef>
                <a:spcPct val="20000"/>
              </a:spcBef>
              <a:buFontTx/>
              <a:buChar char="•"/>
              <a:defRPr/>
            </a:pPr>
            <a:r>
              <a:rPr lang="en-GB" altLang="en-US" sz="2600" kern="0" dirty="0">
                <a:solidFill>
                  <a:srgbClr val="222222"/>
                </a:solidFill>
                <a:latin typeface="Arial"/>
              </a:rPr>
              <a:t>Laws carry authority of a governing authority; ethics do not</a:t>
            </a:r>
          </a:p>
          <a:p>
            <a:pPr eaLnBrk="1" hangingPunct="1">
              <a:lnSpc>
                <a:spcPct val="90000"/>
              </a:lnSpc>
              <a:spcBef>
                <a:spcPts val="3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altLang="en-US" dirty="0">
              <a:ea typeface="Lucida Sans Unicode" pitchFamily="34" charset="0"/>
              <a:cs typeface="Lucida Sans Unicode" pitchFamily="34" charset="0"/>
            </a:endParaRPr>
          </a:p>
        </p:txBody>
      </p:sp>
    </p:spTree>
    <p:extLst>
      <p:ext uri="{BB962C8B-B14F-4D97-AF65-F5344CB8AC3E}">
        <p14:creationId xmlns:p14="http://schemas.microsoft.com/office/powerpoint/2010/main" val="41982195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extLst>
            <a:ext uri="{91240B29-F687-4F45-9708-019B960494DF}">
              <a14:hiddenLine xmlns:a14="http://schemas.microsoft.com/office/drawing/2010/main" w="9525">
                <a:solidFill>
                  <a:srgbClr val="000000"/>
                </a:solidFill>
                <a:round/>
                <a:headEnd/>
                <a:tailEnd/>
              </a14:hiddenLine>
            </a:ext>
          </a:extLst>
        </p:spPr>
        <p:txBody>
          <a:bodyPr/>
          <a:lstStyle>
            <a:lvl1pPr defTabSz="966788">
              <a:tabLst>
                <a:tab pos="765175" algn="l"/>
                <a:tab pos="1530350" algn="l"/>
                <a:tab pos="2295525" algn="l"/>
                <a:tab pos="3060700" algn="l"/>
              </a:tabLst>
              <a:defRPr>
                <a:solidFill>
                  <a:schemeClr val="tx1"/>
                </a:solidFill>
                <a:latin typeface="Arial" panose="020B0604020202020204" pitchFamily="34" charset="0"/>
              </a:defRPr>
            </a:lvl1pPr>
            <a:lvl2pPr marL="785813" indent="-303213" defTabSz="966788">
              <a:tabLst>
                <a:tab pos="765175" algn="l"/>
                <a:tab pos="1530350" algn="l"/>
                <a:tab pos="2295525" algn="l"/>
                <a:tab pos="3060700" algn="l"/>
              </a:tabLst>
              <a:defRPr>
                <a:solidFill>
                  <a:schemeClr val="tx1"/>
                </a:solidFill>
                <a:latin typeface="Arial" panose="020B0604020202020204" pitchFamily="34" charset="0"/>
              </a:defRPr>
            </a:lvl2pPr>
            <a:lvl3pPr marL="1208088" indent="-241300" defTabSz="966788">
              <a:tabLst>
                <a:tab pos="765175" algn="l"/>
                <a:tab pos="1530350" algn="l"/>
                <a:tab pos="2295525" algn="l"/>
                <a:tab pos="3060700" algn="l"/>
              </a:tabLst>
              <a:defRPr>
                <a:solidFill>
                  <a:schemeClr val="tx1"/>
                </a:solidFill>
                <a:latin typeface="Arial" panose="020B0604020202020204" pitchFamily="34" charset="0"/>
              </a:defRPr>
            </a:lvl3pPr>
            <a:lvl4pPr marL="1692275" indent="-242888" defTabSz="966788">
              <a:tabLst>
                <a:tab pos="765175" algn="l"/>
                <a:tab pos="1530350" algn="l"/>
                <a:tab pos="2295525" algn="l"/>
                <a:tab pos="3060700" algn="l"/>
              </a:tabLst>
              <a:defRPr>
                <a:solidFill>
                  <a:schemeClr val="tx1"/>
                </a:solidFill>
                <a:latin typeface="Arial" panose="020B0604020202020204" pitchFamily="34" charset="0"/>
              </a:defRPr>
            </a:lvl4pPr>
            <a:lvl5pPr marL="2174875" indent="-241300" defTabSz="966788">
              <a:tabLst>
                <a:tab pos="765175" algn="l"/>
                <a:tab pos="1530350" algn="l"/>
                <a:tab pos="2295525" algn="l"/>
                <a:tab pos="3060700" algn="l"/>
              </a:tabLst>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9pPr>
          </a:lstStyle>
          <a:p>
            <a:pPr eaLnBrk="1" hangingPunct="1"/>
            <a:fld id="{EC0C68C6-2F5E-47E2-B4AA-FE5873B94595}" type="slidenum">
              <a:rPr lang="en-GB" altLang="en-US">
                <a:solidFill>
                  <a:srgbClr val="000000"/>
                </a:solidFill>
                <a:latin typeface="Times New Roman" panose="02020603050405020304" pitchFamily="18" charset="0"/>
                <a:cs typeface="Lucida Sans Unicode" panose="020B0602030504020204" pitchFamily="34" charset="0"/>
              </a:rPr>
              <a:pPr eaLnBrk="1" hangingPunct="1"/>
              <a:t>5</a:t>
            </a:fld>
            <a:endParaRPr lang="en-GB" altLang="en-US">
              <a:solidFill>
                <a:srgbClr val="000000"/>
              </a:solidFill>
              <a:latin typeface="Times New Roman" panose="02020603050405020304" pitchFamily="18" charset="0"/>
              <a:cs typeface="Lucida Sans Unicode" panose="020B0602030504020204" pitchFamily="34" charset="0"/>
            </a:endParaRPr>
          </a:p>
        </p:txBody>
      </p:sp>
      <p:sp>
        <p:nvSpPr>
          <p:cNvPr id="19459" name="Rectangle 1"/>
          <p:cNvSpPr>
            <a:spLocks noGrp="1" noRot="1" noChangeAspect="1" noChangeArrowheads="1" noTextEdit="1"/>
          </p:cNvSpPr>
          <p:nvPr>
            <p:ph type="sldImg"/>
          </p:nvPr>
        </p:nvSpPr>
        <p:spPr>
          <a:ln/>
        </p:spPr>
      </p:sp>
      <p:sp>
        <p:nvSpPr>
          <p:cNvPr id="57348" name="Rectangle 2"/>
          <p:cNvSpPr>
            <a:spLocks noGrp="1" noChangeArrowheads="1"/>
          </p:cNvSpPr>
          <p:nvPr>
            <p:ph type="body" idx="1"/>
          </p:nvPr>
        </p:nvSpPr>
        <p:spPr>
          <a:xfrm>
            <a:off x="974725" y="4560888"/>
            <a:ext cx="5365750" cy="4227512"/>
          </a:xfrm>
        </p:spPr>
        <p:txBody>
          <a:bodyPr wrap="none" anchor="ctr"/>
          <a:lstStyle/>
          <a:p>
            <a:pPr>
              <a:spcBef>
                <a:spcPct val="20000"/>
              </a:spcBef>
              <a:defRPr/>
            </a:pPr>
            <a:r>
              <a:rPr lang="en-GB" altLang="en-US" sz="2600" b="1" kern="0" dirty="0">
                <a:solidFill>
                  <a:srgbClr val="222222"/>
                </a:solidFill>
                <a:latin typeface="Arial"/>
              </a:rPr>
              <a:t>Organizational Liability and the Need for Counsel</a:t>
            </a:r>
          </a:p>
          <a:p>
            <a:pPr marL="342900" indent="-342900">
              <a:spcBef>
                <a:spcPct val="20000"/>
              </a:spcBef>
              <a:buFontTx/>
              <a:buChar char="•"/>
              <a:defRPr/>
            </a:pPr>
            <a:r>
              <a:rPr lang="en-GB" altLang="en-US" sz="2600" kern="0" dirty="0">
                <a:solidFill>
                  <a:srgbClr val="222222"/>
                </a:solidFill>
                <a:latin typeface="Arial"/>
              </a:rPr>
              <a:t>Liability: legal obligation of an entity extending beyond criminal or contract law; includes legal obligation to make restitution</a:t>
            </a:r>
          </a:p>
          <a:p>
            <a:pPr marL="342900" indent="-342900">
              <a:spcBef>
                <a:spcPct val="20000"/>
              </a:spcBef>
              <a:buFontTx/>
              <a:buChar char="•"/>
              <a:defRPr/>
            </a:pPr>
            <a:r>
              <a:rPr lang="en-GB" altLang="en-US" sz="2600" kern="0" dirty="0">
                <a:solidFill>
                  <a:srgbClr val="222222"/>
                </a:solidFill>
                <a:latin typeface="Arial"/>
              </a:rPr>
              <a:t>Restitution: legal obligation to compensate injured party for wrongs committed</a:t>
            </a:r>
          </a:p>
          <a:p>
            <a:pPr marL="342900" indent="-342900">
              <a:spcBef>
                <a:spcPct val="20000"/>
              </a:spcBef>
              <a:buFontTx/>
              <a:buChar char="•"/>
              <a:defRPr/>
            </a:pPr>
            <a:r>
              <a:rPr lang="en-GB" altLang="en-US" sz="2600" kern="0" dirty="0">
                <a:solidFill>
                  <a:srgbClr val="222222"/>
                </a:solidFill>
                <a:latin typeface="Arial"/>
              </a:rPr>
              <a:t>Due care: legal standard requiring prudent organization to act legally and ethically and know consequences of actions</a:t>
            </a:r>
          </a:p>
          <a:p>
            <a:pPr marL="342900" indent="-342900">
              <a:spcBef>
                <a:spcPct val="20000"/>
              </a:spcBef>
              <a:buFontTx/>
              <a:buChar char="•"/>
              <a:defRPr/>
            </a:pPr>
            <a:r>
              <a:rPr lang="en-GB" altLang="en-US" sz="2600" kern="0" dirty="0">
                <a:solidFill>
                  <a:srgbClr val="222222"/>
                </a:solidFill>
                <a:latin typeface="Arial"/>
              </a:rPr>
              <a:t>Due diligence: legal standard requiring prudent organization to maintain standard of due care and ensure actions are effective</a:t>
            </a:r>
          </a:p>
          <a:p>
            <a:pPr>
              <a:defRPr/>
            </a:pPr>
            <a:endParaRPr lang="en-US" altLang="en-US" dirty="0"/>
          </a:p>
        </p:txBody>
      </p:sp>
    </p:spTree>
    <p:extLst>
      <p:ext uri="{BB962C8B-B14F-4D97-AF65-F5344CB8AC3E}">
        <p14:creationId xmlns:p14="http://schemas.microsoft.com/office/powerpoint/2010/main" val="21825320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extLst>
            <a:ext uri="{91240B29-F687-4F45-9708-019B960494DF}">
              <a14:hiddenLine xmlns:a14="http://schemas.microsoft.com/office/drawing/2010/main" w="9525">
                <a:solidFill>
                  <a:srgbClr val="000000"/>
                </a:solidFill>
                <a:round/>
                <a:headEnd/>
                <a:tailEnd/>
              </a14:hiddenLine>
            </a:ext>
          </a:extLst>
        </p:spPr>
        <p:txBody>
          <a:bodyPr/>
          <a:lstStyle>
            <a:lvl1pPr defTabSz="966788">
              <a:tabLst>
                <a:tab pos="765175" algn="l"/>
                <a:tab pos="1530350" algn="l"/>
                <a:tab pos="2295525" algn="l"/>
                <a:tab pos="3060700" algn="l"/>
              </a:tabLst>
              <a:defRPr>
                <a:solidFill>
                  <a:schemeClr val="tx1"/>
                </a:solidFill>
                <a:latin typeface="Arial" panose="020B0604020202020204" pitchFamily="34" charset="0"/>
              </a:defRPr>
            </a:lvl1pPr>
            <a:lvl2pPr marL="785813" indent="-303213" defTabSz="966788">
              <a:tabLst>
                <a:tab pos="765175" algn="l"/>
                <a:tab pos="1530350" algn="l"/>
                <a:tab pos="2295525" algn="l"/>
                <a:tab pos="3060700" algn="l"/>
              </a:tabLst>
              <a:defRPr>
                <a:solidFill>
                  <a:schemeClr val="tx1"/>
                </a:solidFill>
                <a:latin typeface="Arial" panose="020B0604020202020204" pitchFamily="34" charset="0"/>
              </a:defRPr>
            </a:lvl2pPr>
            <a:lvl3pPr marL="1208088" indent="-241300" defTabSz="966788">
              <a:tabLst>
                <a:tab pos="765175" algn="l"/>
                <a:tab pos="1530350" algn="l"/>
                <a:tab pos="2295525" algn="l"/>
                <a:tab pos="3060700" algn="l"/>
              </a:tabLst>
              <a:defRPr>
                <a:solidFill>
                  <a:schemeClr val="tx1"/>
                </a:solidFill>
                <a:latin typeface="Arial" panose="020B0604020202020204" pitchFamily="34" charset="0"/>
              </a:defRPr>
            </a:lvl3pPr>
            <a:lvl4pPr marL="1692275" indent="-242888" defTabSz="966788">
              <a:tabLst>
                <a:tab pos="765175" algn="l"/>
                <a:tab pos="1530350" algn="l"/>
                <a:tab pos="2295525" algn="l"/>
                <a:tab pos="3060700" algn="l"/>
              </a:tabLst>
              <a:defRPr>
                <a:solidFill>
                  <a:schemeClr val="tx1"/>
                </a:solidFill>
                <a:latin typeface="Arial" panose="020B0604020202020204" pitchFamily="34" charset="0"/>
              </a:defRPr>
            </a:lvl4pPr>
            <a:lvl5pPr marL="2174875" indent="-241300" defTabSz="966788">
              <a:tabLst>
                <a:tab pos="765175" algn="l"/>
                <a:tab pos="1530350" algn="l"/>
                <a:tab pos="2295525" algn="l"/>
                <a:tab pos="3060700" algn="l"/>
              </a:tabLst>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9pPr>
          </a:lstStyle>
          <a:p>
            <a:pPr eaLnBrk="1" hangingPunct="1"/>
            <a:fld id="{11EEC786-8486-46B7-BD5F-CD8E2581B947}" type="slidenum">
              <a:rPr lang="en-GB" altLang="en-US">
                <a:solidFill>
                  <a:srgbClr val="000000"/>
                </a:solidFill>
                <a:latin typeface="Times New Roman" panose="02020603050405020304" pitchFamily="18" charset="0"/>
                <a:cs typeface="Lucida Sans Unicode" panose="020B0602030504020204" pitchFamily="34" charset="0"/>
              </a:rPr>
              <a:pPr eaLnBrk="1" hangingPunct="1"/>
              <a:t>6</a:t>
            </a:fld>
            <a:endParaRPr lang="en-GB" altLang="en-US">
              <a:solidFill>
                <a:srgbClr val="000000"/>
              </a:solidFill>
              <a:latin typeface="Times New Roman" panose="02020603050405020304" pitchFamily="18" charset="0"/>
              <a:cs typeface="Lucida Sans Unicode" panose="020B0602030504020204" pitchFamily="34" charset="0"/>
            </a:endParaRPr>
          </a:p>
        </p:txBody>
      </p:sp>
      <p:sp>
        <p:nvSpPr>
          <p:cNvPr id="21507" name="Rectangle 1"/>
          <p:cNvSpPr>
            <a:spLocks noGrp="1" noRot="1" noChangeAspect="1" noChangeArrowheads="1" noTextEdit="1"/>
          </p:cNvSpPr>
          <p:nvPr>
            <p:ph type="sldImg"/>
          </p:nvPr>
        </p:nvSpPr>
        <p:spPr>
          <a:ln/>
        </p:spPr>
      </p:sp>
      <p:sp>
        <p:nvSpPr>
          <p:cNvPr id="58372" name="Rectangle 2"/>
          <p:cNvSpPr>
            <a:spLocks noGrp="1" noChangeArrowheads="1"/>
          </p:cNvSpPr>
          <p:nvPr>
            <p:ph type="body" idx="1"/>
          </p:nvPr>
        </p:nvSpPr>
        <p:spPr>
          <a:xfrm>
            <a:off x="974725" y="4560888"/>
            <a:ext cx="5365750" cy="4227512"/>
          </a:xfrm>
        </p:spPr>
        <p:txBody>
          <a:bodyPr wrap="none" anchor="ctr"/>
          <a:lstStyle/>
          <a:p>
            <a:pPr>
              <a:defRPr/>
            </a:pPr>
            <a:r>
              <a:rPr lang="en-US" altLang="en-US" b="1" dirty="0"/>
              <a:t>Organizational Liability and the Need for Counsel</a:t>
            </a:r>
          </a:p>
          <a:p>
            <a:pPr marL="342900" indent="-342900">
              <a:spcBef>
                <a:spcPct val="20000"/>
              </a:spcBef>
              <a:buFontTx/>
              <a:buChar char="•"/>
              <a:defRPr/>
            </a:pPr>
            <a:r>
              <a:rPr lang="en-GB" altLang="en-US" sz="2600" kern="0" dirty="0">
                <a:solidFill>
                  <a:srgbClr val="222222"/>
                </a:solidFill>
                <a:latin typeface="Arial"/>
              </a:rPr>
              <a:t>Jurisdiction: court's right to hear a case if the wrong was committed in its territory or involved its citizenry</a:t>
            </a:r>
          </a:p>
          <a:p>
            <a:pPr marL="342900" indent="-342900">
              <a:spcBef>
                <a:spcPct val="20000"/>
              </a:spcBef>
              <a:buFontTx/>
              <a:buChar char="•"/>
              <a:defRPr/>
            </a:pPr>
            <a:r>
              <a:rPr lang="en-GB" altLang="en-US" sz="2600" kern="0" dirty="0">
                <a:solidFill>
                  <a:srgbClr val="222222"/>
                </a:solidFill>
                <a:latin typeface="Arial"/>
              </a:rPr>
              <a:t>Long arm jurisdiction: application of laws to those residing outside court’s normal jurisdiction; usually granted when person acts illegally within jurisdiction and leaves</a:t>
            </a:r>
          </a:p>
          <a:p>
            <a:pPr>
              <a:defRPr/>
            </a:pPr>
            <a:endParaRPr lang="en-US" altLang="en-US" b="1" dirty="0"/>
          </a:p>
        </p:txBody>
      </p:sp>
    </p:spTree>
    <p:extLst>
      <p:ext uri="{BB962C8B-B14F-4D97-AF65-F5344CB8AC3E}">
        <p14:creationId xmlns:p14="http://schemas.microsoft.com/office/powerpoint/2010/main" val="17138523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extLst>
            <a:ext uri="{91240B29-F687-4F45-9708-019B960494DF}">
              <a14:hiddenLine xmlns:a14="http://schemas.microsoft.com/office/drawing/2010/main" w="9525">
                <a:solidFill>
                  <a:srgbClr val="000000"/>
                </a:solidFill>
                <a:round/>
                <a:headEnd/>
                <a:tailEnd/>
              </a14:hiddenLine>
            </a:ext>
          </a:extLst>
        </p:spPr>
        <p:txBody>
          <a:bodyPr/>
          <a:lstStyle>
            <a:lvl1pPr defTabSz="966788">
              <a:tabLst>
                <a:tab pos="765175" algn="l"/>
                <a:tab pos="1530350" algn="l"/>
                <a:tab pos="2295525" algn="l"/>
                <a:tab pos="3060700" algn="l"/>
              </a:tabLst>
              <a:defRPr>
                <a:solidFill>
                  <a:schemeClr val="tx1"/>
                </a:solidFill>
                <a:latin typeface="Arial" panose="020B0604020202020204" pitchFamily="34" charset="0"/>
              </a:defRPr>
            </a:lvl1pPr>
            <a:lvl2pPr marL="785813" indent="-303213" defTabSz="966788">
              <a:tabLst>
                <a:tab pos="765175" algn="l"/>
                <a:tab pos="1530350" algn="l"/>
                <a:tab pos="2295525" algn="l"/>
                <a:tab pos="3060700" algn="l"/>
              </a:tabLst>
              <a:defRPr>
                <a:solidFill>
                  <a:schemeClr val="tx1"/>
                </a:solidFill>
                <a:latin typeface="Arial" panose="020B0604020202020204" pitchFamily="34" charset="0"/>
              </a:defRPr>
            </a:lvl2pPr>
            <a:lvl3pPr marL="1208088" indent="-241300" defTabSz="966788">
              <a:tabLst>
                <a:tab pos="765175" algn="l"/>
                <a:tab pos="1530350" algn="l"/>
                <a:tab pos="2295525" algn="l"/>
                <a:tab pos="3060700" algn="l"/>
              </a:tabLst>
              <a:defRPr>
                <a:solidFill>
                  <a:schemeClr val="tx1"/>
                </a:solidFill>
                <a:latin typeface="Arial" panose="020B0604020202020204" pitchFamily="34" charset="0"/>
              </a:defRPr>
            </a:lvl3pPr>
            <a:lvl4pPr marL="1692275" indent="-242888" defTabSz="966788">
              <a:tabLst>
                <a:tab pos="765175" algn="l"/>
                <a:tab pos="1530350" algn="l"/>
                <a:tab pos="2295525" algn="l"/>
                <a:tab pos="3060700" algn="l"/>
              </a:tabLst>
              <a:defRPr>
                <a:solidFill>
                  <a:schemeClr val="tx1"/>
                </a:solidFill>
                <a:latin typeface="Arial" panose="020B0604020202020204" pitchFamily="34" charset="0"/>
              </a:defRPr>
            </a:lvl4pPr>
            <a:lvl5pPr marL="2174875" indent="-241300" defTabSz="966788">
              <a:tabLst>
                <a:tab pos="765175" algn="l"/>
                <a:tab pos="1530350" algn="l"/>
                <a:tab pos="2295525" algn="l"/>
                <a:tab pos="3060700" algn="l"/>
              </a:tabLst>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9pPr>
          </a:lstStyle>
          <a:p>
            <a:pPr eaLnBrk="1" hangingPunct="1"/>
            <a:fld id="{E3421037-F6AB-4BCE-B957-2A66F0E3303A}" type="slidenum">
              <a:rPr lang="en-GB" altLang="en-US">
                <a:solidFill>
                  <a:srgbClr val="000000"/>
                </a:solidFill>
                <a:latin typeface="Times New Roman" panose="02020603050405020304" pitchFamily="18" charset="0"/>
                <a:cs typeface="Lucida Sans Unicode" panose="020B0602030504020204" pitchFamily="34" charset="0"/>
              </a:rPr>
              <a:pPr eaLnBrk="1" hangingPunct="1"/>
              <a:t>7</a:t>
            </a:fld>
            <a:endParaRPr lang="en-GB" altLang="en-US">
              <a:solidFill>
                <a:srgbClr val="000000"/>
              </a:solidFill>
              <a:latin typeface="Times New Roman" panose="02020603050405020304" pitchFamily="18" charset="0"/>
              <a:cs typeface="Lucida Sans Unicode" panose="020B0602030504020204" pitchFamily="34" charset="0"/>
            </a:endParaRPr>
          </a:p>
        </p:txBody>
      </p:sp>
      <p:sp>
        <p:nvSpPr>
          <p:cNvPr id="23555" name="Rectangle 1"/>
          <p:cNvSpPr>
            <a:spLocks noGrp="1" noRot="1" noChangeAspect="1" noChangeArrowheads="1" noTextEdit="1"/>
          </p:cNvSpPr>
          <p:nvPr>
            <p:ph type="sldImg"/>
          </p:nvPr>
        </p:nvSpPr>
        <p:spPr>
          <a:ln/>
        </p:spPr>
      </p:sp>
      <p:sp>
        <p:nvSpPr>
          <p:cNvPr id="59396" name="Rectangle 2"/>
          <p:cNvSpPr>
            <a:spLocks noGrp="1" noChangeArrowheads="1"/>
          </p:cNvSpPr>
          <p:nvPr>
            <p:ph type="body" idx="1"/>
          </p:nvPr>
        </p:nvSpPr>
        <p:spPr>
          <a:xfrm>
            <a:off x="974725" y="4560888"/>
            <a:ext cx="5365750" cy="4227512"/>
          </a:xfrm>
        </p:spPr>
        <p:txBody>
          <a:bodyPr wrap="none" anchor="ctr"/>
          <a:lstStyle/>
          <a:p>
            <a:pPr>
              <a:defRPr/>
            </a:pPr>
            <a:r>
              <a:rPr lang="en-US" altLang="en-US" b="1" dirty="0"/>
              <a:t>Policy Versus Law</a:t>
            </a:r>
          </a:p>
          <a:p>
            <a:pPr marL="342900" indent="-342900">
              <a:spcBef>
                <a:spcPct val="20000"/>
              </a:spcBef>
              <a:buFontTx/>
              <a:buChar char="•"/>
              <a:defRPr/>
            </a:pPr>
            <a:r>
              <a:rPr lang="en-GB" altLang="en-US" sz="2600" kern="0" dirty="0">
                <a:solidFill>
                  <a:srgbClr val="222222"/>
                </a:solidFill>
                <a:latin typeface="Arial"/>
              </a:rPr>
              <a:t>Policies: managerial directives that specify acceptable and unacceptable employee behavior in the workplace</a:t>
            </a:r>
          </a:p>
          <a:p>
            <a:pPr marL="342900" indent="-342900">
              <a:spcBef>
                <a:spcPct val="20000"/>
              </a:spcBef>
              <a:buFontTx/>
              <a:buChar char="•"/>
              <a:defRPr/>
            </a:pPr>
            <a:r>
              <a:rPr lang="en-GB" altLang="en-US" sz="2600" kern="0" dirty="0">
                <a:solidFill>
                  <a:srgbClr val="222222"/>
                </a:solidFill>
                <a:latin typeface="Arial"/>
              </a:rPr>
              <a:t>Policies function as organizational laws; must be crafted and implemented with care to ensure they are complete, appropriate, and fairly applied to everyone</a:t>
            </a:r>
          </a:p>
          <a:p>
            <a:pPr marL="342900" indent="-342900">
              <a:spcBef>
                <a:spcPct val="20000"/>
              </a:spcBef>
              <a:buFontTx/>
              <a:buChar char="•"/>
              <a:defRPr/>
            </a:pPr>
            <a:r>
              <a:rPr lang="en-GB" altLang="en-US" sz="2600" kern="0" dirty="0">
                <a:solidFill>
                  <a:srgbClr val="222222"/>
                </a:solidFill>
                <a:latin typeface="Arial"/>
              </a:rPr>
              <a:t>Difference between policy and law: ignorance of a policy is an acceptable defense</a:t>
            </a:r>
          </a:p>
          <a:p>
            <a:pPr>
              <a:defRPr/>
            </a:pPr>
            <a:endParaRPr lang="en-US" altLang="en-US" b="1" dirty="0"/>
          </a:p>
        </p:txBody>
      </p:sp>
    </p:spTree>
    <p:extLst>
      <p:ext uri="{BB962C8B-B14F-4D97-AF65-F5344CB8AC3E}">
        <p14:creationId xmlns:p14="http://schemas.microsoft.com/office/powerpoint/2010/main" val="17002609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r>
              <a:rPr lang="en-US" b="1" dirty="0"/>
              <a:t>Policy Versus Law</a:t>
            </a:r>
          </a:p>
          <a:p>
            <a:pPr marL="342900" indent="-342900">
              <a:spcBef>
                <a:spcPct val="20000"/>
              </a:spcBef>
              <a:buFontTx/>
              <a:buChar char="•"/>
              <a:defRPr/>
            </a:pPr>
            <a:r>
              <a:rPr lang="en-GB" altLang="en-US" sz="2600" kern="0" dirty="0">
                <a:solidFill>
                  <a:srgbClr val="222222"/>
                </a:solidFill>
                <a:latin typeface="Arial"/>
              </a:rPr>
              <a:t>Criteria for policy enforcement: </a:t>
            </a:r>
          </a:p>
          <a:p>
            <a:pPr marL="742950" lvl="1" indent="-285750">
              <a:spcBef>
                <a:spcPct val="20000"/>
              </a:spcBef>
              <a:buFontTx/>
              <a:buChar char="–"/>
              <a:defRPr/>
            </a:pPr>
            <a:r>
              <a:rPr lang="en-GB" altLang="en-US" sz="2400" kern="0" dirty="0">
                <a:solidFill>
                  <a:srgbClr val="222222"/>
                </a:solidFill>
                <a:latin typeface="Arial"/>
              </a:rPr>
              <a:t>Dissemination (distribution)</a:t>
            </a:r>
          </a:p>
          <a:p>
            <a:pPr marL="742950" lvl="1" indent="-285750">
              <a:spcBef>
                <a:spcPct val="20000"/>
              </a:spcBef>
              <a:buFontTx/>
              <a:buChar char="–"/>
              <a:defRPr/>
            </a:pPr>
            <a:r>
              <a:rPr lang="en-GB" altLang="en-US" sz="2400" kern="0" dirty="0">
                <a:solidFill>
                  <a:srgbClr val="222222"/>
                </a:solidFill>
                <a:latin typeface="Arial"/>
              </a:rPr>
              <a:t>Review (reading)</a:t>
            </a:r>
          </a:p>
          <a:p>
            <a:pPr marL="742950" lvl="1" indent="-285750">
              <a:spcBef>
                <a:spcPct val="20000"/>
              </a:spcBef>
              <a:buFontTx/>
              <a:buChar char="–"/>
              <a:defRPr/>
            </a:pPr>
            <a:r>
              <a:rPr lang="en-GB" altLang="en-US" sz="2400" kern="0" dirty="0">
                <a:solidFill>
                  <a:srgbClr val="222222"/>
                </a:solidFill>
                <a:latin typeface="Arial"/>
              </a:rPr>
              <a:t>Comprehension (understanding)</a:t>
            </a:r>
          </a:p>
          <a:p>
            <a:pPr marL="742950" lvl="1" indent="-285750">
              <a:spcBef>
                <a:spcPct val="20000"/>
              </a:spcBef>
              <a:buFontTx/>
              <a:buChar char="–"/>
              <a:defRPr/>
            </a:pPr>
            <a:r>
              <a:rPr lang="en-GB" altLang="en-US" sz="2400" kern="0" dirty="0">
                <a:solidFill>
                  <a:srgbClr val="222222"/>
                </a:solidFill>
                <a:latin typeface="Arial"/>
              </a:rPr>
              <a:t>Compliance (agreement)</a:t>
            </a:r>
          </a:p>
          <a:p>
            <a:pPr marL="742950" lvl="1" indent="-285750">
              <a:spcBef>
                <a:spcPct val="20000"/>
              </a:spcBef>
              <a:buFontTx/>
              <a:buChar char="–"/>
              <a:defRPr/>
            </a:pPr>
            <a:r>
              <a:rPr lang="en-GB" altLang="en-US" sz="2400" kern="0" dirty="0">
                <a:solidFill>
                  <a:srgbClr val="222222"/>
                </a:solidFill>
                <a:latin typeface="Arial"/>
              </a:rPr>
              <a:t>Uniform enforcement</a:t>
            </a:r>
          </a:p>
          <a:p>
            <a:pPr>
              <a:defRPr/>
            </a:pPr>
            <a:endParaRPr lang="en-US" b="1" dirty="0"/>
          </a:p>
        </p:txBody>
      </p:sp>
      <p:sp>
        <p:nvSpPr>
          <p:cNvPr id="25604" name="Slide Number Placeholder 3"/>
          <p:cNvSpPr>
            <a:spLocks noGrp="1"/>
          </p:cNvSpPr>
          <p:nvPr>
            <p:ph type="sldNum" sz="quarter" idx="5"/>
          </p:nvPr>
        </p:nvSpPr>
        <p:spPr>
          <a:noFill/>
        </p:spPr>
        <p:txBody>
          <a:bodyP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fld id="{5E7033B7-8918-4276-932E-10710C314EF1}" type="slidenum">
              <a:rPr lang="en-US" altLang="en-US"/>
              <a:pPr/>
              <a:t>8</a:t>
            </a:fld>
            <a:endParaRPr lang="en-US" altLang="en-US"/>
          </a:p>
        </p:txBody>
      </p:sp>
    </p:spTree>
    <p:extLst>
      <p:ext uri="{BB962C8B-B14F-4D97-AF65-F5344CB8AC3E}">
        <p14:creationId xmlns:p14="http://schemas.microsoft.com/office/powerpoint/2010/main" val="3578250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extLst>
            <a:ext uri="{91240B29-F687-4F45-9708-019B960494DF}">
              <a14:hiddenLine xmlns:a14="http://schemas.microsoft.com/office/drawing/2010/main" w="9525">
                <a:solidFill>
                  <a:srgbClr val="000000"/>
                </a:solidFill>
                <a:round/>
                <a:headEnd/>
                <a:tailEnd/>
              </a14:hiddenLine>
            </a:ext>
          </a:extLst>
        </p:spPr>
        <p:txBody>
          <a:bodyPr/>
          <a:lstStyle>
            <a:lvl1pPr defTabSz="966788">
              <a:tabLst>
                <a:tab pos="765175" algn="l"/>
                <a:tab pos="1530350" algn="l"/>
                <a:tab pos="2295525" algn="l"/>
                <a:tab pos="3060700" algn="l"/>
              </a:tabLst>
              <a:defRPr>
                <a:solidFill>
                  <a:schemeClr val="tx1"/>
                </a:solidFill>
                <a:latin typeface="Arial" panose="020B0604020202020204" pitchFamily="34" charset="0"/>
              </a:defRPr>
            </a:lvl1pPr>
            <a:lvl2pPr marL="785813" indent="-303213" defTabSz="966788">
              <a:tabLst>
                <a:tab pos="765175" algn="l"/>
                <a:tab pos="1530350" algn="l"/>
                <a:tab pos="2295525" algn="l"/>
                <a:tab pos="3060700" algn="l"/>
              </a:tabLst>
              <a:defRPr>
                <a:solidFill>
                  <a:schemeClr val="tx1"/>
                </a:solidFill>
                <a:latin typeface="Arial" panose="020B0604020202020204" pitchFamily="34" charset="0"/>
              </a:defRPr>
            </a:lvl2pPr>
            <a:lvl3pPr marL="1208088" indent="-241300" defTabSz="966788">
              <a:tabLst>
                <a:tab pos="765175" algn="l"/>
                <a:tab pos="1530350" algn="l"/>
                <a:tab pos="2295525" algn="l"/>
                <a:tab pos="3060700" algn="l"/>
              </a:tabLst>
              <a:defRPr>
                <a:solidFill>
                  <a:schemeClr val="tx1"/>
                </a:solidFill>
                <a:latin typeface="Arial" panose="020B0604020202020204" pitchFamily="34" charset="0"/>
              </a:defRPr>
            </a:lvl3pPr>
            <a:lvl4pPr marL="1692275" indent="-242888" defTabSz="966788">
              <a:tabLst>
                <a:tab pos="765175" algn="l"/>
                <a:tab pos="1530350" algn="l"/>
                <a:tab pos="2295525" algn="l"/>
                <a:tab pos="3060700" algn="l"/>
              </a:tabLst>
              <a:defRPr>
                <a:solidFill>
                  <a:schemeClr val="tx1"/>
                </a:solidFill>
                <a:latin typeface="Arial" panose="020B0604020202020204" pitchFamily="34" charset="0"/>
              </a:defRPr>
            </a:lvl4pPr>
            <a:lvl5pPr marL="2174875" indent="-241300" defTabSz="966788">
              <a:tabLst>
                <a:tab pos="765175" algn="l"/>
                <a:tab pos="1530350" algn="l"/>
                <a:tab pos="2295525" algn="l"/>
                <a:tab pos="3060700" algn="l"/>
              </a:tabLst>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9pPr>
          </a:lstStyle>
          <a:p>
            <a:pPr eaLnBrk="1" hangingPunct="1"/>
            <a:fld id="{4A369D6A-AE37-463E-B7A4-0C7B71D59A7C}" type="slidenum">
              <a:rPr lang="en-GB" altLang="en-US">
                <a:solidFill>
                  <a:srgbClr val="000000"/>
                </a:solidFill>
                <a:latin typeface="Times New Roman" panose="02020603050405020304" pitchFamily="18" charset="0"/>
                <a:cs typeface="Lucida Sans Unicode" panose="020B0602030504020204" pitchFamily="34" charset="0"/>
              </a:rPr>
              <a:pPr eaLnBrk="1" hangingPunct="1"/>
              <a:t>9</a:t>
            </a:fld>
            <a:endParaRPr lang="en-GB" altLang="en-US">
              <a:solidFill>
                <a:srgbClr val="000000"/>
              </a:solidFill>
              <a:latin typeface="Times New Roman" panose="02020603050405020304" pitchFamily="18" charset="0"/>
              <a:cs typeface="Lucida Sans Unicode" panose="020B0602030504020204" pitchFamily="34" charset="0"/>
            </a:endParaRPr>
          </a:p>
        </p:txBody>
      </p:sp>
      <p:sp>
        <p:nvSpPr>
          <p:cNvPr id="27651" name="Text Box 1"/>
          <p:cNvSpPr txBox="1">
            <a:spLocks noChangeArrowheads="1"/>
          </p:cNvSpPr>
          <p:nvPr/>
        </p:nvSpPr>
        <p:spPr bwMode="auto">
          <a:xfrm>
            <a:off x="1219200" y="720725"/>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defTabSz="966788">
              <a:defRPr>
                <a:solidFill>
                  <a:schemeClr val="tx1"/>
                </a:solidFill>
                <a:latin typeface="Arial" panose="020B0604020202020204" pitchFamily="34" charset="0"/>
              </a:defRPr>
            </a:lvl1pPr>
            <a:lvl2pPr marL="785813" indent="-303213" defTabSz="966788">
              <a:defRPr>
                <a:solidFill>
                  <a:schemeClr val="tx1"/>
                </a:solidFill>
                <a:latin typeface="Arial" panose="020B0604020202020204" pitchFamily="34" charset="0"/>
              </a:defRPr>
            </a:lvl2pPr>
            <a:lvl3pPr marL="1208088" indent="-241300" defTabSz="966788">
              <a:defRPr>
                <a:solidFill>
                  <a:schemeClr val="tx1"/>
                </a:solidFill>
                <a:latin typeface="Arial" panose="020B0604020202020204" pitchFamily="34" charset="0"/>
              </a:defRPr>
            </a:lvl3pPr>
            <a:lvl4pPr marL="1692275" indent="-242888" defTabSz="966788">
              <a:defRPr>
                <a:solidFill>
                  <a:schemeClr val="tx1"/>
                </a:solidFill>
                <a:latin typeface="Arial" panose="020B0604020202020204" pitchFamily="34" charset="0"/>
              </a:defRPr>
            </a:lvl4pPr>
            <a:lvl5pPr marL="2174875" indent="-241300" defTabSz="966788">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500">
              <a:solidFill>
                <a:schemeClr val="bg1"/>
              </a:solidFill>
              <a:latin typeface="Times New Roman" panose="02020603050405020304" pitchFamily="18" charset="0"/>
              <a:cs typeface="Lucida Sans Unicode" panose="020B0602030504020204" pitchFamily="34" charset="0"/>
            </a:endParaRPr>
          </a:p>
        </p:txBody>
      </p:sp>
      <p:sp>
        <p:nvSpPr>
          <p:cNvPr id="60420" name="Text Box 2"/>
          <p:cNvSpPr>
            <a:spLocks noGrp="1" noChangeArrowheads="1"/>
          </p:cNvSpPr>
          <p:nvPr>
            <p:ph type="body"/>
          </p:nvPr>
        </p:nvSpPr>
        <p:spPr>
          <a:xfrm>
            <a:off x="974725" y="4560888"/>
            <a:ext cx="5365750" cy="4319587"/>
          </a:xfrm>
        </p:spPr>
        <p:txBody>
          <a:bodyPr>
            <a:normAutofit fontScale="85000" lnSpcReduction="20000"/>
          </a:bodyP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ltLang="en-US" b="1" dirty="0">
                <a:ea typeface="Lucida Sans Unicode" pitchFamily="34" charset="0"/>
                <a:cs typeface="Lucida Sans Unicode" pitchFamily="34" charset="0"/>
              </a:rPr>
              <a:t>Types of Law</a:t>
            </a:r>
          </a:p>
          <a:p>
            <a:pPr marL="342900" indent="-342900">
              <a:spcBef>
                <a:spcPct val="20000"/>
              </a:spcBef>
              <a:buFontTx/>
              <a:buChar char="•"/>
              <a:defRPr/>
            </a:pPr>
            <a:r>
              <a:rPr lang="en-GB" altLang="en-US" sz="2600" kern="0" dirty="0">
                <a:solidFill>
                  <a:srgbClr val="222222"/>
                </a:solidFill>
                <a:latin typeface="Arial"/>
              </a:rPr>
              <a:t>Civil: governs nation or state; manages relationships/conflicts between organizations and people</a:t>
            </a:r>
          </a:p>
          <a:p>
            <a:pPr marL="342900" indent="-342900">
              <a:spcBef>
                <a:spcPct val="20000"/>
              </a:spcBef>
              <a:buFontTx/>
              <a:buChar char="•"/>
              <a:defRPr/>
            </a:pPr>
            <a:r>
              <a:rPr lang="en-GB" altLang="en-US" sz="2600" kern="0" dirty="0">
                <a:solidFill>
                  <a:srgbClr val="222222"/>
                </a:solidFill>
                <a:latin typeface="Arial"/>
              </a:rPr>
              <a:t>Criminal: addresses activities and conduct harmful to society; actively enforced by the state</a:t>
            </a:r>
          </a:p>
          <a:p>
            <a:pPr marL="342900" indent="-342900">
              <a:spcBef>
                <a:spcPct val="20000"/>
              </a:spcBef>
              <a:buFontTx/>
              <a:buChar char="•"/>
              <a:defRPr/>
            </a:pPr>
            <a:r>
              <a:rPr lang="en-GB" altLang="en-US" sz="2600" kern="0" dirty="0">
                <a:solidFill>
                  <a:srgbClr val="222222"/>
                </a:solidFill>
                <a:latin typeface="Arial"/>
              </a:rPr>
              <a:t>Private: family/commercial/labor law; regulates relationships between individuals and organizations</a:t>
            </a:r>
          </a:p>
          <a:p>
            <a:pPr marL="342900" indent="-342900">
              <a:spcBef>
                <a:spcPct val="20000"/>
              </a:spcBef>
              <a:buFontTx/>
              <a:buChar char="•"/>
              <a:defRPr/>
            </a:pPr>
            <a:r>
              <a:rPr lang="en-GB" altLang="en-US" sz="2600" kern="0" dirty="0">
                <a:solidFill>
                  <a:srgbClr val="222222"/>
                </a:solidFill>
                <a:latin typeface="Arial"/>
              </a:rPr>
              <a:t>Public: regulates structure/administration of government agencies and relationships with citizens, employees, and other governments</a:t>
            </a:r>
          </a:p>
        </p:txBody>
      </p:sp>
    </p:spTree>
    <p:extLst>
      <p:ext uri="{BB962C8B-B14F-4D97-AF65-F5344CB8AC3E}">
        <p14:creationId xmlns:p14="http://schemas.microsoft.com/office/powerpoint/2010/main" val="23033085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extLst>
            <a:ext uri="{91240B29-F687-4F45-9708-019B960494DF}">
              <a14:hiddenLine xmlns:a14="http://schemas.microsoft.com/office/drawing/2010/main" w="9525">
                <a:solidFill>
                  <a:srgbClr val="000000"/>
                </a:solidFill>
                <a:round/>
                <a:headEnd/>
                <a:tailEnd/>
              </a14:hiddenLine>
            </a:ext>
          </a:extLst>
        </p:spPr>
        <p:txBody>
          <a:bodyPr/>
          <a:lstStyle>
            <a:lvl1pPr defTabSz="966788">
              <a:tabLst>
                <a:tab pos="765175" algn="l"/>
                <a:tab pos="1530350" algn="l"/>
                <a:tab pos="2295525" algn="l"/>
                <a:tab pos="3060700" algn="l"/>
              </a:tabLst>
              <a:defRPr>
                <a:solidFill>
                  <a:schemeClr val="tx1"/>
                </a:solidFill>
                <a:latin typeface="Arial" panose="020B0604020202020204" pitchFamily="34" charset="0"/>
              </a:defRPr>
            </a:lvl1pPr>
            <a:lvl2pPr marL="785813" indent="-303213" defTabSz="966788">
              <a:tabLst>
                <a:tab pos="765175" algn="l"/>
                <a:tab pos="1530350" algn="l"/>
                <a:tab pos="2295525" algn="l"/>
                <a:tab pos="3060700" algn="l"/>
              </a:tabLst>
              <a:defRPr>
                <a:solidFill>
                  <a:schemeClr val="tx1"/>
                </a:solidFill>
                <a:latin typeface="Arial" panose="020B0604020202020204" pitchFamily="34" charset="0"/>
              </a:defRPr>
            </a:lvl2pPr>
            <a:lvl3pPr marL="1208088" indent="-241300" defTabSz="966788">
              <a:tabLst>
                <a:tab pos="765175" algn="l"/>
                <a:tab pos="1530350" algn="l"/>
                <a:tab pos="2295525" algn="l"/>
                <a:tab pos="3060700" algn="l"/>
              </a:tabLst>
              <a:defRPr>
                <a:solidFill>
                  <a:schemeClr val="tx1"/>
                </a:solidFill>
                <a:latin typeface="Arial" panose="020B0604020202020204" pitchFamily="34" charset="0"/>
              </a:defRPr>
            </a:lvl3pPr>
            <a:lvl4pPr marL="1692275" indent="-242888" defTabSz="966788">
              <a:tabLst>
                <a:tab pos="765175" algn="l"/>
                <a:tab pos="1530350" algn="l"/>
                <a:tab pos="2295525" algn="l"/>
                <a:tab pos="3060700" algn="l"/>
              </a:tabLst>
              <a:defRPr>
                <a:solidFill>
                  <a:schemeClr val="tx1"/>
                </a:solidFill>
                <a:latin typeface="Arial" panose="020B0604020202020204" pitchFamily="34" charset="0"/>
              </a:defRPr>
            </a:lvl4pPr>
            <a:lvl5pPr marL="2174875" indent="-241300" defTabSz="966788">
              <a:tabLst>
                <a:tab pos="765175" algn="l"/>
                <a:tab pos="1530350" algn="l"/>
                <a:tab pos="2295525" algn="l"/>
                <a:tab pos="3060700" algn="l"/>
              </a:tabLst>
              <a:defRPr>
                <a:solidFill>
                  <a:schemeClr val="tx1"/>
                </a:solidFill>
                <a:latin typeface="Arial" panose="020B0604020202020204" pitchFamily="34" charset="0"/>
              </a:defRPr>
            </a:lvl5pPr>
            <a:lvl6pPr marL="26320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6pPr>
            <a:lvl7pPr marL="30892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7pPr>
            <a:lvl8pPr marL="35464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8pPr>
            <a:lvl9pPr marL="4003675" indent="-241300" defTabSz="966788" eaLnBrk="0" fontAlgn="base" hangingPunct="0">
              <a:spcBef>
                <a:spcPct val="0"/>
              </a:spcBef>
              <a:spcAft>
                <a:spcPct val="0"/>
              </a:spcAft>
              <a:tabLst>
                <a:tab pos="765175" algn="l"/>
                <a:tab pos="1530350" algn="l"/>
                <a:tab pos="2295525" algn="l"/>
                <a:tab pos="3060700" algn="l"/>
              </a:tabLst>
              <a:defRPr>
                <a:solidFill>
                  <a:schemeClr val="tx1"/>
                </a:solidFill>
                <a:latin typeface="Arial" panose="020B0604020202020204" pitchFamily="34" charset="0"/>
              </a:defRPr>
            </a:lvl9pPr>
          </a:lstStyle>
          <a:p>
            <a:pPr eaLnBrk="1" hangingPunct="1"/>
            <a:fld id="{EDBD1EF7-90E7-4D0F-B3D8-BED85F9DD125}" type="slidenum">
              <a:rPr lang="en-GB" altLang="en-US">
                <a:solidFill>
                  <a:srgbClr val="000000"/>
                </a:solidFill>
                <a:latin typeface="Times New Roman" panose="02020603050405020304" pitchFamily="18" charset="0"/>
                <a:cs typeface="Lucida Sans Unicode" panose="020B0602030504020204" pitchFamily="34" charset="0"/>
              </a:rPr>
              <a:pPr eaLnBrk="1" hangingPunct="1"/>
              <a:t>17</a:t>
            </a:fld>
            <a:endParaRPr lang="en-GB" altLang="en-US">
              <a:solidFill>
                <a:srgbClr val="000000"/>
              </a:solidFill>
              <a:latin typeface="Times New Roman" panose="02020603050405020304" pitchFamily="18" charset="0"/>
              <a:cs typeface="Lucida Sans Unicode" panose="020B0602030504020204" pitchFamily="34" charset="0"/>
            </a:endParaRPr>
          </a:p>
        </p:txBody>
      </p:sp>
      <p:sp>
        <p:nvSpPr>
          <p:cNvPr id="60419" name="Rectangle 1"/>
          <p:cNvSpPr>
            <a:spLocks noGrp="1" noRot="1" noChangeAspect="1" noChangeArrowheads="1" noTextEdit="1"/>
          </p:cNvSpPr>
          <p:nvPr>
            <p:ph type="sldImg"/>
          </p:nvPr>
        </p:nvSpPr>
        <p:spPr>
          <a:ln/>
        </p:spPr>
      </p:sp>
      <p:sp>
        <p:nvSpPr>
          <p:cNvPr id="72708" name="Rectangle 2"/>
          <p:cNvSpPr>
            <a:spLocks noGrp="1" noChangeArrowheads="1"/>
          </p:cNvSpPr>
          <p:nvPr>
            <p:ph type="body" idx="1"/>
          </p:nvPr>
        </p:nvSpPr>
        <p:spPr>
          <a:xfrm>
            <a:off x="974725" y="4560888"/>
            <a:ext cx="5365750" cy="4227512"/>
          </a:xfrm>
        </p:spPr>
        <p:txBody>
          <a:bodyPr wrap="none" anchor="ctr"/>
          <a:lstStyle/>
          <a:p>
            <a:pPr>
              <a:defRPr/>
            </a:pPr>
            <a:r>
              <a:rPr lang="en-US" altLang="en-US" b="1" dirty="0"/>
              <a:t>International Laws and Legal Bodies</a:t>
            </a:r>
          </a:p>
          <a:p>
            <a:pPr marL="342900" indent="-342900">
              <a:spcBef>
                <a:spcPct val="20000"/>
              </a:spcBef>
              <a:buFontTx/>
              <a:buChar char="•"/>
              <a:defRPr/>
            </a:pPr>
            <a:r>
              <a:rPr lang="en-GB" altLang="en-US" sz="2600" kern="0" dirty="0">
                <a:solidFill>
                  <a:srgbClr val="222222"/>
                </a:solidFill>
                <a:latin typeface="Arial"/>
              </a:rPr>
              <a:t>When organizations do business on the Internet, they do business globally</a:t>
            </a:r>
          </a:p>
          <a:p>
            <a:pPr marL="342900" indent="-342900">
              <a:spcBef>
                <a:spcPct val="20000"/>
              </a:spcBef>
              <a:buFontTx/>
              <a:buChar char="•"/>
              <a:defRPr/>
            </a:pPr>
            <a:r>
              <a:rPr lang="en-GB" altLang="en-US" sz="2600" kern="0" dirty="0">
                <a:solidFill>
                  <a:srgbClr val="222222"/>
                </a:solidFill>
                <a:latin typeface="Arial"/>
              </a:rPr>
              <a:t>Professionals must be sensitive to laws and ethical values of many different cultures, societies, and countries</a:t>
            </a:r>
          </a:p>
          <a:p>
            <a:pPr marL="342900" indent="-342900">
              <a:spcBef>
                <a:spcPct val="20000"/>
              </a:spcBef>
              <a:buFontTx/>
              <a:buChar char="•"/>
              <a:defRPr/>
            </a:pPr>
            <a:r>
              <a:rPr lang="en-GB" altLang="en-US" sz="2600" kern="0" dirty="0">
                <a:solidFill>
                  <a:srgbClr val="222222"/>
                </a:solidFill>
                <a:latin typeface="Arial"/>
              </a:rPr>
              <a:t>Because of political complexities of relationships among nations and differences in culture, few international laws cover privacy and information security</a:t>
            </a:r>
          </a:p>
          <a:p>
            <a:pPr marL="342900" indent="-342900">
              <a:spcBef>
                <a:spcPct val="20000"/>
              </a:spcBef>
              <a:buFontTx/>
              <a:buChar char="•"/>
              <a:defRPr/>
            </a:pPr>
            <a:r>
              <a:rPr lang="en-GB" altLang="en-US" sz="2600" kern="0" dirty="0">
                <a:solidFill>
                  <a:srgbClr val="222222"/>
                </a:solidFill>
                <a:latin typeface="Arial"/>
              </a:rPr>
              <a:t>These international laws are important but are limited in their enforceability</a:t>
            </a:r>
          </a:p>
          <a:p>
            <a:pPr>
              <a:defRPr/>
            </a:pPr>
            <a:endParaRPr lang="en-US" altLang="en-US" b="1" dirty="0"/>
          </a:p>
        </p:txBody>
      </p:sp>
    </p:spTree>
    <p:extLst>
      <p:ext uri="{BB962C8B-B14F-4D97-AF65-F5344CB8AC3E}">
        <p14:creationId xmlns:p14="http://schemas.microsoft.com/office/powerpoint/2010/main" val="2607306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6" name="Rectangle 15"/>
          <p:cNvSpPr/>
          <p:nvPr/>
        </p:nvSpPr>
        <p:spPr bwMode="white">
          <a:xfrm>
            <a:off x="0" y="0"/>
            <a:ext cx="9144000" cy="1371600"/>
          </a:xfrm>
          <a:prstGeom prst="rect">
            <a:avLst/>
          </a:prstGeom>
          <a:solidFill>
            <a:srgbClr val="3641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p:cNvSpPr>
            <a:spLocks noGrp="1"/>
          </p:cNvSpPr>
          <p:nvPr>
            <p:ph type="title"/>
          </p:nvPr>
        </p:nvSpPr>
        <p:spPr>
          <a:xfrm>
            <a:off x="457200" y="228600"/>
            <a:ext cx="8229600" cy="622828"/>
          </a:xfrm>
        </p:spPr>
        <p:txBody>
          <a:bodyPr anchor="t">
            <a:noAutofit/>
          </a:bodyPr>
          <a:lstStyle>
            <a:lvl1pPr>
              <a:defRPr sz="3600">
                <a:latin typeface="Arial" pitchFamily="34" charset="0"/>
                <a:ea typeface="Verdana" pitchFamily="34" charset="0"/>
                <a:cs typeface="Arial" pitchFamily="34" charset="0"/>
              </a:defRPr>
            </a:lvl1pPr>
          </a:lstStyle>
          <a:p>
            <a:r>
              <a:rPr lang="en-US"/>
              <a:t>Click to edit Master title style</a:t>
            </a:r>
            <a:endParaRPr lang="en-US" dirty="0"/>
          </a:p>
        </p:txBody>
      </p:sp>
      <p:sp>
        <p:nvSpPr>
          <p:cNvPr id="7" name="Conten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400">
                <a:solidFill>
                  <a:schemeClr val="bg1"/>
                </a:solidFill>
                <a:latin typeface="Arial" pitchFamily="34" charset="0"/>
                <a:ea typeface="Verdana" pitchFamily="34" charset="0"/>
                <a:cs typeface="Arial" pitchFamily="34" charset="0"/>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4400" baseline="0">
                <a:latin typeface="Arial" pitchFamily="34" charset="0"/>
                <a:ea typeface="Verdana" pitchFamily="34" charset="0"/>
                <a:cs typeface="Arial" pitchFamily="34" charset="0"/>
              </a:defRPr>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800">
                <a:latin typeface="Arial" pitchFamily="34" charset="0"/>
                <a:ea typeface="Verdana" pitchFamily="34" charset="0"/>
                <a:cs typeface="Arial" pitchFamily="34" charset="0"/>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2" name="Rectangle 11"/>
          <p:cNvSpPr/>
          <p:nvPr userDrawn="1"/>
        </p:nvSpPr>
        <p:spPr bwMode="white">
          <a:xfrm>
            <a:off x="-7938" y="6248400"/>
            <a:ext cx="9161464" cy="629874"/>
          </a:xfrm>
          <a:prstGeom prst="rect">
            <a:avLst/>
          </a:prstGeom>
          <a:solidFill>
            <a:srgbClr val="3641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4774203"/>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 y="27709"/>
            <a:ext cx="9052560" cy="1039091"/>
          </a:xfrm>
        </p:spPr>
        <p:txBody>
          <a:bodyPr>
            <a:normAutofit/>
          </a:bodyPr>
          <a:lstStyle>
            <a:lvl1pPr algn="ctr">
              <a:defRPr sz="3600">
                <a:latin typeface="Arial" pitchFamily="34" charset="0"/>
                <a:ea typeface="Verdana" pitchFamily="34" charset="0"/>
                <a:cs typeface="Arial" pitchFamily="34"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buClr>
                <a:srgbClr val="364162"/>
              </a:buClr>
              <a:buSzPct val="100000"/>
              <a:defRPr/>
            </a:lvl1pPr>
            <a:lvl2pPr>
              <a:buClr>
                <a:srgbClr val="364162"/>
              </a:buClr>
              <a:defRPr/>
            </a:lvl2pPr>
            <a:lvl3pPr marL="1143000" indent="-228600">
              <a:buClr>
                <a:srgbClr val="364162"/>
              </a:buClr>
              <a:buFont typeface="Wingdings" pitchFamily="2" charset="2"/>
              <a:buChar char="§"/>
              <a:defRPr/>
            </a:lvl3pPr>
            <a:lvl4pPr marL="1600200" indent="-228600">
              <a:buClr>
                <a:srgbClr val="364162"/>
              </a:buClr>
              <a:buFont typeface="Courier New" pitchFamily="49" charset="0"/>
              <a:buChar char="o"/>
              <a:defRPr/>
            </a:lvl4pPr>
            <a:lvl5pPr>
              <a:buClr>
                <a:srgbClr val="364162"/>
              </a:buCl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16661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Figure + Caption Layout">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10" name="Title 1"/>
          <p:cNvSpPr>
            <a:spLocks noGrp="1"/>
          </p:cNvSpPr>
          <p:nvPr>
            <p:ph type="title"/>
          </p:nvPr>
        </p:nvSpPr>
        <p:spPr>
          <a:xfrm>
            <a:off x="519169" y="357626"/>
            <a:ext cx="8032638" cy="1004011"/>
          </a:xfrm>
        </p:spPr>
        <p:txBody>
          <a:bodyPr>
            <a:normAutofit/>
          </a:bodyPr>
          <a:lstStyle>
            <a:lvl1pPr algn="ctr">
              <a:defRPr sz="3600" b="0">
                <a:solidFill>
                  <a:schemeClr val="tx1"/>
                </a:solidFill>
              </a:defRPr>
            </a:lvl1pPr>
          </a:lstStyle>
          <a:p>
            <a:r>
              <a:rPr lang="en-US"/>
              <a:t>Click to edit Master title style</a:t>
            </a:r>
            <a:endParaRPr lang="en-US" dirty="0"/>
          </a:p>
        </p:txBody>
      </p:sp>
      <p:sp>
        <p:nvSpPr>
          <p:cNvPr id="6" name="Rectangle 5"/>
          <p:cNvSpPr/>
          <p:nvPr/>
        </p:nvSpPr>
        <p:spPr bwMode="white">
          <a:xfrm>
            <a:off x="-7937" y="6248400"/>
            <a:ext cx="9151937" cy="617539"/>
          </a:xfrm>
          <a:prstGeom prst="rect">
            <a:avLst/>
          </a:prstGeom>
          <a:solidFill>
            <a:srgbClr val="36416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 name="Content Placeholder 3"/>
          <p:cNvSpPr>
            <a:spLocks noGrp="1"/>
          </p:cNvSpPr>
          <p:nvPr>
            <p:ph sz="quarter" idx="10"/>
          </p:nvPr>
        </p:nvSpPr>
        <p:spPr>
          <a:xfrm>
            <a:off x="491331" y="5181600"/>
            <a:ext cx="8153400" cy="83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pyright" descr="Pearson: Copyright 2015, 2012, 2009"/>
          <p:cNvSpPr txBox="1">
            <a:spLocks noChangeArrowheads="1"/>
          </p:cNvSpPr>
          <p:nvPr userDrawn="1"/>
        </p:nvSpPr>
        <p:spPr bwMode="auto">
          <a:xfrm>
            <a:off x="1478450" y="6270381"/>
            <a:ext cx="7589350" cy="582256"/>
          </a:xfrm>
          <a:prstGeom prst="rect">
            <a:avLst/>
          </a:prstGeom>
          <a:solidFill>
            <a:srgbClr val="364162"/>
          </a:solidFill>
          <a:ln w="9525">
            <a:noFill/>
            <a:miter lim="800000"/>
            <a:headEnd/>
            <a:tailEnd/>
          </a:ln>
        </p:spPr>
        <p:txBody>
          <a:bodyPr lIns="0" tIns="0" rIns="0" bIns="0" anchor="ctr"/>
          <a:lstStyle>
            <a:lvl1pPr eaLnBrk="0" hangingPunct="0">
              <a:defRPr sz="2400">
                <a:solidFill>
                  <a:schemeClr val="tx1"/>
                </a:solidFill>
                <a:latin typeface="Arial" panose="020B0604020202020204" pitchFamily="34" charset="0"/>
              </a:defRPr>
            </a:lvl1pPr>
            <a:lvl2pPr marL="37931725" indent="-37474525" eaLnBrk="0" hangingPunct="0">
              <a:defRPr sz="2400">
                <a:solidFill>
                  <a:schemeClr val="tx1"/>
                </a:solidFill>
                <a:latin typeface="Arial" panose="020B0604020202020204" pitchFamily="34" charset="0"/>
              </a:defRPr>
            </a:lvl2pPr>
            <a:lvl3pPr eaLnBrk="0" hangingPunct="0">
              <a:defRPr sz="2400">
                <a:solidFill>
                  <a:schemeClr val="tx1"/>
                </a:solidFill>
                <a:latin typeface="Arial" panose="020B0604020202020204" pitchFamily="34" charset="0"/>
              </a:defRPr>
            </a:lvl3pPr>
            <a:lvl4pPr eaLnBrk="0" hangingPunct="0">
              <a:defRPr sz="2400">
                <a:solidFill>
                  <a:schemeClr val="tx1"/>
                </a:solidFill>
                <a:latin typeface="Arial" panose="020B0604020202020204" pitchFamily="34" charset="0"/>
              </a:defRPr>
            </a:lvl4pPr>
            <a:lvl5pPr eaLnBrk="0" hangingPunct="0">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1"/>
                </a:solidFill>
                <a:ea typeface="ＭＳ Ｐゴシック" charset="-128"/>
              </a:rPr>
              <a:t>Copyright </a:t>
            </a:r>
            <a:r>
              <a:rPr lang="en-US" sz="1200" dirty="0">
                <a:solidFill>
                  <a:schemeClr val="bg1"/>
                </a:solidFill>
              </a:rPr>
              <a:t>© 2018 Cengage. May not be copied, scanned, or duplicated, in whole or in part, except for use as permitted in a license distributed with a certain product or service or otherwise on a password-protected website for classroom use.</a:t>
            </a:r>
          </a:p>
        </p:txBody>
      </p:sp>
      <p:pic>
        <p:nvPicPr>
          <p:cNvPr id="8" name="Picture 4"/>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6345959"/>
            <a:ext cx="1316182" cy="435841"/>
          </a:xfrm>
          <a:prstGeom prst="rect">
            <a:avLst/>
          </a:prstGeom>
          <a:solidFill>
            <a:srgbClr val="364162"/>
          </a:solidFill>
          <a:ln>
            <a:noFill/>
          </a:ln>
        </p:spPr>
      </p:pic>
    </p:spTree>
    <p:extLst>
      <p:ext uri="{BB962C8B-B14F-4D97-AF65-F5344CB8AC3E}">
        <p14:creationId xmlns:p14="http://schemas.microsoft.com/office/powerpoint/2010/main" val="1683887321"/>
      </p:ext>
    </p:extLst>
  </p:cSld>
  <p:clrMapOvr>
    <a:masterClrMapping/>
  </p:clrMapOvr>
  <p:transition spd="slow"/>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bwMode="white">
          <a:xfrm>
            <a:off x="-7938" y="6324600"/>
            <a:ext cx="9161464" cy="629874"/>
          </a:xfrm>
          <a:prstGeom prst="rect">
            <a:avLst/>
          </a:prstGeom>
          <a:solidFill>
            <a:srgbClr val="3641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pyright" descr="Pearson: Copyright 2015, 2012, 2009"/>
          <p:cNvSpPr txBox="1">
            <a:spLocks noChangeArrowheads="1"/>
          </p:cNvSpPr>
          <p:nvPr/>
        </p:nvSpPr>
        <p:spPr bwMode="auto">
          <a:xfrm>
            <a:off x="1388395" y="6394712"/>
            <a:ext cx="7714039" cy="504445"/>
          </a:xfrm>
          <a:prstGeom prst="rect">
            <a:avLst/>
          </a:prstGeom>
          <a:solidFill>
            <a:srgbClr val="364162"/>
          </a:solidFill>
          <a:ln w="9525">
            <a:noFill/>
            <a:miter lim="800000"/>
            <a:headEnd/>
            <a:tailEnd/>
          </a:ln>
        </p:spPr>
        <p:txBody>
          <a:bodyPr lIns="0" tIns="0" rIns="0" bIns="0" anchor="ctr"/>
          <a:lstStyle>
            <a:lvl1pPr eaLnBrk="0" hangingPunct="0">
              <a:defRPr sz="2400">
                <a:solidFill>
                  <a:schemeClr val="tx1"/>
                </a:solidFill>
                <a:latin typeface="Arial" panose="020B0604020202020204" pitchFamily="34" charset="0"/>
              </a:defRPr>
            </a:lvl1pPr>
            <a:lvl2pPr marL="37931725" indent="-37474525" eaLnBrk="0" hangingPunct="0">
              <a:defRPr sz="2400">
                <a:solidFill>
                  <a:schemeClr val="tx1"/>
                </a:solidFill>
                <a:latin typeface="Arial" panose="020B0604020202020204" pitchFamily="34" charset="0"/>
              </a:defRPr>
            </a:lvl2pPr>
            <a:lvl3pPr eaLnBrk="0" hangingPunct="0">
              <a:defRPr sz="2400">
                <a:solidFill>
                  <a:schemeClr val="tx1"/>
                </a:solidFill>
                <a:latin typeface="Arial" panose="020B0604020202020204" pitchFamily="34" charset="0"/>
              </a:defRPr>
            </a:lvl3pPr>
            <a:lvl4pPr eaLnBrk="0" hangingPunct="0">
              <a:defRPr sz="2400">
                <a:solidFill>
                  <a:schemeClr val="tx1"/>
                </a:solidFill>
                <a:latin typeface="Arial" panose="020B0604020202020204" pitchFamily="34" charset="0"/>
              </a:defRPr>
            </a:lvl4pPr>
            <a:lvl5pPr eaLnBrk="0" hangingPunct="0">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1"/>
                </a:solidFill>
                <a:ea typeface="ＭＳ Ｐゴシック" charset="-128"/>
              </a:rPr>
              <a:t>Copyright </a:t>
            </a:r>
            <a:r>
              <a:rPr lang="en-US" sz="1200" dirty="0">
                <a:solidFill>
                  <a:schemeClr val="bg1"/>
                </a:solidFill>
              </a:rPr>
              <a:t>© 2018 Cengage. May not be copied, scanned, or duplicated, in whole or in part, except for use as permitted in a license distributed with a certain product or service or otherwise on a password-protected website for classroom use.</a:t>
            </a:r>
          </a:p>
        </p:txBody>
      </p:sp>
      <p:pic>
        <p:nvPicPr>
          <p:cNvPr id="9" name="Picture 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422159"/>
            <a:ext cx="1316182" cy="435841"/>
          </a:xfrm>
          <a:prstGeom prst="rect">
            <a:avLst/>
          </a:prstGeom>
          <a:solidFill>
            <a:srgbClr val="364162"/>
          </a:solidFill>
          <a:ln>
            <a:noFill/>
          </a:ln>
        </p:spPr>
      </p:pic>
    </p:spTree>
    <p:extLst>
      <p:ext uri="{BB962C8B-B14F-4D97-AF65-F5344CB8AC3E}">
        <p14:creationId xmlns:p14="http://schemas.microsoft.com/office/powerpoint/2010/main" val="4204895674"/>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41600" y="2228188"/>
            <a:ext cx="6172200" cy="377026"/>
          </a:xfrm>
        </p:spPr>
        <p:txBody>
          <a:bodyPr anchor="ctr"/>
          <a:lstStyle>
            <a:lvl1pPr algn="l">
              <a:defRPr sz="2800" b="0" cap="none" baseline="0">
                <a:solidFill>
                  <a:srgbClr val="055C91"/>
                </a:solidFill>
              </a:defRPr>
            </a:lvl1pPr>
          </a:lstStyle>
          <a:p>
            <a:r>
              <a:rPr lang="en-US" dirty="0"/>
              <a:t>Click to edit Master title style</a:t>
            </a:r>
          </a:p>
        </p:txBody>
      </p:sp>
      <p:sp>
        <p:nvSpPr>
          <p:cNvPr id="3" name="Text Placeholder 2"/>
          <p:cNvSpPr>
            <a:spLocks noGrp="1"/>
          </p:cNvSpPr>
          <p:nvPr>
            <p:ph type="body" idx="1"/>
          </p:nvPr>
        </p:nvSpPr>
        <p:spPr>
          <a:xfrm>
            <a:off x="2641600" y="2942670"/>
            <a:ext cx="6172200" cy="265457"/>
          </a:xfrm>
        </p:spPr>
        <p:txBody>
          <a:bodyPr anchor="t"/>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pic>
        <p:nvPicPr>
          <p:cNvPr id="6" name="Picture 5" descr="Rules_Single_A.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pic>
        <p:nvPicPr>
          <p:cNvPr id="4" name="Picture 3" descr="Audio.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0707" y="361953"/>
            <a:ext cx="1840495" cy="1940983"/>
          </a:xfrm>
          <a:prstGeom prst="rect">
            <a:avLst/>
          </a:prstGeom>
        </p:spPr>
      </p:pic>
      <p:pic>
        <p:nvPicPr>
          <p:cNvPr id="11" name="Picture 10" descr="Swirl_3.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2569126">
            <a:off x="1431691" y="1916271"/>
            <a:ext cx="908570" cy="670924"/>
          </a:xfrm>
          <a:prstGeom prst="rect">
            <a:avLst/>
          </a:prstGeom>
        </p:spPr>
      </p:pic>
      <p:pic>
        <p:nvPicPr>
          <p:cNvPr id="12" name="Picture 11" descr="Swirl_2.pn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rot="3873741" flipH="1">
            <a:off x="218018" y="3551101"/>
            <a:ext cx="795867" cy="833254"/>
          </a:xfrm>
          <a:prstGeom prst="rect">
            <a:avLst/>
          </a:prstGeom>
        </p:spPr>
      </p:pic>
      <p:pic>
        <p:nvPicPr>
          <p:cNvPr id="14" name="Picture 13"/>
          <p:cNvPicPr>
            <a:picLocks noChangeAspect="1"/>
          </p:cNvPicPr>
          <p:nvPr userDrawn="1"/>
        </p:nvPicPr>
        <p:blipFill rotWithShape="1">
          <a:blip r:embed="rId6" cstate="print">
            <a:extLst>
              <a:ext uri="{28A0092B-C50C-407E-A947-70E740481C1C}">
                <a14:useLocalDpi xmlns:a14="http://schemas.microsoft.com/office/drawing/2010/main" val="0"/>
              </a:ext>
            </a:extLst>
          </a:blip>
          <a:srcRect l="4669" t="13753" r="6579" b="12460"/>
          <a:stretch/>
        </p:blipFill>
        <p:spPr>
          <a:xfrm>
            <a:off x="879649" y="2604920"/>
            <a:ext cx="1101550" cy="1221097"/>
          </a:xfrm>
          <a:prstGeom prst="rect">
            <a:avLst/>
          </a:prstGeom>
        </p:spPr>
      </p:pic>
      <p:pic>
        <p:nvPicPr>
          <p:cNvPr id="15" name="Picture 14"/>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0704" y="4534755"/>
            <a:ext cx="596838" cy="795784"/>
          </a:xfrm>
          <a:prstGeom prst="rect">
            <a:avLst/>
          </a:prstGeom>
        </p:spPr>
      </p:pic>
      <p:pic>
        <p:nvPicPr>
          <p:cNvPr id="16" name="Picture 15"/>
          <p:cNvPicPr>
            <a:picLocks noChangeAspect="1"/>
          </p:cNvPicPr>
          <p:nvPr userDrawn="1"/>
        </p:nvPicPr>
        <p:blipFill rotWithShape="1">
          <a:blip r:embed="rId8" cstate="print">
            <a:extLst>
              <a:ext uri="{28A0092B-C50C-407E-A947-70E740481C1C}">
                <a14:useLocalDpi xmlns:a14="http://schemas.microsoft.com/office/drawing/2010/main" val="0"/>
              </a:ext>
            </a:extLst>
          </a:blip>
          <a:srcRect l="24476" r="23794"/>
          <a:stretch/>
        </p:blipFill>
        <p:spPr>
          <a:xfrm>
            <a:off x="737542" y="4804753"/>
            <a:ext cx="252342" cy="650393"/>
          </a:xfrm>
          <a:prstGeom prst="rect">
            <a:avLst/>
          </a:prstGeom>
        </p:spPr>
      </p:pic>
      <p:sp>
        <p:nvSpPr>
          <p:cNvPr id="7" name="Footer Placeholder 6"/>
          <p:cNvSpPr>
            <a:spLocks noGrp="1"/>
          </p:cNvSpPr>
          <p:nvPr>
            <p:ph type="ftr" sz="quarter" idx="10"/>
          </p:nvPr>
        </p:nvSpPr>
        <p:spPr>
          <a:xfrm>
            <a:off x="1597682" y="6578465"/>
            <a:ext cx="6781693" cy="244535"/>
          </a:xfrm>
          <a:prstGeom prst="rect">
            <a:avLst/>
          </a:prstGeom>
        </p:spPr>
        <p:txBody>
          <a:bodyPr/>
          <a:lstStyle>
            <a:lvl1pPr>
              <a:defRPr sz="600"/>
            </a:lvl1pPr>
          </a:lstStyle>
          <a:p>
            <a:r>
              <a:rPr lang="en-US" dirty="0"/>
              <a:t>© 2018 Cengage. May not be copied, scanned, or duplicated, in whole or in part, except for use as permitted in a license distributed with a certain product or service or otherwise on a password-protected website for classroom use.</a:t>
            </a:r>
          </a:p>
        </p:txBody>
      </p:sp>
      <p:pic>
        <p:nvPicPr>
          <p:cNvPr id="17" name="Picture 16"/>
          <p:cNvPicPr>
            <a:picLocks noChangeAspect="1"/>
          </p:cNvPicPr>
          <p:nvPr userDrawn="1"/>
        </p:nvPicPr>
        <p:blipFill>
          <a:blip r:embed="rId9"/>
          <a:stretch>
            <a:fillRect/>
          </a:stretch>
        </p:blipFill>
        <p:spPr>
          <a:xfrm>
            <a:off x="118720" y="6363035"/>
            <a:ext cx="1400289" cy="430858"/>
          </a:xfrm>
          <a:prstGeom prst="rect">
            <a:avLst/>
          </a:prstGeom>
        </p:spPr>
      </p:pic>
    </p:spTree>
    <p:extLst>
      <p:ext uri="{BB962C8B-B14F-4D97-AF65-F5344CB8AC3E}">
        <p14:creationId xmlns:p14="http://schemas.microsoft.com/office/powerpoint/2010/main" val="23625454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Content Placeholder 1"/>
          <p:cNvSpPr>
            <a:spLocks noGrp="1"/>
          </p:cNvSpPr>
          <p:nvPr>
            <p:ph type="title"/>
          </p:nvPr>
        </p:nvSpPr>
        <p:spPr>
          <a:xfrm>
            <a:off x="457200" y="27709"/>
            <a:ext cx="8229600" cy="1039091"/>
          </a:xfrm>
          <a:prstGeom prst="rect">
            <a:avLst/>
          </a:prstGeom>
        </p:spPr>
        <p:txBody>
          <a:bodyPr vert="horz" lIns="91440" tIns="45720" rIns="91440" bIns="45720" rtlCol="0" anchor="ctr">
            <a:normAutofit/>
          </a:bodyPr>
          <a:lstStyle/>
          <a:p>
            <a:r>
              <a:rPr lang="en-US"/>
              <a:t>Click to edit Master title style</a:t>
            </a:r>
          </a:p>
        </p:txBody>
      </p:sp>
      <p:sp>
        <p:nvSpPr>
          <p:cNvPr id="3" name="Content Placeholder 2"/>
          <p:cNvSpPr>
            <a:spLocks noGrp="1"/>
          </p:cNvSpPr>
          <p:nvPr>
            <p:ph type="body" idx="1"/>
          </p:nvPr>
        </p:nvSpPr>
        <p:spPr>
          <a:xfrm>
            <a:off x="228600" y="1295400"/>
            <a:ext cx="8763000" cy="4830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p:nvSpPr>
        <p:spPr bwMode="white">
          <a:xfrm>
            <a:off x="0" y="0"/>
            <a:ext cx="9144000" cy="1133554"/>
          </a:xfrm>
          <a:prstGeom prst="rect">
            <a:avLst/>
          </a:prstGeom>
          <a:solidFill>
            <a:srgbClr val="3641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bwMode="white">
          <a:xfrm>
            <a:off x="-7938" y="6248400"/>
            <a:ext cx="9161464" cy="629874"/>
          </a:xfrm>
          <a:prstGeom prst="rect">
            <a:avLst/>
          </a:prstGeom>
          <a:solidFill>
            <a:srgbClr val="3641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pyright" descr="Pearson: Copyright 2015, 2012, 2009"/>
          <p:cNvSpPr txBox="1">
            <a:spLocks noChangeArrowheads="1"/>
          </p:cNvSpPr>
          <p:nvPr/>
        </p:nvSpPr>
        <p:spPr bwMode="auto">
          <a:xfrm>
            <a:off x="1478450" y="6270381"/>
            <a:ext cx="7589350" cy="582256"/>
          </a:xfrm>
          <a:prstGeom prst="rect">
            <a:avLst/>
          </a:prstGeom>
          <a:solidFill>
            <a:srgbClr val="364162"/>
          </a:solidFill>
          <a:ln w="9525">
            <a:noFill/>
            <a:miter lim="800000"/>
            <a:headEnd/>
            <a:tailEnd/>
          </a:ln>
        </p:spPr>
        <p:txBody>
          <a:bodyPr lIns="0" tIns="0" rIns="0" bIns="0" anchor="ctr"/>
          <a:lstStyle>
            <a:lvl1pPr eaLnBrk="0" hangingPunct="0">
              <a:defRPr sz="2400">
                <a:solidFill>
                  <a:schemeClr val="tx1"/>
                </a:solidFill>
                <a:latin typeface="Arial" panose="020B0604020202020204" pitchFamily="34" charset="0"/>
              </a:defRPr>
            </a:lvl1pPr>
            <a:lvl2pPr marL="37931725" indent="-37474525" eaLnBrk="0" hangingPunct="0">
              <a:defRPr sz="2400">
                <a:solidFill>
                  <a:schemeClr val="tx1"/>
                </a:solidFill>
                <a:latin typeface="Arial" panose="020B0604020202020204" pitchFamily="34" charset="0"/>
              </a:defRPr>
            </a:lvl2pPr>
            <a:lvl3pPr eaLnBrk="0" hangingPunct="0">
              <a:defRPr sz="2400">
                <a:solidFill>
                  <a:schemeClr val="tx1"/>
                </a:solidFill>
                <a:latin typeface="Arial" panose="020B0604020202020204" pitchFamily="34" charset="0"/>
              </a:defRPr>
            </a:lvl3pPr>
            <a:lvl4pPr eaLnBrk="0" hangingPunct="0">
              <a:defRPr sz="2400">
                <a:solidFill>
                  <a:schemeClr val="tx1"/>
                </a:solidFill>
                <a:latin typeface="Arial" panose="020B0604020202020204" pitchFamily="34" charset="0"/>
              </a:defRPr>
            </a:lvl4pPr>
            <a:lvl5pPr eaLnBrk="0" hangingPunct="0">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1"/>
                </a:solidFill>
                <a:ea typeface="ＭＳ Ｐゴシック" charset="-128"/>
              </a:rPr>
              <a:t>Copyright </a:t>
            </a:r>
            <a:r>
              <a:rPr lang="en-US" sz="1200" dirty="0">
                <a:solidFill>
                  <a:schemeClr val="bg1"/>
                </a:solidFill>
              </a:rPr>
              <a:t>© 2018 Cengage. May not be copied, scanned, or duplicated, in whole or in part, except for use as permitted in a license distributed with a certain product or service or otherwise on a password-protected website for classroom use.</a:t>
            </a:r>
          </a:p>
        </p:txBody>
      </p:sp>
      <p:pic>
        <p:nvPicPr>
          <p:cNvPr id="9" name="Picture 4"/>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0" y="6345959"/>
            <a:ext cx="1316182" cy="435841"/>
          </a:xfrm>
          <a:prstGeom prst="rect">
            <a:avLst/>
          </a:prstGeom>
          <a:solidFill>
            <a:srgbClr val="364162"/>
          </a:solidFill>
          <a:ln>
            <a:noFill/>
          </a:ln>
        </p:spPr>
      </p:pic>
      <p:sp>
        <p:nvSpPr>
          <p:cNvPr id="11" name="Rectangle 5"/>
          <p:cNvSpPr>
            <a:spLocks noGrp="1" noChangeArrowheads="1"/>
          </p:cNvSpPr>
          <p:nvPr>
            <p:ph type="title"/>
          </p:nvPr>
        </p:nvSpPr>
        <p:spPr bwMode="auto">
          <a:xfrm>
            <a:off x="76200" y="38100"/>
            <a:ext cx="8915400" cy="1041569"/>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US" altLang="en-US" dirty="0"/>
          </a:p>
        </p:txBody>
      </p:sp>
    </p:spTree>
    <p:extLst>
      <p:ext uri="{BB962C8B-B14F-4D97-AF65-F5344CB8AC3E}">
        <p14:creationId xmlns:p14="http://schemas.microsoft.com/office/powerpoint/2010/main" val="788930147"/>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Lst>
  <p:hf hdr="0" ftr="0" dt="0"/>
  <p:txStyles>
    <p:titleStyle>
      <a:lvl1pPr algn="ctr" defTabSz="914400" rtl="0" eaLnBrk="1" latinLnBrk="0" hangingPunct="1">
        <a:spcBef>
          <a:spcPct val="0"/>
        </a:spcBef>
        <a:buNone/>
        <a:defRPr sz="3600" kern="1200">
          <a:solidFill>
            <a:schemeClr val="bg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Clr>
          <a:srgbClr val="364162"/>
        </a:buClr>
        <a:buFont typeface="Arial" pitchFamily="34" charset="0"/>
        <a:buChar char="•"/>
        <a:defRPr sz="2600" kern="1200">
          <a:solidFill>
            <a:schemeClr val="tx1"/>
          </a:solidFill>
          <a:latin typeface="Arial" pitchFamily="34" charset="0"/>
          <a:ea typeface="Verdana" pitchFamily="34" charset="0"/>
          <a:cs typeface="Arial" pitchFamily="34" charset="0"/>
        </a:defRPr>
      </a:lvl1pPr>
      <a:lvl2pPr marL="742950" indent="-285750" algn="l" defTabSz="914400" rtl="0" eaLnBrk="1" latinLnBrk="0" hangingPunct="1">
        <a:spcBef>
          <a:spcPct val="20000"/>
        </a:spcBef>
        <a:buClr>
          <a:srgbClr val="364162"/>
        </a:buClr>
        <a:buFont typeface="Arial" pitchFamily="34" charset="0"/>
        <a:buChar char="–"/>
        <a:defRPr sz="2400" kern="1200">
          <a:solidFill>
            <a:schemeClr val="tx1"/>
          </a:solidFill>
          <a:latin typeface="Arial" pitchFamily="34" charset="0"/>
          <a:ea typeface="Verdana" pitchFamily="34" charset="0"/>
          <a:cs typeface="Arial" pitchFamily="34" charset="0"/>
        </a:defRPr>
      </a:lvl2pPr>
      <a:lvl3pPr marL="1143000" indent="-228600" algn="l" defTabSz="914400" rtl="0" eaLnBrk="1" latinLnBrk="0" hangingPunct="1">
        <a:spcBef>
          <a:spcPct val="20000"/>
        </a:spcBef>
        <a:buClr>
          <a:srgbClr val="364162"/>
        </a:buClr>
        <a:buFont typeface="Wingdings" pitchFamily="2" charset="2"/>
        <a:buChar char="§"/>
        <a:defRPr sz="2200" kern="1200">
          <a:solidFill>
            <a:schemeClr val="tx1"/>
          </a:solidFill>
          <a:latin typeface="Arial" pitchFamily="34" charset="0"/>
          <a:ea typeface="Verdana" pitchFamily="34" charset="0"/>
          <a:cs typeface="Arial" pitchFamily="34" charset="0"/>
        </a:defRPr>
      </a:lvl3pPr>
      <a:lvl4pPr marL="1600200" indent="-228600" algn="l" defTabSz="914400" rtl="0" eaLnBrk="1" latinLnBrk="0" hangingPunct="1">
        <a:spcBef>
          <a:spcPct val="20000"/>
        </a:spcBef>
        <a:buClr>
          <a:srgbClr val="364162"/>
        </a:buClr>
        <a:buFont typeface="Courier New" pitchFamily="49" charset="0"/>
        <a:buChar char="o"/>
        <a:defRPr sz="2000" kern="1200">
          <a:solidFill>
            <a:schemeClr val="tx1"/>
          </a:solidFill>
          <a:latin typeface="Arial" pitchFamily="34" charset="0"/>
          <a:ea typeface="Verdana" pitchFamily="34" charset="0"/>
          <a:cs typeface="Arial" pitchFamily="34" charset="0"/>
        </a:defRPr>
      </a:lvl4pPr>
      <a:lvl5pPr marL="2057400" indent="-228600" algn="l" defTabSz="914400" rtl="0" eaLnBrk="1" latinLnBrk="0" hangingPunct="1">
        <a:spcBef>
          <a:spcPct val="20000"/>
        </a:spcBef>
        <a:buClr>
          <a:srgbClr val="364162"/>
        </a:buClr>
        <a:buFont typeface="Arial" pitchFamily="34" charset="0"/>
        <a:buChar char="»"/>
        <a:defRPr sz="2000"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pakistancode.gov.pk/pdffiles/administrator6a061efe0ed5bd153fa8b79b8eb4cba7.pdf"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nchr.gov.pk/press_release/statement-against-the-prevention-of-electronic-crimes-amendment-ordinance-2022/" TargetMode="External"/><Relationship Id="rId2" Type="http://schemas.openxmlformats.org/officeDocument/2006/relationships/hyperlink" Target="https://www.amnesty.org/en/latest/news/2022/02/pakistan-repeal-draconian-cyber-crime-law/"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 y="228600"/>
            <a:ext cx="8229600" cy="622828"/>
          </a:xfrm>
        </p:spPr>
        <p:txBody>
          <a:bodyPr/>
          <a:lstStyle/>
          <a:p>
            <a:pPr algn="l"/>
            <a:r>
              <a:rPr lang="en-US" altLang="en-US" dirty="0"/>
              <a:t>Principles of Information Security</a:t>
            </a:r>
            <a:endParaRPr lang="en-US" dirty="0"/>
          </a:p>
        </p:txBody>
      </p:sp>
      <p:sp>
        <p:nvSpPr>
          <p:cNvPr id="5" name="Text Placeholder 4"/>
          <p:cNvSpPr>
            <a:spLocks noGrp="1"/>
          </p:cNvSpPr>
          <p:nvPr>
            <p:ph type="body" sz="quarter" idx="13"/>
          </p:nvPr>
        </p:nvSpPr>
        <p:spPr>
          <a:xfrm>
            <a:off x="38100" y="816430"/>
            <a:ext cx="8229600" cy="478970"/>
          </a:xfrm>
        </p:spPr>
        <p:txBody>
          <a:bodyPr/>
          <a:lstStyle/>
          <a:p>
            <a:r>
              <a:rPr lang="en-US" dirty="0"/>
              <a:t>Sixth Edition</a:t>
            </a:r>
          </a:p>
        </p:txBody>
      </p:sp>
      <p:sp>
        <p:nvSpPr>
          <p:cNvPr id="6" name="Text Placeholder 5"/>
          <p:cNvSpPr>
            <a:spLocks noGrp="1"/>
          </p:cNvSpPr>
          <p:nvPr>
            <p:ph type="body" sz="quarter" idx="14"/>
          </p:nvPr>
        </p:nvSpPr>
        <p:spPr>
          <a:xfrm>
            <a:off x="4495800" y="2057400"/>
            <a:ext cx="4267200" cy="3810000"/>
          </a:xfrm>
        </p:spPr>
        <p:txBody>
          <a:bodyPr anchor="ctr"/>
          <a:lstStyle/>
          <a:p>
            <a:pPr algn="ctr"/>
            <a:r>
              <a:rPr lang="en-US" sz="4000" dirty="0"/>
              <a:t>Legal, Ethical, and Professional Issues in Information Security</a:t>
            </a:r>
          </a:p>
        </p:txBody>
      </p:sp>
      <p:pic>
        <p:nvPicPr>
          <p:cNvPr id="1026" name="Picture 2" descr="Book cover reads book name, title, edition number, and name of the author as follows: &quot;Information Security,&quot; &quot;Principles of Information Security,&quot; “Sixth Edition,&quot; and &quot;Michael E. Whitman&quot; and  &quot;Herbert J. Mattord.&quot; A photo on the cover page shows a screenshot with the close up view of digital cod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470356"/>
            <a:ext cx="3332305" cy="4701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Placeholder 6"/>
          <p:cNvSpPr>
            <a:spLocks noGrp="1"/>
          </p:cNvSpPr>
          <p:nvPr>
            <p:ph type="body" sz="quarter" idx="15"/>
          </p:nvPr>
        </p:nvSpPr>
        <p:spPr>
          <a:xfrm>
            <a:off x="1435100" y="6261658"/>
            <a:ext cx="7696200" cy="604230"/>
          </a:xfrm>
        </p:spPr>
        <p:txBody>
          <a:bodyPr/>
          <a:lstStyle/>
          <a:p>
            <a:pPr lvl="0" algn="ctr" eaLnBrk="0" fontAlgn="base" hangingPunct="0">
              <a:spcBef>
                <a:spcPct val="0"/>
              </a:spcBef>
              <a:spcAft>
                <a:spcPct val="0"/>
              </a:spcAft>
              <a:buClrTx/>
              <a:defRPr/>
            </a:pPr>
            <a:r>
              <a:rPr lang="en-US" sz="1200" dirty="0">
                <a:solidFill>
                  <a:schemeClr val="bg1"/>
                </a:solidFill>
                <a:ea typeface="ＭＳ Ｐゴシック" charset="-128"/>
              </a:rPr>
              <a:t>Copyright </a:t>
            </a:r>
            <a:r>
              <a:rPr lang="en-US" sz="1200" dirty="0">
                <a:solidFill>
                  <a:schemeClr val="bg1"/>
                </a:solidFill>
              </a:rPr>
              <a:t>© 2018 Cengage. May not be copied, scanned, or duplicated, in whole or in part, except for use as permitted in a license distributed with a certain product or service or otherwise on a password-protected website for classroom use.</a:t>
            </a:r>
          </a:p>
        </p:txBody>
      </p:sp>
      <p:pic>
        <p:nvPicPr>
          <p:cNvPr id="8" name="Picture 4" title="Cengage Logo"/>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345959"/>
            <a:ext cx="1316182" cy="435841"/>
          </a:xfrm>
          <a:prstGeom prst="rect">
            <a:avLst/>
          </a:prstGeom>
          <a:solidFill>
            <a:srgbClr val="364162"/>
          </a:solidFill>
          <a:ln>
            <a:noFill/>
          </a:ln>
        </p:spPr>
      </p:pic>
    </p:spTree>
    <p:extLst>
      <p:ext uri="{BB962C8B-B14F-4D97-AF65-F5344CB8AC3E}">
        <p14:creationId xmlns:p14="http://schemas.microsoft.com/office/powerpoint/2010/main" val="11005777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5BB89A-822D-1A2D-C14B-EDEAC91B8B28}"/>
              </a:ext>
            </a:extLst>
          </p:cNvPr>
          <p:cNvSpPr>
            <a:spLocks noGrp="1"/>
          </p:cNvSpPr>
          <p:nvPr>
            <p:ph type="title"/>
          </p:nvPr>
        </p:nvSpPr>
        <p:spPr/>
        <p:txBody>
          <a:bodyPr/>
          <a:lstStyle/>
          <a:p>
            <a:r>
              <a:rPr lang="en-US" dirty="0"/>
              <a:t>Cyber Laws in Pakistan</a:t>
            </a:r>
          </a:p>
        </p:txBody>
      </p:sp>
      <p:sp>
        <p:nvSpPr>
          <p:cNvPr id="3" name="Content Placeholder 2">
            <a:extLst>
              <a:ext uri="{FF2B5EF4-FFF2-40B4-BE49-F238E27FC236}">
                <a16:creationId xmlns:a16="http://schemas.microsoft.com/office/drawing/2014/main" xmlns="" id="{6C593C52-CD1D-5A30-1526-78B7159BC484}"/>
              </a:ext>
            </a:extLst>
          </p:cNvPr>
          <p:cNvSpPr>
            <a:spLocks noGrp="1"/>
          </p:cNvSpPr>
          <p:nvPr>
            <p:ph idx="1"/>
          </p:nvPr>
        </p:nvSpPr>
        <p:spPr/>
        <p:txBody>
          <a:bodyPr/>
          <a:lstStyle/>
          <a:p>
            <a:r>
              <a:rPr lang="en-US" dirty="0"/>
              <a:t>Electronic Transaction Ordinance 2002</a:t>
            </a:r>
          </a:p>
          <a:p>
            <a:pPr lvl="1"/>
            <a:r>
              <a:rPr lang="en-US" dirty="0"/>
              <a:t>First IT-related legislation</a:t>
            </a:r>
          </a:p>
          <a:p>
            <a:pPr lvl="1"/>
            <a:r>
              <a:rPr lang="en-US" dirty="0"/>
              <a:t>Meant for protection of eCommerce business</a:t>
            </a:r>
          </a:p>
          <a:p>
            <a:pPr lvl="1"/>
            <a:r>
              <a:rPr lang="en-US" dirty="0"/>
              <a:t>Focused more on legal recognition of electronic documents</a:t>
            </a:r>
          </a:p>
          <a:p>
            <a:r>
              <a:rPr lang="en-US" dirty="0"/>
              <a:t>Electronic Crimes Bill 2007</a:t>
            </a:r>
          </a:p>
          <a:p>
            <a:pPr lvl="1"/>
            <a:r>
              <a:rPr lang="en-US" dirty="0"/>
              <a:t>Defined several new offences, like electronic forgery, cyberstalking, data damage etc.</a:t>
            </a:r>
          </a:p>
          <a:p>
            <a:r>
              <a:rPr lang="en-US" dirty="0"/>
              <a:t>Prevention of Electronic Crimes Act 2016</a:t>
            </a:r>
          </a:p>
          <a:p>
            <a:pPr lvl="1"/>
            <a:r>
              <a:rPr lang="en-US" dirty="0"/>
              <a:t>Revised form of 2007 bill</a:t>
            </a:r>
          </a:p>
        </p:txBody>
      </p:sp>
    </p:spTree>
    <p:extLst>
      <p:ext uri="{BB962C8B-B14F-4D97-AF65-F5344CB8AC3E}">
        <p14:creationId xmlns:p14="http://schemas.microsoft.com/office/powerpoint/2010/main" val="1345985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AFDE89-3B13-3755-C25E-EF204CB128F7}"/>
              </a:ext>
            </a:extLst>
          </p:cNvPr>
          <p:cNvSpPr>
            <a:spLocks noGrp="1"/>
          </p:cNvSpPr>
          <p:nvPr>
            <p:ph type="title"/>
          </p:nvPr>
        </p:nvSpPr>
        <p:spPr/>
        <p:txBody>
          <a:bodyPr/>
          <a:lstStyle/>
          <a:p>
            <a:r>
              <a:rPr lang="en-US" dirty="0"/>
              <a:t>PECA 2016</a:t>
            </a:r>
          </a:p>
        </p:txBody>
      </p:sp>
      <p:sp>
        <p:nvSpPr>
          <p:cNvPr id="3" name="Content Placeholder 2">
            <a:extLst>
              <a:ext uri="{FF2B5EF4-FFF2-40B4-BE49-F238E27FC236}">
                <a16:creationId xmlns:a16="http://schemas.microsoft.com/office/drawing/2014/main" xmlns="" id="{EF63F47C-57C6-2E16-E69F-49357E57C36E}"/>
              </a:ext>
            </a:extLst>
          </p:cNvPr>
          <p:cNvSpPr>
            <a:spLocks noGrp="1"/>
          </p:cNvSpPr>
          <p:nvPr>
            <p:ph idx="1"/>
          </p:nvPr>
        </p:nvSpPr>
        <p:spPr/>
        <p:txBody>
          <a:bodyPr/>
          <a:lstStyle/>
          <a:p>
            <a:r>
              <a:rPr lang="en-US" dirty="0"/>
              <a:t>Defines several offenses and punishments</a:t>
            </a:r>
          </a:p>
          <a:p>
            <a:r>
              <a:rPr lang="en-US" dirty="0"/>
              <a:t>Applies to</a:t>
            </a:r>
          </a:p>
          <a:p>
            <a:pPr lvl="1"/>
            <a:r>
              <a:rPr lang="en-US" dirty="0"/>
              <a:t>All over Pakistan</a:t>
            </a:r>
          </a:p>
          <a:p>
            <a:pPr lvl="1"/>
            <a:r>
              <a:rPr lang="en-US" dirty="0"/>
              <a:t>Pakistanis abroad</a:t>
            </a:r>
          </a:p>
          <a:p>
            <a:pPr lvl="1"/>
            <a:r>
              <a:rPr lang="en-US" dirty="0"/>
              <a:t>Persons outside Pakistan if they commits an offence affecting Pakistani persons or data</a:t>
            </a:r>
          </a:p>
          <a:p>
            <a:endParaRPr lang="en-US" dirty="0"/>
          </a:p>
          <a:p>
            <a:pPr marL="0" indent="0">
              <a:buNone/>
            </a:pPr>
            <a:r>
              <a:rPr lang="en-US" dirty="0"/>
              <a:t>PECA 2016 full text</a:t>
            </a:r>
          </a:p>
          <a:p>
            <a:r>
              <a:rPr lang="en-US" dirty="0">
                <a:hlinkClick r:id="rId2"/>
              </a:rPr>
              <a:t>https://pakistancode.gov.pk/pdffiles/administrator6a061efe0ed5bd153fa8b79b8eb4cba7.pdf</a:t>
            </a:r>
            <a:endParaRPr lang="en-US" dirty="0"/>
          </a:p>
          <a:p>
            <a:endParaRPr lang="en-US" dirty="0"/>
          </a:p>
          <a:p>
            <a:endParaRPr lang="en-US" dirty="0"/>
          </a:p>
        </p:txBody>
      </p:sp>
    </p:spTree>
    <p:extLst>
      <p:ext uri="{BB962C8B-B14F-4D97-AF65-F5344CB8AC3E}">
        <p14:creationId xmlns:p14="http://schemas.microsoft.com/office/powerpoint/2010/main" val="4280699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0F4865-CCF4-E68B-FD33-145EBD40D61E}"/>
              </a:ext>
            </a:extLst>
          </p:cNvPr>
          <p:cNvSpPr>
            <a:spLocks noGrp="1"/>
          </p:cNvSpPr>
          <p:nvPr>
            <p:ph type="title"/>
          </p:nvPr>
        </p:nvSpPr>
        <p:spPr/>
        <p:txBody>
          <a:bodyPr/>
          <a:lstStyle/>
          <a:p>
            <a:r>
              <a:rPr lang="en-US" dirty="0"/>
              <a:t>Some Offenses &amp; Punishments</a:t>
            </a:r>
          </a:p>
        </p:txBody>
      </p:sp>
      <p:graphicFrame>
        <p:nvGraphicFramePr>
          <p:cNvPr id="4" name="Content Placeholder 3">
            <a:extLst>
              <a:ext uri="{FF2B5EF4-FFF2-40B4-BE49-F238E27FC236}">
                <a16:creationId xmlns:a16="http://schemas.microsoft.com/office/drawing/2014/main" xmlns="" id="{A7A2ED4D-AFC8-2FD9-5778-05E07DFB54C0}"/>
              </a:ext>
            </a:extLst>
          </p:cNvPr>
          <p:cNvGraphicFramePr>
            <a:graphicFrameLocks noGrp="1"/>
          </p:cNvGraphicFramePr>
          <p:nvPr>
            <p:ph idx="1"/>
            <p:extLst>
              <p:ext uri="{D42A27DB-BD31-4B8C-83A1-F6EECF244321}">
                <p14:modId xmlns:p14="http://schemas.microsoft.com/office/powerpoint/2010/main" val="992128222"/>
              </p:ext>
            </p:extLst>
          </p:nvPr>
        </p:nvGraphicFramePr>
        <p:xfrm>
          <a:off x="190500" y="2057400"/>
          <a:ext cx="8763000" cy="3291840"/>
        </p:xfrm>
        <a:graphic>
          <a:graphicData uri="http://schemas.openxmlformats.org/drawingml/2006/table">
            <a:tbl>
              <a:tblPr firstRow="1" bandRow="1">
                <a:tableStyleId>{5C22544A-7EE6-4342-B048-85BDC9FD1C3A}</a:tableStyleId>
              </a:tblPr>
              <a:tblGrid>
                <a:gridCol w="2019300">
                  <a:extLst>
                    <a:ext uri="{9D8B030D-6E8A-4147-A177-3AD203B41FA5}">
                      <a16:colId xmlns:a16="http://schemas.microsoft.com/office/drawing/2014/main" xmlns="" val="1109793313"/>
                    </a:ext>
                  </a:extLst>
                </a:gridCol>
                <a:gridCol w="3962400">
                  <a:extLst>
                    <a:ext uri="{9D8B030D-6E8A-4147-A177-3AD203B41FA5}">
                      <a16:colId xmlns:a16="http://schemas.microsoft.com/office/drawing/2014/main" xmlns="" val="1497117546"/>
                    </a:ext>
                  </a:extLst>
                </a:gridCol>
                <a:gridCol w="2781300">
                  <a:extLst>
                    <a:ext uri="{9D8B030D-6E8A-4147-A177-3AD203B41FA5}">
                      <a16:colId xmlns:a16="http://schemas.microsoft.com/office/drawing/2014/main" xmlns="" val="516516385"/>
                    </a:ext>
                  </a:extLst>
                </a:gridCol>
              </a:tblGrid>
              <a:tr h="370840">
                <a:tc>
                  <a:txBody>
                    <a:bodyPr/>
                    <a:lstStyle/>
                    <a:p>
                      <a:pPr algn="ctr"/>
                      <a:r>
                        <a:rPr lang="en-US" sz="2400" dirty="0"/>
                        <a:t>Action</a:t>
                      </a:r>
                    </a:p>
                  </a:txBody>
                  <a:tcPr anchor="ctr"/>
                </a:tc>
                <a:tc>
                  <a:txBody>
                    <a:bodyPr/>
                    <a:lstStyle/>
                    <a:p>
                      <a:pPr algn="ctr"/>
                      <a:r>
                        <a:rPr lang="en-US" sz="2400" dirty="0"/>
                        <a:t>Information/Data</a:t>
                      </a:r>
                    </a:p>
                  </a:txBody>
                  <a:tcPr anchor="ctr"/>
                </a:tc>
                <a:tc>
                  <a:txBody>
                    <a:bodyPr/>
                    <a:lstStyle/>
                    <a:p>
                      <a:pPr algn="ctr"/>
                      <a:r>
                        <a:rPr lang="en-US" sz="2400" dirty="0"/>
                        <a:t>Critical Infrastructure</a:t>
                      </a:r>
                    </a:p>
                  </a:txBody>
                  <a:tcPr anchor="ctr"/>
                </a:tc>
                <a:extLst>
                  <a:ext uri="{0D108BD9-81ED-4DB2-BD59-A6C34878D82A}">
                    <a16:rowId xmlns:a16="http://schemas.microsoft.com/office/drawing/2014/main" xmlns="" val="2027506488"/>
                  </a:ext>
                </a:extLst>
              </a:tr>
              <a:tr h="370840">
                <a:tc>
                  <a:txBody>
                    <a:bodyPr/>
                    <a:lstStyle/>
                    <a:p>
                      <a:pPr algn="l"/>
                      <a:r>
                        <a:rPr lang="en-US" sz="2400" dirty="0"/>
                        <a:t>Unauthorized Access</a:t>
                      </a:r>
                    </a:p>
                  </a:txBody>
                  <a:tcPr anchor="ctr"/>
                </a:tc>
                <a:tc>
                  <a:txBody>
                    <a:bodyPr/>
                    <a:lstStyle/>
                    <a:p>
                      <a:pPr algn="ctr"/>
                      <a:r>
                        <a:rPr lang="en-US" sz="2400" dirty="0"/>
                        <a:t>up to 3 months imprisonment</a:t>
                      </a:r>
                    </a:p>
                    <a:p>
                      <a:pPr algn="ctr"/>
                      <a:r>
                        <a:rPr lang="en-US" sz="2400" dirty="0"/>
                        <a:t>and/or fine of up to Rs 50,000</a:t>
                      </a:r>
                    </a:p>
                  </a:txBody>
                  <a:tcPr anchor="ctr"/>
                </a:tc>
                <a:tc>
                  <a:txBody>
                    <a:bodyPr/>
                    <a:lstStyle/>
                    <a:p>
                      <a:pPr algn="ctr"/>
                      <a:r>
                        <a:rPr lang="en-US" sz="2400" dirty="0"/>
                        <a:t>3 years</a:t>
                      </a:r>
                    </a:p>
                    <a:p>
                      <a:pPr algn="ctr"/>
                      <a:r>
                        <a:rPr lang="en-US" sz="2400" dirty="0"/>
                        <a:t>Rs 1 million</a:t>
                      </a:r>
                    </a:p>
                  </a:txBody>
                  <a:tcPr anchor="ctr"/>
                </a:tc>
                <a:extLst>
                  <a:ext uri="{0D108BD9-81ED-4DB2-BD59-A6C34878D82A}">
                    <a16:rowId xmlns:a16="http://schemas.microsoft.com/office/drawing/2014/main" xmlns="" val="1099104623"/>
                  </a:ext>
                </a:extLst>
              </a:tr>
              <a:tr h="370840">
                <a:tc>
                  <a:txBody>
                    <a:bodyPr/>
                    <a:lstStyle/>
                    <a:p>
                      <a:pPr algn="l"/>
                      <a:r>
                        <a:rPr lang="en-US" sz="2400" dirty="0"/>
                        <a:t>Unauthorized Copy</a:t>
                      </a:r>
                    </a:p>
                  </a:txBody>
                  <a:tcPr anchor="ctr"/>
                </a:tc>
                <a:tc>
                  <a:txBody>
                    <a:bodyPr/>
                    <a:lstStyle/>
                    <a:p>
                      <a:pPr algn="ctr"/>
                      <a:r>
                        <a:rPr lang="en-US" sz="2400" dirty="0"/>
                        <a:t>6 months</a:t>
                      </a:r>
                    </a:p>
                    <a:p>
                      <a:pPr algn="ctr"/>
                      <a:r>
                        <a:rPr lang="en-US" sz="2400" dirty="0"/>
                        <a:t>Rs 1 lac</a:t>
                      </a:r>
                    </a:p>
                  </a:txBody>
                  <a:tcPr anchor="ctr"/>
                </a:tc>
                <a:tc>
                  <a:txBody>
                    <a:bodyPr/>
                    <a:lstStyle/>
                    <a:p>
                      <a:pPr algn="ctr"/>
                      <a:r>
                        <a:rPr lang="en-US" sz="2400" dirty="0"/>
                        <a:t>5 years</a:t>
                      </a:r>
                    </a:p>
                    <a:p>
                      <a:pPr algn="ctr"/>
                      <a:r>
                        <a:rPr lang="en-US" sz="2400" dirty="0"/>
                        <a:t>Rs 5 million</a:t>
                      </a:r>
                    </a:p>
                  </a:txBody>
                  <a:tcPr anchor="ctr"/>
                </a:tc>
                <a:extLst>
                  <a:ext uri="{0D108BD9-81ED-4DB2-BD59-A6C34878D82A}">
                    <a16:rowId xmlns:a16="http://schemas.microsoft.com/office/drawing/2014/main" xmlns="" val="1650481858"/>
                  </a:ext>
                </a:extLst>
              </a:tr>
              <a:tr h="370840">
                <a:tc>
                  <a:txBody>
                    <a:bodyPr/>
                    <a:lstStyle/>
                    <a:p>
                      <a:pPr algn="l"/>
                      <a:r>
                        <a:rPr lang="en-US" sz="2400" dirty="0"/>
                        <a:t>Unauthorized Interference</a:t>
                      </a:r>
                    </a:p>
                  </a:txBody>
                  <a:tcPr anchor="ctr"/>
                </a:tc>
                <a:tc>
                  <a:txBody>
                    <a:bodyPr/>
                    <a:lstStyle/>
                    <a:p>
                      <a:pPr algn="ctr"/>
                      <a:r>
                        <a:rPr lang="en-US" sz="2400" dirty="0"/>
                        <a:t>2 years</a:t>
                      </a:r>
                    </a:p>
                    <a:p>
                      <a:pPr algn="ctr"/>
                      <a:r>
                        <a:rPr lang="en-US" sz="2400" dirty="0"/>
                        <a:t>Rs 5 lac</a:t>
                      </a:r>
                    </a:p>
                  </a:txBody>
                  <a:tcPr anchor="ctr"/>
                </a:tc>
                <a:tc>
                  <a:txBody>
                    <a:bodyPr/>
                    <a:lstStyle/>
                    <a:p>
                      <a:pPr algn="ctr"/>
                      <a:r>
                        <a:rPr lang="en-US" sz="2400" dirty="0"/>
                        <a:t>7 years</a:t>
                      </a:r>
                    </a:p>
                    <a:p>
                      <a:pPr algn="ctr"/>
                      <a:r>
                        <a:rPr lang="en-US" sz="2400" dirty="0"/>
                        <a:t>Rs 10 million</a:t>
                      </a:r>
                    </a:p>
                  </a:txBody>
                  <a:tcPr anchor="ctr"/>
                </a:tc>
                <a:extLst>
                  <a:ext uri="{0D108BD9-81ED-4DB2-BD59-A6C34878D82A}">
                    <a16:rowId xmlns:a16="http://schemas.microsoft.com/office/drawing/2014/main" xmlns="" val="2367173791"/>
                  </a:ext>
                </a:extLst>
              </a:tr>
            </a:tbl>
          </a:graphicData>
        </a:graphic>
      </p:graphicFrame>
    </p:spTree>
    <p:extLst>
      <p:ext uri="{BB962C8B-B14F-4D97-AF65-F5344CB8AC3E}">
        <p14:creationId xmlns:p14="http://schemas.microsoft.com/office/powerpoint/2010/main" val="3378382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2247A5-9BBA-C8B1-2EC4-86933485316E}"/>
              </a:ext>
            </a:extLst>
          </p:cNvPr>
          <p:cNvSpPr>
            <a:spLocks noGrp="1"/>
          </p:cNvSpPr>
          <p:nvPr>
            <p:ph type="title"/>
          </p:nvPr>
        </p:nvSpPr>
        <p:spPr/>
        <p:txBody>
          <a:bodyPr/>
          <a:lstStyle/>
          <a:p>
            <a:r>
              <a:rPr lang="en-US" dirty="0"/>
              <a:t>More offences</a:t>
            </a:r>
          </a:p>
        </p:txBody>
      </p:sp>
      <p:sp>
        <p:nvSpPr>
          <p:cNvPr id="3" name="Content Placeholder 2">
            <a:extLst>
              <a:ext uri="{FF2B5EF4-FFF2-40B4-BE49-F238E27FC236}">
                <a16:creationId xmlns:a16="http://schemas.microsoft.com/office/drawing/2014/main" xmlns="" id="{A6782373-C721-262B-4F17-613193C284D4}"/>
              </a:ext>
            </a:extLst>
          </p:cNvPr>
          <p:cNvSpPr>
            <a:spLocks noGrp="1"/>
          </p:cNvSpPr>
          <p:nvPr>
            <p:ph idx="1"/>
          </p:nvPr>
        </p:nvSpPr>
        <p:spPr/>
        <p:txBody>
          <a:bodyPr/>
          <a:lstStyle/>
          <a:p>
            <a:r>
              <a:rPr lang="en-US" dirty="0"/>
              <a:t>Electronic forgery or fraud</a:t>
            </a:r>
          </a:p>
          <a:p>
            <a:r>
              <a:rPr lang="en-US" dirty="0"/>
              <a:t>Using another person’s identity</a:t>
            </a:r>
          </a:p>
          <a:p>
            <a:r>
              <a:rPr lang="en-US" dirty="0"/>
              <a:t>Distributing and transmitting malicious code (malware)</a:t>
            </a:r>
          </a:p>
          <a:p>
            <a:r>
              <a:rPr lang="en-US" dirty="0"/>
              <a:t>Cyber stalking / cyber bullying</a:t>
            </a:r>
          </a:p>
          <a:p>
            <a:pPr lvl="1"/>
            <a:r>
              <a:rPr lang="en-US" dirty="0"/>
              <a:t>Intimidating or harassing a person over electronic media</a:t>
            </a:r>
          </a:p>
          <a:p>
            <a:pPr lvl="1"/>
            <a:r>
              <a:rPr lang="en-US" dirty="0"/>
              <a:t>Includes blackmailing with inappropriate photo/video</a:t>
            </a:r>
          </a:p>
          <a:p>
            <a:r>
              <a:rPr lang="en-US" dirty="0"/>
              <a:t>Spamming</a:t>
            </a:r>
          </a:p>
          <a:p>
            <a:pPr lvl="1"/>
            <a:r>
              <a:rPr lang="en-US" dirty="0"/>
              <a:t>Sending unsolicited information without permission from recipient (marketing emails/SMS)</a:t>
            </a:r>
          </a:p>
        </p:txBody>
      </p:sp>
    </p:spTree>
    <p:extLst>
      <p:ext uri="{BB962C8B-B14F-4D97-AF65-F5344CB8AC3E}">
        <p14:creationId xmlns:p14="http://schemas.microsoft.com/office/powerpoint/2010/main" val="39282802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2BF444-CE4E-28F2-168B-7B3A75CBFA9D}"/>
              </a:ext>
            </a:extLst>
          </p:cNvPr>
          <p:cNvSpPr>
            <a:spLocks noGrp="1"/>
          </p:cNvSpPr>
          <p:nvPr>
            <p:ph type="title"/>
          </p:nvPr>
        </p:nvSpPr>
        <p:spPr/>
        <p:txBody>
          <a:bodyPr/>
          <a:lstStyle/>
          <a:p>
            <a:r>
              <a:rPr lang="en-US" dirty="0"/>
              <a:t>Cognizable Offenses</a:t>
            </a:r>
          </a:p>
        </p:txBody>
      </p:sp>
      <p:sp>
        <p:nvSpPr>
          <p:cNvPr id="3" name="Content Placeholder 2">
            <a:extLst>
              <a:ext uri="{FF2B5EF4-FFF2-40B4-BE49-F238E27FC236}">
                <a16:creationId xmlns:a16="http://schemas.microsoft.com/office/drawing/2014/main" xmlns="" id="{714F2AD3-8E39-F3BC-64BC-97B08A3732B5}"/>
              </a:ext>
            </a:extLst>
          </p:cNvPr>
          <p:cNvSpPr>
            <a:spLocks noGrp="1"/>
          </p:cNvSpPr>
          <p:nvPr>
            <p:ph idx="1"/>
          </p:nvPr>
        </p:nvSpPr>
        <p:spPr/>
        <p:txBody>
          <a:bodyPr/>
          <a:lstStyle/>
          <a:p>
            <a:pPr marL="0" indent="0">
              <a:buNone/>
            </a:pPr>
            <a:r>
              <a:rPr lang="en-US" dirty="0"/>
              <a:t>Following offenses are cognizable, i.e. law enforcement can start arrests and investigation without judicial warrant.</a:t>
            </a:r>
          </a:p>
          <a:p>
            <a:r>
              <a:rPr lang="en-US" dirty="0"/>
              <a:t>Cyber terrorism</a:t>
            </a:r>
          </a:p>
          <a:p>
            <a:pPr lvl="1"/>
            <a:r>
              <a:rPr lang="en-US" dirty="0"/>
              <a:t>Creating fear/panic in Government or public</a:t>
            </a:r>
          </a:p>
          <a:p>
            <a:pPr lvl="1"/>
            <a:r>
              <a:rPr lang="en-US" dirty="0"/>
              <a:t>Penalty of up to 14 year imprisonment and up to 50 million fine</a:t>
            </a:r>
          </a:p>
          <a:p>
            <a:r>
              <a:rPr lang="en-US" dirty="0"/>
              <a:t>Offence against dignity of a person</a:t>
            </a:r>
          </a:p>
          <a:p>
            <a:pPr lvl="1"/>
            <a:r>
              <a:rPr lang="en-US" dirty="0"/>
              <a:t>e.g. spreading deepfake videos</a:t>
            </a:r>
          </a:p>
          <a:p>
            <a:r>
              <a:rPr lang="en-US" dirty="0"/>
              <a:t>Child Pornography</a:t>
            </a:r>
          </a:p>
          <a:p>
            <a:endParaRPr lang="en-US" dirty="0"/>
          </a:p>
          <a:p>
            <a:endParaRPr lang="en-US" dirty="0"/>
          </a:p>
          <a:p>
            <a:endParaRPr lang="en-US" dirty="0"/>
          </a:p>
        </p:txBody>
      </p:sp>
    </p:spTree>
    <p:extLst>
      <p:ext uri="{BB962C8B-B14F-4D97-AF65-F5344CB8AC3E}">
        <p14:creationId xmlns:p14="http://schemas.microsoft.com/office/powerpoint/2010/main" val="3069692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0F8A85-2D2C-B271-F96B-10368792D4BD}"/>
              </a:ext>
            </a:extLst>
          </p:cNvPr>
          <p:cNvSpPr>
            <a:spLocks noGrp="1"/>
          </p:cNvSpPr>
          <p:nvPr>
            <p:ph type="title"/>
          </p:nvPr>
        </p:nvSpPr>
        <p:spPr/>
        <p:txBody>
          <a:bodyPr/>
          <a:lstStyle/>
          <a:p>
            <a:r>
              <a:rPr lang="en-US" dirty="0"/>
              <a:t>Investigating Agency</a:t>
            </a:r>
          </a:p>
        </p:txBody>
      </p:sp>
      <p:sp>
        <p:nvSpPr>
          <p:cNvPr id="3" name="Content Placeholder 2">
            <a:extLst>
              <a:ext uri="{FF2B5EF4-FFF2-40B4-BE49-F238E27FC236}">
                <a16:creationId xmlns:a16="http://schemas.microsoft.com/office/drawing/2014/main" xmlns="" id="{906D9AF7-7C91-ACAB-8D6F-9D8DBB0D3BF6}"/>
              </a:ext>
            </a:extLst>
          </p:cNvPr>
          <p:cNvSpPr>
            <a:spLocks noGrp="1"/>
          </p:cNvSpPr>
          <p:nvPr>
            <p:ph idx="1"/>
          </p:nvPr>
        </p:nvSpPr>
        <p:spPr/>
        <p:txBody>
          <a:bodyPr/>
          <a:lstStyle/>
          <a:p>
            <a:r>
              <a:rPr lang="en-US" dirty="0"/>
              <a:t>The act gives exclusive powers to Federal Investigative Agency (FIA) to investigate and charge cases against such crimes</a:t>
            </a:r>
            <a:endParaRPr lang="en-US" b="0" i="0" dirty="0">
              <a:solidFill>
                <a:srgbClr val="212121"/>
              </a:solidFill>
              <a:effectLst/>
              <a:latin typeface="Roboto" panose="02000000000000000000" pitchFamily="2" charset="0"/>
            </a:endParaRPr>
          </a:p>
          <a:p>
            <a:pPr lvl="1"/>
            <a:r>
              <a:rPr lang="en-US" b="0" i="0" dirty="0">
                <a:solidFill>
                  <a:srgbClr val="212121"/>
                </a:solidFill>
                <a:effectLst/>
                <a:latin typeface="Roboto" panose="02000000000000000000" pitchFamily="2" charset="0"/>
              </a:rPr>
              <a:t>Cybercrime wing of </a:t>
            </a:r>
            <a:r>
              <a:rPr lang="en-US" dirty="0"/>
              <a:t>FIA is the only agency currently authorized.</a:t>
            </a:r>
          </a:p>
          <a:p>
            <a:pPr lvl="1"/>
            <a:r>
              <a:rPr lang="en-US" dirty="0"/>
              <a:t>Provincial police organizations are not authorized</a:t>
            </a:r>
          </a:p>
        </p:txBody>
      </p:sp>
    </p:spTree>
    <p:extLst>
      <p:ext uri="{BB962C8B-B14F-4D97-AF65-F5344CB8AC3E}">
        <p14:creationId xmlns:p14="http://schemas.microsoft.com/office/powerpoint/2010/main" val="3782067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5B9BC8-1448-7492-EF1D-9BF613D2F099}"/>
              </a:ext>
            </a:extLst>
          </p:cNvPr>
          <p:cNvSpPr>
            <a:spLocks noGrp="1"/>
          </p:cNvSpPr>
          <p:nvPr>
            <p:ph type="title"/>
          </p:nvPr>
        </p:nvSpPr>
        <p:spPr/>
        <p:txBody>
          <a:bodyPr/>
          <a:lstStyle/>
          <a:p>
            <a:r>
              <a:rPr lang="en-US" dirty="0"/>
              <a:t>PECA 2022 Amendment</a:t>
            </a:r>
          </a:p>
        </p:txBody>
      </p:sp>
      <p:sp>
        <p:nvSpPr>
          <p:cNvPr id="3" name="Content Placeholder 2">
            <a:extLst>
              <a:ext uri="{FF2B5EF4-FFF2-40B4-BE49-F238E27FC236}">
                <a16:creationId xmlns:a16="http://schemas.microsoft.com/office/drawing/2014/main" xmlns="" id="{3B74C0A4-E19D-E0DD-C3BE-1C96CD19217D}"/>
              </a:ext>
            </a:extLst>
          </p:cNvPr>
          <p:cNvSpPr>
            <a:spLocks noGrp="1"/>
          </p:cNvSpPr>
          <p:nvPr>
            <p:ph idx="1"/>
          </p:nvPr>
        </p:nvSpPr>
        <p:spPr/>
        <p:txBody>
          <a:bodyPr/>
          <a:lstStyle/>
          <a:p>
            <a:r>
              <a:rPr lang="en-US" dirty="0"/>
              <a:t>The section “Offence against dignity of a person” is amended to include online “defamation” of military authorities and judiciary.</a:t>
            </a:r>
          </a:p>
          <a:p>
            <a:endParaRPr lang="en-US" dirty="0"/>
          </a:p>
          <a:p>
            <a:pPr marL="0" indent="0">
              <a:buNone/>
            </a:pPr>
            <a:r>
              <a:rPr lang="en-US" b="1" dirty="0"/>
              <a:t>Criticism</a:t>
            </a:r>
          </a:p>
          <a:p>
            <a:r>
              <a:rPr lang="en-US" dirty="0">
                <a:hlinkClick r:id="rId2"/>
              </a:rPr>
              <a:t>https://www.amnesty.org/en/latest/news/2022/02/pakistan-repeal-draconian-cyber-crime-law/</a:t>
            </a:r>
            <a:endParaRPr lang="en-US" dirty="0"/>
          </a:p>
          <a:p>
            <a:r>
              <a:rPr lang="en-US" dirty="0">
                <a:hlinkClick r:id="rId3"/>
              </a:rPr>
              <a:t>https://www.nchr.gov.pk/press_release/statement-against-the-prevention-of-electronic-crimes-amendment-ordinance-2022/</a:t>
            </a:r>
            <a:endParaRPr lang="en-US" dirty="0"/>
          </a:p>
        </p:txBody>
      </p:sp>
    </p:spTree>
    <p:extLst>
      <p:ext uri="{BB962C8B-B14F-4D97-AF65-F5344CB8AC3E}">
        <p14:creationId xmlns:p14="http://schemas.microsoft.com/office/powerpoint/2010/main" val="11348726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noChangeArrowheads="1"/>
          </p:cNvSpPr>
          <p:nvPr>
            <p:ph type="title"/>
          </p:nvPr>
        </p:nvSpPr>
        <p:spPr/>
        <p:txBody>
          <a:bodyPr/>
          <a:lstStyle/>
          <a:p>
            <a:r>
              <a:rPr lang="en-GB" altLang="en-US"/>
              <a:t>International Laws and Legal Bodies</a:t>
            </a:r>
          </a:p>
        </p:txBody>
      </p:sp>
      <p:sp>
        <p:nvSpPr>
          <p:cNvPr id="59395" name="Content Placeholder 5"/>
          <p:cNvSpPr>
            <a:spLocks noGrp="1" noChangeArrowheads="1"/>
          </p:cNvSpPr>
          <p:nvPr>
            <p:ph idx="1"/>
          </p:nvPr>
        </p:nvSpPr>
        <p:spPr/>
        <p:txBody>
          <a:bodyPr/>
          <a:lstStyle/>
          <a:p>
            <a:r>
              <a:rPr lang="en-GB" altLang="en-US"/>
              <a:t>When organizations do business on the Internet, they do business globally.</a:t>
            </a:r>
          </a:p>
          <a:p>
            <a:r>
              <a:rPr lang="en-GB" altLang="en-US"/>
              <a:t>Professionals must be sensitive to the laws and ethical values of many different cultures, societies, and countries.</a:t>
            </a:r>
          </a:p>
          <a:p>
            <a:r>
              <a:rPr lang="en-GB" altLang="en-US"/>
              <a:t>Because of </a:t>
            </a:r>
            <a:r>
              <a:rPr lang="en-US" altLang="en-US"/>
              <a:t>the </a:t>
            </a:r>
            <a:r>
              <a:rPr lang="en-GB" altLang="en-US"/>
              <a:t>political complexities of relationships among nations and differences in culture, few international laws cover privacy and information security.</a:t>
            </a:r>
          </a:p>
          <a:p>
            <a:r>
              <a:rPr lang="en-GB" altLang="en-US"/>
              <a:t>These international laws are important but are limited in their enforceability.</a:t>
            </a:r>
          </a:p>
        </p:txBody>
      </p:sp>
    </p:spTree>
    <p:extLst>
      <p:ext uri="{BB962C8B-B14F-4D97-AF65-F5344CB8AC3E}">
        <p14:creationId xmlns:p14="http://schemas.microsoft.com/office/powerpoint/2010/main" val="88754392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noChangeArrowheads="1"/>
          </p:cNvSpPr>
          <p:nvPr>
            <p:ph type="title"/>
          </p:nvPr>
        </p:nvSpPr>
        <p:spPr/>
        <p:txBody>
          <a:bodyPr>
            <a:noAutofit/>
          </a:bodyPr>
          <a:lstStyle/>
          <a:p>
            <a:r>
              <a:rPr lang="en-GB" altLang="en-US" dirty="0"/>
              <a:t>WTO and the Agreement on Trade-Related Aspects of Intellectual Property Rights</a:t>
            </a:r>
          </a:p>
        </p:txBody>
      </p:sp>
      <p:sp>
        <p:nvSpPr>
          <p:cNvPr id="63491" name="Content Placeholder 5"/>
          <p:cNvSpPr>
            <a:spLocks noGrp="1" noChangeArrowheads="1"/>
          </p:cNvSpPr>
          <p:nvPr>
            <p:ph idx="1"/>
          </p:nvPr>
        </p:nvSpPr>
        <p:spPr/>
        <p:txBody>
          <a:bodyPr>
            <a:normAutofit fontScale="92500" lnSpcReduction="10000"/>
          </a:bodyPr>
          <a:lstStyle/>
          <a:p>
            <a:r>
              <a:rPr lang="en-GB" altLang="en-US" dirty="0"/>
              <a:t>Created by the World Trade Organization (WTO) </a:t>
            </a:r>
          </a:p>
          <a:p>
            <a:r>
              <a:rPr lang="en-GB" altLang="en-US" dirty="0"/>
              <a:t>The first significant international effort to protect intellectual property rights; </a:t>
            </a:r>
            <a:r>
              <a:rPr lang="en-US" altLang="en-US" dirty="0"/>
              <a:t>outlines requirements for governmental oversight and legislation providing minimum levels of protection for intellectual property.</a:t>
            </a:r>
          </a:p>
          <a:p>
            <a:r>
              <a:rPr lang="en-GB" altLang="en-US" dirty="0"/>
              <a:t>Agreement covers five issues:</a:t>
            </a:r>
          </a:p>
          <a:p>
            <a:pPr lvl="1"/>
            <a:r>
              <a:rPr lang="en-GB" altLang="en-US" dirty="0"/>
              <a:t>Application of basic principles of trading system and international intellectual property agreements</a:t>
            </a:r>
          </a:p>
          <a:p>
            <a:pPr lvl="1"/>
            <a:r>
              <a:rPr lang="en-GB" altLang="en-US" dirty="0"/>
              <a:t>Giving adequate protection to intellectual property rights</a:t>
            </a:r>
          </a:p>
          <a:p>
            <a:pPr lvl="1"/>
            <a:r>
              <a:rPr lang="en-GB" altLang="en-US" dirty="0"/>
              <a:t>Enforcement of those rights by countries within their borders </a:t>
            </a:r>
          </a:p>
          <a:p>
            <a:pPr lvl="1"/>
            <a:r>
              <a:rPr lang="en-GB" altLang="en-US" dirty="0"/>
              <a:t>Settling intellectual property disputes between WTO members</a:t>
            </a:r>
          </a:p>
          <a:p>
            <a:pPr lvl="1"/>
            <a:r>
              <a:rPr lang="en-GB" altLang="en-US" dirty="0"/>
              <a:t>Transitional arrangements while new system is being introduced</a:t>
            </a:r>
            <a:endParaRPr lang="en-US" altLang="en-US" dirty="0"/>
          </a:p>
        </p:txBody>
      </p:sp>
    </p:spTree>
    <p:extLst>
      <p:ext uri="{BB962C8B-B14F-4D97-AF65-F5344CB8AC3E}">
        <p14:creationId xmlns:p14="http://schemas.microsoft.com/office/powerpoint/2010/main" val="217225027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noChangeArrowheads="1"/>
          </p:cNvSpPr>
          <p:nvPr>
            <p:ph type="title"/>
          </p:nvPr>
        </p:nvSpPr>
        <p:spPr/>
        <p:txBody>
          <a:bodyPr/>
          <a:lstStyle/>
          <a:p>
            <a:r>
              <a:rPr lang="en-GB" altLang="en-US"/>
              <a:t>Digital Millennium Copyright Act (DMCA)</a:t>
            </a:r>
            <a:r>
              <a:rPr lang="ar-SA" altLang="en-US"/>
              <a:t>‏</a:t>
            </a:r>
            <a:endParaRPr lang="en-GB" altLang="en-US"/>
          </a:p>
        </p:txBody>
      </p:sp>
      <p:sp>
        <p:nvSpPr>
          <p:cNvPr id="66563" name="Content Placeholder 5"/>
          <p:cNvSpPr>
            <a:spLocks noGrp="1" noChangeArrowheads="1"/>
          </p:cNvSpPr>
          <p:nvPr>
            <p:ph idx="1"/>
          </p:nvPr>
        </p:nvSpPr>
        <p:spPr/>
        <p:txBody>
          <a:bodyPr>
            <a:normAutofit/>
          </a:bodyPr>
          <a:lstStyle/>
          <a:p>
            <a:r>
              <a:rPr lang="en-GB" altLang="en-US" dirty="0"/>
              <a:t>U.S. contribution to international effort to reduce impact of copyright, trademark, and privacy infringement </a:t>
            </a:r>
          </a:p>
          <a:p>
            <a:r>
              <a:rPr lang="en-GB" altLang="en-US" dirty="0"/>
              <a:t>A response to European Union Directive 95/46/EC </a:t>
            </a:r>
          </a:p>
          <a:p>
            <a:r>
              <a:rPr lang="en-GB" altLang="en-US" dirty="0"/>
              <a:t>Prohibits </a:t>
            </a:r>
          </a:p>
          <a:p>
            <a:pPr lvl="1"/>
            <a:r>
              <a:rPr lang="en-GB" altLang="en-US" dirty="0"/>
              <a:t>Circumvention of protections and countermeasures</a:t>
            </a:r>
          </a:p>
          <a:p>
            <a:pPr lvl="1"/>
            <a:r>
              <a:rPr lang="en-GB" altLang="en-US" dirty="0"/>
              <a:t>Manufacture and trafficking of devices used to circumvent such protections</a:t>
            </a:r>
          </a:p>
          <a:p>
            <a:pPr lvl="1"/>
            <a:r>
              <a:rPr lang="en-GB" altLang="en-US" dirty="0"/>
              <a:t>Altering information attached or imbedded in copyrighted material</a:t>
            </a:r>
          </a:p>
          <a:p>
            <a:r>
              <a:rPr lang="en-GB" altLang="en-US" dirty="0"/>
              <a:t>Excludes Internet Service Providers (ISPs) from some copyright infringement</a:t>
            </a:r>
          </a:p>
        </p:txBody>
      </p:sp>
    </p:spTree>
    <p:extLst>
      <p:ext uri="{BB962C8B-B14F-4D97-AF65-F5344CB8AC3E}">
        <p14:creationId xmlns:p14="http://schemas.microsoft.com/office/powerpoint/2010/main" val="24468102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2"/>
          <p:cNvSpPr>
            <a:spLocks noGrp="1" noChangeArrowheads="1"/>
          </p:cNvSpPr>
          <p:nvPr>
            <p:ph type="title"/>
          </p:nvPr>
        </p:nvSpPr>
        <p:spPr/>
        <p:txBody>
          <a:bodyPr/>
          <a:lstStyle/>
          <a:p>
            <a:r>
              <a:rPr lang="en-GB" altLang="en-US" dirty="0"/>
              <a:t>Learning Objectives</a:t>
            </a:r>
          </a:p>
        </p:txBody>
      </p:sp>
      <p:sp>
        <p:nvSpPr>
          <p:cNvPr id="12291" name="Content Placeholder 5"/>
          <p:cNvSpPr>
            <a:spLocks noGrp="1" noChangeArrowheads="1"/>
          </p:cNvSpPr>
          <p:nvPr>
            <p:ph idx="1"/>
          </p:nvPr>
        </p:nvSpPr>
        <p:spPr/>
        <p:txBody>
          <a:bodyPr/>
          <a:lstStyle/>
          <a:p>
            <a:r>
              <a:rPr lang="en-GB" altLang="en-US" sz="2600" dirty="0"/>
              <a:t>Upon completion of this material, you should be able to:</a:t>
            </a:r>
            <a:endParaRPr lang="en-US" altLang="en-US" sz="2600" dirty="0"/>
          </a:p>
          <a:p>
            <a:pPr lvl="1"/>
            <a:r>
              <a:rPr lang="en-US" altLang="en-US" dirty="0"/>
              <a:t>Describe the functions of and relationships among laws, regulations, and professional organizations in information security</a:t>
            </a:r>
          </a:p>
          <a:p>
            <a:pPr lvl="1"/>
            <a:r>
              <a:rPr lang="en-GB" altLang="en-US" dirty="0"/>
              <a:t>Explain the differences between laws and ethics</a:t>
            </a:r>
          </a:p>
          <a:p>
            <a:pPr lvl="1"/>
            <a:r>
              <a:rPr lang="en-GB" altLang="en-US" dirty="0"/>
              <a:t>Identify major national laws that affect the practice of information security</a:t>
            </a:r>
          </a:p>
          <a:p>
            <a:pPr lvl="1"/>
            <a:r>
              <a:rPr lang="en-GB" altLang="en-US" dirty="0"/>
              <a:t>Discuss the role of privacy as it applies to law and ethics in information security</a:t>
            </a:r>
          </a:p>
        </p:txBody>
      </p:sp>
    </p:spTree>
    <p:extLst>
      <p:ext uri="{BB962C8B-B14F-4D97-AF65-F5344CB8AC3E}">
        <p14:creationId xmlns:p14="http://schemas.microsoft.com/office/powerpoint/2010/main" val="342647656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lstStyle/>
          <a:p>
            <a:r>
              <a:rPr lang="en-GB" altLang="en-US"/>
              <a:t>Ethics and Information Security</a:t>
            </a:r>
            <a:endParaRPr lang="en-US" altLang="en-US"/>
          </a:p>
        </p:txBody>
      </p:sp>
      <p:sp>
        <p:nvSpPr>
          <p:cNvPr id="68611" name="Content Placeholder 2"/>
          <p:cNvSpPr>
            <a:spLocks noGrp="1"/>
          </p:cNvSpPr>
          <p:nvPr>
            <p:ph idx="1"/>
          </p:nvPr>
        </p:nvSpPr>
        <p:spPr/>
        <p:txBody>
          <a:bodyPr/>
          <a:lstStyle/>
          <a:p>
            <a:r>
              <a:rPr lang="en-US" altLang="en-US"/>
              <a:t>Many professional disciplines have explicit rules governing the ethical behavior of members.</a:t>
            </a:r>
          </a:p>
          <a:p>
            <a:r>
              <a:rPr lang="en-US" altLang="en-US"/>
              <a:t>IT and InfoSec do not have binding codes of ethics.</a:t>
            </a:r>
          </a:p>
          <a:p>
            <a:r>
              <a:rPr lang="en-US" altLang="en-US"/>
              <a:t>Professional associations and certification agencies work to maintain ethical codes of conduct.</a:t>
            </a:r>
          </a:p>
          <a:p>
            <a:pPr lvl="1"/>
            <a:r>
              <a:rPr lang="en-US" altLang="en-US"/>
              <a:t>Can prescribe ethical conduct</a:t>
            </a:r>
          </a:p>
          <a:p>
            <a:pPr lvl="1"/>
            <a:r>
              <a:rPr lang="en-US" altLang="en-US"/>
              <a:t>Do not always have the ability to ban violators from practice in field</a:t>
            </a:r>
            <a:endParaRPr lang="en-US" altLang="en-US" dirty="0"/>
          </a:p>
        </p:txBody>
      </p:sp>
    </p:spTree>
    <p:extLst>
      <p:ext uri="{BB962C8B-B14F-4D97-AF65-F5344CB8AC3E}">
        <p14:creationId xmlns:p14="http://schemas.microsoft.com/office/powerpoint/2010/main" val="38737344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Ten Commandments</a:t>
            </a:r>
          </a:p>
        </p:txBody>
      </p:sp>
      <p:sp>
        <p:nvSpPr>
          <p:cNvPr id="3" name="Content Placeholder 2"/>
          <p:cNvSpPr>
            <a:spLocks noGrp="1"/>
          </p:cNvSpPr>
          <p:nvPr>
            <p:ph idx="1"/>
          </p:nvPr>
        </p:nvSpPr>
        <p:spPr/>
        <p:txBody>
          <a:bodyPr>
            <a:normAutofit lnSpcReduction="10000"/>
          </a:bodyPr>
          <a:lstStyle/>
          <a:p>
            <a:pPr marL="0" indent="0">
              <a:buNone/>
            </a:pPr>
            <a:r>
              <a:rPr lang="en-US" b="1" dirty="0"/>
              <a:t>The Ten Commandments of Computer Ethics</a:t>
            </a:r>
            <a:r>
              <a:rPr lang="en-US" dirty="0"/>
              <a:t> </a:t>
            </a:r>
            <a:r>
              <a:rPr lang="en-US" b="1" dirty="0"/>
              <a:t>from the Computer Ethics Institute</a:t>
            </a:r>
            <a:endParaRPr lang="en-US" dirty="0"/>
          </a:p>
          <a:p>
            <a:pPr marL="514350" lvl="0" indent="-514350" fontAlgn="base">
              <a:buFont typeface="+mj-lt"/>
              <a:buAutoNum type="arabicPeriod"/>
            </a:pPr>
            <a:r>
              <a:rPr lang="en-US" dirty="0"/>
              <a:t>Thou shalt not use a computer to harm other people.</a:t>
            </a:r>
          </a:p>
          <a:p>
            <a:pPr marL="514350" lvl="0" indent="-514350" fontAlgn="base">
              <a:buFont typeface="+mj-lt"/>
              <a:buAutoNum type="arabicPeriod"/>
            </a:pPr>
            <a:r>
              <a:rPr lang="en-US" dirty="0"/>
              <a:t>Thou shalt not interfere with other people's computer work.</a:t>
            </a:r>
          </a:p>
          <a:p>
            <a:pPr marL="514350" lvl="0" indent="-514350" fontAlgn="base">
              <a:buFont typeface="+mj-lt"/>
              <a:buAutoNum type="arabicPeriod"/>
            </a:pPr>
            <a:r>
              <a:rPr lang="en-US" dirty="0"/>
              <a:t>Thou shalt not snoop around in other people's computer files.</a:t>
            </a:r>
          </a:p>
          <a:p>
            <a:pPr marL="514350" lvl="0" indent="-514350" fontAlgn="base">
              <a:buFont typeface="+mj-lt"/>
              <a:buAutoNum type="arabicPeriod"/>
            </a:pPr>
            <a:r>
              <a:rPr lang="en-US" dirty="0"/>
              <a:t>Thou shalt not use a computer to steal.</a:t>
            </a:r>
          </a:p>
          <a:p>
            <a:pPr marL="514350" lvl="0" indent="-514350" fontAlgn="base">
              <a:buFont typeface="+mj-lt"/>
              <a:buAutoNum type="arabicPeriod"/>
            </a:pPr>
            <a:r>
              <a:rPr lang="en-US" dirty="0"/>
              <a:t>Thou shalt not use a computer to bear false witness.</a:t>
            </a:r>
          </a:p>
          <a:p>
            <a:pPr marL="514350" lvl="0" indent="-514350" fontAlgn="base">
              <a:buFont typeface="+mj-lt"/>
              <a:buAutoNum type="arabicPeriod"/>
            </a:pPr>
            <a:r>
              <a:rPr lang="en-US" dirty="0"/>
              <a:t>Thou shalt not copy or use proprietary software for which you have not paid.</a:t>
            </a:r>
          </a:p>
        </p:txBody>
      </p:sp>
    </p:spTree>
    <p:extLst>
      <p:ext uri="{BB962C8B-B14F-4D97-AF65-F5344CB8AC3E}">
        <p14:creationId xmlns:p14="http://schemas.microsoft.com/office/powerpoint/2010/main" val="17186313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Ten Commandments</a:t>
            </a:r>
          </a:p>
        </p:txBody>
      </p:sp>
      <p:sp>
        <p:nvSpPr>
          <p:cNvPr id="3" name="Content Placeholder 2"/>
          <p:cNvSpPr>
            <a:spLocks noGrp="1"/>
          </p:cNvSpPr>
          <p:nvPr>
            <p:ph idx="1"/>
          </p:nvPr>
        </p:nvSpPr>
        <p:spPr/>
        <p:txBody>
          <a:bodyPr>
            <a:normAutofit/>
          </a:bodyPr>
          <a:lstStyle/>
          <a:p>
            <a:pPr marL="514350" lvl="0" indent="-514350" fontAlgn="base">
              <a:buFont typeface="+mj-lt"/>
              <a:buAutoNum type="arabicPeriod" startAt="7"/>
            </a:pPr>
            <a:r>
              <a:rPr lang="en-US" dirty="0"/>
              <a:t>Thou shalt not use other people's computer resources without authorization or proper compensation.</a:t>
            </a:r>
          </a:p>
          <a:p>
            <a:pPr marL="514350" lvl="0" indent="-514350" fontAlgn="base">
              <a:buFont typeface="+mj-lt"/>
              <a:buAutoNum type="arabicPeriod" startAt="7"/>
            </a:pPr>
            <a:r>
              <a:rPr lang="en-US" dirty="0"/>
              <a:t>Thou shalt not appropriate other people's intellectual output.</a:t>
            </a:r>
          </a:p>
          <a:p>
            <a:pPr marL="514350" lvl="0" indent="-514350" fontAlgn="base">
              <a:buFont typeface="+mj-lt"/>
              <a:buAutoNum type="arabicPeriod" startAt="7"/>
            </a:pPr>
            <a:r>
              <a:rPr lang="en-US" dirty="0"/>
              <a:t>Thou shalt think about the social consequences of the program you are writing or the system you are designing.</a:t>
            </a:r>
          </a:p>
          <a:p>
            <a:pPr marL="514350" indent="-514350">
              <a:buFont typeface="+mj-lt"/>
              <a:buAutoNum type="arabicPeriod" startAt="7"/>
            </a:pPr>
            <a:r>
              <a:rPr lang="en-US" dirty="0"/>
              <a:t>Thou shalt always use a computer in ways that ensure consideration and respect for your fellow humans.</a:t>
            </a:r>
          </a:p>
        </p:txBody>
      </p:sp>
    </p:spTree>
    <p:extLst>
      <p:ext uri="{BB962C8B-B14F-4D97-AF65-F5344CB8AC3E}">
        <p14:creationId xmlns:p14="http://schemas.microsoft.com/office/powerpoint/2010/main" val="12361888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noChangeArrowheads="1"/>
          </p:cNvSpPr>
          <p:nvPr>
            <p:ph type="title"/>
          </p:nvPr>
        </p:nvSpPr>
        <p:spPr/>
        <p:txBody>
          <a:bodyPr/>
          <a:lstStyle/>
          <a:p>
            <a:r>
              <a:rPr lang="en-GB" altLang="en-US"/>
              <a:t>Ethical Differences Across Cultures</a:t>
            </a:r>
          </a:p>
        </p:txBody>
      </p:sp>
      <p:sp>
        <p:nvSpPr>
          <p:cNvPr id="72707" name="Content Placeholder 5"/>
          <p:cNvSpPr>
            <a:spLocks noGrp="1" noChangeArrowheads="1"/>
          </p:cNvSpPr>
          <p:nvPr>
            <p:ph idx="1"/>
          </p:nvPr>
        </p:nvSpPr>
        <p:spPr/>
        <p:txBody>
          <a:bodyPr/>
          <a:lstStyle/>
          <a:p>
            <a:r>
              <a:rPr lang="en-GB" altLang="en-US" dirty="0"/>
              <a:t>Cultural differences create difficulty in determining what is and is not ethical.</a:t>
            </a:r>
          </a:p>
          <a:p>
            <a:r>
              <a:rPr lang="en-GB" altLang="en-US" dirty="0"/>
              <a:t>Difficulties arise when one nationality’s ethical </a:t>
            </a:r>
            <a:r>
              <a:rPr lang="en-GB" altLang="en-US" dirty="0" err="1"/>
              <a:t>behavior</a:t>
            </a:r>
            <a:r>
              <a:rPr lang="en-GB" altLang="en-US" dirty="0"/>
              <a:t> conflicts with the ethics of another national group.</a:t>
            </a:r>
          </a:p>
          <a:p>
            <a:r>
              <a:rPr lang="en-GB" altLang="en-US" dirty="0"/>
              <a:t>Scenarios are grouped into:</a:t>
            </a:r>
          </a:p>
          <a:p>
            <a:pPr lvl="1"/>
            <a:r>
              <a:rPr lang="en-GB" altLang="en-US" dirty="0"/>
              <a:t>Software license infringement</a:t>
            </a:r>
          </a:p>
          <a:p>
            <a:pPr lvl="1"/>
            <a:r>
              <a:rPr lang="en-GB" altLang="en-US" dirty="0"/>
              <a:t>Illicit use</a:t>
            </a:r>
          </a:p>
          <a:p>
            <a:pPr lvl="1"/>
            <a:r>
              <a:rPr lang="en-GB" altLang="en-US" dirty="0"/>
              <a:t>Misuse of corporate resources</a:t>
            </a:r>
          </a:p>
          <a:p>
            <a:r>
              <a:rPr lang="en-GB" altLang="en-US" dirty="0"/>
              <a:t>Cultures have different views on the scenarios.</a:t>
            </a:r>
          </a:p>
        </p:txBody>
      </p:sp>
    </p:spTree>
    <p:extLst>
      <p:ext uri="{BB962C8B-B14F-4D97-AF65-F5344CB8AC3E}">
        <p14:creationId xmlns:p14="http://schemas.microsoft.com/office/powerpoint/2010/main" val="85473688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49698"/>
            <a:ext cx="8835902" cy="1469972"/>
          </a:xfrm>
        </p:spPr>
        <p:txBody>
          <a:bodyPr>
            <a:noAutofit/>
          </a:bodyPr>
          <a:lstStyle/>
          <a:p>
            <a:pPr marL="0" indent="0">
              <a:lnSpc>
                <a:spcPct val="100000"/>
              </a:lnSpc>
              <a:spcBef>
                <a:spcPts val="0"/>
              </a:spcBef>
              <a:tabLst>
                <a:tab pos="4397375" algn="l"/>
              </a:tabLst>
            </a:pPr>
            <a:r>
              <a:rPr lang="en-US" sz="3400" b="1" dirty="0"/>
              <a:t>Table 3.2 </a:t>
            </a:r>
            <a:r>
              <a:rPr lang="en-US" sz="3400" dirty="0"/>
              <a:t> Rates and Commercial Values of Unlicensed PC Software Installations Biennially from 2009 to 2015 </a:t>
            </a:r>
            <a:endParaRPr lang="en-US" sz="3400" baseline="30000" dirty="0"/>
          </a:p>
        </p:txBody>
      </p:sp>
      <p:sp>
        <p:nvSpPr>
          <p:cNvPr id="5" name="Content Placeholder 4"/>
          <p:cNvSpPr>
            <a:spLocks noGrp="1"/>
          </p:cNvSpPr>
          <p:nvPr>
            <p:ph sz="quarter" idx="10"/>
          </p:nvPr>
        </p:nvSpPr>
        <p:spPr>
          <a:xfrm>
            <a:off x="228600" y="1676400"/>
            <a:ext cx="8153400" cy="391026"/>
          </a:xfrm>
        </p:spPr>
        <p:txBody>
          <a:bodyPr>
            <a:normAutofit lnSpcReduction="10000"/>
          </a:bodyPr>
          <a:lstStyle/>
          <a:p>
            <a:pPr marL="0" indent="0">
              <a:buNone/>
            </a:pPr>
            <a:r>
              <a:rPr lang="en-US" sz="2000" dirty="0"/>
              <a:t>Worldwide by Region</a:t>
            </a:r>
          </a:p>
        </p:txBody>
      </p:sp>
      <p:graphicFrame>
        <p:nvGraphicFramePr>
          <p:cNvPr id="6" name="Table 3"/>
          <p:cNvGraphicFramePr>
            <a:graphicFrameLocks/>
          </p:cNvGraphicFramePr>
          <p:nvPr>
            <p:extLst>
              <p:ext uri="{D42A27DB-BD31-4B8C-83A1-F6EECF244321}">
                <p14:modId xmlns:p14="http://schemas.microsoft.com/office/powerpoint/2010/main" val="4267257367"/>
              </p:ext>
            </p:extLst>
          </p:nvPr>
        </p:nvGraphicFramePr>
        <p:xfrm>
          <a:off x="76200" y="2057400"/>
          <a:ext cx="8915400" cy="4206240"/>
        </p:xfrm>
        <a:graphic>
          <a:graphicData uri="http://schemas.openxmlformats.org/drawingml/2006/table">
            <a:tbl>
              <a:tblPr firstRow="1" bandRow="1">
                <a:tableStyleId>{5940675A-B579-460E-94D1-54222C63F5DA}</a:tableStyleId>
              </a:tblPr>
              <a:tblGrid>
                <a:gridCol w="1143000">
                  <a:extLst>
                    <a:ext uri="{9D8B030D-6E8A-4147-A177-3AD203B41FA5}">
                      <a16:colId xmlns:a16="http://schemas.microsoft.com/office/drawing/2014/main" xmlns="" val="20000"/>
                    </a:ext>
                  </a:extLst>
                </a:gridCol>
                <a:gridCol w="1066800">
                  <a:extLst>
                    <a:ext uri="{9D8B030D-6E8A-4147-A177-3AD203B41FA5}">
                      <a16:colId xmlns:a16="http://schemas.microsoft.com/office/drawing/2014/main" xmlns="" val="20001"/>
                    </a:ext>
                  </a:extLst>
                </a:gridCol>
                <a:gridCol w="1066800">
                  <a:extLst>
                    <a:ext uri="{9D8B030D-6E8A-4147-A177-3AD203B41FA5}">
                      <a16:colId xmlns:a16="http://schemas.microsoft.com/office/drawing/2014/main" xmlns="" val="20002"/>
                    </a:ext>
                  </a:extLst>
                </a:gridCol>
                <a:gridCol w="1066800">
                  <a:extLst>
                    <a:ext uri="{9D8B030D-6E8A-4147-A177-3AD203B41FA5}">
                      <a16:colId xmlns:a16="http://schemas.microsoft.com/office/drawing/2014/main" xmlns="" val="20003"/>
                    </a:ext>
                  </a:extLst>
                </a:gridCol>
                <a:gridCol w="914400">
                  <a:extLst>
                    <a:ext uri="{9D8B030D-6E8A-4147-A177-3AD203B41FA5}">
                      <a16:colId xmlns:a16="http://schemas.microsoft.com/office/drawing/2014/main" xmlns="" val="20004"/>
                    </a:ext>
                  </a:extLst>
                </a:gridCol>
                <a:gridCol w="914400">
                  <a:extLst>
                    <a:ext uri="{9D8B030D-6E8A-4147-A177-3AD203B41FA5}">
                      <a16:colId xmlns:a16="http://schemas.microsoft.com/office/drawing/2014/main" xmlns="" val="20005"/>
                    </a:ext>
                  </a:extLst>
                </a:gridCol>
                <a:gridCol w="914400">
                  <a:extLst>
                    <a:ext uri="{9D8B030D-6E8A-4147-A177-3AD203B41FA5}">
                      <a16:colId xmlns:a16="http://schemas.microsoft.com/office/drawing/2014/main" xmlns="" val="20006"/>
                    </a:ext>
                  </a:extLst>
                </a:gridCol>
                <a:gridCol w="914400">
                  <a:extLst>
                    <a:ext uri="{9D8B030D-6E8A-4147-A177-3AD203B41FA5}">
                      <a16:colId xmlns:a16="http://schemas.microsoft.com/office/drawing/2014/main" xmlns="" val="20007"/>
                    </a:ext>
                  </a:extLst>
                </a:gridCol>
                <a:gridCol w="914400">
                  <a:extLst>
                    <a:ext uri="{9D8B030D-6E8A-4147-A177-3AD203B41FA5}">
                      <a16:colId xmlns:a16="http://schemas.microsoft.com/office/drawing/2014/main" xmlns="" val="20008"/>
                    </a:ext>
                  </a:extLst>
                </a:gridCol>
              </a:tblGrid>
              <a:tr h="1464365">
                <a:tc>
                  <a:txBody>
                    <a:bodyPr/>
                    <a:lstStyle/>
                    <a:p>
                      <a:endParaRPr lang="en-US" sz="1200" b="1" dirty="0">
                        <a:solidFill>
                          <a:schemeClr val="bg1"/>
                        </a:solidFill>
                        <a:latin typeface="Arial" pitchFamily="34" charset="0"/>
                        <a:cs typeface="Arial" pitchFamily="34" charset="0"/>
                      </a:endParaRPr>
                    </a:p>
                  </a:txBody>
                  <a:tcPr>
                    <a:solidFill>
                      <a:srgbClr val="364162"/>
                    </a:solidFill>
                  </a:tcPr>
                </a:tc>
                <a:tc>
                  <a:txBody>
                    <a:bodyPr/>
                    <a:lstStyle/>
                    <a:p>
                      <a:r>
                        <a:rPr lang="en-US" sz="1200" b="1" kern="1200" dirty="0">
                          <a:solidFill>
                            <a:schemeClr val="bg1"/>
                          </a:solidFill>
                          <a:effectLst/>
                          <a:latin typeface="Arial" pitchFamily="34" charset="0"/>
                          <a:cs typeface="Arial" pitchFamily="34" charset="0"/>
                        </a:rPr>
                        <a:t>Rates of Unlicensed Software Installations in </a:t>
                      </a:r>
                      <a:r>
                        <a:rPr lang="en-US" sz="1200" b="1" dirty="0">
                          <a:solidFill>
                            <a:schemeClr val="bg1"/>
                          </a:solidFill>
                          <a:latin typeface="Arial" pitchFamily="34" charset="0"/>
                          <a:cs typeface="Arial" pitchFamily="34" charset="0"/>
                        </a:rPr>
                        <a:t>2015</a:t>
                      </a:r>
                    </a:p>
                  </a:txBody>
                  <a:tcPr anchor="ctr">
                    <a:solidFill>
                      <a:srgbClr val="364162"/>
                    </a:solidFill>
                  </a:tcPr>
                </a:tc>
                <a:tc>
                  <a:txBody>
                    <a:bodyPr/>
                    <a:lstStyle/>
                    <a:p>
                      <a:r>
                        <a:rPr lang="en-US" sz="1200" b="1" kern="1200" dirty="0">
                          <a:solidFill>
                            <a:schemeClr val="bg1"/>
                          </a:solidFill>
                          <a:effectLst/>
                          <a:latin typeface="Arial" pitchFamily="34" charset="0"/>
                          <a:cs typeface="Arial" pitchFamily="34" charset="0"/>
                        </a:rPr>
                        <a:t>Rates of Unlicensed Software Installations in </a:t>
                      </a:r>
                      <a:r>
                        <a:rPr lang="en-US" sz="1200" b="1" dirty="0">
                          <a:solidFill>
                            <a:schemeClr val="bg1"/>
                          </a:solidFill>
                          <a:latin typeface="Arial" pitchFamily="34" charset="0"/>
                          <a:cs typeface="Arial" pitchFamily="34" charset="0"/>
                        </a:rPr>
                        <a:t>2013</a:t>
                      </a:r>
                    </a:p>
                  </a:txBody>
                  <a:tcPr anchor="ctr">
                    <a:solidFill>
                      <a:srgbClr val="364162"/>
                    </a:solidFill>
                  </a:tcPr>
                </a:tc>
                <a:tc>
                  <a:txBody>
                    <a:bodyPr/>
                    <a:lstStyle/>
                    <a:p>
                      <a:r>
                        <a:rPr lang="en-US" sz="1200" b="1" kern="1200" dirty="0">
                          <a:solidFill>
                            <a:schemeClr val="bg1"/>
                          </a:solidFill>
                          <a:effectLst/>
                          <a:latin typeface="Arial" pitchFamily="34" charset="0"/>
                          <a:cs typeface="Arial" pitchFamily="34" charset="0"/>
                        </a:rPr>
                        <a:t>Rates of Unlicensed Software Installations in </a:t>
                      </a:r>
                      <a:r>
                        <a:rPr lang="en-US" sz="1200" b="1" dirty="0">
                          <a:solidFill>
                            <a:schemeClr val="bg1"/>
                          </a:solidFill>
                          <a:latin typeface="Arial" pitchFamily="34" charset="0"/>
                          <a:cs typeface="Arial" pitchFamily="34" charset="0"/>
                        </a:rPr>
                        <a:t>2011</a:t>
                      </a:r>
                    </a:p>
                  </a:txBody>
                  <a:tcPr anchor="ctr">
                    <a:solidFill>
                      <a:srgbClr val="364162"/>
                    </a:solidFill>
                  </a:tcPr>
                </a:tc>
                <a:tc>
                  <a:txBody>
                    <a:bodyPr/>
                    <a:lstStyle/>
                    <a:p>
                      <a:r>
                        <a:rPr lang="en-US" sz="1200" b="1" kern="1200" dirty="0">
                          <a:solidFill>
                            <a:schemeClr val="bg1"/>
                          </a:solidFill>
                          <a:effectLst/>
                          <a:latin typeface="Arial" pitchFamily="34" charset="0"/>
                          <a:cs typeface="Arial" pitchFamily="34" charset="0"/>
                        </a:rPr>
                        <a:t>Rates of Unlicensed Software Installations in </a:t>
                      </a:r>
                      <a:r>
                        <a:rPr lang="en-US" sz="1200" b="1" dirty="0">
                          <a:solidFill>
                            <a:schemeClr val="bg1"/>
                          </a:solidFill>
                          <a:latin typeface="Arial" pitchFamily="34" charset="0"/>
                          <a:cs typeface="Arial" pitchFamily="34" charset="0"/>
                        </a:rPr>
                        <a:t>2009</a:t>
                      </a:r>
                    </a:p>
                  </a:txBody>
                  <a:tcPr anchor="ctr">
                    <a:solidFill>
                      <a:srgbClr val="36416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bg1"/>
                          </a:solidFill>
                          <a:effectLst/>
                          <a:latin typeface="Arial" pitchFamily="34" charset="0"/>
                          <a:cs typeface="Arial" pitchFamily="34" charset="0"/>
                        </a:rPr>
                        <a:t>Commercial Value of Unlicensed Software ($M)</a:t>
                      </a:r>
                      <a:endParaRPr lang="en-US" sz="1200" b="1" dirty="0">
                        <a:solidFill>
                          <a:schemeClr val="bg1"/>
                        </a:solidFill>
                        <a:latin typeface="Arial" pitchFamily="34" charset="0"/>
                        <a:cs typeface="Arial" pitchFamily="34" charset="0"/>
                      </a:endParaRPr>
                    </a:p>
                    <a:p>
                      <a:r>
                        <a:rPr lang="en-US" sz="1200" b="1" kern="1200" dirty="0">
                          <a:solidFill>
                            <a:schemeClr val="bg1"/>
                          </a:solidFill>
                          <a:effectLst/>
                          <a:latin typeface="Arial" pitchFamily="34" charset="0"/>
                          <a:cs typeface="Arial" pitchFamily="34" charset="0"/>
                        </a:rPr>
                        <a:t>in </a:t>
                      </a:r>
                      <a:r>
                        <a:rPr lang="en-US" sz="1200" b="1" dirty="0">
                          <a:solidFill>
                            <a:schemeClr val="bg1"/>
                          </a:solidFill>
                          <a:latin typeface="Arial" pitchFamily="34" charset="0"/>
                          <a:cs typeface="Arial" pitchFamily="34" charset="0"/>
                        </a:rPr>
                        <a:t>2015</a:t>
                      </a:r>
                    </a:p>
                  </a:txBody>
                  <a:tcPr anchor="ctr">
                    <a:solidFill>
                      <a:srgbClr val="36416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bg1"/>
                          </a:solidFill>
                          <a:effectLst/>
                          <a:latin typeface="Arial" pitchFamily="34" charset="0"/>
                          <a:cs typeface="Arial" pitchFamily="34" charset="0"/>
                        </a:rPr>
                        <a:t>Commercial Value of Unlicensed Software ($M)</a:t>
                      </a:r>
                      <a:endParaRPr lang="en-US" sz="1200" b="1" dirty="0">
                        <a:solidFill>
                          <a:schemeClr val="bg1"/>
                        </a:solidFill>
                        <a:latin typeface="Arial" pitchFamily="34" charset="0"/>
                        <a:cs typeface="Arial" pitchFamily="34" charset="0"/>
                      </a:endParaRPr>
                    </a:p>
                    <a:p>
                      <a:r>
                        <a:rPr lang="en-US" sz="1200" b="1" kern="1200" dirty="0">
                          <a:solidFill>
                            <a:schemeClr val="bg1"/>
                          </a:solidFill>
                          <a:effectLst/>
                          <a:latin typeface="Arial" pitchFamily="34" charset="0"/>
                          <a:cs typeface="Arial" pitchFamily="34" charset="0"/>
                        </a:rPr>
                        <a:t> in </a:t>
                      </a:r>
                      <a:r>
                        <a:rPr lang="en-US" sz="1200" b="1" dirty="0">
                          <a:solidFill>
                            <a:schemeClr val="bg1"/>
                          </a:solidFill>
                          <a:latin typeface="Arial" pitchFamily="34" charset="0"/>
                          <a:cs typeface="Arial" pitchFamily="34" charset="0"/>
                        </a:rPr>
                        <a:t>2013</a:t>
                      </a:r>
                    </a:p>
                  </a:txBody>
                  <a:tcPr anchor="ctr">
                    <a:solidFill>
                      <a:srgbClr val="36416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bg1"/>
                          </a:solidFill>
                          <a:effectLst/>
                          <a:latin typeface="Arial" pitchFamily="34" charset="0"/>
                          <a:cs typeface="Arial" pitchFamily="34" charset="0"/>
                        </a:rPr>
                        <a:t>Commercial Value of Unlicensed Software ($M)</a:t>
                      </a:r>
                      <a:endParaRPr lang="en-US" sz="1200" b="1" dirty="0">
                        <a:solidFill>
                          <a:schemeClr val="bg1"/>
                        </a:solidFill>
                        <a:latin typeface="Arial" pitchFamily="34" charset="0"/>
                        <a:cs typeface="Arial" pitchFamily="34" charset="0"/>
                      </a:endParaRPr>
                    </a:p>
                    <a:p>
                      <a:r>
                        <a:rPr lang="en-US" sz="1200" b="1" dirty="0">
                          <a:solidFill>
                            <a:schemeClr val="bg1"/>
                          </a:solidFill>
                          <a:latin typeface="Arial" pitchFamily="34" charset="0"/>
                          <a:cs typeface="Arial" pitchFamily="34" charset="0"/>
                        </a:rPr>
                        <a:t>in 2011</a:t>
                      </a:r>
                    </a:p>
                  </a:txBody>
                  <a:tcPr anchor="ctr">
                    <a:solidFill>
                      <a:srgbClr val="36416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bg1"/>
                          </a:solidFill>
                          <a:effectLst/>
                          <a:latin typeface="Arial" pitchFamily="34" charset="0"/>
                          <a:cs typeface="Arial" pitchFamily="34" charset="0"/>
                        </a:rPr>
                        <a:t>Commercial Value of Unlicensed Software ($M)</a:t>
                      </a:r>
                      <a:endParaRPr lang="en-US" sz="1200" b="1" dirty="0">
                        <a:solidFill>
                          <a:schemeClr val="bg1"/>
                        </a:solidFill>
                        <a:latin typeface="Arial" pitchFamily="34" charset="0"/>
                        <a:cs typeface="Arial" pitchFamily="34" charset="0"/>
                      </a:endParaRPr>
                    </a:p>
                    <a:p>
                      <a:r>
                        <a:rPr lang="en-US" sz="1200" b="1" kern="1200" dirty="0">
                          <a:solidFill>
                            <a:schemeClr val="bg1"/>
                          </a:solidFill>
                          <a:effectLst/>
                          <a:latin typeface="Arial" pitchFamily="34" charset="0"/>
                          <a:cs typeface="Arial" pitchFamily="34" charset="0"/>
                        </a:rPr>
                        <a:t>in </a:t>
                      </a:r>
                      <a:r>
                        <a:rPr lang="en-US" sz="1200" b="1" dirty="0">
                          <a:solidFill>
                            <a:schemeClr val="bg1"/>
                          </a:solidFill>
                          <a:latin typeface="Arial" pitchFamily="34" charset="0"/>
                          <a:cs typeface="Arial" pitchFamily="34" charset="0"/>
                        </a:rPr>
                        <a:t>2009</a:t>
                      </a:r>
                    </a:p>
                  </a:txBody>
                  <a:tcPr anchor="ctr">
                    <a:solidFill>
                      <a:srgbClr val="364162"/>
                    </a:solidFill>
                  </a:tcPr>
                </a:tc>
                <a:extLst>
                  <a:ext uri="{0D108BD9-81ED-4DB2-BD59-A6C34878D82A}">
                    <a16:rowId xmlns:a16="http://schemas.microsoft.com/office/drawing/2014/main" xmlns="" val="10000"/>
                  </a:ext>
                </a:extLst>
              </a:tr>
              <a:tr h="258417">
                <a:tc>
                  <a:txBody>
                    <a:bodyPr/>
                    <a:lstStyle/>
                    <a:p>
                      <a:r>
                        <a:rPr lang="en-US" sz="1200" kern="1200" dirty="0">
                          <a:effectLst/>
                          <a:latin typeface="Arial" pitchFamily="34" charset="0"/>
                          <a:cs typeface="Arial" pitchFamily="34" charset="0"/>
                        </a:rPr>
                        <a:t>Asia Pacific</a:t>
                      </a:r>
                      <a:endParaRPr lang="en-US" sz="1200" dirty="0">
                        <a:latin typeface="Arial" pitchFamily="34" charset="0"/>
                        <a:cs typeface="Arial" pitchFamily="34" charset="0"/>
                      </a:endParaRPr>
                    </a:p>
                  </a:txBody>
                  <a:tcPr/>
                </a:tc>
                <a:tc>
                  <a:txBody>
                    <a:bodyPr/>
                    <a:lstStyle/>
                    <a:p>
                      <a:r>
                        <a:rPr lang="en-US" sz="1200" dirty="0">
                          <a:latin typeface="Arial" pitchFamily="34" charset="0"/>
                          <a:cs typeface="Arial" pitchFamily="34" charset="0"/>
                        </a:rPr>
                        <a:t>61%</a:t>
                      </a:r>
                    </a:p>
                  </a:txBody>
                  <a:tcPr/>
                </a:tc>
                <a:tc>
                  <a:txBody>
                    <a:bodyPr/>
                    <a:lstStyle/>
                    <a:p>
                      <a:r>
                        <a:rPr lang="en-US" sz="1200" dirty="0">
                          <a:latin typeface="Arial" pitchFamily="34" charset="0"/>
                          <a:cs typeface="Arial" pitchFamily="34" charset="0"/>
                        </a:rPr>
                        <a:t>62%</a:t>
                      </a:r>
                    </a:p>
                  </a:txBody>
                  <a:tcPr/>
                </a:tc>
                <a:tc>
                  <a:txBody>
                    <a:bodyPr/>
                    <a:lstStyle/>
                    <a:p>
                      <a:r>
                        <a:rPr lang="en-US" sz="1200" dirty="0">
                          <a:latin typeface="Arial" pitchFamily="34" charset="0"/>
                          <a:cs typeface="Arial" pitchFamily="34" charset="0"/>
                        </a:rPr>
                        <a:t>60%</a:t>
                      </a:r>
                    </a:p>
                  </a:txBody>
                  <a:tcPr/>
                </a:tc>
                <a:tc>
                  <a:txBody>
                    <a:bodyPr/>
                    <a:lstStyle/>
                    <a:p>
                      <a:r>
                        <a:rPr lang="en-US" sz="1200" dirty="0">
                          <a:latin typeface="Arial" pitchFamily="34" charset="0"/>
                          <a:cs typeface="Arial" pitchFamily="34" charset="0"/>
                        </a:rPr>
                        <a:t>59%</a:t>
                      </a:r>
                    </a:p>
                  </a:txBody>
                  <a:tcPr/>
                </a:tc>
                <a:tc>
                  <a:txBody>
                    <a:bodyPr/>
                    <a:lstStyle/>
                    <a:p>
                      <a:r>
                        <a:rPr lang="en-US" sz="1200" dirty="0">
                          <a:latin typeface="Arial" pitchFamily="34" charset="0"/>
                          <a:cs typeface="Arial" pitchFamily="34" charset="0"/>
                        </a:rPr>
                        <a:t>$19,064</a:t>
                      </a:r>
                    </a:p>
                  </a:txBody>
                  <a:tcPr/>
                </a:tc>
                <a:tc>
                  <a:txBody>
                    <a:bodyPr/>
                    <a:lstStyle/>
                    <a:p>
                      <a:r>
                        <a:rPr lang="en-US" sz="1200" dirty="0">
                          <a:latin typeface="Arial" pitchFamily="34" charset="0"/>
                          <a:cs typeface="Arial" pitchFamily="34" charset="0"/>
                        </a:rPr>
                        <a:t>$21,041</a:t>
                      </a:r>
                    </a:p>
                  </a:txBody>
                  <a:tcPr/>
                </a:tc>
                <a:tc>
                  <a:txBody>
                    <a:bodyPr/>
                    <a:lstStyle/>
                    <a:p>
                      <a:r>
                        <a:rPr lang="en-US" sz="1200" dirty="0">
                          <a:latin typeface="Arial" pitchFamily="34" charset="0"/>
                          <a:cs typeface="Arial" pitchFamily="34" charset="0"/>
                        </a:rPr>
                        <a:t>$20,998</a:t>
                      </a:r>
                    </a:p>
                  </a:txBody>
                  <a:tcPr/>
                </a:tc>
                <a:tc>
                  <a:txBody>
                    <a:bodyPr/>
                    <a:lstStyle/>
                    <a:p>
                      <a:r>
                        <a:rPr lang="en-US" sz="1200" dirty="0">
                          <a:latin typeface="Arial" pitchFamily="34" charset="0"/>
                          <a:cs typeface="Arial" pitchFamily="34" charset="0"/>
                        </a:rPr>
                        <a:t>$16,544</a:t>
                      </a:r>
                    </a:p>
                  </a:txBody>
                  <a:tcPr/>
                </a:tc>
                <a:extLst>
                  <a:ext uri="{0D108BD9-81ED-4DB2-BD59-A6C34878D82A}">
                    <a16:rowId xmlns:a16="http://schemas.microsoft.com/office/drawing/2014/main" xmlns="" val="10001"/>
                  </a:ext>
                </a:extLst>
              </a:tr>
              <a:tr h="602974">
                <a:tc>
                  <a:txBody>
                    <a:bodyPr/>
                    <a:lstStyle/>
                    <a:p>
                      <a:pPr marL="0" algn="l" defTabSz="914400" rtl="0" eaLnBrk="1" latinLnBrk="0" hangingPunct="1"/>
                      <a:r>
                        <a:rPr lang="en-US" sz="1200" kern="1200" dirty="0">
                          <a:effectLst/>
                          <a:latin typeface="Arial" pitchFamily="34" charset="0"/>
                          <a:cs typeface="Arial" pitchFamily="34" charset="0"/>
                        </a:rPr>
                        <a:t>Central &amp; Eastern Europe</a:t>
                      </a:r>
                      <a:endParaRPr lang="en-US" sz="1200" kern="1200" dirty="0">
                        <a:solidFill>
                          <a:schemeClr val="dk1"/>
                        </a:solidFill>
                        <a:effectLst/>
                        <a:latin typeface="Arial" pitchFamily="34" charset="0"/>
                        <a:ea typeface="+mn-ea"/>
                        <a:cs typeface="Arial" pitchFamily="34" charset="0"/>
                      </a:endParaRPr>
                    </a:p>
                  </a:txBody>
                  <a:tcPr/>
                </a:tc>
                <a:tc>
                  <a:txBody>
                    <a:bodyPr/>
                    <a:lstStyle/>
                    <a:p>
                      <a:r>
                        <a:rPr lang="en-US" sz="1200" dirty="0">
                          <a:latin typeface="Arial" pitchFamily="34" charset="0"/>
                          <a:cs typeface="Arial" pitchFamily="34" charset="0"/>
                        </a:rPr>
                        <a:t>58%</a:t>
                      </a:r>
                    </a:p>
                  </a:txBody>
                  <a:tcPr/>
                </a:tc>
                <a:tc>
                  <a:txBody>
                    <a:bodyPr/>
                    <a:lstStyle/>
                    <a:p>
                      <a:r>
                        <a:rPr lang="en-US" sz="1200" dirty="0">
                          <a:latin typeface="Arial" pitchFamily="34" charset="0"/>
                          <a:cs typeface="Arial" pitchFamily="34" charset="0"/>
                        </a:rPr>
                        <a:t>61%</a:t>
                      </a:r>
                    </a:p>
                  </a:txBody>
                  <a:tcPr/>
                </a:tc>
                <a:tc>
                  <a:txBody>
                    <a:bodyPr/>
                    <a:lstStyle/>
                    <a:p>
                      <a:r>
                        <a:rPr lang="en-US" sz="1200" dirty="0">
                          <a:latin typeface="Arial" pitchFamily="34" charset="0"/>
                          <a:cs typeface="Arial" pitchFamily="34" charset="0"/>
                        </a:rPr>
                        <a:t>62%</a:t>
                      </a:r>
                    </a:p>
                  </a:txBody>
                  <a:tcPr/>
                </a:tc>
                <a:tc>
                  <a:txBody>
                    <a:bodyPr/>
                    <a:lstStyle/>
                    <a:p>
                      <a:r>
                        <a:rPr lang="en-US" sz="1200" dirty="0">
                          <a:latin typeface="Arial" pitchFamily="34" charset="0"/>
                          <a:cs typeface="Arial" pitchFamily="34" charset="0"/>
                        </a:rPr>
                        <a:t>64%</a:t>
                      </a:r>
                    </a:p>
                  </a:txBody>
                  <a:tcPr/>
                </a:tc>
                <a:tc>
                  <a:txBody>
                    <a:bodyPr/>
                    <a:lstStyle/>
                    <a:p>
                      <a:r>
                        <a:rPr lang="en-US" sz="1200" dirty="0">
                          <a:latin typeface="Arial" pitchFamily="34" charset="0"/>
                          <a:cs typeface="Arial" pitchFamily="34" charset="0"/>
                        </a:rPr>
                        <a:t>$3,136</a:t>
                      </a:r>
                    </a:p>
                  </a:txBody>
                  <a:tcPr/>
                </a:tc>
                <a:tc>
                  <a:txBody>
                    <a:bodyPr/>
                    <a:lstStyle/>
                    <a:p>
                      <a:r>
                        <a:rPr lang="en-US" sz="1200" dirty="0">
                          <a:latin typeface="Arial" pitchFamily="34" charset="0"/>
                          <a:cs typeface="Arial" pitchFamily="34" charset="0"/>
                        </a:rPr>
                        <a:t>$5,318</a:t>
                      </a:r>
                    </a:p>
                  </a:txBody>
                  <a:tcPr/>
                </a:tc>
                <a:tc>
                  <a:txBody>
                    <a:bodyPr/>
                    <a:lstStyle/>
                    <a:p>
                      <a:r>
                        <a:rPr lang="en-US" sz="1200" dirty="0">
                          <a:latin typeface="Arial" pitchFamily="34" charset="0"/>
                          <a:cs typeface="Arial" pitchFamily="34" charset="0"/>
                        </a:rPr>
                        <a:t>$6,133</a:t>
                      </a:r>
                    </a:p>
                  </a:txBody>
                  <a:tcPr/>
                </a:tc>
                <a:tc>
                  <a:txBody>
                    <a:bodyPr/>
                    <a:lstStyle/>
                    <a:p>
                      <a:r>
                        <a:rPr lang="en-US" sz="1200" dirty="0">
                          <a:latin typeface="Arial" pitchFamily="34" charset="0"/>
                          <a:cs typeface="Arial" pitchFamily="34" charset="0"/>
                        </a:rPr>
                        <a:t>$4,673</a:t>
                      </a:r>
                    </a:p>
                  </a:txBody>
                  <a:tcPr/>
                </a:tc>
                <a:extLst>
                  <a:ext uri="{0D108BD9-81ED-4DB2-BD59-A6C34878D82A}">
                    <a16:rowId xmlns:a16="http://schemas.microsoft.com/office/drawing/2014/main" xmlns="" val="10002"/>
                  </a:ext>
                </a:extLst>
              </a:tr>
              <a:tr h="258417">
                <a:tc>
                  <a:txBody>
                    <a:bodyPr/>
                    <a:lstStyle/>
                    <a:p>
                      <a:pPr marL="83820" marR="0">
                        <a:spcBef>
                          <a:spcPts val="0"/>
                        </a:spcBef>
                        <a:spcAft>
                          <a:spcPts val="0"/>
                        </a:spcAft>
                      </a:pPr>
                      <a:r>
                        <a:rPr lang="en-US" sz="1200" spc="50" dirty="0">
                          <a:effectLst/>
                          <a:latin typeface="Arial" pitchFamily="34" charset="0"/>
                          <a:cs typeface="Arial" pitchFamily="34" charset="0"/>
                        </a:rPr>
                        <a:t>Latin America</a:t>
                      </a:r>
                      <a:endParaRPr lang="en-US" sz="1200" dirty="0">
                        <a:effectLst/>
                        <a:latin typeface="Arial" pitchFamily="34" charset="0"/>
                        <a:ea typeface="Calibri"/>
                        <a:cs typeface="Arial" pitchFamily="34" charset="0"/>
                      </a:endParaRPr>
                    </a:p>
                  </a:txBody>
                  <a:tcPr marL="0" marR="0" marT="0" marB="0" anchor="ctr"/>
                </a:tc>
                <a:tc>
                  <a:txBody>
                    <a:bodyPr/>
                    <a:lstStyle/>
                    <a:p>
                      <a:r>
                        <a:rPr lang="en-US" sz="1200" dirty="0">
                          <a:latin typeface="Arial" pitchFamily="34" charset="0"/>
                          <a:cs typeface="Arial" pitchFamily="34" charset="0"/>
                        </a:rPr>
                        <a:t>55%</a:t>
                      </a:r>
                    </a:p>
                  </a:txBody>
                  <a:tcPr/>
                </a:tc>
                <a:tc>
                  <a:txBody>
                    <a:bodyPr/>
                    <a:lstStyle/>
                    <a:p>
                      <a:r>
                        <a:rPr lang="en-US" sz="1200" dirty="0">
                          <a:latin typeface="Arial" pitchFamily="34" charset="0"/>
                          <a:cs typeface="Arial" pitchFamily="34" charset="0"/>
                        </a:rPr>
                        <a:t>59%</a:t>
                      </a:r>
                    </a:p>
                  </a:txBody>
                  <a:tcPr/>
                </a:tc>
                <a:tc>
                  <a:txBody>
                    <a:bodyPr/>
                    <a:lstStyle/>
                    <a:p>
                      <a:r>
                        <a:rPr lang="en-US" sz="1200" dirty="0">
                          <a:latin typeface="Arial" pitchFamily="34" charset="0"/>
                          <a:cs typeface="Arial" pitchFamily="34" charset="0"/>
                        </a:rPr>
                        <a:t>61%</a:t>
                      </a:r>
                    </a:p>
                  </a:txBody>
                  <a:tcPr/>
                </a:tc>
                <a:tc>
                  <a:txBody>
                    <a:bodyPr/>
                    <a:lstStyle/>
                    <a:p>
                      <a:r>
                        <a:rPr lang="en-US" sz="1200" dirty="0">
                          <a:latin typeface="Arial" pitchFamily="34" charset="0"/>
                          <a:cs typeface="Arial" pitchFamily="34" charset="0"/>
                        </a:rPr>
                        <a:t>63%</a:t>
                      </a:r>
                    </a:p>
                  </a:txBody>
                  <a:tcPr/>
                </a:tc>
                <a:tc>
                  <a:txBody>
                    <a:bodyPr/>
                    <a:lstStyle/>
                    <a:p>
                      <a:r>
                        <a:rPr lang="en-US" sz="1200" dirty="0">
                          <a:latin typeface="Arial" pitchFamily="34" charset="0"/>
                          <a:cs typeface="Arial" pitchFamily="34" charset="0"/>
                        </a:rPr>
                        <a:t>$5,787</a:t>
                      </a:r>
                    </a:p>
                  </a:txBody>
                  <a:tcPr/>
                </a:tc>
                <a:tc>
                  <a:txBody>
                    <a:bodyPr/>
                    <a:lstStyle/>
                    <a:p>
                      <a:r>
                        <a:rPr lang="en-US" sz="1200" dirty="0">
                          <a:latin typeface="Arial" pitchFamily="34" charset="0"/>
                          <a:cs typeface="Arial" pitchFamily="34" charset="0"/>
                        </a:rPr>
                        <a:t>$8,422</a:t>
                      </a:r>
                    </a:p>
                  </a:txBody>
                  <a:tcPr/>
                </a:tc>
                <a:tc>
                  <a:txBody>
                    <a:bodyPr/>
                    <a:lstStyle/>
                    <a:p>
                      <a:r>
                        <a:rPr lang="en-US" sz="1200" dirty="0">
                          <a:latin typeface="Arial" pitchFamily="34" charset="0"/>
                          <a:cs typeface="Arial" pitchFamily="34" charset="0"/>
                        </a:rPr>
                        <a:t>$7,459</a:t>
                      </a:r>
                    </a:p>
                  </a:txBody>
                  <a:tcPr/>
                </a:tc>
                <a:tc>
                  <a:txBody>
                    <a:bodyPr/>
                    <a:lstStyle/>
                    <a:p>
                      <a:r>
                        <a:rPr lang="en-US" sz="1200" dirty="0">
                          <a:latin typeface="Arial" pitchFamily="34" charset="0"/>
                          <a:cs typeface="Arial" pitchFamily="34" charset="0"/>
                        </a:rPr>
                        <a:t>$6,210</a:t>
                      </a:r>
                    </a:p>
                  </a:txBody>
                  <a:tcPr/>
                </a:tc>
                <a:extLst>
                  <a:ext uri="{0D108BD9-81ED-4DB2-BD59-A6C34878D82A}">
                    <a16:rowId xmlns:a16="http://schemas.microsoft.com/office/drawing/2014/main" xmlns="" val="10003"/>
                  </a:ext>
                </a:extLst>
              </a:tr>
              <a:tr h="344557">
                <a:tc>
                  <a:txBody>
                    <a:bodyPr/>
                    <a:lstStyle/>
                    <a:p>
                      <a:pPr marL="83820" marR="0">
                        <a:spcBef>
                          <a:spcPts val="0"/>
                        </a:spcBef>
                        <a:spcAft>
                          <a:spcPts val="0"/>
                        </a:spcAft>
                      </a:pPr>
                      <a:r>
                        <a:rPr lang="en-US" sz="1200" spc="30">
                          <a:effectLst/>
                          <a:latin typeface="Arial" pitchFamily="34" charset="0"/>
                          <a:cs typeface="Arial" pitchFamily="34" charset="0"/>
                        </a:rPr>
                        <a:t>Middle East &amp; Africa</a:t>
                      </a:r>
                      <a:endParaRPr lang="en-US" sz="1200">
                        <a:effectLst/>
                        <a:latin typeface="Arial" pitchFamily="34" charset="0"/>
                        <a:ea typeface="Calibri"/>
                        <a:cs typeface="Arial" pitchFamily="34" charset="0"/>
                      </a:endParaRPr>
                    </a:p>
                  </a:txBody>
                  <a:tcPr marL="0" marR="0" marT="0" marB="0" anchor="ctr"/>
                </a:tc>
                <a:tc>
                  <a:txBody>
                    <a:bodyPr/>
                    <a:lstStyle/>
                    <a:p>
                      <a:r>
                        <a:rPr lang="en-US" sz="1200" dirty="0">
                          <a:latin typeface="Arial" pitchFamily="34" charset="0"/>
                          <a:cs typeface="Arial" pitchFamily="34" charset="0"/>
                        </a:rPr>
                        <a:t>57%</a:t>
                      </a:r>
                    </a:p>
                  </a:txBody>
                  <a:tcPr/>
                </a:tc>
                <a:tc>
                  <a:txBody>
                    <a:bodyPr/>
                    <a:lstStyle/>
                    <a:p>
                      <a:r>
                        <a:rPr lang="en-US" sz="1200" dirty="0">
                          <a:latin typeface="Arial" pitchFamily="34" charset="0"/>
                          <a:cs typeface="Arial" pitchFamily="34" charset="0"/>
                        </a:rPr>
                        <a:t>59%</a:t>
                      </a:r>
                    </a:p>
                  </a:txBody>
                  <a:tcPr/>
                </a:tc>
                <a:tc>
                  <a:txBody>
                    <a:bodyPr/>
                    <a:lstStyle/>
                    <a:p>
                      <a:r>
                        <a:rPr lang="en-US" sz="1200" dirty="0">
                          <a:latin typeface="Arial" pitchFamily="34" charset="0"/>
                          <a:cs typeface="Arial" pitchFamily="34" charset="0"/>
                        </a:rPr>
                        <a:t>58%</a:t>
                      </a:r>
                    </a:p>
                  </a:txBody>
                  <a:tcPr/>
                </a:tc>
                <a:tc>
                  <a:txBody>
                    <a:bodyPr/>
                    <a:lstStyle/>
                    <a:p>
                      <a:r>
                        <a:rPr lang="en-US" sz="1200" dirty="0">
                          <a:latin typeface="Arial" pitchFamily="34" charset="0"/>
                          <a:cs typeface="Arial" pitchFamily="34" charset="0"/>
                        </a:rPr>
                        <a:t>59%</a:t>
                      </a:r>
                    </a:p>
                  </a:txBody>
                  <a:tcPr/>
                </a:tc>
                <a:tc>
                  <a:txBody>
                    <a:bodyPr/>
                    <a:lstStyle/>
                    <a:p>
                      <a:r>
                        <a:rPr lang="en-US" sz="1200" dirty="0">
                          <a:latin typeface="Arial" pitchFamily="34" charset="0"/>
                          <a:cs typeface="Arial" pitchFamily="34" charset="0"/>
                        </a:rPr>
                        <a:t>$3,696</a:t>
                      </a:r>
                    </a:p>
                  </a:txBody>
                  <a:tcPr/>
                </a:tc>
                <a:tc>
                  <a:txBody>
                    <a:bodyPr/>
                    <a:lstStyle/>
                    <a:p>
                      <a:r>
                        <a:rPr lang="en-US" sz="1200" dirty="0">
                          <a:latin typeface="Arial" pitchFamily="34" charset="0"/>
                          <a:cs typeface="Arial" pitchFamily="34" charset="0"/>
                        </a:rPr>
                        <a:t>$4,309</a:t>
                      </a:r>
                    </a:p>
                  </a:txBody>
                  <a:tcPr/>
                </a:tc>
                <a:tc>
                  <a:txBody>
                    <a:bodyPr/>
                    <a:lstStyle/>
                    <a:p>
                      <a:r>
                        <a:rPr lang="en-US" sz="1200" dirty="0">
                          <a:latin typeface="Arial" pitchFamily="34" charset="0"/>
                          <a:cs typeface="Arial" pitchFamily="34" charset="0"/>
                        </a:rPr>
                        <a:t>$4,159</a:t>
                      </a:r>
                    </a:p>
                  </a:txBody>
                  <a:tcPr/>
                </a:tc>
                <a:tc>
                  <a:txBody>
                    <a:bodyPr/>
                    <a:lstStyle/>
                    <a:p>
                      <a:r>
                        <a:rPr lang="en-US" sz="1200" dirty="0">
                          <a:latin typeface="Arial" pitchFamily="34" charset="0"/>
                          <a:cs typeface="Arial" pitchFamily="34" charset="0"/>
                        </a:rPr>
                        <a:t>$2,887</a:t>
                      </a:r>
                    </a:p>
                  </a:txBody>
                  <a:tcPr/>
                </a:tc>
                <a:extLst>
                  <a:ext uri="{0D108BD9-81ED-4DB2-BD59-A6C34878D82A}">
                    <a16:rowId xmlns:a16="http://schemas.microsoft.com/office/drawing/2014/main" xmlns="" val="10004"/>
                  </a:ext>
                </a:extLst>
              </a:tr>
              <a:tr h="344557">
                <a:tc>
                  <a:txBody>
                    <a:bodyPr/>
                    <a:lstStyle/>
                    <a:p>
                      <a:pPr marL="83820" marR="0">
                        <a:spcBef>
                          <a:spcPts val="0"/>
                        </a:spcBef>
                        <a:spcAft>
                          <a:spcPts val="0"/>
                        </a:spcAft>
                      </a:pPr>
                      <a:r>
                        <a:rPr lang="en-US" sz="1200" spc="60" dirty="0">
                          <a:effectLst/>
                          <a:latin typeface="Arial" pitchFamily="34" charset="0"/>
                          <a:cs typeface="Arial" pitchFamily="34" charset="0"/>
                        </a:rPr>
                        <a:t>North America</a:t>
                      </a:r>
                      <a:endParaRPr lang="en-US" sz="1200" dirty="0">
                        <a:effectLst/>
                        <a:latin typeface="Arial" pitchFamily="34" charset="0"/>
                        <a:ea typeface="Calibri"/>
                        <a:cs typeface="Arial" pitchFamily="34" charset="0"/>
                      </a:endParaRPr>
                    </a:p>
                  </a:txBody>
                  <a:tcPr marL="0" marR="0" marT="0" marB="0" anchor="ctr"/>
                </a:tc>
                <a:tc>
                  <a:txBody>
                    <a:bodyPr/>
                    <a:lstStyle/>
                    <a:p>
                      <a:r>
                        <a:rPr lang="en-US" sz="1200" dirty="0">
                          <a:latin typeface="Arial" pitchFamily="34" charset="0"/>
                          <a:cs typeface="Arial" pitchFamily="34" charset="0"/>
                        </a:rPr>
                        <a:t>17%</a:t>
                      </a:r>
                    </a:p>
                  </a:txBody>
                  <a:tcPr/>
                </a:tc>
                <a:tc>
                  <a:txBody>
                    <a:bodyPr/>
                    <a:lstStyle/>
                    <a:p>
                      <a:r>
                        <a:rPr lang="en-US" sz="1200" dirty="0">
                          <a:latin typeface="Arial" pitchFamily="34" charset="0"/>
                          <a:cs typeface="Arial" pitchFamily="34" charset="0"/>
                        </a:rPr>
                        <a:t>19%</a:t>
                      </a:r>
                    </a:p>
                  </a:txBody>
                  <a:tcPr/>
                </a:tc>
                <a:tc>
                  <a:txBody>
                    <a:bodyPr/>
                    <a:lstStyle/>
                    <a:p>
                      <a:r>
                        <a:rPr lang="en-US" sz="1200" dirty="0">
                          <a:latin typeface="Arial" pitchFamily="34" charset="0"/>
                          <a:cs typeface="Arial" pitchFamily="34" charset="0"/>
                        </a:rPr>
                        <a:t>19%</a:t>
                      </a:r>
                    </a:p>
                  </a:txBody>
                  <a:tcPr/>
                </a:tc>
                <a:tc>
                  <a:txBody>
                    <a:bodyPr/>
                    <a:lstStyle/>
                    <a:p>
                      <a:r>
                        <a:rPr lang="en-US" sz="1200" dirty="0">
                          <a:latin typeface="Arial" pitchFamily="34" charset="0"/>
                          <a:cs typeface="Arial" pitchFamily="34" charset="0"/>
                        </a:rPr>
                        <a:t>21%</a:t>
                      </a:r>
                    </a:p>
                  </a:txBody>
                  <a:tcPr/>
                </a:tc>
                <a:tc>
                  <a:txBody>
                    <a:bodyPr/>
                    <a:lstStyle/>
                    <a:p>
                      <a:r>
                        <a:rPr lang="en-US" sz="1200" dirty="0">
                          <a:latin typeface="Arial" pitchFamily="34" charset="0"/>
                          <a:cs typeface="Arial" pitchFamily="34" charset="0"/>
                        </a:rPr>
                        <a:t>$10,016</a:t>
                      </a:r>
                    </a:p>
                  </a:txBody>
                  <a:tcPr/>
                </a:tc>
                <a:tc>
                  <a:txBody>
                    <a:bodyPr/>
                    <a:lstStyle/>
                    <a:p>
                      <a:r>
                        <a:rPr lang="en-US" sz="1200" dirty="0">
                          <a:latin typeface="Arial" pitchFamily="34" charset="0"/>
                          <a:cs typeface="Arial" pitchFamily="34" charset="0"/>
                        </a:rPr>
                        <a:t>$10,853</a:t>
                      </a:r>
                    </a:p>
                  </a:txBody>
                  <a:tcPr/>
                </a:tc>
                <a:tc>
                  <a:txBody>
                    <a:bodyPr/>
                    <a:lstStyle/>
                    <a:p>
                      <a:r>
                        <a:rPr lang="en-US" sz="1200" dirty="0">
                          <a:latin typeface="Arial" pitchFamily="34" charset="0"/>
                          <a:cs typeface="Arial" pitchFamily="34" charset="0"/>
                        </a:rPr>
                        <a:t>$10,958</a:t>
                      </a:r>
                    </a:p>
                  </a:txBody>
                  <a:tcPr/>
                </a:tc>
                <a:tc>
                  <a:txBody>
                    <a:bodyPr/>
                    <a:lstStyle/>
                    <a:p>
                      <a:r>
                        <a:rPr lang="en-US" sz="1200" dirty="0">
                          <a:latin typeface="Arial" pitchFamily="34" charset="0"/>
                          <a:cs typeface="Arial" pitchFamily="34" charset="0"/>
                        </a:rPr>
                        <a:t>$9,379</a:t>
                      </a:r>
                    </a:p>
                  </a:txBody>
                  <a:tcPr/>
                </a:tc>
                <a:extLst>
                  <a:ext uri="{0D108BD9-81ED-4DB2-BD59-A6C34878D82A}">
                    <a16:rowId xmlns:a16="http://schemas.microsoft.com/office/drawing/2014/main" xmlns="" val="10005"/>
                  </a:ext>
                </a:extLst>
              </a:tr>
              <a:tr h="344557">
                <a:tc>
                  <a:txBody>
                    <a:bodyPr/>
                    <a:lstStyle/>
                    <a:p>
                      <a:pPr marL="83820" marR="0">
                        <a:spcBef>
                          <a:spcPts val="0"/>
                        </a:spcBef>
                        <a:spcAft>
                          <a:spcPts val="0"/>
                        </a:spcAft>
                      </a:pPr>
                      <a:r>
                        <a:rPr lang="en-US" sz="1200">
                          <a:effectLst/>
                          <a:latin typeface="Arial" pitchFamily="34" charset="0"/>
                          <a:cs typeface="Arial" pitchFamily="34" charset="0"/>
                        </a:rPr>
                        <a:t>Western Europe</a:t>
                      </a:r>
                      <a:endParaRPr lang="en-US" sz="1200">
                        <a:effectLst/>
                        <a:latin typeface="Arial" pitchFamily="34" charset="0"/>
                        <a:ea typeface="Calibri"/>
                        <a:cs typeface="Arial" pitchFamily="34" charset="0"/>
                      </a:endParaRPr>
                    </a:p>
                  </a:txBody>
                  <a:tcPr marL="0" marR="0" marT="0" marB="0" anchor="ctr"/>
                </a:tc>
                <a:tc>
                  <a:txBody>
                    <a:bodyPr/>
                    <a:lstStyle/>
                    <a:p>
                      <a:r>
                        <a:rPr lang="en-US" sz="1200" dirty="0">
                          <a:latin typeface="Arial" pitchFamily="34" charset="0"/>
                          <a:cs typeface="Arial" pitchFamily="34" charset="0"/>
                        </a:rPr>
                        <a:t>28%</a:t>
                      </a:r>
                    </a:p>
                  </a:txBody>
                  <a:tcPr/>
                </a:tc>
                <a:tc>
                  <a:txBody>
                    <a:bodyPr/>
                    <a:lstStyle/>
                    <a:p>
                      <a:r>
                        <a:rPr lang="en-US" sz="1200" dirty="0">
                          <a:latin typeface="Arial" pitchFamily="34" charset="0"/>
                          <a:cs typeface="Arial" pitchFamily="34" charset="0"/>
                        </a:rPr>
                        <a:t>29%</a:t>
                      </a:r>
                    </a:p>
                  </a:txBody>
                  <a:tcPr/>
                </a:tc>
                <a:tc>
                  <a:txBody>
                    <a:bodyPr/>
                    <a:lstStyle/>
                    <a:p>
                      <a:r>
                        <a:rPr lang="en-US" sz="1200" dirty="0">
                          <a:latin typeface="Arial" pitchFamily="34" charset="0"/>
                          <a:cs typeface="Arial" pitchFamily="34" charset="0"/>
                        </a:rPr>
                        <a:t>32%</a:t>
                      </a:r>
                    </a:p>
                  </a:txBody>
                  <a:tcPr/>
                </a:tc>
                <a:tc>
                  <a:txBody>
                    <a:bodyPr/>
                    <a:lstStyle/>
                    <a:p>
                      <a:r>
                        <a:rPr lang="en-US" sz="1200" dirty="0">
                          <a:latin typeface="Arial" pitchFamily="34" charset="0"/>
                          <a:cs typeface="Arial" pitchFamily="34" charset="0"/>
                        </a:rPr>
                        <a:t>34%</a:t>
                      </a:r>
                    </a:p>
                  </a:txBody>
                  <a:tcPr/>
                </a:tc>
                <a:tc>
                  <a:txBody>
                    <a:bodyPr/>
                    <a:lstStyle/>
                    <a:p>
                      <a:r>
                        <a:rPr lang="en-US" sz="1200" dirty="0">
                          <a:latin typeface="Arial" pitchFamily="34" charset="0"/>
                          <a:cs typeface="Arial" pitchFamily="34" charset="0"/>
                        </a:rPr>
                        <a:t>$10,543</a:t>
                      </a:r>
                    </a:p>
                  </a:txBody>
                  <a:tcPr/>
                </a:tc>
                <a:tc>
                  <a:txBody>
                    <a:bodyPr/>
                    <a:lstStyle/>
                    <a:p>
                      <a:r>
                        <a:rPr lang="en-US" sz="1200" dirty="0">
                          <a:latin typeface="Arial" pitchFamily="34" charset="0"/>
                          <a:cs typeface="Arial" pitchFamily="34" charset="0"/>
                        </a:rPr>
                        <a:t>$12,766</a:t>
                      </a:r>
                    </a:p>
                  </a:txBody>
                  <a:tcPr/>
                </a:tc>
                <a:tc>
                  <a:txBody>
                    <a:bodyPr/>
                    <a:lstStyle/>
                    <a:p>
                      <a:r>
                        <a:rPr lang="en-US" sz="1200" dirty="0">
                          <a:latin typeface="Arial" pitchFamily="34" charset="0"/>
                          <a:cs typeface="Arial" pitchFamily="34" charset="0"/>
                        </a:rPr>
                        <a:t>$13,749</a:t>
                      </a:r>
                    </a:p>
                  </a:txBody>
                  <a:tcPr/>
                </a:tc>
                <a:tc>
                  <a:txBody>
                    <a:bodyPr/>
                    <a:lstStyle/>
                    <a:p>
                      <a:r>
                        <a:rPr lang="en-US" sz="1200" dirty="0">
                          <a:latin typeface="Arial" pitchFamily="34" charset="0"/>
                          <a:cs typeface="Arial" pitchFamily="34" charset="0"/>
                        </a:rPr>
                        <a:t>$11,750</a:t>
                      </a:r>
                    </a:p>
                  </a:txBody>
                  <a:tcPr/>
                </a:tc>
                <a:extLst>
                  <a:ext uri="{0D108BD9-81ED-4DB2-BD59-A6C34878D82A}">
                    <a16:rowId xmlns:a16="http://schemas.microsoft.com/office/drawing/2014/main" xmlns="" val="10006"/>
                  </a:ext>
                </a:extLst>
              </a:tr>
              <a:tr h="344557">
                <a:tc>
                  <a:txBody>
                    <a:bodyPr/>
                    <a:lstStyle/>
                    <a:p>
                      <a:pPr marL="83820" marR="0">
                        <a:spcBef>
                          <a:spcPts val="0"/>
                        </a:spcBef>
                        <a:spcAft>
                          <a:spcPts val="0"/>
                        </a:spcAft>
                      </a:pPr>
                      <a:r>
                        <a:rPr lang="en-US" sz="1200" spc="80" dirty="0">
                          <a:effectLst/>
                          <a:latin typeface="Arial" pitchFamily="34" charset="0"/>
                          <a:cs typeface="Arial" pitchFamily="34" charset="0"/>
                        </a:rPr>
                        <a:t>Total Worldwide</a:t>
                      </a:r>
                      <a:endParaRPr lang="en-US" sz="1200" dirty="0">
                        <a:effectLst/>
                        <a:latin typeface="Arial" pitchFamily="34" charset="0"/>
                        <a:ea typeface="Calibri"/>
                        <a:cs typeface="Arial" pitchFamily="34" charset="0"/>
                      </a:endParaRPr>
                    </a:p>
                  </a:txBody>
                  <a:tcPr marL="0" marR="0" marT="0" marB="0" anchor="ctr"/>
                </a:tc>
                <a:tc>
                  <a:txBody>
                    <a:bodyPr/>
                    <a:lstStyle/>
                    <a:p>
                      <a:r>
                        <a:rPr lang="en-US" sz="1200" dirty="0">
                          <a:latin typeface="Arial" pitchFamily="34" charset="0"/>
                          <a:cs typeface="Arial" pitchFamily="34" charset="0"/>
                        </a:rPr>
                        <a:t>39%</a:t>
                      </a:r>
                    </a:p>
                  </a:txBody>
                  <a:tcPr/>
                </a:tc>
                <a:tc>
                  <a:txBody>
                    <a:bodyPr/>
                    <a:lstStyle/>
                    <a:p>
                      <a:r>
                        <a:rPr lang="en-US" sz="1200" dirty="0">
                          <a:latin typeface="Arial" pitchFamily="34" charset="0"/>
                          <a:cs typeface="Arial" pitchFamily="34" charset="0"/>
                        </a:rPr>
                        <a:t>43%</a:t>
                      </a:r>
                    </a:p>
                  </a:txBody>
                  <a:tcPr/>
                </a:tc>
                <a:tc>
                  <a:txBody>
                    <a:bodyPr/>
                    <a:lstStyle/>
                    <a:p>
                      <a:r>
                        <a:rPr lang="en-US" sz="1200" dirty="0">
                          <a:latin typeface="Arial" pitchFamily="34" charset="0"/>
                          <a:cs typeface="Arial" pitchFamily="34" charset="0"/>
                        </a:rPr>
                        <a:t>42%</a:t>
                      </a:r>
                    </a:p>
                  </a:txBody>
                  <a:tcPr/>
                </a:tc>
                <a:tc>
                  <a:txBody>
                    <a:bodyPr/>
                    <a:lstStyle/>
                    <a:p>
                      <a:r>
                        <a:rPr lang="en-US" sz="1200" dirty="0">
                          <a:latin typeface="Arial" pitchFamily="34" charset="0"/>
                          <a:cs typeface="Arial" pitchFamily="34" charset="0"/>
                        </a:rPr>
                        <a:t>43%</a:t>
                      </a:r>
                    </a:p>
                  </a:txBody>
                  <a:tcPr/>
                </a:tc>
                <a:tc>
                  <a:txBody>
                    <a:bodyPr/>
                    <a:lstStyle/>
                    <a:p>
                      <a:r>
                        <a:rPr lang="en-US" sz="1200" dirty="0">
                          <a:latin typeface="Arial" pitchFamily="34" charset="0"/>
                          <a:cs typeface="Arial" pitchFamily="34" charset="0"/>
                        </a:rPr>
                        <a:t>$52,242</a:t>
                      </a:r>
                    </a:p>
                  </a:txBody>
                  <a:tcPr/>
                </a:tc>
                <a:tc>
                  <a:txBody>
                    <a:bodyPr/>
                    <a:lstStyle/>
                    <a:p>
                      <a:r>
                        <a:rPr lang="en-US" sz="1200" dirty="0">
                          <a:latin typeface="Arial" pitchFamily="34" charset="0"/>
                          <a:cs typeface="Arial" pitchFamily="34" charset="0"/>
                        </a:rPr>
                        <a:t>$62,709</a:t>
                      </a:r>
                    </a:p>
                  </a:txBody>
                  <a:tcPr/>
                </a:tc>
                <a:tc>
                  <a:txBody>
                    <a:bodyPr/>
                    <a:lstStyle/>
                    <a:p>
                      <a:r>
                        <a:rPr lang="en-US" sz="1200" dirty="0">
                          <a:latin typeface="Arial" pitchFamily="34" charset="0"/>
                          <a:cs typeface="Arial" pitchFamily="34" charset="0"/>
                        </a:rPr>
                        <a:t>$63,456</a:t>
                      </a:r>
                    </a:p>
                  </a:txBody>
                  <a:tcPr/>
                </a:tc>
                <a:tc>
                  <a:txBody>
                    <a:bodyPr/>
                    <a:lstStyle/>
                    <a:p>
                      <a:r>
                        <a:rPr lang="en-US" sz="1200" dirty="0">
                          <a:latin typeface="Arial" pitchFamily="34" charset="0"/>
                          <a:cs typeface="Arial" pitchFamily="34" charset="0"/>
                        </a:rPr>
                        <a:t>$51,443</a:t>
                      </a:r>
                    </a:p>
                  </a:txBody>
                  <a:tcPr/>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val="689612504"/>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noChangeArrowheads="1"/>
          </p:cNvSpPr>
          <p:nvPr>
            <p:ph type="title"/>
          </p:nvPr>
        </p:nvSpPr>
        <p:spPr/>
        <p:txBody>
          <a:bodyPr/>
          <a:lstStyle/>
          <a:p>
            <a:r>
              <a:rPr lang="en-GB" altLang="en-US"/>
              <a:t>Ethics and Education</a:t>
            </a:r>
          </a:p>
        </p:txBody>
      </p:sp>
      <p:sp>
        <p:nvSpPr>
          <p:cNvPr id="75779" name="Content Placeholder 5"/>
          <p:cNvSpPr>
            <a:spLocks noGrp="1" noChangeArrowheads="1"/>
          </p:cNvSpPr>
          <p:nvPr>
            <p:ph idx="1"/>
          </p:nvPr>
        </p:nvSpPr>
        <p:spPr/>
        <p:txBody>
          <a:bodyPr/>
          <a:lstStyle/>
          <a:p>
            <a:r>
              <a:rPr lang="en-GB" altLang="en-US"/>
              <a:t>Education is the overriding factor in leveling ethical perceptions within a small population.</a:t>
            </a:r>
          </a:p>
          <a:p>
            <a:r>
              <a:rPr lang="en-GB" altLang="en-US"/>
              <a:t>Employees must be trained and kept aware of the expected behavior of an ethical employee, as well as many other information security topics.</a:t>
            </a:r>
          </a:p>
          <a:p>
            <a:r>
              <a:rPr lang="en-GB" altLang="en-US"/>
              <a:t>Proper ethical training is vital to creating informed and a well-prepared system user.</a:t>
            </a:r>
          </a:p>
        </p:txBody>
      </p:sp>
    </p:spTree>
    <p:extLst>
      <p:ext uri="{BB962C8B-B14F-4D97-AF65-F5344CB8AC3E}">
        <p14:creationId xmlns:p14="http://schemas.microsoft.com/office/powerpoint/2010/main" val="206298343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noChangeArrowheads="1"/>
          </p:cNvSpPr>
          <p:nvPr>
            <p:ph type="title"/>
          </p:nvPr>
        </p:nvSpPr>
        <p:spPr/>
        <p:txBody>
          <a:bodyPr/>
          <a:lstStyle/>
          <a:p>
            <a:r>
              <a:rPr lang="en-US" altLang="en-US"/>
              <a:t>Deterring Unethical and Illegal Behavior</a:t>
            </a:r>
          </a:p>
        </p:txBody>
      </p:sp>
      <p:sp>
        <p:nvSpPr>
          <p:cNvPr id="77827" name="Content Placeholder 5"/>
          <p:cNvSpPr>
            <a:spLocks noGrp="1" noChangeArrowheads="1"/>
          </p:cNvSpPr>
          <p:nvPr>
            <p:ph idx="1"/>
          </p:nvPr>
        </p:nvSpPr>
        <p:spPr/>
        <p:txBody>
          <a:bodyPr/>
          <a:lstStyle/>
          <a:p>
            <a:r>
              <a:rPr lang="en-GB" altLang="en-US"/>
              <a:t>Three general causes of unethical and illegal behavior: ignorance, accident, intent</a:t>
            </a:r>
          </a:p>
          <a:p>
            <a:r>
              <a:rPr lang="en-GB" altLang="en-US"/>
              <a:t>Deterrence: best method for preventing an illegal or unethical activity; for example, laws, policies, technical controls</a:t>
            </a:r>
          </a:p>
          <a:p>
            <a:r>
              <a:rPr lang="en-GB" altLang="en-US"/>
              <a:t>Laws and policies only deter if three conditions are present:</a:t>
            </a:r>
          </a:p>
          <a:p>
            <a:pPr lvl="1"/>
            <a:r>
              <a:rPr lang="en-GB" altLang="en-US"/>
              <a:t>Fear of penalty</a:t>
            </a:r>
          </a:p>
          <a:p>
            <a:pPr lvl="1"/>
            <a:r>
              <a:rPr lang="en-GB" altLang="en-US"/>
              <a:t>Probability of being apprehended</a:t>
            </a:r>
          </a:p>
          <a:p>
            <a:pPr lvl="1"/>
            <a:r>
              <a:rPr lang="en-GB" altLang="en-US"/>
              <a:t>Probability of penalty being applied</a:t>
            </a:r>
          </a:p>
        </p:txBody>
      </p:sp>
    </p:spTree>
    <p:extLst>
      <p:ext uri="{BB962C8B-B14F-4D97-AF65-F5344CB8AC3E}">
        <p14:creationId xmlns:p14="http://schemas.microsoft.com/office/powerpoint/2010/main" val="1528017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55681" y="34047"/>
            <a:ext cx="8032638" cy="1004011"/>
          </a:xfrm>
        </p:spPr>
        <p:txBody>
          <a:bodyPr>
            <a:noAutofit/>
          </a:bodyPr>
          <a:lstStyle/>
          <a:p>
            <a:pPr marL="0" indent="0">
              <a:lnSpc>
                <a:spcPct val="100000"/>
              </a:lnSpc>
              <a:spcBef>
                <a:spcPts val="0"/>
              </a:spcBef>
              <a:tabLst>
                <a:tab pos="4397375" algn="l"/>
              </a:tabLst>
            </a:pPr>
            <a:r>
              <a:rPr lang="en-US" b="1" dirty="0"/>
              <a:t>Figure 3-6  </a:t>
            </a:r>
            <a:r>
              <a:rPr lang="en-US" dirty="0"/>
              <a:t>Deterrents to illegal or unethical behavior</a:t>
            </a:r>
            <a:endParaRPr lang="en-US" baseline="30000" dirty="0"/>
          </a:p>
        </p:txBody>
      </p:sp>
      <p:pic>
        <p:nvPicPr>
          <p:cNvPr id="3074" name="Picture 2" descr="A figure shows an illustration and two images. The illustration is labeled as, “Penalty” which shows a prohibited symbol with alphabet P in it. The text near the prohibited symbol reads as, “Reserved parking for Dr. Whitman. Violators will be towed. An image on its right shows a photo of a traffic police standing near a car parked in no parking area. The image is labeled as, “Apprehension.” The third image shows a bald men shooting another men in coat suit. The image is labeled as, “Application.”&#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5885" y="1415415"/>
            <a:ext cx="6412230" cy="4756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57625963"/>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noChangeArrowheads="1"/>
          </p:cNvSpPr>
          <p:nvPr>
            <p:ph type="title"/>
          </p:nvPr>
        </p:nvSpPr>
        <p:spPr/>
        <p:txBody>
          <a:bodyPr>
            <a:noAutofit/>
          </a:bodyPr>
          <a:lstStyle/>
          <a:p>
            <a:r>
              <a:rPr lang="en-GB" altLang="en-US" dirty="0"/>
              <a:t>Codes of Ethics of Professional Organizations</a:t>
            </a:r>
          </a:p>
        </p:txBody>
      </p:sp>
      <p:sp>
        <p:nvSpPr>
          <p:cNvPr id="80899" name="Content Placeholder 5"/>
          <p:cNvSpPr>
            <a:spLocks noGrp="1" noChangeArrowheads="1"/>
          </p:cNvSpPr>
          <p:nvPr>
            <p:ph idx="1"/>
          </p:nvPr>
        </p:nvSpPr>
        <p:spPr/>
        <p:txBody>
          <a:bodyPr/>
          <a:lstStyle/>
          <a:p>
            <a:r>
              <a:rPr lang="en-GB" altLang="en-US" dirty="0"/>
              <a:t>Many professional organizations have established codes of conduct/ethics. </a:t>
            </a:r>
          </a:p>
          <a:p>
            <a:r>
              <a:rPr lang="en-GB" altLang="en-US" dirty="0"/>
              <a:t>Codes of ethics can have a positive effect; unfortunately, many employers do not encourage joining these professional organizations.</a:t>
            </a:r>
          </a:p>
          <a:p>
            <a:r>
              <a:rPr lang="en-GB" altLang="en-US" dirty="0"/>
              <a:t>Responsibility of security professionals is to act ethically and according to the policies of the employer, the professional organization, and </a:t>
            </a:r>
            <a:r>
              <a:rPr lang="en-US" altLang="en-US" dirty="0"/>
              <a:t>the </a:t>
            </a:r>
            <a:r>
              <a:rPr lang="en-GB" altLang="en-US" dirty="0"/>
              <a:t>laws of society.</a:t>
            </a:r>
          </a:p>
        </p:txBody>
      </p:sp>
    </p:spTree>
    <p:extLst>
      <p:ext uri="{BB962C8B-B14F-4D97-AF65-F5344CB8AC3E}">
        <p14:creationId xmlns:p14="http://schemas.microsoft.com/office/powerpoint/2010/main" val="386095462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7537" y="59431"/>
            <a:ext cx="8835902" cy="1616969"/>
          </a:xfrm>
        </p:spPr>
        <p:txBody>
          <a:bodyPr>
            <a:noAutofit/>
          </a:bodyPr>
          <a:lstStyle/>
          <a:p>
            <a:r>
              <a:rPr lang="en-US" b="1" dirty="0"/>
              <a:t>Table 3-3 </a:t>
            </a:r>
            <a:r>
              <a:rPr lang="en-US" dirty="0"/>
              <a:t>Professional Organizations of Interest to Information Security Professionals (1 of 2)</a:t>
            </a:r>
          </a:p>
        </p:txBody>
      </p:sp>
      <p:graphicFrame>
        <p:nvGraphicFramePr>
          <p:cNvPr id="6" name="Table 5"/>
          <p:cNvGraphicFramePr>
            <a:graphicFrameLocks noGrp="1"/>
          </p:cNvGraphicFramePr>
          <p:nvPr>
            <p:extLst>
              <p:ext uri="{D42A27DB-BD31-4B8C-83A1-F6EECF244321}">
                <p14:modId xmlns:p14="http://schemas.microsoft.com/office/powerpoint/2010/main" val="1104550783"/>
              </p:ext>
            </p:extLst>
          </p:nvPr>
        </p:nvGraphicFramePr>
        <p:xfrm>
          <a:off x="304800" y="2057400"/>
          <a:ext cx="8686800" cy="3738880"/>
        </p:xfrm>
        <a:graphic>
          <a:graphicData uri="http://schemas.openxmlformats.org/drawingml/2006/table">
            <a:tbl>
              <a:tblPr firstRow="1" bandRow="1">
                <a:tableStyleId>{5940675A-B579-460E-94D1-54222C63F5DA}</a:tableStyleId>
              </a:tblPr>
              <a:tblGrid>
                <a:gridCol w="1752600">
                  <a:extLst>
                    <a:ext uri="{9D8B030D-6E8A-4147-A177-3AD203B41FA5}">
                      <a16:colId xmlns:a16="http://schemas.microsoft.com/office/drawing/2014/main" xmlns="" val="20000"/>
                    </a:ext>
                  </a:extLst>
                </a:gridCol>
                <a:gridCol w="1828800">
                  <a:extLst>
                    <a:ext uri="{9D8B030D-6E8A-4147-A177-3AD203B41FA5}">
                      <a16:colId xmlns:a16="http://schemas.microsoft.com/office/drawing/2014/main" xmlns="" val="20001"/>
                    </a:ext>
                  </a:extLst>
                </a:gridCol>
                <a:gridCol w="3048000">
                  <a:extLst>
                    <a:ext uri="{9D8B030D-6E8A-4147-A177-3AD203B41FA5}">
                      <a16:colId xmlns:a16="http://schemas.microsoft.com/office/drawing/2014/main" xmlns="" val="20002"/>
                    </a:ext>
                  </a:extLst>
                </a:gridCol>
                <a:gridCol w="2057400">
                  <a:extLst>
                    <a:ext uri="{9D8B030D-6E8A-4147-A177-3AD203B41FA5}">
                      <a16:colId xmlns:a16="http://schemas.microsoft.com/office/drawing/2014/main" xmlns="" val="20003"/>
                    </a:ext>
                  </a:extLst>
                </a:gridCol>
              </a:tblGrid>
              <a:tr h="482600">
                <a:tc>
                  <a:txBody>
                    <a:bodyPr/>
                    <a:lstStyle/>
                    <a:p>
                      <a:r>
                        <a:rPr lang="en-US" sz="1400" b="1" kern="1200" dirty="0">
                          <a:solidFill>
                            <a:schemeClr val="bg1"/>
                          </a:solidFill>
                          <a:effectLst/>
                          <a:latin typeface="Arial" pitchFamily="34" charset="0"/>
                          <a:ea typeface="+mn-ea"/>
                          <a:cs typeface="Arial" pitchFamily="34" charset="0"/>
                        </a:rPr>
                        <a:t>Professional</a:t>
                      </a:r>
                      <a:r>
                        <a:rPr lang="en-US" sz="1400" b="1" kern="1200" baseline="0" dirty="0">
                          <a:solidFill>
                            <a:schemeClr val="bg1"/>
                          </a:solidFill>
                          <a:effectLst/>
                          <a:latin typeface="Arial" pitchFamily="34" charset="0"/>
                          <a:ea typeface="+mn-ea"/>
                          <a:cs typeface="Arial" pitchFamily="34" charset="0"/>
                        </a:rPr>
                        <a:t> </a:t>
                      </a:r>
                      <a:r>
                        <a:rPr lang="en-US" sz="1400" b="1" kern="1200" dirty="0">
                          <a:solidFill>
                            <a:schemeClr val="bg1"/>
                          </a:solidFill>
                          <a:effectLst/>
                          <a:latin typeface="Arial" pitchFamily="34" charset="0"/>
                          <a:ea typeface="+mn-ea"/>
                          <a:cs typeface="Arial" pitchFamily="34" charset="0"/>
                        </a:rPr>
                        <a:t>Organization </a:t>
                      </a:r>
                      <a:endParaRPr lang="en-US" sz="1400" b="1" dirty="0">
                        <a:solidFill>
                          <a:schemeClr val="bg1"/>
                        </a:solidFill>
                        <a:latin typeface="Arial" pitchFamily="34" charset="0"/>
                        <a:cs typeface="Arial" pitchFamily="34" charset="0"/>
                      </a:endParaRPr>
                    </a:p>
                  </a:txBody>
                  <a:tcPr anchor="ctr">
                    <a:solidFill>
                      <a:srgbClr val="364162"/>
                    </a:solidFill>
                  </a:tcPr>
                </a:tc>
                <a:tc>
                  <a:txBody>
                    <a:bodyPr/>
                    <a:lstStyle/>
                    <a:p>
                      <a:r>
                        <a:rPr lang="en-US" sz="1400" b="1" kern="1200" dirty="0">
                          <a:solidFill>
                            <a:schemeClr val="bg1"/>
                          </a:solidFill>
                          <a:effectLst/>
                          <a:latin typeface="Arial" pitchFamily="34" charset="0"/>
                          <a:ea typeface="+mn-ea"/>
                          <a:cs typeface="Arial" pitchFamily="34" charset="0"/>
                        </a:rPr>
                        <a:t>Web Resource Location</a:t>
                      </a:r>
                      <a:endParaRPr lang="en-US" sz="1400" b="1" dirty="0">
                        <a:solidFill>
                          <a:schemeClr val="bg1"/>
                        </a:solidFill>
                        <a:latin typeface="Arial" pitchFamily="34" charset="0"/>
                        <a:cs typeface="Arial" pitchFamily="34" charset="0"/>
                      </a:endParaRPr>
                    </a:p>
                  </a:txBody>
                  <a:tcPr anchor="ctr">
                    <a:solidFill>
                      <a:srgbClr val="364162"/>
                    </a:solidFill>
                  </a:tcPr>
                </a:tc>
                <a:tc>
                  <a:txBody>
                    <a:bodyPr/>
                    <a:lstStyle/>
                    <a:p>
                      <a:r>
                        <a:rPr lang="en-US" sz="1400" b="1" kern="1200" dirty="0">
                          <a:solidFill>
                            <a:schemeClr val="bg1"/>
                          </a:solidFill>
                          <a:effectLst/>
                          <a:latin typeface="Arial" pitchFamily="34" charset="0"/>
                          <a:ea typeface="+mn-ea"/>
                          <a:cs typeface="Arial" pitchFamily="34" charset="0"/>
                        </a:rPr>
                        <a:t>Description</a:t>
                      </a:r>
                      <a:endParaRPr lang="en-US" sz="1400" b="1" dirty="0">
                        <a:solidFill>
                          <a:schemeClr val="bg1"/>
                        </a:solidFill>
                        <a:latin typeface="Arial" pitchFamily="34" charset="0"/>
                        <a:cs typeface="Arial" pitchFamily="34" charset="0"/>
                      </a:endParaRPr>
                    </a:p>
                  </a:txBody>
                  <a:tcPr anchor="ctr">
                    <a:solidFill>
                      <a:srgbClr val="364162"/>
                    </a:solidFill>
                  </a:tcPr>
                </a:tc>
                <a:tc>
                  <a:txBody>
                    <a:bodyPr/>
                    <a:lstStyle/>
                    <a:p>
                      <a:r>
                        <a:rPr lang="en-US" sz="1400" b="1" kern="1200" dirty="0">
                          <a:solidFill>
                            <a:schemeClr val="bg1"/>
                          </a:solidFill>
                          <a:effectLst/>
                          <a:latin typeface="Arial" pitchFamily="34" charset="0"/>
                          <a:ea typeface="+mn-ea"/>
                          <a:cs typeface="Arial" pitchFamily="34" charset="0"/>
                        </a:rPr>
                        <a:t>Focus</a:t>
                      </a:r>
                      <a:endParaRPr lang="en-US" sz="1400" b="1" dirty="0">
                        <a:solidFill>
                          <a:schemeClr val="bg1"/>
                        </a:solidFill>
                        <a:latin typeface="Arial" pitchFamily="34" charset="0"/>
                        <a:cs typeface="Arial" pitchFamily="34" charset="0"/>
                      </a:endParaRPr>
                    </a:p>
                  </a:txBody>
                  <a:tcPr anchor="ctr">
                    <a:solidFill>
                      <a:srgbClr val="364162"/>
                    </a:solidFill>
                  </a:tcPr>
                </a:tc>
                <a:extLst>
                  <a:ext uri="{0D108BD9-81ED-4DB2-BD59-A6C34878D82A}">
                    <a16:rowId xmlns:a16="http://schemas.microsoft.com/office/drawing/2014/main" xmlns="" val="10000"/>
                  </a:ext>
                </a:extLst>
              </a:tr>
              <a:tr h="716280">
                <a:tc>
                  <a:txBody>
                    <a:bodyPr/>
                    <a:lstStyle/>
                    <a:p>
                      <a:r>
                        <a:rPr lang="en-US" sz="1400" kern="1200" dirty="0">
                          <a:solidFill>
                            <a:schemeClr val="tx1"/>
                          </a:solidFill>
                          <a:effectLst/>
                          <a:latin typeface="Arial" pitchFamily="34" charset="0"/>
                          <a:ea typeface="+mn-ea"/>
                          <a:cs typeface="Arial" pitchFamily="34" charset="0"/>
                        </a:rPr>
                        <a:t>Association of Computing Machinery</a:t>
                      </a:r>
                      <a:endParaRPr lang="en-US" sz="1400" dirty="0">
                        <a:latin typeface="Arial" pitchFamily="34" charset="0"/>
                        <a:cs typeface="Arial" pitchFamily="34" charset="0"/>
                      </a:endParaRPr>
                    </a:p>
                  </a:txBody>
                  <a:tcPr/>
                </a:tc>
                <a:tc>
                  <a:txBody>
                    <a:bodyPr/>
                    <a:lstStyle/>
                    <a:p>
                      <a:r>
                        <a:rPr lang="en-US" sz="1400" i="1" u="sng" kern="1200" dirty="0">
                          <a:solidFill>
                            <a:schemeClr val="tx1"/>
                          </a:solidFill>
                          <a:effectLst/>
                          <a:latin typeface="Arial" pitchFamily="34" charset="0"/>
                          <a:ea typeface="+mn-ea"/>
                          <a:cs typeface="Arial" pitchFamily="34" charset="0"/>
                        </a:rPr>
                        <a:t>www.acm.org</a:t>
                      </a:r>
                      <a:endParaRPr lang="en-US" sz="1400" dirty="0">
                        <a:latin typeface="Arial" pitchFamily="34" charset="0"/>
                        <a:cs typeface="Arial" pitchFamily="34" charset="0"/>
                      </a:endParaRPr>
                    </a:p>
                  </a:txBody>
                  <a:tcPr/>
                </a:tc>
                <a:tc>
                  <a:txBody>
                    <a:bodyPr/>
                    <a:lstStyle/>
                    <a:p>
                      <a:r>
                        <a:rPr lang="en-US" sz="1400" kern="1200" dirty="0">
                          <a:solidFill>
                            <a:schemeClr val="tx1"/>
                          </a:solidFill>
                          <a:effectLst/>
                          <a:latin typeface="Arial" pitchFamily="34" charset="0"/>
                          <a:ea typeface="+mn-ea"/>
                          <a:cs typeface="Arial" pitchFamily="34" charset="0"/>
                        </a:rPr>
                        <a:t>Code of 24 imperatives of personal and ethical responsibilities for security professionals</a:t>
                      </a:r>
                      <a:endParaRPr lang="en-US" sz="1400" dirty="0">
                        <a:latin typeface="Arial" pitchFamily="34" charset="0"/>
                        <a:cs typeface="Arial" pitchFamily="34" charset="0"/>
                      </a:endParaRPr>
                    </a:p>
                  </a:txBody>
                  <a:tcPr/>
                </a:tc>
                <a:tc>
                  <a:txBody>
                    <a:bodyPr/>
                    <a:lstStyle/>
                    <a:p>
                      <a:r>
                        <a:rPr lang="en-US" sz="1400" kern="1200" dirty="0">
                          <a:solidFill>
                            <a:schemeClr val="tx1"/>
                          </a:solidFill>
                          <a:effectLst/>
                          <a:latin typeface="Arial" pitchFamily="34" charset="0"/>
                          <a:ea typeface="+mn-ea"/>
                          <a:cs typeface="Arial" pitchFamily="34" charset="0"/>
                        </a:rPr>
                        <a:t>Ethics of security professionals</a:t>
                      </a:r>
                      <a:endParaRPr lang="en-US" sz="1400" dirty="0">
                        <a:latin typeface="Arial" pitchFamily="34" charset="0"/>
                        <a:cs typeface="Arial" pitchFamily="34" charset="0"/>
                      </a:endParaRPr>
                    </a:p>
                  </a:txBody>
                  <a:tcPr/>
                </a:tc>
                <a:extLst>
                  <a:ext uri="{0D108BD9-81ED-4DB2-BD59-A6C34878D82A}">
                    <a16:rowId xmlns:a16="http://schemas.microsoft.com/office/drawing/2014/main" xmlns="" val="10001"/>
                  </a:ext>
                </a:extLst>
              </a:tr>
              <a:tr h="1422400">
                <a:tc>
                  <a:txBody>
                    <a:bodyPr/>
                    <a:lstStyle/>
                    <a:p>
                      <a:pPr marL="45720" marR="480060">
                        <a:spcBef>
                          <a:spcPts val="0"/>
                        </a:spcBef>
                        <a:spcAft>
                          <a:spcPts val="0"/>
                        </a:spcAft>
                      </a:pPr>
                      <a:r>
                        <a:rPr lang="en-US" sz="1400" dirty="0">
                          <a:solidFill>
                            <a:schemeClr val="tx1"/>
                          </a:solidFill>
                          <a:effectLst/>
                          <a:latin typeface="Arial" pitchFamily="34" charset="0"/>
                          <a:ea typeface="Calibri"/>
                          <a:cs typeface="Arial" pitchFamily="34" charset="0"/>
                        </a:rPr>
                        <a:t>information Systems </a:t>
                      </a:r>
                      <a:r>
                        <a:rPr lang="en-US" sz="1400" spc="-50" dirty="0">
                          <a:solidFill>
                            <a:schemeClr val="tx1"/>
                          </a:solidFill>
                          <a:effectLst/>
                          <a:latin typeface="Arial" pitchFamily="34" charset="0"/>
                          <a:ea typeface="Calibri"/>
                          <a:cs typeface="Arial" pitchFamily="34" charset="0"/>
                        </a:rPr>
                        <a:t>Audit and Control </a:t>
                      </a:r>
                      <a:r>
                        <a:rPr lang="en-US" sz="1400" spc="10" dirty="0">
                          <a:solidFill>
                            <a:schemeClr val="tx1"/>
                          </a:solidFill>
                          <a:effectLst/>
                          <a:latin typeface="Arial" pitchFamily="34" charset="0"/>
                          <a:ea typeface="Calibri"/>
                          <a:cs typeface="Arial" pitchFamily="34" charset="0"/>
                        </a:rPr>
                        <a:t>Association</a:t>
                      </a:r>
                      <a:endParaRPr lang="en-US" sz="1400" dirty="0">
                        <a:solidFill>
                          <a:schemeClr val="tx1"/>
                        </a:solidFill>
                        <a:effectLst/>
                        <a:latin typeface="Arial" pitchFamily="34" charset="0"/>
                        <a:ea typeface="Calibri"/>
                        <a:cs typeface="Arial" pitchFamily="34" charset="0"/>
                      </a:endParaRPr>
                    </a:p>
                  </a:txBody>
                  <a:tcPr marL="0" marR="0" marT="0" marB="0"/>
                </a:tc>
                <a:tc>
                  <a:txBody>
                    <a:bodyPr/>
                    <a:lstStyle/>
                    <a:p>
                      <a:pPr marL="65405" marR="0">
                        <a:spcBef>
                          <a:spcPts val="0"/>
                        </a:spcBef>
                        <a:spcAft>
                          <a:spcPts val="0"/>
                        </a:spcAft>
                      </a:pPr>
                      <a:r>
                        <a:rPr lang="en-US" sz="1400" i="1" u="sng" dirty="0">
                          <a:solidFill>
                            <a:schemeClr val="tx1"/>
                          </a:solidFill>
                          <a:effectLst/>
                          <a:latin typeface="Arial" pitchFamily="34" charset="0"/>
                          <a:ea typeface="Calibri"/>
                          <a:cs typeface="Arial" pitchFamily="34" charset="0"/>
                        </a:rPr>
                        <a:t>www.isaca.org</a:t>
                      </a:r>
                      <a:endParaRPr lang="en-US" sz="1400" dirty="0">
                        <a:solidFill>
                          <a:schemeClr val="tx1"/>
                        </a:solidFill>
                        <a:effectLst/>
                        <a:latin typeface="Arial" pitchFamily="34" charset="0"/>
                        <a:ea typeface="Calibri"/>
                        <a:cs typeface="Arial" pitchFamily="34" charset="0"/>
                      </a:endParaRPr>
                    </a:p>
                  </a:txBody>
                  <a:tcPr marL="0" marR="0" marT="0" marB="0"/>
                </a:tc>
                <a:tc>
                  <a:txBody>
                    <a:bodyPr/>
                    <a:lstStyle/>
                    <a:p>
                      <a:pPr marL="45720" marR="137160">
                        <a:spcBef>
                          <a:spcPts val="180"/>
                        </a:spcBef>
                        <a:spcAft>
                          <a:spcPts val="0"/>
                        </a:spcAft>
                      </a:pPr>
                      <a:r>
                        <a:rPr lang="en-US" sz="1400" spc="-10" dirty="0">
                          <a:solidFill>
                            <a:srgbClr val="000000"/>
                          </a:solidFill>
                          <a:effectLst/>
                          <a:latin typeface="Arial" pitchFamily="34" charset="0"/>
                          <a:ea typeface="Calibri"/>
                          <a:cs typeface="Arial" pitchFamily="34" charset="0"/>
                        </a:rPr>
                        <a:t>Focus on auditing, information security, business process analysis, and IS</a:t>
                      </a:r>
                      <a:endParaRPr lang="en-US" sz="1400" dirty="0">
                        <a:effectLst/>
                        <a:latin typeface="Arial" pitchFamily="34" charset="0"/>
                        <a:ea typeface="Calibri"/>
                        <a:cs typeface="Arial" pitchFamily="34" charset="0"/>
                      </a:endParaRPr>
                    </a:p>
                    <a:p>
                      <a:pPr marL="45720" marR="297180">
                        <a:spcBef>
                          <a:spcPts val="0"/>
                        </a:spcBef>
                        <a:spcAft>
                          <a:spcPts val="0"/>
                        </a:spcAft>
                      </a:pPr>
                      <a:r>
                        <a:rPr lang="en-US" sz="1400" spc="-50" dirty="0">
                          <a:solidFill>
                            <a:srgbClr val="000000"/>
                          </a:solidFill>
                          <a:effectLst/>
                          <a:latin typeface="Arial" pitchFamily="34" charset="0"/>
                          <a:ea typeface="Calibri"/>
                          <a:cs typeface="Arial" pitchFamily="34" charset="0"/>
                        </a:rPr>
                        <a:t>planning through the OSA and OSM </a:t>
                      </a:r>
                      <a:r>
                        <a:rPr lang="en-US" sz="1400" spc="20" dirty="0">
                          <a:solidFill>
                            <a:srgbClr val="000000"/>
                          </a:solidFill>
                          <a:effectLst/>
                          <a:latin typeface="Arial" pitchFamily="34" charset="0"/>
                          <a:ea typeface="Calibri"/>
                          <a:cs typeface="Arial" pitchFamily="34" charset="0"/>
                        </a:rPr>
                        <a:t>certifications</a:t>
                      </a:r>
                      <a:endParaRPr lang="en-US" sz="1400" dirty="0">
                        <a:effectLst/>
                        <a:latin typeface="Arial" pitchFamily="34" charset="0"/>
                        <a:ea typeface="Calibri"/>
                        <a:cs typeface="Arial" pitchFamily="34" charset="0"/>
                      </a:endParaRPr>
                    </a:p>
                  </a:txBody>
                  <a:tcPr marL="0" marR="0" marT="0" marB="0"/>
                </a:tc>
                <a:tc>
                  <a:txBody>
                    <a:bodyPr/>
                    <a:lstStyle/>
                    <a:p>
                      <a:pPr marL="45720" marR="205740">
                        <a:spcBef>
                          <a:spcPts val="180"/>
                        </a:spcBef>
                        <a:spcAft>
                          <a:spcPts val="0"/>
                        </a:spcAft>
                      </a:pPr>
                      <a:r>
                        <a:rPr lang="en-US" sz="1400" spc="-50" dirty="0">
                          <a:solidFill>
                            <a:srgbClr val="000000"/>
                          </a:solidFill>
                          <a:effectLst/>
                          <a:latin typeface="Arial" pitchFamily="34" charset="0"/>
                          <a:ea typeface="Calibri"/>
                          <a:cs typeface="Arial" pitchFamily="34" charset="0"/>
                        </a:rPr>
                        <a:t>Tasks and knowledge </a:t>
                      </a:r>
                      <a:r>
                        <a:rPr lang="en-US" sz="1400" spc="20" dirty="0">
                          <a:solidFill>
                            <a:srgbClr val="000000"/>
                          </a:solidFill>
                          <a:effectLst/>
                          <a:latin typeface="Arial" pitchFamily="34" charset="0"/>
                          <a:ea typeface="Calibri"/>
                          <a:cs typeface="Arial" pitchFamily="34" charset="0"/>
                        </a:rPr>
                        <a:t>required of the </a:t>
                      </a:r>
                      <a:r>
                        <a:rPr lang="en-US" sz="1400" dirty="0">
                          <a:solidFill>
                            <a:srgbClr val="000000"/>
                          </a:solidFill>
                          <a:effectLst/>
                          <a:latin typeface="Arial" pitchFamily="34" charset="0"/>
                          <a:ea typeface="Calibri"/>
                          <a:cs typeface="Arial" pitchFamily="34" charset="0"/>
                        </a:rPr>
                        <a:t>information systems </a:t>
                      </a:r>
                      <a:r>
                        <a:rPr lang="en-US" sz="1400" spc="10" dirty="0">
                          <a:solidFill>
                            <a:srgbClr val="000000"/>
                          </a:solidFill>
                          <a:effectLst/>
                          <a:latin typeface="Arial" pitchFamily="34" charset="0"/>
                          <a:ea typeface="Calibri"/>
                          <a:cs typeface="Arial" pitchFamily="34" charset="0"/>
                        </a:rPr>
                        <a:t>audit professional</a:t>
                      </a:r>
                      <a:endParaRPr lang="en-US" sz="1400" dirty="0">
                        <a:effectLst/>
                        <a:latin typeface="Arial" pitchFamily="34" charset="0"/>
                        <a:ea typeface="Calibri"/>
                        <a:cs typeface="Arial" pitchFamily="34" charset="0"/>
                      </a:endParaRPr>
                    </a:p>
                  </a:txBody>
                  <a:tcPr marL="0" marR="0" marT="0" marB="0"/>
                </a:tc>
                <a:extLst>
                  <a:ext uri="{0D108BD9-81ED-4DB2-BD59-A6C34878D82A}">
                    <a16:rowId xmlns:a16="http://schemas.microsoft.com/office/drawing/2014/main" xmlns="" val="10002"/>
                  </a:ext>
                </a:extLst>
              </a:tr>
              <a:tr h="894080">
                <a:tc>
                  <a:txBody>
                    <a:bodyPr/>
                    <a:lstStyle/>
                    <a:p>
                      <a:pPr marL="45720" marR="480060">
                        <a:spcBef>
                          <a:spcPts val="0"/>
                        </a:spcBef>
                        <a:spcAft>
                          <a:spcPts val="0"/>
                        </a:spcAft>
                      </a:pPr>
                      <a:r>
                        <a:rPr lang="en-US" sz="1400" spc="-50">
                          <a:solidFill>
                            <a:schemeClr val="tx1"/>
                          </a:solidFill>
                          <a:effectLst/>
                          <a:latin typeface="Arial" pitchFamily="34" charset="0"/>
                          <a:ea typeface="Calibri"/>
                          <a:cs typeface="Arial" pitchFamily="34" charset="0"/>
                        </a:rPr>
                        <a:t>information Systems </a:t>
                      </a:r>
                      <a:r>
                        <a:rPr lang="en-US" sz="1400">
                          <a:solidFill>
                            <a:schemeClr val="tx1"/>
                          </a:solidFill>
                          <a:effectLst/>
                          <a:latin typeface="Arial" pitchFamily="34" charset="0"/>
                          <a:ea typeface="Calibri"/>
                          <a:cs typeface="Arial" pitchFamily="34" charset="0"/>
                        </a:rPr>
                        <a:t>Security Association</a:t>
                      </a:r>
                    </a:p>
                  </a:txBody>
                  <a:tcPr marL="0" marR="0" marT="0" marB="0"/>
                </a:tc>
                <a:tc>
                  <a:txBody>
                    <a:bodyPr/>
                    <a:lstStyle/>
                    <a:p>
                      <a:pPr marL="65405" marR="0">
                        <a:spcBef>
                          <a:spcPts val="0"/>
                        </a:spcBef>
                        <a:spcAft>
                          <a:spcPts val="0"/>
                        </a:spcAft>
                      </a:pPr>
                      <a:r>
                        <a:rPr lang="en-US" sz="1400" i="1" u="sng" dirty="0">
                          <a:solidFill>
                            <a:schemeClr val="tx1"/>
                          </a:solidFill>
                          <a:effectLst/>
                          <a:latin typeface="Arial" pitchFamily="34" charset="0"/>
                          <a:ea typeface="Calibri"/>
                          <a:cs typeface="Arial" pitchFamily="34" charset="0"/>
                        </a:rPr>
                        <a:t>www.issa.org</a:t>
                      </a:r>
                      <a:endParaRPr lang="en-US" sz="1400" dirty="0">
                        <a:solidFill>
                          <a:schemeClr val="tx1"/>
                        </a:solidFill>
                        <a:effectLst/>
                        <a:latin typeface="Arial" pitchFamily="34" charset="0"/>
                        <a:ea typeface="Calibri"/>
                        <a:cs typeface="Arial" pitchFamily="34" charset="0"/>
                      </a:endParaRPr>
                    </a:p>
                  </a:txBody>
                  <a:tcPr marL="0" marR="0" marT="0" marB="0"/>
                </a:tc>
                <a:tc>
                  <a:txBody>
                    <a:bodyPr/>
                    <a:lstStyle/>
                    <a:p>
                      <a:pPr marL="45720" marR="182880">
                        <a:spcBef>
                          <a:spcPts val="180"/>
                        </a:spcBef>
                        <a:spcAft>
                          <a:spcPts val="0"/>
                        </a:spcAft>
                      </a:pPr>
                      <a:r>
                        <a:rPr lang="en-US" sz="1400" spc="-5" dirty="0">
                          <a:solidFill>
                            <a:srgbClr val="000000"/>
                          </a:solidFill>
                          <a:effectLst/>
                          <a:latin typeface="Arial" pitchFamily="34" charset="0"/>
                          <a:ea typeface="Calibri"/>
                          <a:cs typeface="Arial" pitchFamily="34" charset="0"/>
                        </a:rPr>
                        <a:t>Professional association of information </a:t>
                      </a:r>
                      <a:r>
                        <a:rPr lang="en-US" sz="1400" spc="-25" dirty="0">
                          <a:solidFill>
                            <a:srgbClr val="000000"/>
                          </a:solidFill>
                          <a:effectLst/>
                          <a:latin typeface="Arial" pitchFamily="34" charset="0"/>
                          <a:ea typeface="Calibri"/>
                          <a:cs typeface="Arial" pitchFamily="34" charset="0"/>
                        </a:rPr>
                        <a:t>systems security professionals; provides </a:t>
                      </a:r>
                      <a:r>
                        <a:rPr lang="en-US" sz="1400" spc="45" dirty="0">
                          <a:solidFill>
                            <a:srgbClr val="000000"/>
                          </a:solidFill>
                          <a:effectLst/>
                          <a:latin typeface="Arial" pitchFamily="34" charset="0"/>
                          <a:ea typeface="Calibri"/>
                          <a:cs typeface="Arial" pitchFamily="34" charset="0"/>
                        </a:rPr>
                        <a:t>education forum, publications, and </a:t>
                      </a:r>
                      <a:r>
                        <a:rPr lang="en-US" sz="1400" spc="20" dirty="0">
                          <a:solidFill>
                            <a:srgbClr val="000000"/>
                          </a:solidFill>
                          <a:effectLst/>
                          <a:latin typeface="Arial" pitchFamily="34" charset="0"/>
                          <a:ea typeface="Calibri"/>
                          <a:cs typeface="Arial" pitchFamily="34" charset="0"/>
                        </a:rPr>
                        <a:t>peer networking for members</a:t>
                      </a:r>
                      <a:endParaRPr lang="en-US" sz="1400" dirty="0">
                        <a:effectLst/>
                        <a:latin typeface="Arial" pitchFamily="34" charset="0"/>
                        <a:ea typeface="Calibri"/>
                        <a:cs typeface="Arial" pitchFamily="34" charset="0"/>
                      </a:endParaRPr>
                    </a:p>
                  </a:txBody>
                  <a:tcPr marL="0" marR="0" marT="0" marB="0"/>
                </a:tc>
                <a:tc>
                  <a:txBody>
                    <a:bodyPr/>
                    <a:lstStyle/>
                    <a:p>
                      <a:pPr marL="0" marR="0" algn="l">
                        <a:spcBef>
                          <a:spcPts val="0"/>
                        </a:spcBef>
                        <a:spcAft>
                          <a:spcPts val="0"/>
                        </a:spcAft>
                      </a:pPr>
                      <a:r>
                        <a:rPr lang="en-US" sz="1400" dirty="0">
                          <a:solidFill>
                            <a:srgbClr val="000000"/>
                          </a:solidFill>
                          <a:effectLst/>
                          <a:latin typeface="Arial" pitchFamily="34" charset="0"/>
                          <a:ea typeface="Calibri"/>
                          <a:cs typeface="Arial" pitchFamily="34" charset="0"/>
                        </a:rPr>
                        <a:t>Professional security </a:t>
                      </a:r>
                      <a:br>
                        <a:rPr lang="en-US" sz="1400" dirty="0">
                          <a:solidFill>
                            <a:srgbClr val="000000"/>
                          </a:solidFill>
                          <a:effectLst/>
                          <a:latin typeface="Arial" pitchFamily="34" charset="0"/>
                          <a:ea typeface="Calibri"/>
                          <a:cs typeface="Arial" pitchFamily="34" charset="0"/>
                        </a:rPr>
                      </a:br>
                      <a:r>
                        <a:rPr lang="en-US" sz="1400" spc="20" dirty="0">
                          <a:solidFill>
                            <a:srgbClr val="000000"/>
                          </a:solidFill>
                          <a:effectLst/>
                          <a:latin typeface="Arial" pitchFamily="34" charset="0"/>
                          <a:ea typeface="Calibri"/>
                          <a:cs typeface="Arial" pitchFamily="34" charset="0"/>
                        </a:rPr>
                        <a:t>information sharing</a:t>
                      </a:r>
                      <a:endParaRPr lang="en-US" sz="1400" dirty="0">
                        <a:effectLst/>
                        <a:latin typeface="Arial" pitchFamily="34" charset="0"/>
                        <a:ea typeface="Calibri"/>
                        <a:cs typeface="Arial" pitchFamily="34" charset="0"/>
                      </a:endParaRPr>
                    </a:p>
                  </a:txBody>
                  <a:tcPr marL="0" marR="0" marT="0" marB="0"/>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1594054645"/>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noChangeArrowheads="1"/>
          </p:cNvSpPr>
          <p:nvPr>
            <p:ph type="title"/>
          </p:nvPr>
        </p:nvSpPr>
        <p:spPr/>
        <p:txBody>
          <a:bodyPr/>
          <a:lstStyle/>
          <a:p>
            <a:r>
              <a:rPr lang="en-GB" altLang="en-US"/>
              <a:t>Introduction</a:t>
            </a:r>
          </a:p>
        </p:txBody>
      </p:sp>
      <p:sp>
        <p:nvSpPr>
          <p:cNvPr id="14339" name="Content Placeholder 5"/>
          <p:cNvSpPr>
            <a:spLocks noGrp="1" noChangeArrowheads="1"/>
          </p:cNvSpPr>
          <p:nvPr>
            <p:ph idx="1"/>
          </p:nvPr>
        </p:nvSpPr>
        <p:spPr/>
        <p:txBody>
          <a:bodyPr/>
          <a:lstStyle/>
          <a:p>
            <a:r>
              <a:rPr lang="en-GB" altLang="en-US" sz="2600" dirty="0"/>
              <a:t>You must understand </a:t>
            </a:r>
            <a:r>
              <a:rPr lang="en-US" altLang="en-US" sz="2600" dirty="0"/>
              <a:t>the </a:t>
            </a:r>
            <a:r>
              <a:rPr lang="en-GB" altLang="en-US" sz="2600" dirty="0"/>
              <a:t>scope of an organization’s legal and ethical responsibilities.</a:t>
            </a:r>
          </a:p>
          <a:p>
            <a:r>
              <a:rPr lang="en-GB" altLang="en-US" sz="2600" dirty="0"/>
              <a:t>To minimize liabilities/reduce risks, the information security practitioner must:</a:t>
            </a:r>
          </a:p>
          <a:p>
            <a:pPr lvl="1"/>
            <a:r>
              <a:rPr lang="en-GB" altLang="en-US" dirty="0"/>
              <a:t>Understand the current legal environment</a:t>
            </a:r>
          </a:p>
          <a:p>
            <a:pPr lvl="1"/>
            <a:r>
              <a:rPr lang="en-GB" altLang="en-US" dirty="0"/>
              <a:t>Stay current with laws and regulations </a:t>
            </a:r>
          </a:p>
          <a:p>
            <a:pPr lvl="1"/>
            <a:r>
              <a:rPr lang="en-GB" altLang="en-US" dirty="0"/>
              <a:t>Watch for new and emerging issues</a:t>
            </a:r>
          </a:p>
        </p:txBody>
      </p:sp>
    </p:spTree>
    <p:extLst>
      <p:ext uri="{BB962C8B-B14F-4D97-AF65-F5344CB8AC3E}">
        <p14:creationId xmlns:p14="http://schemas.microsoft.com/office/powerpoint/2010/main" val="49949890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7537" y="59431"/>
            <a:ext cx="8835902" cy="1616969"/>
          </a:xfrm>
        </p:spPr>
        <p:txBody>
          <a:bodyPr>
            <a:noAutofit/>
          </a:bodyPr>
          <a:lstStyle/>
          <a:p>
            <a:r>
              <a:rPr lang="en-US" b="1" dirty="0"/>
              <a:t>Table 3-3 </a:t>
            </a:r>
            <a:r>
              <a:rPr lang="en-US" dirty="0"/>
              <a:t>Professional Organizations of Interest to Information Security Professionals (2 of 2)</a:t>
            </a:r>
          </a:p>
        </p:txBody>
      </p:sp>
      <p:graphicFrame>
        <p:nvGraphicFramePr>
          <p:cNvPr id="6" name="Table 5"/>
          <p:cNvGraphicFramePr>
            <a:graphicFrameLocks noGrp="1"/>
          </p:cNvGraphicFramePr>
          <p:nvPr>
            <p:extLst>
              <p:ext uri="{D42A27DB-BD31-4B8C-83A1-F6EECF244321}">
                <p14:modId xmlns:p14="http://schemas.microsoft.com/office/powerpoint/2010/main" val="741716919"/>
              </p:ext>
            </p:extLst>
          </p:nvPr>
        </p:nvGraphicFramePr>
        <p:xfrm>
          <a:off x="457200" y="2057400"/>
          <a:ext cx="8458200" cy="3078480"/>
        </p:xfrm>
        <a:graphic>
          <a:graphicData uri="http://schemas.openxmlformats.org/drawingml/2006/table">
            <a:tbl>
              <a:tblPr firstRow="1" bandRow="1">
                <a:tableStyleId>{5940675A-B579-460E-94D1-54222C63F5DA}</a:tableStyleId>
              </a:tblPr>
              <a:tblGrid>
                <a:gridCol w="2114550">
                  <a:extLst>
                    <a:ext uri="{9D8B030D-6E8A-4147-A177-3AD203B41FA5}">
                      <a16:colId xmlns:a16="http://schemas.microsoft.com/office/drawing/2014/main" xmlns="" val="20000"/>
                    </a:ext>
                  </a:extLst>
                </a:gridCol>
                <a:gridCol w="1847850">
                  <a:extLst>
                    <a:ext uri="{9D8B030D-6E8A-4147-A177-3AD203B41FA5}">
                      <a16:colId xmlns:a16="http://schemas.microsoft.com/office/drawing/2014/main" xmlns="" val="20001"/>
                    </a:ext>
                  </a:extLst>
                </a:gridCol>
                <a:gridCol w="2381250">
                  <a:extLst>
                    <a:ext uri="{9D8B030D-6E8A-4147-A177-3AD203B41FA5}">
                      <a16:colId xmlns:a16="http://schemas.microsoft.com/office/drawing/2014/main" xmlns="" val="20002"/>
                    </a:ext>
                  </a:extLst>
                </a:gridCol>
                <a:gridCol w="2114550">
                  <a:extLst>
                    <a:ext uri="{9D8B030D-6E8A-4147-A177-3AD203B41FA5}">
                      <a16:colId xmlns:a16="http://schemas.microsoft.com/office/drawing/2014/main" xmlns="" val="20003"/>
                    </a:ext>
                  </a:extLst>
                </a:gridCol>
              </a:tblGrid>
              <a:tr h="304800">
                <a:tc>
                  <a:txBody>
                    <a:bodyPr/>
                    <a:lstStyle/>
                    <a:p>
                      <a:r>
                        <a:rPr lang="en-US" sz="1400" b="1" kern="1200" dirty="0">
                          <a:solidFill>
                            <a:schemeClr val="bg1"/>
                          </a:solidFill>
                          <a:effectLst/>
                          <a:latin typeface="Arial" pitchFamily="34" charset="0"/>
                          <a:ea typeface="+mn-ea"/>
                          <a:cs typeface="Arial" pitchFamily="34" charset="0"/>
                        </a:rPr>
                        <a:t>Professional</a:t>
                      </a:r>
                      <a:r>
                        <a:rPr lang="en-US" sz="1400" b="1" kern="1200" baseline="0" dirty="0">
                          <a:solidFill>
                            <a:schemeClr val="bg1"/>
                          </a:solidFill>
                          <a:effectLst/>
                          <a:latin typeface="Arial" pitchFamily="34" charset="0"/>
                          <a:ea typeface="+mn-ea"/>
                          <a:cs typeface="Arial" pitchFamily="34" charset="0"/>
                        </a:rPr>
                        <a:t> </a:t>
                      </a:r>
                      <a:r>
                        <a:rPr lang="en-US" sz="1400" b="1" kern="1200" dirty="0">
                          <a:solidFill>
                            <a:schemeClr val="bg1"/>
                          </a:solidFill>
                          <a:effectLst/>
                          <a:latin typeface="Arial" pitchFamily="34" charset="0"/>
                          <a:ea typeface="+mn-ea"/>
                          <a:cs typeface="Arial" pitchFamily="34" charset="0"/>
                        </a:rPr>
                        <a:t>Organization </a:t>
                      </a:r>
                      <a:endParaRPr lang="en-US" sz="1400" b="1" dirty="0">
                        <a:solidFill>
                          <a:schemeClr val="bg1"/>
                        </a:solidFill>
                        <a:latin typeface="Arial" pitchFamily="34" charset="0"/>
                        <a:cs typeface="Arial" pitchFamily="34" charset="0"/>
                      </a:endParaRPr>
                    </a:p>
                  </a:txBody>
                  <a:tcPr anchor="ctr">
                    <a:solidFill>
                      <a:srgbClr val="364162"/>
                    </a:solidFill>
                  </a:tcPr>
                </a:tc>
                <a:tc>
                  <a:txBody>
                    <a:bodyPr/>
                    <a:lstStyle/>
                    <a:p>
                      <a:r>
                        <a:rPr lang="en-US" sz="1400" b="1" kern="1200" dirty="0">
                          <a:solidFill>
                            <a:schemeClr val="bg1"/>
                          </a:solidFill>
                          <a:effectLst/>
                          <a:latin typeface="Arial" pitchFamily="34" charset="0"/>
                          <a:ea typeface="+mn-ea"/>
                          <a:cs typeface="Arial" pitchFamily="34" charset="0"/>
                        </a:rPr>
                        <a:t>Web Resource Location</a:t>
                      </a:r>
                      <a:endParaRPr lang="en-US" sz="1400" b="1" dirty="0">
                        <a:solidFill>
                          <a:schemeClr val="bg1"/>
                        </a:solidFill>
                        <a:latin typeface="Arial" pitchFamily="34" charset="0"/>
                        <a:cs typeface="Arial" pitchFamily="34" charset="0"/>
                      </a:endParaRPr>
                    </a:p>
                  </a:txBody>
                  <a:tcPr anchor="ctr">
                    <a:solidFill>
                      <a:srgbClr val="364162"/>
                    </a:solidFill>
                  </a:tcPr>
                </a:tc>
                <a:tc>
                  <a:txBody>
                    <a:bodyPr/>
                    <a:lstStyle/>
                    <a:p>
                      <a:r>
                        <a:rPr lang="en-US" sz="1400" b="1" kern="1200" dirty="0">
                          <a:solidFill>
                            <a:schemeClr val="bg1"/>
                          </a:solidFill>
                          <a:effectLst/>
                          <a:latin typeface="Arial" pitchFamily="34" charset="0"/>
                          <a:ea typeface="+mn-ea"/>
                          <a:cs typeface="Arial" pitchFamily="34" charset="0"/>
                        </a:rPr>
                        <a:t>Description</a:t>
                      </a:r>
                      <a:endParaRPr lang="en-US" sz="1400" b="1" dirty="0">
                        <a:solidFill>
                          <a:schemeClr val="bg1"/>
                        </a:solidFill>
                        <a:latin typeface="Arial" pitchFamily="34" charset="0"/>
                        <a:cs typeface="Arial" pitchFamily="34" charset="0"/>
                      </a:endParaRPr>
                    </a:p>
                  </a:txBody>
                  <a:tcPr anchor="ctr">
                    <a:solidFill>
                      <a:srgbClr val="364162"/>
                    </a:solidFill>
                  </a:tcPr>
                </a:tc>
                <a:tc>
                  <a:txBody>
                    <a:bodyPr/>
                    <a:lstStyle/>
                    <a:p>
                      <a:r>
                        <a:rPr lang="en-US" sz="1400" b="1" kern="1200" dirty="0">
                          <a:solidFill>
                            <a:schemeClr val="bg1"/>
                          </a:solidFill>
                          <a:effectLst/>
                          <a:latin typeface="Arial" pitchFamily="34" charset="0"/>
                          <a:ea typeface="+mn-ea"/>
                          <a:cs typeface="Arial" pitchFamily="34" charset="0"/>
                        </a:rPr>
                        <a:t>Focus</a:t>
                      </a:r>
                      <a:endParaRPr lang="en-US" sz="1400" b="1" dirty="0">
                        <a:solidFill>
                          <a:schemeClr val="bg1"/>
                        </a:solidFill>
                        <a:latin typeface="Arial" pitchFamily="34" charset="0"/>
                        <a:cs typeface="Arial" pitchFamily="34" charset="0"/>
                      </a:endParaRPr>
                    </a:p>
                  </a:txBody>
                  <a:tcPr anchor="ctr">
                    <a:solidFill>
                      <a:srgbClr val="364162"/>
                    </a:solidFill>
                  </a:tcPr>
                </a:tc>
                <a:extLst>
                  <a:ext uri="{0D108BD9-81ED-4DB2-BD59-A6C34878D82A}">
                    <a16:rowId xmlns:a16="http://schemas.microsoft.com/office/drawing/2014/main" xmlns="" val="10000"/>
                  </a:ext>
                </a:extLst>
              </a:tr>
              <a:tr h="685800">
                <a:tc>
                  <a:txBody>
                    <a:bodyPr/>
                    <a:lstStyle/>
                    <a:p>
                      <a:pPr marL="45720" marR="160020">
                        <a:spcBef>
                          <a:spcPts val="180"/>
                        </a:spcBef>
                        <a:spcAft>
                          <a:spcPts val="0"/>
                        </a:spcAft>
                      </a:pPr>
                      <a:r>
                        <a:rPr lang="en-US" sz="1400" spc="-50" dirty="0">
                          <a:solidFill>
                            <a:schemeClr val="tx1"/>
                          </a:solidFill>
                          <a:effectLst/>
                          <a:latin typeface="Arial" pitchFamily="34" charset="0"/>
                          <a:ea typeface="Calibri"/>
                          <a:cs typeface="Arial" pitchFamily="34" charset="0"/>
                        </a:rPr>
                        <a:t>International Information </a:t>
                      </a:r>
                      <a:r>
                        <a:rPr lang="en-US" sz="1400" spc="10" dirty="0">
                          <a:solidFill>
                            <a:schemeClr val="tx1"/>
                          </a:solidFill>
                          <a:effectLst/>
                          <a:latin typeface="Arial" pitchFamily="34" charset="0"/>
                          <a:ea typeface="Calibri"/>
                          <a:cs typeface="Arial" pitchFamily="34" charset="0"/>
                        </a:rPr>
                        <a:t>Systems Security </a:t>
                      </a:r>
                      <a:r>
                        <a:rPr lang="en-US" sz="1400" spc="20" dirty="0">
                          <a:solidFill>
                            <a:schemeClr val="tx1"/>
                          </a:solidFill>
                          <a:effectLst/>
                          <a:latin typeface="Arial" pitchFamily="34" charset="0"/>
                          <a:ea typeface="Calibri"/>
                          <a:cs typeface="Arial" pitchFamily="34" charset="0"/>
                        </a:rPr>
                        <a:t>Certification Consortium </a:t>
                      </a:r>
                      <a:r>
                        <a:rPr lang="en-US" sz="1400" spc="-50" dirty="0">
                          <a:solidFill>
                            <a:schemeClr val="tx1"/>
                          </a:solidFill>
                          <a:effectLst/>
                          <a:latin typeface="Arial" pitchFamily="34" charset="0"/>
                          <a:ea typeface="Calibri"/>
                          <a:cs typeface="Arial" pitchFamily="34" charset="0"/>
                        </a:rPr>
                        <a:t>(ISQ</a:t>
                      </a:r>
                      <a:r>
                        <a:rPr lang="en-US" sz="1400" baseline="30000" dirty="0">
                          <a:solidFill>
                            <a:schemeClr val="tx1"/>
                          </a:solidFill>
                          <a:effectLst/>
                          <a:latin typeface="Arial" pitchFamily="34" charset="0"/>
                          <a:ea typeface="Calibri"/>
                          <a:cs typeface="Arial" pitchFamily="34" charset="0"/>
                        </a:rPr>
                        <a:t>2</a:t>
                      </a:r>
                      <a:endParaRPr lang="en-US" sz="1400" dirty="0">
                        <a:solidFill>
                          <a:schemeClr val="tx1"/>
                        </a:solidFill>
                        <a:effectLst/>
                        <a:latin typeface="Arial" pitchFamily="34" charset="0"/>
                        <a:ea typeface="Calibri"/>
                        <a:cs typeface="Arial" pitchFamily="34" charset="0"/>
                      </a:endParaRPr>
                    </a:p>
                  </a:txBody>
                  <a:tcPr marL="0" marR="0" marT="0" marB="0"/>
                </a:tc>
                <a:tc>
                  <a:txBody>
                    <a:bodyPr/>
                    <a:lstStyle/>
                    <a:p>
                      <a:pPr marL="65405" marR="0">
                        <a:spcBef>
                          <a:spcPts val="0"/>
                        </a:spcBef>
                        <a:spcAft>
                          <a:spcPts val="0"/>
                        </a:spcAft>
                      </a:pPr>
                      <a:r>
                        <a:rPr lang="en-US" sz="1400" i="1" u="sng" spc="-90" dirty="0">
                          <a:solidFill>
                            <a:schemeClr val="tx1"/>
                          </a:solidFill>
                          <a:effectLst/>
                          <a:latin typeface="Arial" pitchFamily="34" charset="0"/>
                          <a:ea typeface="Calibri"/>
                          <a:cs typeface="Arial" pitchFamily="34" charset="0"/>
                        </a:rPr>
                        <a:t>www.isc2.org</a:t>
                      </a:r>
                      <a:endParaRPr lang="en-US" sz="1400" dirty="0">
                        <a:solidFill>
                          <a:schemeClr val="tx1"/>
                        </a:solidFill>
                        <a:effectLst/>
                        <a:latin typeface="Arial" pitchFamily="34" charset="0"/>
                        <a:ea typeface="Calibri"/>
                        <a:cs typeface="Arial" pitchFamily="34" charset="0"/>
                      </a:endParaRPr>
                    </a:p>
                  </a:txBody>
                  <a:tcPr marL="0" marR="0" marT="0" marB="0"/>
                </a:tc>
                <a:tc>
                  <a:txBody>
                    <a:bodyPr/>
                    <a:lstStyle/>
                    <a:p>
                      <a:pPr marL="45720" marR="228600">
                        <a:spcBef>
                          <a:spcPts val="180"/>
                        </a:spcBef>
                        <a:spcAft>
                          <a:spcPts val="0"/>
                        </a:spcAft>
                      </a:pPr>
                      <a:r>
                        <a:rPr lang="en-US" sz="1400" spc="-5" dirty="0">
                          <a:solidFill>
                            <a:srgbClr val="000000"/>
                          </a:solidFill>
                          <a:effectLst/>
                          <a:latin typeface="Arial" pitchFamily="34" charset="0"/>
                          <a:ea typeface="Calibri"/>
                          <a:cs typeface="Arial" pitchFamily="34" charset="0"/>
                        </a:rPr>
                        <a:t>International consortium dedicated to </a:t>
                      </a:r>
                      <a:r>
                        <a:rPr lang="en-US" sz="1400" spc="20" dirty="0">
                          <a:solidFill>
                            <a:srgbClr val="000000"/>
                          </a:solidFill>
                          <a:effectLst/>
                          <a:latin typeface="Arial" pitchFamily="34" charset="0"/>
                          <a:ea typeface="Calibri"/>
                          <a:cs typeface="Arial" pitchFamily="34" charset="0"/>
                        </a:rPr>
                        <a:t>improving the quality of security </a:t>
                      </a:r>
                      <a:r>
                        <a:rPr lang="en-US" sz="1400" spc="-50" dirty="0">
                          <a:solidFill>
                            <a:srgbClr val="000000"/>
                          </a:solidFill>
                          <a:effectLst/>
                          <a:latin typeface="Arial" pitchFamily="34" charset="0"/>
                          <a:ea typeface="Calibri"/>
                          <a:cs typeface="Arial" pitchFamily="34" charset="0"/>
                        </a:rPr>
                        <a:t>professionals through SSCP and CISSP </a:t>
                      </a:r>
                      <a:r>
                        <a:rPr lang="en-US" sz="1400" spc="20" dirty="0">
                          <a:solidFill>
                            <a:srgbClr val="000000"/>
                          </a:solidFill>
                          <a:effectLst/>
                          <a:latin typeface="Arial" pitchFamily="34" charset="0"/>
                          <a:ea typeface="Calibri"/>
                          <a:cs typeface="Arial" pitchFamily="34" charset="0"/>
                        </a:rPr>
                        <a:t>certifications</a:t>
                      </a:r>
                      <a:endParaRPr lang="en-US" sz="1400" dirty="0">
                        <a:effectLst/>
                        <a:latin typeface="Arial" pitchFamily="34" charset="0"/>
                        <a:ea typeface="Calibri"/>
                        <a:cs typeface="Arial" pitchFamily="34" charset="0"/>
                      </a:endParaRPr>
                    </a:p>
                  </a:txBody>
                  <a:tcPr marL="0" marR="0" marT="0" marB="0"/>
                </a:tc>
                <a:tc>
                  <a:txBody>
                    <a:bodyPr/>
                    <a:lstStyle/>
                    <a:p>
                      <a:pPr marL="45720" marR="114300">
                        <a:spcBef>
                          <a:spcPts val="0"/>
                        </a:spcBef>
                        <a:spcAft>
                          <a:spcPts val="0"/>
                        </a:spcAft>
                      </a:pPr>
                      <a:r>
                        <a:rPr lang="en-US" sz="1400" spc="-10" dirty="0">
                          <a:solidFill>
                            <a:srgbClr val="000000"/>
                          </a:solidFill>
                          <a:effectLst/>
                          <a:latin typeface="Arial" pitchFamily="34" charset="0"/>
                          <a:ea typeface="Calibri"/>
                          <a:cs typeface="Arial" pitchFamily="34" charset="0"/>
                        </a:rPr>
                        <a:t>Requires </a:t>
                      </a:r>
                      <a:r>
                        <a:rPr lang="en-US" sz="1400" spc="-10" dirty="0" err="1">
                          <a:solidFill>
                            <a:srgbClr val="000000"/>
                          </a:solidFill>
                          <a:effectLst/>
                          <a:latin typeface="Arial" pitchFamily="34" charset="0"/>
                          <a:ea typeface="Calibri"/>
                          <a:cs typeface="Arial" pitchFamily="34" charset="0"/>
                        </a:rPr>
                        <a:t>certificants</a:t>
                      </a:r>
                      <a:r>
                        <a:rPr lang="en-US" sz="1400" spc="-10" dirty="0">
                          <a:solidFill>
                            <a:srgbClr val="000000"/>
                          </a:solidFill>
                          <a:effectLst/>
                          <a:latin typeface="Arial" pitchFamily="34" charset="0"/>
                          <a:ea typeface="Calibri"/>
                          <a:cs typeface="Arial" pitchFamily="34" charset="0"/>
                        </a:rPr>
                        <a:t> to </a:t>
                      </a:r>
                      <a:r>
                        <a:rPr lang="en-US" sz="1400" spc="30" dirty="0">
                          <a:solidFill>
                            <a:srgbClr val="000000"/>
                          </a:solidFill>
                          <a:effectLst/>
                          <a:latin typeface="Arial" pitchFamily="34" charset="0"/>
                          <a:ea typeface="Calibri"/>
                          <a:cs typeface="Arial" pitchFamily="34" charset="0"/>
                        </a:rPr>
                        <a:t>follow its published </a:t>
                      </a:r>
                      <a:r>
                        <a:rPr lang="en-US" sz="1400" spc="10" dirty="0">
                          <a:solidFill>
                            <a:srgbClr val="000000"/>
                          </a:solidFill>
                          <a:effectLst/>
                          <a:latin typeface="Arial" pitchFamily="34" charset="0"/>
                          <a:ea typeface="Calibri"/>
                          <a:cs typeface="Arial" pitchFamily="34" charset="0"/>
                        </a:rPr>
                        <a:t>code of ethics</a:t>
                      </a:r>
                      <a:endParaRPr lang="en-US" sz="1400" dirty="0">
                        <a:effectLst/>
                        <a:latin typeface="Arial" pitchFamily="34" charset="0"/>
                        <a:ea typeface="Calibri"/>
                        <a:cs typeface="Arial" pitchFamily="34" charset="0"/>
                      </a:endParaRPr>
                    </a:p>
                  </a:txBody>
                  <a:tcPr marL="0" marR="0" marT="0" marB="0"/>
                </a:tc>
                <a:extLst>
                  <a:ext uri="{0D108BD9-81ED-4DB2-BD59-A6C34878D82A}">
                    <a16:rowId xmlns:a16="http://schemas.microsoft.com/office/drawing/2014/main" xmlns="" val="10001"/>
                  </a:ext>
                </a:extLst>
              </a:tr>
              <a:tr h="685800">
                <a:tc>
                  <a:txBody>
                    <a:bodyPr/>
                    <a:lstStyle/>
                    <a:p>
                      <a:pPr marL="45720" marR="342900" algn="just">
                        <a:spcBef>
                          <a:spcPts val="0"/>
                        </a:spcBef>
                        <a:spcAft>
                          <a:spcPts val="0"/>
                        </a:spcAft>
                      </a:pPr>
                      <a:r>
                        <a:rPr lang="en-US" sz="1400" spc="-50" dirty="0">
                          <a:solidFill>
                            <a:srgbClr val="000000"/>
                          </a:solidFill>
                          <a:effectLst/>
                          <a:latin typeface="Arial" pitchFamily="34" charset="0"/>
                          <a:ea typeface="Calibri"/>
                          <a:cs typeface="Arial" pitchFamily="34" charset="0"/>
                        </a:rPr>
                        <a:t>SANS Institute's Global Information Assurance </a:t>
                      </a:r>
                      <a:r>
                        <a:rPr lang="en-US" sz="1400" spc="20" dirty="0">
                          <a:solidFill>
                            <a:srgbClr val="000000"/>
                          </a:solidFill>
                          <a:effectLst/>
                          <a:latin typeface="Arial" pitchFamily="34" charset="0"/>
                          <a:ea typeface="Calibri"/>
                          <a:cs typeface="Arial" pitchFamily="34" charset="0"/>
                        </a:rPr>
                        <a:t>Certification</a:t>
                      </a:r>
                      <a:endParaRPr lang="en-US" sz="1400" dirty="0">
                        <a:effectLst/>
                        <a:latin typeface="Arial" pitchFamily="34" charset="0"/>
                        <a:ea typeface="Calibri"/>
                        <a:cs typeface="Arial" pitchFamily="34" charset="0"/>
                      </a:endParaRPr>
                    </a:p>
                  </a:txBody>
                  <a:tcPr marL="0" marR="0" marT="0" marB="0"/>
                </a:tc>
                <a:tc>
                  <a:txBody>
                    <a:bodyPr/>
                    <a:lstStyle/>
                    <a:p>
                      <a:pPr marL="65405" marR="0">
                        <a:spcBef>
                          <a:spcPts val="0"/>
                        </a:spcBef>
                        <a:spcAft>
                          <a:spcPts val="0"/>
                        </a:spcAft>
                      </a:pPr>
                      <a:r>
                        <a:rPr lang="en-US" sz="1400" i="1" u="sng" dirty="0">
                          <a:solidFill>
                            <a:schemeClr val="tx1"/>
                          </a:solidFill>
                          <a:effectLst/>
                          <a:latin typeface="Arial" pitchFamily="34" charset="0"/>
                          <a:ea typeface="Calibri"/>
                          <a:cs typeface="Arial" pitchFamily="34" charset="0"/>
                        </a:rPr>
                        <a:t>www.giac.org</a:t>
                      </a:r>
                      <a:endParaRPr lang="en-US" sz="1400" dirty="0">
                        <a:solidFill>
                          <a:schemeClr val="tx1"/>
                        </a:solidFill>
                        <a:effectLst/>
                        <a:latin typeface="Arial" pitchFamily="34" charset="0"/>
                        <a:ea typeface="Calibri"/>
                        <a:cs typeface="Arial" pitchFamily="34" charset="0"/>
                      </a:endParaRPr>
                    </a:p>
                  </a:txBody>
                  <a:tcPr marL="0" marR="0" marT="0" marB="0"/>
                </a:tc>
                <a:tc>
                  <a:txBody>
                    <a:bodyPr/>
                    <a:lstStyle/>
                    <a:p>
                      <a:pPr marL="45720" marR="114300">
                        <a:spcBef>
                          <a:spcPts val="0"/>
                        </a:spcBef>
                        <a:spcAft>
                          <a:spcPts val="0"/>
                        </a:spcAft>
                      </a:pPr>
                      <a:r>
                        <a:rPr lang="en-US" sz="1400" spc="-20" dirty="0">
                          <a:solidFill>
                            <a:srgbClr val="000000"/>
                          </a:solidFill>
                          <a:effectLst/>
                          <a:latin typeface="Arial" pitchFamily="34" charset="0"/>
                          <a:ea typeface="Calibri"/>
                          <a:cs typeface="Arial" pitchFamily="34" charset="0"/>
                        </a:rPr>
                        <a:t>GIAC certifications focus on four security </a:t>
                      </a:r>
                      <a:r>
                        <a:rPr lang="en-US" sz="1400" spc="-50" dirty="0">
                          <a:solidFill>
                            <a:srgbClr val="000000"/>
                          </a:solidFill>
                          <a:effectLst/>
                          <a:latin typeface="Arial" pitchFamily="34" charset="0"/>
                          <a:ea typeface="Calibri"/>
                          <a:cs typeface="Arial" pitchFamily="34" charset="0"/>
                        </a:rPr>
                        <a:t>areas: security administration, security </a:t>
                      </a:r>
                      <a:r>
                        <a:rPr lang="en-US" sz="1400" spc="10" dirty="0">
                          <a:solidFill>
                            <a:srgbClr val="000000"/>
                          </a:solidFill>
                          <a:effectLst/>
                          <a:latin typeface="Arial" pitchFamily="34" charset="0"/>
                          <a:ea typeface="Calibri"/>
                          <a:cs typeface="Arial" pitchFamily="34" charset="0"/>
                        </a:rPr>
                        <a:t>management IT audits, and software </a:t>
                      </a:r>
                      <a:r>
                        <a:rPr lang="en-US" sz="1400" spc="25" dirty="0">
                          <a:solidFill>
                            <a:srgbClr val="000000"/>
                          </a:solidFill>
                          <a:effectLst/>
                          <a:latin typeface="Arial" pitchFamily="34" charset="0"/>
                          <a:ea typeface="Calibri"/>
                          <a:cs typeface="Arial" pitchFamily="34" charset="0"/>
                        </a:rPr>
                        <a:t>security, these areas have standard, </a:t>
                      </a:r>
                      <a:r>
                        <a:rPr lang="en-US" sz="1400" spc="10" dirty="0">
                          <a:solidFill>
                            <a:srgbClr val="000000"/>
                          </a:solidFill>
                          <a:effectLst/>
                          <a:latin typeface="Arial" pitchFamily="34" charset="0"/>
                          <a:ea typeface="Calibri"/>
                          <a:cs typeface="Arial" pitchFamily="34" charset="0"/>
                        </a:rPr>
                        <a:t>gold, and expert levels</a:t>
                      </a:r>
                      <a:endParaRPr lang="en-US" sz="1400" dirty="0">
                        <a:effectLst/>
                        <a:latin typeface="Arial" pitchFamily="34" charset="0"/>
                        <a:ea typeface="Calibri"/>
                        <a:cs typeface="Arial" pitchFamily="34" charset="0"/>
                      </a:endParaRPr>
                    </a:p>
                  </a:txBody>
                  <a:tcPr marL="0" marR="0" marT="0" marB="0"/>
                </a:tc>
                <a:tc>
                  <a:txBody>
                    <a:bodyPr/>
                    <a:lstStyle/>
                    <a:p>
                      <a:pPr marL="45720" marR="114300">
                        <a:spcBef>
                          <a:spcPts val="0"/>
                        </a:spcBef>
                        <a:spcAft>
                          <a:spcPts val="0"/>
                        </a:spcAft>
                      </a:pPr>
                      <a:r>
                        <a:rPr lang="en-US" sz="1400" spc="-10" dirty="0">
                          <a:solidFill>
                            <a:srgbClr val="000000"/>
                          </a:solidFill>
                          <a:effectLst/>
                          <a:latin typeface="Arial" pitchFamily="34" charset="0"/>
                          <a:ea typeface="Calibri"/>
                          <a:cs typeface="Arial" pitchFamily="34" charset="0"/>
                        </a:rPr>
                        <a:t>Requires </a:t>
                      </a:r>
                      <a:r>
                        <a:rPr lang="en-US" sz="1400" spc="-10" dirty="0" err="1">
                          <a:solidFill>
                            <a:srgbClr val="000000"/>
                          </a:solidFill>
                          <a:effectLst/>
                          <a:latin typeface="Arial" pitchFamily="34" charset="0"/>
                          <a:ea typeface="Calibri"/>
                          <a:cs typeface="Arial" pitchFamily="34" charset="0"/>
                        </a:rPr>
                        <a:t>certificants</a:t>
                      </a:r>
                      <a:r>
                        <a:rPr lang="en-US" sz="1400" spc="-10" dirty="0">
                          <a:solidFill>
                            <a:srgbClr val="000000"/>
                          </a:solidFill>
                          <a:effectLst/>
                          <a:latin typeface="Arial" pitchFamily="34" charset="0"/>
                          <a:ea typeface="Calibri"/>
                          <a:cs typeface="Arial" pitchFamily="34" charset="0"/>
                        </a:rPr>
                        <a:t> to </a:t>
                      </a:r>
                      <a:r>
                        <a:rPr lang="en-US" sz="1400" spc="30" dirty="0">
                          <a:solidFill>
                            <a:srgbClr val="000000"/>
                          </a:solidFill>
                          <a:effectLst/>
                          <a:latin typeface="Arial" pitchFamily="34" charset="0"/>
                          <a:ea typeface="Calibri"/>
                          <a:cs typeface="Arial" pitchFamily="34" charset="0"/>
                        </a:rPr>
                        <a:t>follow its published </a:t>
                      </a:r>
                      <a:r>
                        <a:rPr lang="en-US" sz="1400" spc="50" dirty="0">
                          <a:solidFill>
                            <a:srgbClr val="000000"/>
                          </a:solidFill>
                          <a:effectLst/>
                          <a:latin typeface="Arial" pitchFamily="34" charset="0"/>
                          <a:ea typeface="Calibri"/>
                          <a:cs typeface="Arial" pitchFamily="34" charset="0"/>
                        </a:rPr>
                        <a:t>code of ethic</a:t>
                      </a:r>
                      <a:endParaRPr lang="en-US" sz="1400" dirty="0">
                        <a:effectLst/>
                        <a:latin typeface="Arial" pitchFamily="34" charset="0"/>
                        <a:ea typeface="Calibri"/>
                        <a:cs typeface="Arial" pitchFamily="34" charset="0"/>
                      </a:endParaRPr>
                    </a:p>
                  </a:txBody>
                  <a:tcPr marL="0" marR="0" marT="0" marB="0"/>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2891427865"/>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noChangeArrowheads="1"/>
          </p:cNvSpPr>
          <p:nvPr>
            <p:ph type="title"/>
          </p:nvPr>
        </p:nvSpPr>
        <p:spPr/>
        <p:txBody>
          <a:bodyPr>
            <a:noAutofit/>
          </a:bodyPr>
          <a:lstStyle/>
          <a:p>
            <a:r>
              <a:rPr lang="en-US" altLang="en-US" dirty="0"/>
              <a:t>Major IT and InfoSec Professional Organizations (1 of 5)</a:t>
            </a:r>
            <a:endParaRPr lang="en-GB" altLang="en-US" dirty="0"/>
          </a:p>
        </p:txBody>
      </p:sp>
      <p:sp>
        <p:nvSpPr>
          <p:cNvPr id="83971" name="Content Placeholder 5"/>
          <p:cNvSpPr>
            <a:spLocks noGrp="1" noChangeArrowheads="1"/>
          </p:cNvSpPr>
          <p:nvPr>
            <p:ph idx="1"/>
          </p:nvPr>
        </p:nvSpPr>
        <p:spPr/>
        <p:txBody>
          <a:bodyPr>
            <a:normAutofit/>
          </a:bodyPr>
          <a:lstStyle/>
          <a:p>
            <a:r>
              <a:rPr lang="en-GB" altLang="en-US" dirty="0"/>
              <a:t>Association of Computing Machinery (ACM)</a:t>
            </a:r>
            <a:r>
              <a:rPr lang="ar-SA" altLang="en-US" dirty="0"/>
              <a:t>‏ </a:t>
            </a:r>
            <a:endParaRPr lang="en-US" altLang="en-US" dirty="0"/>
          </a:p>
          <a:p>
            <a:pPr lvl="1"/>
            <a:r>
              <a:rPr lang="en-GB" altLang="en-US" dirty="0"/>
              <a:t>Established in 1947 as “the world’s first educational and scientific computing society.”</a:t>
            </a:r>
          </a:p>
          <a:p>
            <a:pPr lvl="1"/>
            <a:r>
              <a:rPr lang="en-GB" altLang="en-US" dirty="0"/>
              <a:t>Code of ethics contains references to protecting information confidentiality, causing no harm, protecting others’ privacy, and respecting others’ intellectual property and copyrights.</a:t>
            </a:r>
          </a:p>
        </p:txBody>
      </p:sp>
    </p:spTree>
    <p:extLst>
      <p:ext uri="{BB962C8B-B14F-4D97-AF65-F5344CB8AC3E}">
        <p14:creationId xmlns:p14="http://schemas.microsoft.com/office/powerpoint/2010/main" val="71357001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noChangeArrowheads="1"/>
          </p:cNvSpPr>
          <p:nvPr>
            <p:ph type="title"/>
          </p:nvPr>
        </p:nvSpPr>
        <p:spPr/>
        <p:txBody>
          <a:bodyPr>
            <a:noAutofit/>
          </a:bodyPr>
          <a:lstStyle/>
          <a:p>
            <a:r>
              <a:rPr lang="en-US" altLang="en-US" dirty="0"/>
              <a:t>Major IT and InfoSec Professional Organizations (2 of 5)</a:t>
            </a:r>
            <a:endParaRPr lang="en-GB" altLang="en-US" dirty="0"/>
          </a:p>
        </p:txBody>
      </p:sp>
      <p:sp>
        <p:nvSpPr>
          <p:cNvPr id="86019" name="Content Placeholder 5"/>
          <p:cNvSpPr>
            <a:spLocks noGrp="1" noChangeArrowheads="1"/>
          </p:cNvSpPr>
          <p:nvPr>
            <p:ph idx="1"/>
          </p:nvPr>
        </p:nvSpPr>
        <p:spPr/>
        <p:txBody>
          <a:bodyPr>
            <a:normAutofit/>
          </a:bodyPr>
          <a:lstStyle/>
          <a:p>
            <a:r>
              <a:rPr lang="en-GB" altLang="en-US" dirty="0"/>
              <a:t>International Information Systems Security Certification Consortium, Inc. (ISC)</a:t>
            </a:r>
            <a:r>
              <a:rPr lang="en-GB" altLang="en-US" baseline="30000" dirty="0"/>
              <a:t>2</a:t>
            </a:r>
          </a:p>
          <a:p>
            <a:pPr lvl="1"/>
            <a:r>
              <a:rPr lang="en-GB" altLang="en-US" dirty="0" err="1"/>
              <a:t>Nonprofit</a:t>
            </a:r>
            <a:r>
              <a:rPr lang="en-GB" altLang="en-US" dirty="0"/>
              <a:t> organization focusing on the development and implementation of information security certifications and credentials.</a:t>
            </a:r>
          </a:p>
          <a:p>
            <a:pPr lvl="1"/>
            <a:r>
              <a:rPr lang="en-GB" altLang="en-US" dirty="0"/>
              <a:t>Code is primarily designed for the information security professionals who have certification from (ISC)</a:t>
            </a:r>
            <a:r>
              <a:rPr lang="en-GB" altLang="en-US" baseline="30000" dirty="0"/>
              <a:t>2</a:t>
            </a:r>
            <a:r>
              <a:rPr lang="en-GB" altLang="en-US" dirty="0"/>
              <a:t>.</a:t>
            </a:r>
          </a:p>
          <a:p>
            <a:pPr lvl="1"/>
            <a:r>
              <a:rPr lang="en-GB" altLang="en-US" dirty="0"/>
              <a:t>Code of ethics focuses on four mandatory canons.</a:t>
            </a:r>
          </a:p>
        </p:txBody>
      </p:sp>
    </p:spTree>
    <p:extLst>
      <p:ext uri="{BB962C8B-B14F-4D97-AF65-F5344CB8AC3E}">
        <p14:creationId xmlns:p14="http://schemas.microsoft.com/office/powerpoint/2010/main" val="366830838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noChangeArrowheads="1"/>
          </p:cNvSpPr>
          <p:nvPr>
            <p:ph type="title"/>
          </p:nvPr>
        </p:nvSpPr>
        <p:spPr/>
        <p:txBody>
          <a:bodyPr>
            <a:noAutofit/>
          </a:bodyPr>
          <a:lstStyle/>
          <a:p>
            <a:r>
              <a:rPr lang="en-US" altLang="en-US" dirty="0"/>
              <a:t>Major IT and InfoSec Professional Organizations (3 of 5)</a:t>
            </a:r>
            <a:endParaRPr lang="en-GB" altLang="en-US" dirty="0"/>
          </a:p>
        </p:txBody>
      </p:sp>
      <p:sp>
        <p:nvSpPr>
          <p:cNvPr id="88067" name="Content Placeholder 5"/>
          <p:cNvSpPr>
            <a:spLocks noGrp="1" noChangeArrowheads="1"/>
          </p:cNvSpPr>
          <p:nvPr>
            <p:ph idx="1"/>
          </p:nvPr>
        </p:nvSpPr>
        <p:spPr/>
        <p:txBody>
          <a:bodyPr>
            <a:normAutofit/>
          </a:bodyPr>
          <a:lstStyle/>
          <a:p>
            <a:r>
              <a:rPr lang="en-US" altLang="en-US" dirty="0"/>
              <a:t>SANS (originally System Administration, Networking, and Security Institute)</a:t>
            </a:r>
            <a:endParaRPr lang="en-GB" altLang="en-US" dirty="0"/>
          </a:p>
          <a:p>
            <a:pPr lvl="1"/>
            <a:r>
              <a:rPr lang="en-GB" altLang="en-US" dirty="0"/>
              <a:t>Professional organization with a large membership dedicated to the protection of information and systems.</a:t>
            </a:r>
          </a:p>
          <a:p>
            <a:pPr lvl="1"/>
            <a:r>
              <a:rPr lang="en-GB" altLang="en-US" dirty="0"/>
              <a:t>SANS offers a set of certifications called Global Information Assurance Certification (GIAC)</a:t>
            </a:r>
            <a:r>
              <a:rPr lang="ar-SA" altLang="en-US" dirty="0"/>
              <a:t>‏</a:t>
            </a:r>
            <a:r>
              <a:rPr lang="en-US" altLang="en-US" dirty="0"/>
              <a:t>.</a:t>
            </a:r>
            <a:endParaRPr lang="en-GB" altLang="en-US" dirty="0"/>
          </a:p>
        </p:txBody>
      </p:sp>
    </p:spTree>
    <p:extLst>
      <p:ext uri="{BB962C8B-B14F-4D97-AF65-F5344CB8AC3E}">
        <p14:creationId xmlns:p14="http://schemas.microsoft.com/office/powerpoint/2010/main" val="209957119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noChangeArrowheads="1"/>
          </p:cNvSpPr>
          <p:nvPr>
            <p:ph type="title"/>
          </p:nvPr>
        </p:nvSpPr>
        <p:spPr/>
        <p:txBody>
          <a:bodyPr>
            <a:noAutofit/>
          </a:bodyPr>
          <a:lstStyle/>
          <a:p>
            <a:r>
              <a:rPr lang="en-US" altLang="en-US" dirty="0"/>
              <a:t>Major IT and InfoSec Professional Organizations (4 of 5)</a:t>
            </a:r>
            <a:endParaRPr lang="en-GB" altLang="en-US" dirty="0"/>
          </a:p>
        </p:txBody>
      </p:sp>
      <p:sp>
        <p:nvSpPr>
          <p:cNvPr id="90115" name="Content Placeholder 5"/>
          <p:cNvSpPr>
            <a:spLocks noGrp="1" noChangeArrowheads="1"/>
          </p:cNvSpPr>
          <p:nvPr>
            <p:ph idx="1"/>
          </p:nvPr>
        </p:nvSpPr>
        <p:spPr/>
        <p:txBody>
          <a:bodyPr>
            <a:normAutofit/>
          </a:bodyPr>
          <a:lstStyle/>
          <a:p>
            <a:r>
              <a:rPr lang="en-GB" altLang="en-US" dirty="0"/>
              <a:t>ISACA (originally Information Systems Audit and Control Association)</a:t>
            </a:r>
            <a:r>
              <a:rPr lang="ar-SA" altLang="en-US" dirty="0"/>
              <a:t>‏</a:t>
            </a:r>
            <a:endParaRPr lang="en-GB" altLang="en-US" dirty="0"/>
          </a:p>
          <a:p>
            <a:pPr lvl="1"/>
            <a:r>
              <a:rPr lang="en-GB" altLang="en-US" dirty="0"/>
              <a:t>Professional association with focus on auditing, control, and security </a:t>
            </a:r>
          </a:p>
          <a:p>
            <a:pPr lvl="1"/>
            <a:r>
              <a:rPr lang="en-GB" altLang="en-US" dirty="0"/>
              <a:t>Concentrates on providing IT control practices and standards</a:t>
            </a:r>
          </a:p>
          <a:p>
            <a:pPr lvl="1"/>
            <a:r>
              <a:rPr lang="en-GB" altLang="en-US" dirty="0"/>
              <a:t>ISACA has a code of ethics for its professionals</a:t>
            </a:r>
          </a:p>
        </p:txBody>
      </p:sp>
    </p:spTree>
    <p:extLst>
      <p:ext uri="{BB962C8B-B14F-4D97-AF65-F5344CB8AC3E}">
        <p14:creationId xmlns:p14="http://schemas.microsoft.com/office/powerpoint/2010/main" val="364661242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p:cNvSpPr>
            <a:spLocks noGrp="1" noChangeArrowheads="1"/>
          </p:cNvSpPr>
          <p:nvPr>
            <p:ph type="title"/>
          </p:nvPr>
        </p:nvSpPr>
        <p:spPr/>
        <p:txBody>
          <a:bodyPr>
            <a:noAutofit/>
          </a:bodyPr>
          <a:lstStyle/>
          <a:p>
            <a:r>
              <a:rPr lang="en-US" altLang="en-US" dirty="0"/>
              <a:t>Major IT and InfoSec Professional Organizations (5 of 5)</a:t>
            </a:r>
            <a:endParaRPr lang="en-GB" altLang="en-US" dirty="0"/>
          </a:p>
        </p:txBody>
      </p:sp>
      <p:sp>
        <p:nvSpPr>
          <p:cNvPr id="92163" name="Content Placeholder 5"/>
          <p:cNvSpPr>
            <a:spLocks noGrp="1" noChangeArrowheads="1"/>
          </p:cNvSpPr>
          <p:nvPr>
            <p:ph idx="1"/>
          </p:nvPr>
        </p:nvSpPr>
        <p:spPr/>
        <p:txBody>
          <a:bodyPr>
            <a:normAutofit/>
          </a:bodyPr>
          <a:lstStyle/>
          <a:p>
            <a:r>
              <a:rPr lang="en-GB" altLang="en-US" dirty="0"/>
              <a:t>Information Systems Security Association (ISSA)</a:t>
            </a:r>
            <a:r>
              <a:rPr lang="ar-SA" altLang="en-US" dirty="0"/>
              <a:t>‏</a:t>
            </a:r>
            <a:endParaRPr lang="en-GB" altLang="en-US" dirty="0"/>
          </a:p>
          <a:p>
            <a:pPr lvl="1"/>
            <a:r>
              <a:rPr lang="en-GB" altLang="en-US" dirty="0" err="1"/>
              <a:t>Nonprofit</a:t>
            </a:r>
            <a:r>
              <a:rPr lang="en-GB" altLang="en-US" dirty="0"/>
              <a:t> society of InfoSec professionals</a:t>
            </a:r>
          </a:p>
          <a:p>
            <a:pPr lvl="1"/>
            <a:r>
              <a:rPr lang="en-GB" altLang="en-US" dirty="0"/>
              <a:t>Primary mission to bring together qualified IS practitioners for information exchange and educational development</a:t>
            </a:r>
          </a:p>
          <a:p>
            <a:pPr lvl="1"/>
            <a:r>
              <a:rPr lang="en-GB" altLang="en-US" dirty="0"/>
              <a:t>Promotes code of ethics similar to (ISC)</a:t>
            </a:r>
            <a:r>
              <a:rPr lang="en-GB" altLang="en-US" baseline="30000" dirty="0"/>
              <a:t>2</a:t>
            </a:r>
            <a:r>
              <a:rPr lang="en-GB" altLang="en-US" dirty="0"/>
              <a:t>, ISACA, and ACM</a:t>
            </a:r>
          </a:p>
        </p:txBody>
      </p:sp>
    </p:spTree>
    <p:extLst>
      <p:ext uri="{BB962C8B-B14F-4D97-AF65-F5344CB8AC3E}">
        <p14:creationId xmlns:p14="http://schemas.microsoft.com/office/powerpoint/2010/main" val="1902444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itle 1"/>
          <p:cNvSpPr>
            <a:spLocks noGrp="1" noChangeArrowheads="1"/>
          </p:cNvSpPr>
          <p:nvPr>
            <p:ph type="title"/>
          </p:nvPr>
        </p:nvSpPr>
        <p:spPr/>
        <p:txBody>
          <a:bodyPr/>
          <a:lstStyle/>
          <a:p>
            <a:r>
              <a:rPr lang="en-GB" altLang="en-US" dirty="0"/>
              <a:t>Summary (1 of 3)</a:t>
            </a:r>
          </a:p>
        </p:txBody>
      </p:sp>
      <p:sp>
        <p:nvSpPr>
          <p:cNvPr id="102403" name="Content Placeholder 5"/>
          <p:cNvSpPr>
            <a:spLocks noGrp="1" noChangeArrowheads="1"/>
          </p:cNvSpPr>
          <p:nvPr>
            <p:ph idx="1"/>
          </p:nvPr>
        </p:nvSpPr>
        <p:spPr/>
        <p:txBody>
          <a:bodyPr>
            <a:normAutofit/>
          </a:bodyPr>
          <a:lstStyle/>
          <a:p>
            <a:r>
              <a:rPr lang="en-GB" altLang="en-US" dirty="0"/>
              <a:t>Laws: rules that mandate or prohibit certain </a:t>
            </a:r>
            <a:r>
              <a:rPr lang="en-GB" altLang="en-US" dirty="0" err="1"/>
              <a:t>behavior</a:t>
            </a:r>
            <a:r>
              <a:rPr lang="en-GB" altLang="en-US" dirty="0"/>
              <a:t> in society; drawn from ethics</a:t>
            </a:r>
          </a:p>
          <a:p>
            <a:r>
              <a:rPr lang="en-GB" altLang="en-US" dirty="0"/>
              <a:t>Ethics: define socially acceptable </a:t>
            </a:r>
            <a:r>
              <a:rPr lang="en-GB" altLang="en-US" dirty="0" err="1"/>
              <a:t>behaviors</a:t>
            </a:r>
            <a:r>
              <a:rPr lang="en-GB" altLang="en-US" dirty="0"/>
              <a:t>, based on cultural mores (fixed moral attitudes or customs of a particular group)</a:t>
            </a:r>
            <a:r>
              <a:rPr lang="ar-SA" altLang="en-US" dirty="0"/>
              <a:t>‏</a:t>
            </a:r>
            <a:endParaRPr lang="en-GB" altLang="en-US" dirty="0"/>
          </a:p>
          <a:p>
            <a:r>
              <a:rPr lang="en-GB" altLang="en-US" dirty="0"/>
              <a:t>Types of law: civil, criminal, private, and public</a:t>
            </a:r>
          </a:p>
        </p:txBody>
      </p:sp>
    </p:spTree>
    <p:extLst>
      <p:ext uri="{BB962C8B-B14F-4D97-AF65-F5344CB8AC3E}">
        <p14:creationId xmlns:p14="http://schemas.microsoft.com/office/powerpoint/2010/main" val="317655323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itle 1"/>
          <p:cNvSpPr>
            <a:spLocks noGrp="1" noChangeArrowheads="1"/>
          </p:cNvSpPr>
          <p:nvPr>
            <p:ph type="title"/>
          </p:nvPr>
        </p:nvSpPr>
        <p:spPr/>
        <p:txBody>
          <a:bodyPr/>
          <a:lstStyle/>
          <a:p>
            <a:r>
              <a:rPr lang="en-GB" altLang="en-US" dirty="0"/>
              <a:t>Summary (3 of 3)</a:t>
            </a:r>
          </a:p>
        </p:txBody>
      </p:sp>
      <p:sp>
        <p:nvSpPr>
          <p:cNvPr id="106499" name="Content Placeholder 5"/>
          <p:cNvSpPr>
            <a:spLocks noGrp="1" noChangeArrowheads="1"/>
          </p:cNvSpPr>
          <p:nvPr>
            <p:ph idx="1"/>
          </p:nvPr>
        </p:nvSpPr>
        <p:spPr/>
        <p:txBody>
          <a:bodyPr/>
          <a:lstStyle/>
          <a:p>
            <a:r>
              <a:rPr lang="en-GB" altLang="en-US" dirty="0"/>
              <a:t>Many organizations have codes of conduct and/or codes of ethics. </a:t>
            </a:r>
          </a:p>
          <a:p>
            <a:r>
              <a:rPr lang="en-GB" altLang="en-US" dirty="0"/>
              <a:t>Organization increases liability if it refuses to take measures known as due care.</a:t>
            </a:r>
          </a:p>
          <a:p>
            <a:r>
              <a:rPr lang="en-GB" altLang="en-US" dirty="0"/>
              <a:t>Due diligence requires that organizations make a valid effort to protect others and continually maintain that effort.</a:t>
            </a:r>
          </a:p>
          <a:p>
            <a:endParaRPr lang="en-GB" altLang="en-US" dirty="0"/>
          </a:p>
        </p:txBody>
      </p:sp>
    </p:spTree>
    <p:extLst>
      <p:ext uri="{BB962C8B-B14F-4D97-AF65-F5344CB8AC3E}">
        <p14:creationId xmlns:p14="http://schemas.microsoft.com/office/powerpoint/2010/main" val="60671206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noChangeArrowheads="1"/>
          </p:cNvSpPr>
          <p:nvPr>
            <p:ph type="title"/>
          </p:nvPr>
        </p:nvSpPr>
        <p:spPr/>
        <p:txBody>
          <a:bodyPr/>
          <a:lstStyle/>
          <a:p>
            <a:r>
              <a:rPr lang="en-GB" altLang="en-US"/>
              <a:t>Law and Ethics in Information Security</a:t>
            </a:r>
          </a:p>
        </p:txBody>
      </p:sp>
      <p:sp>
        <p:nvSpPr>
          <p:cNvPr id="16387" name="Content Placeholder 5"/>
          <p:cNvSpPr>
            <a:spLocks noGrp="1" noChangeArrowheads="1"/>
          </p:cNvSpPr>
          <p:nvPr>
            <p:ph idx="1"/>
          </p:nvPr>
        </p:nvSpPr>
        <p:spPr/>
        <p:txBody>
          <a:bodyPr>
            <a:normAutofit/>
          </a:bodyPr>
          <a:lstStyle/>
          <a:p>
            <a:r>
              <a:rPr lang="en-GB" altLang="en-US" dirty="0"/>
              <a:t>Laws: rules that mandate or prohibit certain </a:t>
            </a:r>
            <a:r>
              <a:rPr lang="en-GB" altLang="en-US" dirty="0" err="1"/>
              <a:t>behavior</a:t>
            </a:r>
            <a:r>
              <a:rPr lang="en-GB" altLang="en-US" dirty="0"/>
              <a:t> and are enforced by the state</a:t>
            </a:r>
          </a:p>
          <a:p>
            <a:r>
              <a:rPr lang="en-GB" altLang="en-US" dirty="0"/>
              <a:t>Ethics: regulate and define socially acceptable </a:t>
            </a:r>
            <a:r>
              <a:rPr lang="en-GB" altLang="en-US" dirty="0" err="1"/>
              <a:t>behavior</a:t>
            </a:r>
            <a:endParaRPr lang="en-GB" altLang="en-US" dirty="0"/>
          </a:p>
          <a:p>
            <a:r>
              <a:rPr lang="en-GB" altLang="en-US" dirty="0"/>
              <a:t>Cultural mores: fixed moral attitudes or customs of a particular group</a:t>
            </a:r>
          </a:p>
          <a:p>
            <a:r>
              <a:rPr lang="en-GB" altLang="en-US" dirty="0"/>
              <a:t>Laws carry the authority of a governing authority; ethics do not</a:t>
            </a:r>
          </a:p>
        </p:txBody>
      </p:sp>
    </p:spTree>
    <p:extLst>
      <p:ext uri="{BB962C8B-B14F-4D97-AF65-F5344CB8AC3E}">
        <p14:creationId xmlns:p14="http://schemas.microsoft.com/office/powerpoint/2010/main" val="378988158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noChangeArrowheads="1"/>
          </p:cNvSpPr>
          <p:nvPr>
            <p:ph type="title"/>
          </p:nvPr>
        </p:nvSpPr>
        <p:spPr/>
        <p:txBody>
          <a:bodyPr>
            <a:noAutofit/>
          </a:bodyPr>
          <a:lstStyle/>
          <a:p>
            <a:r>
              <a:rPr lang="en-GB" altLang="en-US" dirty="0"/>
              <a:t>Organizational Liability and the Need for Counsel (1 of 2)</a:t>
            </a:r>
          </a:p>
        </p:txBody>
      </p:sp>
      <p:sp>
        <p:nvSpPr>
          <p:cNvPr id="18435" name="Content Placeholder 5"/>
          <p:cNvSpPr>
            <a:spLocks noGrp="1" noChangeArrowheads="1"/>
          </p:cNvSpPr>
          <p:nvPr>
            <p:ph idx="1"/>
          </p:nvPr>
        </p:nvSpPr>
        <p:spPr/>
        <p:txBody>
          <a:bodyPr>
            <a:normAutofit lnSpcReduction="10000"/>
          </a:bodyPr>
          <a:lstStyle/>
          <a:p>
            <a:pPr>
              <a:lnSpc>
                <a:spcPct val="110000"/>
              </a:lnSpc>
            </a:pPr>
            <a:r>
              <a:rPr lang="en-GB" altLang="en-US" dirty="0"/>
              <a:t>Liability: the legal obligation of an entity extending beyond criminal or contract law; includes the legal obligation to make restitution</a:t>
            </a:r>
          </a:p>
          <a:p>
            <a:pPr>
              <a:lnSpc>
                <a:spcPct val="110000"/>
              </a:lnSpc>
            </a:pPr>
            <a:r>
              <a:rPr lang="en-GB" altLang="en-US" dirty="0"/>
              <a:t>Restitution: the legal obligation to compensate an injured party for wrongs committed</a:t>
            </a:r>
          </a:p>
          <a:p>
            <a:pPr>
              <a:lnSpc>
                <a:spcPct val="110000"/>
              </a:lnSpc>
            </a:pPr>
            <a:r>
              <a:rPr lang="en-GB" altLang="en-US" dirty="0"/>
              <a:t>Due care: the legal standard requiring a prudent organization to act legally and ethically and know the consequences of actions</a:t>
            </a:r>
          </a:p>
          <a:p>
            <a:pPr>
              <a:lnSpc>
                <a:spcPct val="110000"/>
              </a:lnSpc>
            </a:pPr>
            <a:r>
              <a:rPr lang="en-GB" altLang="en-US" dirty="0"/>
              <a:t>Due diligence: the legal standard requiring a prudent organization to maintain the</a:t>
            </a:r>
            <a:r>
              <a:rPr lang="en-US" altLang="en-US" dirty="0"/>
              <a:t> </a:t>
            </a:r>
            <a:r>
              <a:rPr lang="en-GB" altLang="en-US" dirty="0"/>
              <a:t>standard of due care and ensure actions are effective</a:t>
            </a:r>
          </a:p>
        </p:txBody>
      </p:sp>
    </p:spTree>
    <p:extLst>
      <p:ext uri="{BB962C8B-B14F-4D97-AF65-F5344CB8AC3E}">
        <p14:creationId xmlns:p14="http://schemas.microsoft.com/office/powerpoint/2010/main" val="344856216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noChangeArrowheads="1"/>
          </p:cNvSpPr>
          <p:nvPr>
            <p:ph type="title"/>
          </p:nvPr>
        </p:nvSpPr>
        <p:spPr/>
        <p:txBody>
          <a:bodyPr>
            <a:noAutofit/>
          </a:bodyPr>
          <a:lstStyle/>
          <a:p>
            <a:r>
              <a:rPr lang="en-GB" altLang="en-US" dirty="0"/>
              <a:t>Organizational Liability and the Need for Counsel (2 of 2)</a:t>
            </a:r>
          </a:p>
        </p:txBody>
      </p:sp>
      <p:sp>
        <p:nvSpPr>
          <p:cNvPr id="20483" name="Content Placeholder 5"/>
          <p:cNvSpPr>
            <a:spLocks noGrp="1" noChangeArrowheads="1"/>
          </p:cNvSpPr>
          <p:nvPr>
            <p:ph idx="1"/>
          </p:nvPr>
        </p:nvSpPr>
        <p:spPr/>
        <p:txBody>
          <a:bodyPr/>
          <a:lstStyle/>
          <a:p>
            <a:r>
              <a:rPr lang="en-GB" altLang="en-US" dirty="0"/>
              <a:t>Jurisdiction: court’s right to hear a case if the wrong was committed in its territory or involved its citizenry</a:t>
            </a:r>
          </a:p>
          <a:p>
            <a:r>
              <a:rPr lang="en-GB" altLang="en-US" dirty="0"/>
              <a:t>Long-arm jurisdiction: application of laws to those residing outside a court’s normal jurisdiction; usually granted when a person acts illegally within the jurisdiction and leaves</a:t>
            </a:r>
          </a:p>
        </p:txBody>
      </p:sp>
    </p:spTree>
    <p:extLst>
      <p:ext uri="{BB962C8B-B14F-4D97-AF65-F5344CB8AC3E}">
        <p14:creationId xmlns:p14="http://schemas.microsoft.com/office/powerpoint/2010/main" val="200438515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noChangeArrowheads="1"/>
          </p:cNvSpPr>
          <p:nvPr>
            <p:ph type="title"/>
          </p:nvPr>
        </p:nvSpPr>
        <p:spPr/>
        <p:txBody>
          <a:bodyPr/>
          <a:lstStyle/>
          <a:p>
            <a:r>
              <a:rPr lang="en-GB" altLang="en-US" dirty="0"/>
              <a:t>Policy Versus Law (1 of 2)</a:t>
            </a:r>
          </a:p>
        </p:txBody>
      </p:sp>
      <p:sp>
        <p:nvSpPr>
          <p:cNvPr id="22531" name="Content Placeholder 5"/>
          <p:cNvSpPr>
            <a:spLocks noGrp="1" noChangeArrowheads="1"/>
          </p:cNvSpPr>
          <p:nvPr>
            <p:ph idx="1"/>
          </p:nvPr>
        </p:nvSpPr>
        <p:spPr/>
        <p:txBody>
          <a:bodyPr/>
          <a:lstStyle/>
          <a:p>
            <a:r>
              <a:rPr lang="en-GB" altLang="en-US"/>
              <a:t>Policies: managerial directives that specify acceptable and unacceptable employee behavior in the workplace</a:t>
            </a:r>
          </a:p>
          <a:p>
            <a:r>
              <a:rPr lang="en-GB" altLang="en-US"/>
              <a:t>Policies function as organizational laws; must be crafted and implemented with care to ensure they are complete, appropriate, and fairly applied to everyone</a:t>
            </a:r>
          </a:p>
          <a:p>
            <a:r>
              <a:rPr lang="en-GB" altLang="en-US"/>
              <a:t>Difference between policy and law: Ignorance of a policy is an acceptable defense.</a:t>
            </a:r>
          </a:p>
        </p:txBody>
      </p:sp>
    </p:spTree>
    <p:extLst>
      <p:ext uri="{BB962C8B-B14F-4D97-AF65-F5344CB8AC3E}">
        <p14:creationId xmlns:p14="http://schemas.microsoft.com/office/powerpoint/2010/main" val="34544761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GB" altLang="en-US" dirty="0"/>
              <a:t>Policy Versus Law (2 of 2)</a:t>
            </a:r>
            <a:endParaRPr lang="en-US" altLang="en-US" dirty="0"/>
          </a:p>
        </p:txBody>
      </p:sp>
      <p:sp>
        <p:nvSpPr>
          <p:cNvPr id="24579" name="Content Placeholder 2"/>
          <p:cNvSpPr>
            <a:spLocks noGrp="1"/>
          </p:cNvSpPr>
          <p:nvPr>
            <p:ph idx="1"/>
          </p:nvPr>
        </p:nvSpPr>
        <p:spPr/>
        <p:txBody>
          <a:bodyPr/>
          <a:lstStyle/>
          <a:p>
            <a:r>
              <a:rPr lang="en-GB" altLang="en-US"/>
              <a:t>Criteria for policy enforcement: </a:t>
            </a:r>
          </a:p>
          <a:p>
            <a:pPr lvl="1"/>
            <a:r>
              <a:rPr lang="en-GB" altLang="en-US"/>
              <a:t>Dissemination (distribution)</a:t>
            </a:r>
          </a:p>
          <a:p>
            <a:pPr lvl="1"/>
            <a:r>
              <a:rPr lang="en-GB" altLang="en-US"/>
              <a:t>Review (reading)</a:t>
            </a:r>
          </a:p>
          <a:p>
            <a:pPr lvl="1"/>
            <a:r>
              <a:rPr lang="en-GB" altLang="en-US"/>
              <a:t>Comprehension (understanding)</a:t>
            </a:r>
          </a:p>
          <a:p>
            <a:pPr lvl="1"/>
            <a:r>
              <a:rPr lang="en-GB" altLang="en-US"/>
              <a:t>Compliance (agreement)</a:t>
            </a:r>
          </a:p>
          <a:p>
            <a:pPr lvl="1"/>
            <a:r>
              <a:rPr lang="en-GB" altLang="en-US"/>
              <a:t>Uniform enforcement</a:t>
            </a:r>
          </a:p>
        </p:txBody>
      </p:sp>
    </p:spTree>
    <p:extLst>
      <p:ext uri="{BB962C8B-B14F-4D97-AF65-F5344CB8AC3E}">
        <p14:creationId xmlns:p14="http://schemas.microsoft.com/office/powerpoint/2010/main" val="3553063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noChangeArrowheads="1"/>
          </p:cNvSpPr>
          <p:nvPr>
            <p:ph type="title"/>
          </p:nvPr>
        </p:nvSpPr>
        <p:spPr/>
        <p:txBody>
          <a:bodyPr/>
          <a:lstStyle/>
          <a:p>
            <a:r>
              <a:rPr lang="en-GB" altLang="en-US"/>
              <a:t>Types of Law</a:t>
            </a:r>
            <a:endParaRPr lang="en-GB" altLang="en-US" dirty="0"/>
          </a:p>
        </p:txBody>
      </p:sp>
      <p:sp>
        <p:nvSpPr>
          <p:cNvPr id="6" name="Content Placeholder 5"/>
          <p:cNvSpPr>
            <a:spLocks noGrp="1"/>
          </p:cNvSpPr>
          <p:nvPr>
            <p:ph idx="1"/>
          </p:nvPr>
        </p:nvSpPr>
        <p:spPr/>
        <p:txBody>
          <a:bodyPr>
            <a:normAutofit/>
          </a:bodyPr>
          <a:lstStyle/>
          <a:p>
            <a:r>
              <a:rPr lang="en-US" dirty="0"/>
              <a:t>Constitutional</a:t>
            </a:r>
          </a:p>
          <a:p>
            <a:r>
              <a:rPr lang="en-US" dirty="0"/>
              <a:t>Statutory</a:t>
            </a:r>
          </a:p>
          <a:p>
            <a:pPr lvl="1"/>
            <a:r>
              <a:rPr lang="en-US" dirty="0"/>
              <a:t>Civil</a:t>
            </a:r>
          </a:p>
          <a:p>
            <a:pPr lvl="2"/>
            <a:r>
              <a:rPr lang="en-US" dirty="0"/>
              <a:t>Tort</a:t>
            </a:r>
          </a:p>
          <a:p>
            <a:pPr lvl="1"/>
            <a:r>
              <a:rPr lang="en-US" dirty="0"/>
              <a:t>Criminal</a:t>
            </a:r>
          </a:p>
          <a:p>
            <a:r>
              <a:rPr lang="en-US" dirty="0"/>
              <a:t>Regulatory or Administrative</a:t>
            </a:r>
          </a:p>
          <a:p>
            <a:r>
              <a:rPr lang="en-US" dirty="0"/>
              <a:t>Common Case, and Precedent</a:t>
            </a:r>
          </a:p>
          <a:p>
            <a:r>
              <a:rPr lang="en-US" dirty="0"/>
              <a:t>Private and Public</a:t>
            </a:r>
          </a:p>
        </p:txBody>
      </p:sp>
    </p:spTree>
    <p:extLst>
      <p:ext uri="{BB962C8B-B14F-4D97-AF65-F5344CB8AC3E}">
        <p14:creationId xmlns:p14="http://schemas.microsoft.com/office/powerpoint/2010/main" val="145245937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amp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5475</TotalTime>
  <Words>3617</Words>
  <Application>Microsoft Office PowerPoint</Application>
  <PresentationFormat>On-screen Show (4:3)</PresentationFormat>
  <Paragraphs>446</Paragraphs>
  <Slides>37</Slides>
  <Notes>23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37</vt:i4>
      </vt:variant>
    </vt:vector>
  </HeadingPairs>
  <TitlesOfParts>
    <vt:vector size="47" baseType="lpstr">
      <vt:lpstr>ＭＳ Ｐゴシック</vt:lpstr>
      <vt:lpstr>Arial</vt:lpstr>
      <vt:lpstr>Calibri</vt:lpstr>
      <vt:lpstr>Courier New</vt:lpstr>
      <vt:lpstr>Lucida Sans Unicode</vt:lpstr>
      <vt:lpstr>Roboto</vt:lpstr>
      <vt:lpstr>Times New Roman</vt:lpstr>
      <vt:lpstr>Verdana</vt:lpstr>
      <vt:lpstr>Wingdings</vt:lpstr>
      <vt:lpstr>Sample</vt:lpstr>
      <vt:lpstr>Principles of Information Security</vt:lpstr>
      <vt:lpstr>Learning Objectives</vt:lpstr>
      <vt:lpstr>Introduction</vt:lpstr>
      <vt:lpstr>Law and Ethics in Information Security</vt:lpstr>
      <vt:lpstr>Organizational Liability and the Need for Counsel (1 of 2)</vt:lpstr>
      <vt:lpstr>Organizational Liability and the Need for Counsel (2 of 2)</vt:lpstr>
      <vt:lpstr>Policy Versus Law (1 of 2)</vt:lpstr>
      <vt:lpstr>Policy Versus Law (2 of 2)</vt:lpstr>
      <vt:lpstr>Types of Law</vt:lpstr>
      <vt:lpstr>Cyber Laws in Pakistan</vt:lpstr>
      <vt:lpstr>PECA 2016</vt:lpstr>
      <vt:lpstr>Some Offenses &amp; Punishments</vt:lpstr>
      <vt:lpstr>More offences</vt:lpstr>
      <vt:lpstr>Cognizable Offenses</vt:lpstr>
      <vt:lpstr>Investigating Agency</vt:lpstr>
      <vt:lpstr>PECA 2022 Amendment</vt:lpstr>
      <vt:lpstr>International Laws and Legal Bodies</vt:lpstr>
      <vt:lpstr>WTO and the Agreement on Trade-Related Aspects of Intellectual Property Rights</vt:lpstr>
      <vt:lpstr>Digital Millennium Copyright Act (DMCA)‏</vt:lpstr>
      <vt:lpstr>Ethics and Information Security</vt:lpstr>
      <vt:lpstr>Ten Commandments</vt:lpstr>
      <vt:lpstr>Ten Commandments</vt:lpstr>
      <vt:lpstr>Ethical Differences Across Cultures</vt:lpstr>
      <vt:lpstr>Table 3.2  Rates and Commercial Values of Unlicensed PC Software Installations Biennially from 2009 to 2015 </vt:lpstr>
      <vt:lpstr>Ethics and Education</vt:lpstr>
      <vt:lpstr>Deterring Unethical and Illegal Behavior</vt:lpstr>
      <vt:lpstr>Figure 3-6  Deterrents to illegal or unethical behavior</vt:lpstr>
      <vt:lpstr>Codes of Ethics of Professional Organizations</vt:lpstr>
      <vt:lpstr>Table 3-3 Professional Organizations of Interest to Information Security Professionals (1 of 2)</vt:lpstr>
      <vt:lpstr>Table 3-3 Professional Organizations of Interest to Information Security Professionals (2 of 2)</vt:lpstr>
      <vt:lpstr>Major IT and InfoSec Professional Organizations (1 of 5)</vt:lpstr>
      <vt:lpstr>Major IT and InfoSec Professional Organizations (2 of 5)</vt:lpstr>
      <vt:lpstr>Major IT and InfoSec Professional Organizations (3 of 5)</vt:lpstr>
      <vt:lpstr>Major IT and InfoSec Professional Organizations (4 of 5)</vt:lpstr>
      <vt:lpstr>Major IT and InfoSec Professional Organizations (5 of 5)</vt:lpstr>
      <vt:lpstr>Summary (1 of 3)</vt:lpstr>
      <vt:lpstr>Summary (3 of 3)</vt:lpstr>
    </vt:vector>
  </TitlesOfParts>
  <Company>Course Technology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 Legal, Ethical, and Professional Issues in Information Security</dc:title>
  <dc:creator>Whitman</dc:creator>
  <cp:lastModifiedBy>Rana Asif Rehman</cp:lastModifiedBy>
  <cp:revision>325</cp:revision>
  <cp:lastPrinted>2017-03-09T12:30:14Z</cp:lastPrinted>
  <dcterms:created xsi:type="dcterms:W3CDTF">2007-02-15T20:50:52Z</dcterms:created>
  <dcterms:modified xsi:type="dcterms:W3CDTF">2023-12-04T11:11:57Z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732539425</vt:i4>
  </property>
  <property fmtid="{D5CDD505-2E9C-101B-9397-08002B2CF9AE}" pid="3" name="_NewReviewCycle">
    <vt:lpwstr/>
  </property>
  <property fmtid="{D5CDD505-2E9C-101B-9397-08002B2CF9AE}" pid="4" name="_EmailSubject">
    <vt:lpwstr>Cengage Branding/Accessibility </vt:lpwstr>
  </property>
  <property fmtid="{D5CDD505-2E9C-101B-9397-08002B2CF9AE}" pid="5" name="_AuthorEmail">
    <vt:lpwstr>maria.garguilo@cengage.com</vt:lpwstr>
  </property>
  <property fmtid="{D5CDD505-2E9C-101B-9397-08002B2CF9AE}" pid="6" name="_AuthorEmailDisplayName">
    <vt:lpwstr>Garguilo, Maria</vt:lpwstr>
  </property>
  <property fmtid="{D5CDD505-2E9C-101B-9397-08002B2CF9AE}" pid="7" name="_PreviousAdHocReviewCycleID">
    <vt:i4>1933890983</vt:i4>
  </property>
</Properties>
</file>