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154" autoAdjust="0"/>
  </p:normalViewPr>
  <p:slideViewPr>
    <p:cSldViewPr snapToGrid="0">
      <p:cViewPr varScale="1">
        <p:scale>
          <a:sx n="83" d="100"/>
          <a:sy n="83" d="100"/>
        </p:scale>
        <p:origin x="140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72948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A second</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difficulty is that many Chartered Engineers who are qualified in software</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engineering have not studied the rather specialized techniques needed for</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working on critical systems. Nor, for the jobs they are doing, is it necessary</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that they should</a:t>
            </a:r>
            <a:r>
              <a:rPr lang="en-US"/>
              <a:t> </a:t>
            </a:r>
            <a:br>
              <a:rPr lang="en-US"/>
            </a:b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6600"/>
              <a:buFont typeface="Cambria"/>
              <a:buNone/>
            </a:pPr>
            <a:r>
              <a:rPr lang="en-US" dirty="0"/>
              <a:t>Profession and Professional Bodies</a:t>
            </a:r>
            <a:endParaRPr dirty="0"/>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Disasters related to software engineers</a:t>
            </a:r>
            <a:endParaRPr/>
          </a:p>
          <a:p>
            <a:pPr marL="640080" lvl="1" indent="-228600" algn="l" rtl="0">
              <a:lnSpc>
                <a:spcPct val="100000"/>
              </a:lnSpc>
              <a:spcBef>
                <a:spcPts val="400"/>
              </a:spcBef>
              <a:spcAft>
                <a:spcPts val="0"/>
              </a:spcAft>
              <a:buSzPts val="2000"/>
              <a:buChar char="•"/>
            </a:pPr>
            <a:r>
              <a:rPr lang="en-US"/>
              <a:t>Therac-25 USA</a:t>
            </a:r>
            <a:endParaRPr/>
          </a:p>
          <a:p>
            <a:pPr marL="1097280" lvl="2" indent="-228600" algn="l" rtl="0">
              <a:lnSpc>
                <a:spcPct val="100000"/>
              </a:lnSpc>
              <a:spcBef>
                <a:spcPts val="400"/>
              </a:spcBef>
              <a:spcAft>
                <a:spcPts val="0"/>
              </a:spcAft>
              <a:buSzPts val="2000"/>
              <a:buChar char="•"/>
            </a:pPr>
            <a:r>
              <a:rPr lang="en-US"/>
              <a:t>the software controlling the machine contained bugs which proved to be fatal</a:t>
            </a:r>
            <a:endParaRPr/>
          </a:p>
          <a:p>
            <a:pPr marL="1097280" lvl="2" indent="-228600" algn="l" rtl="0">
              <a:lnSpc>
                <a:spcPct val="100000"/>
              </a:lnSpc>
              <a:spcBef>
                <a:spcPts val="400"/>
              </a:spcBef>
              <a:spcAft>
                <a:spcPts val="0"/>
              </a:spcAft>
              <a:buSzPts val="2000"/>
              <a:buChar char="•"/>
            </a:pPr>
            <a:r>
              <a:rPr lang="en-US"/>
              <a:t> the design of the machine relied on the controlling computer alone for safety</a:t>
            </a:r>
            <a:endParaRPr/>
          </a:p>
          <a:p>
            <a:pPr marL="640080" lvl="1" indent="-228600" algn="l" rtl="0">
              <a:lnSpc>
                <a:spcPct val="100000"/>
              </a:lnSpc>
              <a:spcBef>
                <a:spcPts val="400"/>
              </a:spcBef>
              <a:spcAft>
                <a:spcPts val="0"/>
              </a:spcAft>
              <a:buSzPts val="2000"/>
              <a:buChar char="•"/>
            </a:pPr>
            <a:r>
              <a:rPr lang="en-US"/>
              <a:t>London Ambulance System – UK </a:t>
            </a:r>
            <a:endParaRPr/>
          </a:p>
          <a:p>
            <a:pPr marL="640080" lvl="1" indent="-228600" algn="l" rtl="0">
              <a:lnSpc>
                <a:spcPct val="100000"/>
              </a:lnSpc>
              <a:spcBef>
                <a:spcPts val="400"/>
              </a:spcBef>
              <a:spcAft>
                <a:spcPts val="0"/>
              </a:spcAft>
              <a:buSzPts val="2000"/>
              <a:buChar char="•"/>
            </a:pPr>
            <a:r>
              <a:rPr lang="en-US"/>
              <a:t>Failures of these systems was programming error arising from ignorance of elementary concepts</a:t>
            </a:r>
            <a:endParaRPr/>
          </a:p>
          <a:p>
            <a:pPr marL="640080" lvl="1" indent="-228600" algn="l" rtl="0">
              <a:lnSpc>
                <a:spcPct val="100000"/>
              </a:lnSpc>
              <a:spcBef>
                <a:spcPts val="400"/>
              </a:spcBef>
              <a:spcAft>
                <a:spcPts val="0"/>
              </a:spcAft>
              <a:buSzPts val="2000"/>
              <a:buChar char="•"/>
            </a:pPr>
            <a:r>
              <a:rPr lang="en-US"/>
              <a:t>Lack of professionalism</a:t>
            </a:r>
            <a:endParaRPr/>
          </a:p>
          <a:p>
            <a:pPr marL="342900" lvl="0" indent="-228600" algn="l" rtl="0">
              <a:lnSpc>
                <a:spcPct val="100000"/>
              </a:lnSpc>
              <a:spcBef>
                <a:spcPts val="440"/>
              </a:spcBef>
              <a:spcAft>
                <a:spcPts val="0"/>
              </a:spcAft>
              <a:buSzPts val="2200"/>
              <a:buChar char="•"/>
            </a:pPr>
            <a:r>
              <a:rPr lang="en-US"/>
              <a:t>There have been calls for compulsory registration of software engineers and for legislation to carry out software engineering activities to be carried out by or under registered software engineers</a:t>
            </a:r>
            <a:endParaRPr/>
          </a:p>
          <a:p>
            <a:pPr marL="342900" lvl="0" indent="-228600" algn="l" rtl="0">
              <a:lnSpc>
                <a:spcPct val="100000"/>
              </a:lnSpc>
              <a:spcBef>
                <a:spcPts val="440"/>
              </a:spcBef>
              <a:spcAft>
                <a:spcPts val="0"/>
              </a:spcAft>
              <a:buSzPts val="2200"/>
              <a:buChar char="•"/>
            </a:pPr>
            <a:r>
              <a:rPr lang="en-US"/>
              <a:t>Profession is divided on this issue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Identifying boundary between critical and non-critical system</a:t>
            </a:r>
            <a:endParaRPr/>
          </a:p>
          <a:p>
            <a:pPr marL="640080" lvl="1" indent="-228600" algn="l" rtl="0">
              <a:lnSpc>
                <a:spcPct val="100000"/>
              </a:lnSpc>
              <a:spcBef>
                <a:spcPts val="400"/>
              </a:spcBef>
              <a:spcAft>
                <a:spcPts val="0"/>
              </a:spcAft>
              <a:buSzPts val="2000"/>
              <a:buChar char="•"/>
            </a:pPr>
            <a:r>
              <a:rPr lang="en-US"/>
              <a:t>Traffic control system is critical</a:t>
            </a:r>
            <a:endParaRPr/>
          </a:p>
          <a:p>
            <a:pPr marL="640080" lvl="1" indent="-228600" algn="l" rtl="0">
              <a:lnSpc>
                <a:spcPct val="100000"/>
              </a:lnSpc>
              <a:spcBef>
                <a:spcPts val="400"/>
              </a:spcBef>
              <a:spcAft>
                <a:spcPts val="0"/>
              </a:spcAft>
              <a:buSzPts val="2000"/>
              <a:buChar char="•"/>
            </a:pPr>
            <a:r>
              <a:rPr lang="en-US"/>
              <a:t>Medical record system critical or not ? </a:t>
            </a:r>
            <a:endParaRPr/>
          </a:p>
          <a:p>
            <a:pPr marL="342900" lvl="0" indent="-228600" algn="l" rtl="0">
              <a:lnSpc>
                <a:spcPct val="100000"/>
              </a:lnSpc>
              <a:spcBef>
                <a:spcPts val="440"/>
              </a:spcBef>
              <a:spcAft>
                <a:spcPts val="0"/>
              </a:spcAft>
              <a:buSzPts val="2200"/>
              <a:buChar char="•"/>
            </a:pPr>
            <a:r>
              <a:rPr lang="en-US"/>
              <a:t>Many Chartered Engineers have not studied specialized techniques needed for working on critical systems</a:t>
            </a:r>
            <a:endParaRPr/>
          </a:p>
          <a:p>
            <a:pPr marL="342900" lvl="0" indent="-228600" algn="l" rtl="0">
              <a:lnSpc>
                <a:spcPct val="100000"/>
              </a:lnSpc>
              <a:spcBef>
                <a:spcPts val="440"/>
              </a:spcBef>
              <a:spcAft>
                <a:spcPts val="0"/>
              </a:spcAft>
              <a:buSzPts val="2200"/>
              <a:buChar char="•"/>
            </a:pPr>
            <a:r>
              <a:rPr lang="en-US"/>
              <a:t>The only way of this for happening</a:t>
            </a:r>
            <a:endParaRPr/>
          </a:p>
          <a:p>
            <a:pPr marL="640080" lvl="1" indent="-228600" algn="l" rtl="0">
              <a:lnSpc>
                <a:spcPct val="100000"/>
              </a:lnSpc>
              <a:spcBef>
                <a:spcPts val="400"/>
              </a:spcBef>
              <a:spcAft>
                <a:spcPts val="0"/>
              </a:spcAft>
              <a:buSzPts val="2000"/>
              <a:buChar char="•"/>
            </a:pPr>
            <a:r>
              <a:rPr lang="en-US"/>
              <a:t>Pressure from health and safety executive</a:t>
            </a:r>
            <a:endParaRPr/>
          </a:p>
          <a:p>
            <a:pPr marL="640080" lvl="1" indent="-101600" algn="l" rtl="0">
              <a:lnSpc>
                <a:spcPct val="100000"/>
              </a:lnSpc>
              <a:spcBef>
                <a:spcPts val="400"/>
              </a:spcBef>
              <a:spcAft>
                <a:spcPts val="0"/>
              </a:spcAft>
              <a:buSzPts val="2000"/>
              <a:buNone/>
            </a:pP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cap="none"/>
              <a:t>NATIONAL COMPUTING EDUCATION ACCREDITATION COUNCIL (NCEAC)</a:t>
            </a:r>
            <a:endParaRPr/>
          </a:p>
          <a:p>
            <a:pPr marL="640080" lvl="1" indent="-228600" algn="l" rtl="0">
              <a:lnSpc>
                <a:spcPct val="100000"/>
              </a:lnSpc>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PEC</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0"/>
              </a:spcBef>
              <a:spcAft>
                <a:spcPts val="0"/>
              </a:spcAft>
              <a:buSzPts val="2200"/>
              <a:buNone/>
            </a:pPr>
            <a:endParaRPr/>
          </a:p>
          <a:p>
            <a:pPr marL="342900" lvl="0" indent="-228600" algn="l" rtl="0">
              <a:lnSpc>
                <a:spcPct val="100000"/>
              </a:lnSpc>
              <a:spcBef>
                <a:spcPts val="440"/>
              </a:spcBef>
              <a:spcAft>
                <a:spcPts val="0"/>
              </a:spcAft>
              <a:buSzPts val="2200"/>
              <a:buChar char="•"/>
            </a:pPr>
            <a:r>
              <a:rPr lang="en-US"/>
              <a:t>professional and </a:t>
            </a:r>
            <a:r>
              <a:rPr lang="en-US">
                <a:solidFill>
                  <a:schemeClr val="dk1"/>
                </a:solidFill>
              </a:rPr>
              <a:t>statutory federal </a:t>
            </a:r>
            <a:r>
              <a:rPr lang="en-US"/>
              <a:t>institution for accreditation and regulation of engineers.</a:t>
            </a:r>
            <a:endParaRPr/>
          </a:p>
          <a:p>
            <a:pPr marL="342900" lvl="0" indent="-228600" algn="l" rtl="0">
              <a:lnSpc>
                <a:spcPct val="100000"/>
              </a:lnSpc>
              <a:spcBef>
                <a:spcPts val="440"/>
              </a:spcBef>
              <a:spcAft>
                <a:spcPts val="0"/>
              </a:spcAft>
              <a:buSzPts val="2200"/>
              <a:buChar char="•"/>
            </a:pPr>
            <a:r>
              <a:rPr lang="en-US"/>
              <a:t>PEC is dedicated to promote engineering education in Pakistan.</a:t>
            </a:r>
            <a:endParaRPr/>
          </a:p>
          <a:p>
            <a:pPr marL="342900" lvl="0" indent="-228600" algn="l" rtl="0">
              <a:lnSpc>
                <a:spcPct val="100000"/>
              </a:lnSpc>
              <a:spcBef>
                <a:spcPts val="440"/>
              </a:spcBef>
              <a:spcAft>
                <a:spcPts val="0"/>
              </a:spcAft>
              <a:buSzPts val="2200"/>
              <a:buChar char="•"/>
            </a:pPr>
            <a:r>
              <a:rPr lang="en-US"/>
              <a:t>PEC grants license and issues registration of engineers, consulting engineers</a:t>
            </a:r>
            <a:endParaRPr/>
          </a:p>
          <a:p>
            <a:pPr marL="342900" lvl="0" indent="-228600" algn="l" rtl="0">
              <a:lnSpc>
                <a:spcPct val="100000"/>
              </a:lnSpc>
              <a:spcBef>
                <a:spcPts val="440"/>
              </a:spcBef>
              <a:spcAft>
                <a:spcPts val="0"/>
              </a:spcAft>
              <a:buSzPts val="2200"/>
              <a:buChar char="•"/>
            </a:pPr>
            <a:r>
              <a:rPr lang="en-US"/>
              <a:t>It is also discharged with the accreditation of engineering programs throughout the country. </a:t>
            </a:r>
            <a:endParaRPr/>
          </a:p>
          <a:p>
            <a:pPr marL="114300" lvl="0" indent="0" algn="l" rtl="0">
              <a:lnSpc>
                <a:spcPct val="100000"/>
              </a:lnSpc>
              <a:spcBef>
                <a:spcPts val="440"/>
              </a:spcBef>
              <a:spcAft>
                <a:spcPts val="0"/>
              </a:spcAft>
              <a:buSzPts val="22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 Lesson Goals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To be aware of all professional computing bodies all over the world</a:t>
            </a:r>
            <a:endParaRPr/>
          </a:p>
          <a:p>
            <a:pPr marL="342900" lvl="0" indent="-228600" algn="l" rtl="0">
              <a:lnSpc>
                <a:spcPct val="100000"/>
              </a:lnSpc>
              <a:spcBef>
                <a:spcPts val="440"/>
              </a:spcBef>
              <a:spcAft>
                <a:spcPts val="0"/>
              </a:spcAft>
              <a:buSzPts val="2200"/>
              <a:buChar char="•"/>
            </a:pPr>
            <a:r>
              <a:rPr lang="en-US"/>
              <a:t>Understand the membership structure of BCS</a:t>
            </a:r>
            <a:endParaRPr/>
          </a:p>
          <a:p>
            <a:pPr marL="342900" lvl="0" indent="-228600" algn="l" rtl="0">
              <a:lnSpc>
                <a:spcPct val="100000"/>
              </a:lnSpc>
              <a:spcBef>
                <a:spcPts val="440"/>
              </a:spcBef>
              <a:spcAft>
                <a:spcPts val="0"/>
              </a:spcAft>
              <a:buSzPts val="2200"/>
              <a:buChar char="•"/>
            </a:pPr>
            <a:r>
              <a:rPr lang="en-US"/>
              <a:t>To be familiar with range of activities carried out by professional bodies</a:t>
            </a:r>
            <a:endParaRPr/>
          </a:p>
          <a:p>
            <a:pPr marL="342900" lvl="0" indent="-228600" algn="l" rtl="0">
              <a:lnSpc>
                <a:spcPct val="100000"/>
              </a:lnSpc>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lnSpc>
                <a:spcPct val="100000"/>
              </a:lnSpc>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lnSpc>
                <a:spcPct val="100000"/>
              </a:lnSpc>
              <a:spcBef>
                <a:spcPts val="440"/>
              </a:spcBef>
              <a:spcAft>
                <a:spcPts val="0"/>
              </a:spcAft>
              <a:buSzPts val="2200"/>
              <a:buChar char="•"/>
            </a:pPr>
            <a:r>
              <a:rPr lang="en-US"/>
              <a:t>Now we shall look at some of the ways in which they serve their members and public</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Development of professional bodies in computing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8108"/>
              <a:buChar char="•"/>
            </a:pPr>
            <a:r>
              <a:rPr lang="en-US"/>
              <a:t>The Institute of Electrical and Electronic Engineers (IEEE)</a:t>
            </a:r>
            <a:endParaRPr/>
          </a:p>
          <a:p>
            <a:pPr marL="640080" lvl="1" indent="-228600" algn="l" rtl="0">
              <a:lnSpc>
                <a:spcPct val="100000"/>
              </a:lnSpc>
              <a:spcBef>
                <a:spcPts val="400"/>
              </a:spcBef>
              <a:spcAft>
                <a:spcPts val="0"/>
              </a:spcAft>
              <a:buSzPct val="108108"/>
              <a:buChar char="•"/>
            </a:pPr>
            <a:r>
              <a:rPr lang="en-US"/>
              <a:t>Professional engineering society</a:t>
            </a:r>
            <a:endParaRPr/>
          </a:p>
          <a:p>
            <a:pPr marL="640080" lvl="1" indent="-228600" algn="l" rtl="0">
              <a:lnSpc>
                <a:spcPct val="100000"/>
              </a:lnSpc>
              <a:spcBef>
                <a:spcPts val="400"/>
              </a:spcBef>
              <a:spcAft>
                <a:spcPts val="0"/>
              </a:spcAft>
              <a:buSzPct val="108108"/>
              <a:buChar char="•"/>
            </a:pPr>
            <a:r>
              <a:rPr lang="en-US"/>
              <a:t>IEEE-CS 1946</a:t>
            </a:r>
            <a:endParaRPr/>
          </a:p>
          <a:p>
            <a:pPr marL="342900" lvl="0" indent="-228600" algn="l" rtl="0">
              <a:lnSpc>
                <a:spcPct val="100000"/>
              </a:lnSpc>
              <a:spcBef>
                <a:spcPts val="440"/>
              </a:spcBef>
              <a:spcAft>
                <a:spcPts val="0"/>
              </a:spcAft>
              <a:buSzPct val="108108"/>
              <a:buChar char="•"/>
            </a:pPr>
            <a:r>
              <a:rPr lang="en-US"/>
              <a:t>Association for Computing Machinery ACM 1947</a:t>
            </a:r>
            <a:endParaRPr/>
          </a:p>
          <a:p>
            <a:pPr marL="342900" lvl="0" indent="-228600" algn="l" rtl="0">
              <a:lnSpc>
                <a:spcPct val="100000"/>
              </a:lnSpc>
              <a:spcBef>
                <a:spcPts val="440"/>
              </a:spcBef>
              <a:spcAft>
                <a:spcPts val="0"/>
              </a:spcAft>
              <a:buSzPct val="108108"/>
              <a:buChar char="•"/>
            </a:pPr>
            <a:r>
              <a:rPr lang="en-US"/>
              <a:t>BCS 1957</a:t>
            </a:r>
            <a:endParaRPr/>
          </a:p>
          <a:p>
            <a:pPr marL="640080" lvl="1" indent="-228600" algn="l" rtl="0">
              <a:lnSpc>
                <a:spcPct val="100000"/>
              </a:lnSpc>
              <a:spcBef>
                <a:spcPts val="400"/>
              </a:spcBef>
              <a:spcAft>
                <a:spcPts val="0"/>
              </a:spcAft>
              <a:buSzPct val="108108"/>
              <a:buChar char="•"/>
            </a:pPr>
            <a:r>
              <a:rPr lang="en-US"/>
              <a:t>British equivalent of ACM</a:t>
            </a:r>
            <a:endParaRPr/>
          </a:p>
          <a:p>
            <a:pPr marL="640080" lvl="1" indent="-228600" algn="l" rtl="0">
              <a:lnSpc>
                <a:spcPct val="100000"/>
              </a:lnSpc>
              <a:spcBef>
                <a:spcPts val="400"/>
              </a:spcBef>
              <a:spcAft>
                <a:spcPts val="0"/>
              </a:spcAft>
              <a:buSzPct val="108108"/>
              <a:buChar char="•"/>
            </a:pPr>
            <a:r>
              <a:rPr lang="en-US"/>
              <a:t>Professional, qualification-awarding body</a:t>
            </a:r>
            <a:endParaRPr/>
          </a:p>
          <a:p>
            <a:pPr marL="342900" lvl="0" indent="-228600" algn="l" rtl="0">
              <a:lnSpc>
                <a:spcPct val="100000"/>
              </a:lnSpc>
              <a:spcBef>
                <a:spcPts val="440"/>
              </a:spcBef>
              <a:spcAft>
                <a:spcPts val="0"/>
              </a:spcAft>
              <a:buSzPct val="108108"/>
              <a:buChar char="•"/>
            </a:pPr>
            <a:r>
              <a:rPr lang="en-US"/>
              <a:t>1960s saw great expansion in national computer societies</a:t>
            </a:r>
            <a:endParaRPr/>
          </a:p>
          <a:p>
            <a:pPr marL="640080" lvl="1" indent="-228600" algn="l" rtl="0">
              <a:lnSpc>
                <a:spcPct val="100000"/>
              </a:lnSpc>
              <a:spcBef>
                <a:spcPts val="400"/>
              </a:spcBef>
              <a:spcAft>
                <a:spcPts val="0"/>
              </a:spcAft>
              <a:buSzPct val="108108"/>
              <a:buChar char="•"/>
            </a:pPr>
            <a:r>
              <a:rPr lang="en-US"/>
              <a:t>Italian Association for Informatics and Automatic Computing 1961</a:t>
            </a:r>
            <a:endParaRPr/>
          </a:p>
          <a:p>
            <a:pPr marL="640080" lvl="1" indent="-228600" algn="l" rtl="0">
              <a:lnSpc>
                <a:spcPct val="100000"/>
              </a:lnSpc>
              <a:spcBef>
                <a:spcPts val="400"/>
              </a:spcBef>
              <a:spcAft>
                <a:spcPts val="0"/>
              </a:spcAft>
              <a:buSzPct val="108108"/>
              <a:buChar char="•"/>
            </a:pPr>
            <a:r>
              <a:rPr lang="en-US"/>
              <a:t>Australian Computer Society 1966</a:t>
            </a:r>
            <a:endParaRPr/>
          </a:p>
          <a:p>
            <a:pPr marL="640080" lvl="1" indent="-228600" algn="l" rtl="0">
              <a:lnSpc>
                <a:spcPct val="100000"/>
              </a:lnSpc>
              <a:spcBef>
                <a:spcPts val="400"/>
              </a:spcBef>
              <a:spcAft>
                <a:spcPts val="0"/>
              </a:spcAft>
              <a:buSzPct val="108108"/>
              <a:buChar char="•"/>
            </a:pPr>
            <a:r>
              <a:rPr lang="en-US"/>
              <a:t>Computer Society of India 1965</a:t>
            </a:r>
            <a:endParaRPr/>
          </a:p>
          <a:p>
            <a:pPr marL="640080" lvl="1" indent="-228600" algn="l" rtl="0">
              <a:lnSpc>
                <a:spcPct val="100000"/>
              </a:lnSpc>
              <a:spcBef>
                <a:spcPts val="400"/>
              </a:spcBef>
              <a:spcAft>
                <a:spcPts val="0"/>
              </a:spcAft>
              <a:buSzPct val="108108"/>
              <a:buChar char="•"/>
            </a:pPr>
            <a:r>
              <a:rPr lang="en-US"/>
              <a:t>Singapore Computer Society and Irish Computer Society 1967</a:t>
            </a:r>
            <a:endParaRPr/>
          </a:p>
          <a:p>
            <a:pPr marL="640080" lvl="1" indent="-228600" algn="l" rtl="0">
              <a:lnSpc>
                <a:spcPct val="100000"/>
              </a:lnSpc>
              <a:spcBef>
                <a:spcPts val="400"/>
              </a:spcBef>
              <a:spcAft>
                <a:spcPts val="0"/>
              </a:spcAft>
              <a:buSzPct val="108108"/>
              <a:buChar char="•"/>
            </a:pPr>
            <a:r>
              <a:rPr lang="en-US"/>
              <a:t>German Informatics Society 1969 – Pakistan Computer Association 2006</a:t>
            </a:r>
            <a:endParaRPr/>
          </a:p>
          <a:p>
            <a:pPr marL="640080" lvl="1" indent="-101600" algn="l" rtl="0">
              <a:lnSpc>
                <a:spcPct val="100000"/>
              </a:lnSpc>
              <a:spcBef>
                <a:spcPts val="400"/>
              </a:spcBef>
              <a:spcAft>
                <a:spcPts val="0"/>
              </a:spcAft>
              <a:buSzPct val="108108"/>
              <a:buNone/>
            </a:pPr>
            <a:endParaRPr/>
          </a:p>
          <a:p>
            <a:pPr marL="342900" lvl="0" indent="-88900" algn="l" rtl="0">
              <a:lnSpc>
                <a:spcPct val="100000"/>
              </a:lnSpc>
              <a:spcBef>
                <a:spcPts val="440"/>
              </a:spcBef>
              <a:spcAft>
                <a:spcPts val="0"/>
              </a:spcAft>
              <a:buSzPct val="108108"/>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Standards of behaviors of members expected to follow in their professional life</a:t>
            </a:r>
            <a:endParaRPr/>
          </a:p>
          <a:p>
            <a:pPr marL="342900" lvl="0" indent="-228600" algn="l" rtl="0">
              <a:lnSpc>
                <a:spcPct val="100000"/>
              </a:lnSpc>
              <a:spcBef>
                <a:spcPts val="440"/>
              </a:spcBef>
              <a:spcAft>
                <a:spcPts val="0"/>
              </a:spcAft>
              <a:buSzPts val="2200"/>
              <a:buChar char="•"/>
            </a:pPr>
            <a:r>
              <a:rPr lang="en-US"/>
              <a:t>Code of conduct; standards of behaviors of members</a:t>
            </a:r>
            <a:endParaRPr/>
          </a:p>
          <a:p>
            <a:pPr marL="342900" lvl="0" indent="-228600" algn="l" rtl="0">
              <a:lnSpc>
                <a:spcPct val="100000"/>
              </a:lnSpc>
              <a:spcBef>
                <a:spcPts val="440"/>
              </a:spcBef>
              <a:spcAft>
                <a:spcPts val="0"/>
              </a:spcAft>
              <a:buSzPts val="2200"/>
              <a:buChar char="•"/>
            </a:pPr>
            <a:r>
              <a:rPr lang="en-US"/>
              <a:t>Code of practice; best way to practice your profession</a:t>
            </a:r>
            <a:endParaRPr/>
          </a:p>
          <a:p>
            <a:pPr marL="342900" lvl="0" indent="-228600" algn="l" rtl="0">
              <a:lnSpc>
                <a:spcPct val="100000"/>
              </a:lnSpc>
              <a:spcBef>
                <a:spcPts val="440"/>
              </a:spcBef>
              <a:spcAft>
                <a:spcPts val="0"/>
              </a:spcAft>
              <a:buSzPts val="2200"/>
              <a:buChar char="•"/>
            </a:pPr>
            <a:r>
              <a:rPr lang="en-US"/>
              <a:t>Difference ?</a:t>
            </a:r>
            <a:endParaRPr/>
          </a:p>
          <a:p>
            <a:pPr marL="342900" lvl="0" indent="-228600" algn="l" rtl="0">
              <a:lnSpc>
                <a:spcPct val="100000"/>
              </a:lnSpc>
              <a:spcBef>
                <a:spcPts val="440"/>
              </a:spcBef>
              <a:spcAft>
                <a:spcPts val="0"/>
              </a:spcAft>
              <a:buSzPts val="2200"/>
              <a:buChar char="•"/>
            </a:pPr>
            <a:r>
              <a:rPr lang="en-US"/>
              <a:t>BCS Code of Conduct Sections</a:t>
            </a:r>
            <a:endParaRPr/>
          </a:p>
          <a:p>
            <a:pPr marL="640080" lvl="1" indent="-228600" algn="l" rtl="0">
              <a:lnSpc>
                <a:spcPct val="100000"/>
              </a:lnSpc>
              <a:spcBef>
                <a:spcPts val="400"/>
              </a:spcBef>
              <a:spcAft>
                <a:spcPts val="0"/>
              </a:spcAft>
              <a:buSzPts val="2000"/>
              <a:buChar char="•"/>
            </a:pPr>
            <a:r>
              <a:rPr lang="en-US"/>
              <a:t>The public interest</a:t>
            </a:r>
            <a:endParaRPr/>
          </a:p>
          <a:p>
            <a:pPr marL="640080" lvl="1" indent="-228600" algn="l" rtl="0">
              <a:lnSpc>
                <a:spcPct val="100000"/>
              </a:lnSpc>
              <a:spcBef>
                <a:spcPts val="400"/>
              </a:spcBef>
              <a:spcAft>
                <a:spcPts val="0"/>
              </a:spcAft>
              <a:buSzPts val="2000"/>
              <a:buChar char="•"/>
            </a:pPr>
            <a:r>
              <a:rPr lang="en-US"/>
              <a:t>Duty to relevant authority</a:t>
            </a:r>
            <a:endParaRPr/>
          </a:p>
          <a:p>
            <a:pPr marL="640080" lvl="1" indent="-228600" algn="l" rtl="0">
              <a:lnSpc>
                <a:spcPct val="100000"/>
              </a:lnSpc>
              <a:spcBef>
                <a:spcPts val="400"/>
              </a:spcBef>
              <a:spcAft>
                <a:spcPts val="0"/>
              </a:spcAft>
              <a:buSzPts val="2000"/>
              <a:buChar char="•"/>
            </a:pPr>
            <a:r>
              <a:rPr lang="en-US"/>
              <a:t>Duty to profession</a:t>
            </a:r>
            <a:endParaRPr/>
          </a:p>
          <a:p>
            <a:pPr marL="640080" lvl="1" indent="-228600" algn="l" rtl="0">
              <a:lnSpc>
                <a:spcPct val="100000"/>
              </a:lnSpc>
              <a:spcBef>
                <a:spcPts val="400"/>
              </a:spcBef>
              <a:spcAft>
                <a:spcPts val="0"/>
              </a:spcAft>
              <a:buSzPts val="2000"/>
              <a:buChar char="•"/>
            </a:pPr>
            <a:r>
              <a:rPr lang="en-US"/>
              <a:t>Professional Competence and Integrity</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Members to carry out their professional duties with care and attention</a:t>
            </a:r>
            <a:endParaRPr/>
          </a:p>
          <a:p>
            <a:pPr marL="342900" lvl="0" indent="-228600" algn="l" rtl="0">
              <a:lnSpc>
                <a:spcPct val="100000"/>
              </a:lnSpc>
              <a:spcBef>
                <a:spcPts val="440"/>
              </a:spcBef>
              <a:spcAft>
                <a:spcPts val="0"/>
              </a:spcAft>
              <a:buSzPts val="2200"/>
              <a:buChar char="•"/>
            </a:pPr>
            <a:r>
              <a:rPr lang="en-US"/>
              <a:t>If members find that their professional advice is being ignored, point out the consequences</a:t>
            </a:r>
            <a:endParaRPr/>
          </a:p>
          <a:p>
            <a:pPr marL="342900" lvl="0" indent="-228600" algn="l" rtl="0">
              <a:lnSpc>
                <a:spcPct val="100000"/>
              </a:lnSpc>
              <a:spcBef>
                <a:spcPts val="440"/>
              </a:spcBef>
              <a:spcAft>
                <a:spcPts val="0"/>
              </a:spcAft>
              <a:buSzPts val="2200"/>
              <a:buChar char="•"/>
            </a:pPr>
            <a:r>
              <a:rPr lang="en-US"/>
              <a:t>To be aware of and comply with law and other regulations</a:t>
            </a:r>
            <a:endParaRPr/>
          </a:p>
          <a:p>
            <a:pPr marL="342900" lvl="0" indent="-228600" algn="l" rtl="0">
              <a:lnSpc>
                <a:spcPct val="100000"/>
              </a:lnSpc>
              <a:spcBef>
                <a:spcPts val="440"/>
              </a:spcBef>
              <a:spcAft>
                <a:spcPts val="0"/>
              </a:spcAft>
              <a:buSzPts val="2200"/>
              <a:buChar char="•"/>
            </a:pPr>
            <a:r>
              <a:rPr lang="en-US"/>
              <a:t>Safeguard public health</a:t>
            </a:r>
            <a:endParaRPr/>
          </a:p>
          <a:p>
            <a:pPr marL="342900" lvl="0" indent="-228600" algn="l" rtl="0">
              <a:lnSpc>
                <a:spcPct val="100000"/>
              </a:lnSpc>
              <a:spcBef>
                <a:spcPts val="440"/>
              </a:spcBef>
              <a:spcAft>
                <a:spcPts val="0"/>
              </a:spcAft>
              <a:buSzPts val="2200"/>
              <a:buChar char="•"/>
            </a:pPr>
            <a:r>
              <a:rPr lang="en-US"/>
              <a:t>Protect environment </a:t>
            </a:r>
            <a:endParaRPr/>
          </a:p>
          <a:p>
            <a:pPr marL="342900" lvl="0" indent="-228600" algn="l" rtl="0">
              <a:lnSpc>
                <a:spcPct val="100000"/>
              </a:lnSpc>
              <a:spcBef>
                <a:spcPts val="440"/>
              </a:spcBef>
              <a:spcAft>
                <a:spcPts val="0"/>
              </a:spcAft>
              <a:buSzPts val="2200"/>
              <a:buChar char="•"/>
            </a:pPr>
            <a:r>
              <a:rPr lang="en-US"/>
              <a:t>Avoid discrimination and regard to human rights</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Duty to Relevant Authority</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Person or Organization that has authority over you</a:t>
            </a:r>
            <a:endParaRPr/>
          </a:p>
          <a:p>
            <a:pPr marL="342900" lvl="0" indent="-228600" algn="l" rtl="0">
              <a:lnSpc>
                <a:spcPct val="100000"/>
              </a:lnSpc>
              <a:spcBef>
                <a:spcPts val="440"/>
              </a:spcBef>
              <a:spcAft>
                <a:spcPts val="0"/>
              </a:spcAft>
              <a:buSzPts val="2200"/>
              <a:buChar char="•"/>
            </a:pPr>
            <a:r>
              <a:rPr lang="en-US"/>
              <a:t>Avoid conflict of interests</a:t>
            </a:r>
            <a:endParaRPr/>
          </a:p>
          <a:p>
            <a:pPr marL="342900" lvl="0" indent="-228600" algn="l" rtl="0">
              <a:lnSpc>
                <a:spcPct val="100000"/>
              </a:lnSpc>
              <a:spcBef>
                <a:spcPts val="440"/>
              </a:spcBef>
              <a:spcAft>
                <a:spcPts val="0"/>
              </a:spcAft>
              <a:buSzPts val="2200"/>
              <a:buChar char="•"/>
            </a:pPr>
            <a:r>
              <a:rPr lang="en-US"/>
              <a:t>Avoid misrepresentation</a:t>
            </a:r>
            <a:endParaRPr/>
          </a:p>
          <a:p>
            <a:pPr marL="640080" lvl="1" indent="-228600" algn="l" rtl="0">
              <a:lnSpc>
                <a:spcPct val="100000"/>
              </a:lnSpc>
              <a:spcBef>
                <a:spcPts val="400"/>
              </a:spcBef>
              <a:spcAft>
                <a:spcPts val="0"/>
              </a:spcAft>
              <a:buSzPts val="2000"/>
              <a:buChar char="•"/>
            </a:pPr>
            <a:r>
              <a:rPr lang="en-US"/>
              <a:t>Don’t take advantage that people know less than you</a:t>
            </a:r>
            <a:endParaRPr/>
          </a:p>
          <a:p>
            <a:pPr marL="640080" lvl="1" indent="-228600" algn="l" rtl="0">
              <a:lnSpc>
                <a:spcPct val="100000"/>
              </a:lnSpc>
              <a:spcBef>
                <a:spcPts val="400"/>
              </a:spcBef>
              <a:spcAft>
                <a:spcPts val="0"/>
              </a:spcAft>
              <a:buSzPts val="2000"/>
              <a:buChar char="•"/>
            </a:pPr>
            <a:r>
              <a:rPr lang="en-US"/>
              <a:t>Too common in software industry</a:t>
            </a:r>
            <a:endParaRPr/>
          </a:p>
          <a:p>
            <a:pPr marL="342900" lvl="0" indent="-228600" algn="l" rtl="0">
              <a:lnSpc>
                <a:spcPct val="100000"/>
              </a:lnSpc>
              <a:spcBef>
                <a:spcPts val="440"/>
              </a:spcBef>
              <a:spcAft>
                <a:spcPts val="0"/>
              </a:spcAft>
              <a:buSzPts val="2200"/>
              <a:buChar char="•"/>
            </a:pPr>
            <a:r>
              <a:rPr lang="en-US"/>
              <a:t>Don’t pass confidential information without permission</a:t>
            </a:r>
            <a:endParaRPr/>
          </a:p>
          <a:p>
            <a:pPr marL="640080" lvl="1" indent="-228600" algn="l" rtl="0">
              <a:lnSpc>
                <a:spcPct val="100000"/>
              </a:lnSpc>
              <a:spcBef>
                <a:spcPts val="400"/>
              </a:spcBef>
              <a:spcAft>
                <a:spcPts val="0"/>
              </a:spcAft>
              <a:buSzPts val="2000"/>
              <a:buChar char="•"/>
            </a:pPr>
            <a:r>
              <a:rPr lang="en-US"/>
              <a:t>Company's financial position.</a:t>
            </a:r>
            <a:endParaRPr/>
          </a:p>
          <a:p>
            <a:pPr marL="640080" lvl="1" indent="-228600" algn="l" rtl="0">
              <a:lnSpc>
                <a:spcPct val="100000"/>
              </a:lnSpc>
              <a:spcBef>
                <a:spcPts val="400"/>
              </a:spcBef>
              <a:spcAft>
                <a:spcPts val="0"/>
              </a:spcAft>
              <a:buSzPts val="2000"/>
              <a:buChar char="•"/>
            </a:pPr>
            <a:r>
              <a:rPr lang="en-US"/>
              <a:t>Technical information about company products.</a:t>
            </a:r>
            <a:endParaRPr/>
          </a:p>
          <a:p>
            <a:pPr marL="640080" lvl="1" indent="-228600" algn="l" rtl="0">
              <a:lnSpc>
                <a:spcPct val="100000"/>
              </a:lnSpc>
              <a:spcBef>
                <a:spcPts val="400"/>
              </a:spcBef>
              <a:spcAft>
                <a:spcPts val="0"/>
              </a:spcAft>
              <a:buSzPts val="2000"/>
              <a:buChar char="•"/>
            </a:pPr>
            <a:r>
              <a:rPr lang="en-US"/>
              <a:t>Sales leads</a:t>
            </a:r>
            <a:endParaRPr/>
          </a:p>
          <a:p>
            <a:pPr marL="342900" lvl="0" indent="-88900" algn="l" rtl="0">
              <a:lnSpc>
                <a:spcPct val="100000"/>
              </a:lnSpc>
              <a:spcBef>
                <a:spcPts val="440"/>
              </a:spcBef>
              <a:spcAft>
                <a:spcPts val="0"/>
              </a:spcAft>
              <a:buSzPts val="2200"/>
              <a:buNone/>
            </a:pP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Lesson Goals		</a:t>
            </a:r>
            <a:endParaRP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The legal status of professional bodies</a:t>
            </a:r>
            <a:endParaRPr/>
          </a:p>
          <a:p>
            <a:pPr marL="342900" lvl="0" indent="-228600" algn="l" rtl="0">
              <a:lnSpc>
                <a:spcPct val="100000"/>
              </a:lnSpc>
              <a:spcBef>
                <a:spcPts val="440"/>
              </a:spcBef>
              <a:spcAft>
                <a:spcPts val="0"/>
              </a:spcAft>
              <a:buSzPts val="2200"/>
              <a:buChar char="•"/>
            </a:pPr>
            <a:r>
              <a:rPr lang="en-US"/>
              <a:t>The ideas of reservation of title and reservation of function</a:t>
            </a:r>
            <a:endParaRPr/>
          </a:p>
          <a:p>
            <a:pPr marL="342900" lvl="0" indent="-228600" algn="l" rtl="0">
              <a:lnSpc>
                <a:spcPct val="100000"/>
              </a:lnSpc>
              <a:spcBef>
                <a:spcPts val="440"/>
              </a:spcBef>
              <a:spcAft>
                <a:spcPts val="0"/>
              </a:spcAft>
              <a:buSzPts val="2200"/>
              <a:buChar char="•"/>
            </a:pPr>
            <a:r>
              <a:rPr lang="en-US"/>
              <a:t>The current status of the engineering profession in UK, USA and internationally</a:t>
            </a:r>
            <a:endParaRPr/>
          </a:p>
          <a:p>
            <a:pPr marL="342900" lvl="0" indent="-228600" algn="l" rtl="0">
              <a:lnSpc>
                <a:spcPct val="100000"/>
              </a:lnSpc>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System development has been plagued by </a:t>
            </a:r>
            <a:endParaRPr/>
          </a:p>
          <a:p>
            <a:pPr marL="640080" lvl="1" indent="-228600" algn="l" rtl="0">
              <a:lnSpc>
                <a:spcPct val="100000"/>
              </a:lnSpc>
              <a:spcBef>
                <a:spcPts val="400"/>
              </a:spcBef>
              <a:spcAft>
                <a:spcPts val="0"/>
              </a:spcAft>
              <a:buSzPts val="2000"/>
              <a:buChar char="•"/>
            </a:pPr>
            <a:r>
              <a:rPr lang="en-US"/>
              <a:t>Delays</a:t>
            </a:r>
            <a:endParaRPr/>
          </a:p>
          <a:p>
            <a:pPr marL="640080" lvl="1" indent="-228600" algn="l" rtl="0">
              <a:lnSpc>
                <a:spcPct val="100000"/>
              </a:lnSpc>
              <a:spcBef>
                <a:spcPts val="400"/>
              </a:spcBef>
              <a:spcAft>
                <a:spcPts val="0"/>
              </a:spcAft>
              <a:buSzPts val="2000"/>
              <a:buChar char="•"/>
            </a:pPr>
            <a:r>
              <a:rPr lang="en-US"/>
              <a:t>Budget overrun</a:t>
            </a:r>
            <a:endParaRPr/>
          </a:p>
          <a:p>
            <a:pPr marL="640080" lvl="1" indent="-228600" algn="l" rtl="0">
              <a:lnSpc>
                <a:spcPct val="100000"/>
              </a:lnSpc>
              <a:spcBef>
                <a:spcPts val="400"/>
              </a:spcBef>
              <a:spcAft>
                <a:spcPts val="0"/>
              </a:spcAft>
              <a:buSzPts val="2000"/>
              <a:buChar char="•"/>
            </a:pPr>
            <a:r>
              <a:rPr lang="en-US"/>
              <a:t>Complete failures</a:t>
            </a:r>
            <a:endParaRPr/>
          </a:p>
          <a:p>
            <a:pPr marL="640080" lvl="1" indent="-228600" algn="l" rtl="0">
              <a:lnSpc>
                <a:spcPct val="100000"/>
              </a:lnSpc>
              <a:spcBef>
                <a:spcPts val="400"/>
              </a:spcBef>
              <a:spcAft>
                <a:spcPts val="0"/>
              </a:spcAft>
              <a:buSzPts val="2000"/>
              <a:buChar char="•"/>
            </a:pPr>
            <a:r>
              <a:rPr lang="en-US"/>
              <a:t>Systems don’t meet the needs of users</a:t>
            </a:r>
            <a:endParaRPr/>
          </a:p>
          <a:p>
            <a:pPr marL="342900" lvl="0" indent="-228600" algn="l" rtl="0">
              <a:lnSpc>
                <a:spcPct val="100000"/>
              </a:lnSpc>
              <a:spcBef>
                <a:spcPts val="440"/>
              </a:spcBef>
              <a:spcAft>
                <a:spcPts val="0"/>
              </a:spcAft>
              <a:buSzPts val="2200"/>
              <a:buChar char="•"/>
            </a:pPr>
            <a:r>
              <a:rPr lang="en-US"/>
              <a:t>This section emphasizes on members what is expected of them in order to protect the reputation of computing professionals</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Related to day-to-day activities of fresher</a:t>
            </a:r>
            <a:endParaRPr/>
          </a:p>
          <a:p>
            <a:pPr marL="342900" lvl="0" indent="-228600" algn="l" rtl="0">
              <a:lnSpc>
                <a:spcPct val="100000"/>
              </a:lnSpc>
              <a:spcBef>
                <a:spcPts val="440"/>
              </a:spcBef>
              <a:spcAft>
                <a:spcPts val="0"/>
              </a:spcAft>
              <a:buSzPts val="2200"/>
              <a:buChar char="•"/>
            </a:pPr>
            <a:r>
              <a:rPr lang="en-US"/>
              <a:t>Keep their professional skills up to date, encourage the same who work for them</a:t>
            </a:r>
            <a:endParaRPr/>
          </a:p>
          <a:p>
            <a:pPr marL="640080" lvl="1" indent="-228600" algn="l" rtl="0">
              <a:lnSpc>
                <a:spcPct val="100000"/>
              </a:lnSpc>
              <a:spcBef>
                <a:spcPts val="400"/>
              </a:spcBef>
              <a:spcAft>
                <a:spcPts val="0"/>
              </a:spcAft>
              <a:buSzPts val="2000"/>
              <a:buChar char="•"/>
            </a:pPr>
            <a:r>
              <a:rPr lang="en-US"/>
              <a:t>Follow appropriate code of practice</a:t>
            </a:r>
            <a:endParaRPr/>
          </a:p>
          <a:p>
            <a:pPr marL="640080" lvl="1" indent="-228600" algn="l" rtl="0">
              <a:lnSpc>
                <a:spcPct val="100000"/>
              </a:lnSpc>
              <a:spcBef>
                <a:spcPts val="400"/>
              </a:spcBef>
              <a:spcAft>
                <a:spcPts val="0"/>
              </a:spcAft>
              <a:buSzPts val="2000"/>
              <a:buChar char="•"/>
            </a:pPr>
            <a:r>
              <a:rPr lang="en-US"/>
              <a:t>Follow standards</a:t>
            </a:r>
            <a:endParaRPr/>
          </a:p>
          <a:p>
            <a:pPr marL="342900" lvl="0" indent="-228600" algn="l" rtl="0">
              <a:lnSpc>
                <a:spcPct val="100000"/>
              </a:lnSpc>
              <a:spcBef>
                <a:spcPts val="440"/>
              </a:spcBef>
              <a:spcAft>
                <a:spcPts val="0"/>
              </a:spcAft>
              <a:buSzPts val="2200"/>
              <a:buChar char="•"/>
            </a:pPr>
            <a:r>
              <a:rPr lang="en-US"/>
              <a:t>Commitment to continuing professional development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Some clauses are vague and some are clear</a:t>
            </a:r>
            <a:endParaRPr/>
          </a:p>
          <a:p>
            <a:pPr marL="640080" lvl="1" indent="-228600" algn="l" rtl="0">
              <a:lnSpc>
                <a:spcPct val="100000"/>
              </a:lnSpc>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lnSpc>
                <a:spcPct val="100000"/>
              </a:lnSpc>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lnSpc>
                <a:spcPct val="100000"/>
              </a:lnSpc>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The BCS promotes education in a number of ways:</a:t>
            </a:r>
            <a:endParaRPr/>
          </a:p>
          <a:p>
            <a:pPr marL="640080" lvl="1" indent="-228600" algn="l" rtl="0">
              <a:lnSpc>
                <a:spcPct val="100000"/>
              </a:lnSpc>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marL="640080" lvl="1" indent="-228600" algn="l" rtl="0">
              <a:lnSpc>
                <a:spcPct val="100000"/>
              </a:lnSpc>
              <a:spcBef>
                <a:spcPts val="400"/>
              </a:spcBef>
              <a:spcAft>
                <a:spcPts val="0"/>
              </a:spcAft>
              <a:buSzPts val="2000"/>
              <a:buChar char="•"/>
            </a:pPr>
            <a:r>
              <a:rPr lang="en-US"/>
              <a:t> It accredits degree programs offered by institutions of higher education.</a:t>
            </a:r>
            <a:endParaRPr/>
          </a:p>
          <a:p>
            <a:pPr marL="640080" lvl="1" indent="-228600" algn="l" rtl="0">
              <a:lnSpc>
                <a:spcPct val="100000"/>
              </a:lnSpc>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BCS Professional examination</a:t>
            </a:r>
            <a:endParaRPr/>
          </a:p>
          <a:p>
            <a:pPr marL="640080" lvl="1" indent="-228600" algn="l" rtl="0">
              <a:lnSpc>
                <a:spcPct val="100000"/>
              </a:lnSpc>
              <a:spcBef>
                <a:spcPts val="400"/>
              </a:spcBef>
              <a:spcAft>
                <a:spcPts val="0"/>
              </a:spcAft>
              <a:buSzPts val="2000"/>
              <a:buChar char="•"/>
            </a:pPr>
            <a:r>
              <a:rPr lang="en-US"/>
              <a:t>Certificate</a:t>
            </a:r>
            <a:endParaRPr/>
          </a:p>
          <a:p>
            <a:pPr marL="640080" lvl="1" indent="-228600" algn="l" rtl="0">
              <a:lnSpc>
                <a:spcPct val="100000"/>
              </a:lnSpc>
              <a:spcBef>
                <a:spcPts val="400"/>
              </a:spcBef>
              <a:spcAft>
                <a:spcPts val="0"/>
              </a:spcAft>
              <a:buSzPts val="2000"/>
              <a:buChar char="•"/>
            </a:pPr>
            <a:r>
              <a:rPr lang="en-US"/>
              <a:t>Diploma</a:t>
            </a:r>
            <a:endParaRPr/>
          </a:p>
          <a:p>
            <a:pPr marL="640080" lvl="1" indent="-228600" algn="l" rtl="0">
              <a:lnSpc>
                <a:spcPct val="100000"/>
              </a:lnSpc>
              <a:spcBef>
                <a:spcPts val="400"/>
              </a:spcBef>
              <a:spcAft>
                <a:spcPts val="0"/>
              </a:spcAft>
              <a:buSzPts val="2000"/>
              <a:buChar char="•"/>
            </a:pPr>
            <a:r>
              <a:rPr lang="en-US"/>
              <a:t>Professional Graduate Diploma</a:t>
            </a:r>
            <a:endParaRPr/>
          </a:p>
          <a:p>
            <a:pPr marL="640080" lvl="1" indent="-228600" algn="l" rtl="0">
              <a:lnSpc>
                <a:spcPct val="100000"/>
              </a:lnSpc>
              <a:spcBef>
                <a:spcPts val="400"/>
              </a:spcBef>
              <a:spcAft>
                <a:spcPts val="0"/>
              </a:spcAft>
              <a:buSzPts val="2000"/>
              <a:buChar char="•"/>
            </a:pPr>
            <a:r>
              <a:rPr lang="en-US"/>
              <a:t>Projects are accessed at diploma and PGD level</a:t>
            </a:r>
            <a:endParaRPr/>
          </a:p>
          <a:p>
            <a:pPr marL="640080" lvl="1" indent="-228600" algn="l" rtl="0">
              <a:lnSpc>
                <a:spcPct val="100000"/>
              </a:lnSpc>
              <a:spcBef>
                <a:spcPts val="400"/>
              </a:spcBef>
              <a:spcAft>
                <a:spcPts val="0"/>
              </a:spcAft>
              <a:buSzPts val="2000"/>
              <a:buChar char="•"/>
            </a:pPr>
            <a:r>
              <a:rPr lang="en-US"/>
              <a:t>PGD with project considered as honors degree</a:t>
            </a:r>
            <a:endParaRPr/>
          </a:p>
          <a:p>
            <a:pPr marL="342900" lvl="0" indent="-228600" algn="l" rtl="0">
              <a:lnSpc>
                <a:spcPct val="100000"/>
              </a:lnSpc>
              <a:spcBef>
                <a:spcPts val="440"/>
              </a:spcBef>
              <a:spcAft>
                <a:spcPts val="0"/>
              </a:spcAft>
              <a:buSzPts val="2200"/>
              <a:buChar char="•"/>
            </a:pPr>
            <a:r>
              <a:rPr lang="en-US"/>
              <a:t>EUCCIP - professional qualification accepted throughout Europe</a:t>
            </a:r>
            <a:endParaRPr/>
          </a:p>
          <a:p>
            <a:pPr marL="640080" lvl="1" indent="-228600" algn="l" rtl="0">
              <a:lnSpc>
                <a:spcPct val="100000"/>
              </a:lnSpc>
              <a:spcBef>
                <a:spcPts val="400"/>
              </a:spcBef>
              <a:spcAft>
                <a:spcPts val="0"/>
              </a:spcAft>
              <a:buSzPts val="2000"/>
              <a:buChar char="•"/>
            </a:pPr>
            <a:r>
              <a:rPr lang="en-US"/>
              <a:t>IT Experience with no education.</a:t>
            </a:r>
            <a:endParaRPr/>
          </a:p>
          <a:p>
            <a:pPr marL="640080" lvl="1" indent="-228600" algn="l" rtl="0">
              <a:lnSpc>
                <a:spcPct val="100000"/>
              </a:lnSpc>
              <a:spcBef>
                <a:spcPts val="400"/>
              </a:spcBef>
              <a:spcAft>
                <a:spcPts val="0"/>
              </a:spcAft>
              <a:buSzPts val="2000"/>
              <a:buChar char="•"/>
            </a:pPr>
            <a:r>
              <a:rPr lang="en-US"/>
              <a:t>People with non-IT education.</a:t>
            </a:r>
            <a:endParaRPr/>
          </a:p>
          <a:p>
            <a:pPr marL="640080" lvl="1" indent="-228600" algn="l" rtl="0">
              <a:lnSpc>
                <a:spcPct val="100000"/>
              </a:lnSpc>
              <a:spcBef>
                <a:spcPts val="400"/>
              </a:spcBef>
              <a:spcAft>
                <a:spcPts val="0"/>
              </a:spcAft>
              <a:buSzPts val="2000"/>
              <a:buChar char="•"/>
            </a:pPr>
            <a:r>
              <a:rPr lang="en-US"/>
              <a:t>Younger students interested in IT</a:t>
            </a:r>
            <a:endParaRPr/>
          </a:p>
          <a:p>
            <a:pPr marL="342900" lvl="0" indent="-228600" algn="l" rtl="0">
              <a:lnSpc>
                <a:spcPct val="100000"/>
              </a:lnSpc>
              <a:spcBef>
                <a:spcPts val="440"/>
              </a:spcBef>
              <a:spcAft>
                <a:spcPts val="0"/>
              </a:spcAft>
              <a:buSzPts val="2200"/>
              <a:buChar char="•"/>
            </a:pPr>
            <a:r>
              <a:rPr lang="en-US"/>
              <a:t>Accreditation</a:t>
            </a:r>
            <a:endParaRPr/>
          </a:p>
          <a:p>
            <a:pPr marL="342900" lvl="0" indent="-228600" algn="l" rtl="0">
              <a:lnSpc>
                <a:spcPct val="100000"/>
              </a:lnSpc>
              <a:spcBef>
                <a:spcPts val="440"/>
              </a:spcBef>
              <a:spcAft>
                <a:spcPts val="0"/>
              </a:spcAft>
              <a:buSzPts val="2200"/>
              <a:buChar char="•"/>
            </a:pPr>
            <a:r>
              <a:rPr lang="en-US"/>
              <a:t>Short Courses</a:t>
            </a:r>
            <a:endParaRPr/>
          </a:p>
          <a:p>
            <a:pPr marL="640080" lvl="1" indent="-228600" algn="l" rtl="0">
              <a:lnSpc>
                <a:spcPct val="100000"/>
              </a:lnSpc>
              <a:spcBef>
                <a:spcPts val="400"/>
              </a:spcBef>
              <a:spcAft>
                <a:spcPts val="0"/>
              </a:spcAft>
              <a:buSzPts val="2000"/>
              <a:buChar char="•"/>
            </a:pPr>
            <a:r>
              <a:rPr lang="en-US"/>
              <a:t>Information Systems Examination Board (ISEB)</a:t>
            </a:r>
            <a:endParaRPr/>
          </a:p>
          <a:p>
            <a:pPr marL="640080" lvl="1" indent="-101600" algn="l" rtl="0">
              <a:lnSpc>
                <a:spcPct val="100000"/>
              </a:lnSpc>
              <a:spcBef>
                <a:spcPts val="400"/>
              </a:spcBef>
              <a:spcAft>
                <a:spcPts val="0"/>
              </a:spcAft>
              <a:buSzPts val="2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CONTINUING </a:t>
            </a:r>
            <a:r>
              <a:rPr lang="en-US"/>
              <a:t>PROFESSIONAL DEVELOPMENT(CPD)</a:t>
            </a:r>
            <a:endParaRPr dirty="0"/>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Little attention in past as how a professional kept his knowledge up-to-date</a:t>
            </a:r>
            <a:endParaRPr dirty="0"/>
          </a:p>
          <a:p>
            <a:pPr marL="342900" lvl="0" indent="-228600" algn="l" rtl="0">
              <a:lnSpc>
                <a:spcPct val="100000"/>
              </a:lnSpc>
              <a:spcBef>
                <a:spcPts val="440"/>
              </a:spcBef>
              <a:spcAft>
                <a:spcPts val="0"/>
              </a:spcAft>
              <a:buSzPts val="2200"/>
              <a:buChar char="•"/>
            </a:pPr>
            <a:r>
              <a:rPr lang="en-US" dirty="0"/>
              <a:t>Individual efforts</a:t>
            </a:r>
            <a:endParaRPr dirty="0"/>
          </a:p>
          <a:p>
            <a:pPr marL="640080" lvl="1" indent="-228600" algn="l" rtl="0">
              <a:lnSpc>
                <a:spcPct val="100000"/>
              </a:lnSpc>
              <a:spcBef>
                <a:spcPts val="400"/>
              </a:spcBef>
              <a:spcAft>
                <a:spcPts val="0"/>
              </a:spcAft>
              <a:buSzPts val="2000"/>
              <a:buChar char="•"/>
            </a:pPr>
            <a:r>
              <a:rPr lang="en-US" dirty="0"/>
              <a:t>Take available opportunities</a:t>
            </a:r>
            <a:endParaRPr dirty="0"/>
          </a:p>
          <a:p>
            <a:pPr marL="342900" lvl="0" indent="-228600" algn="l" rtl="0">
              <a:lnSpc>
                <a:spcPct val="100000"/>
              </a:lnSpc>
              <a:spcBef>
                <a:spcPts val="440"/>
              </a:spcBef>
              <a:spcAft>
                <a:spcPts val="0"/>
              </a:spcAft>
              <a:buSzPts val="2200"/>
              <a:buChar char="•"/>
            </a:pPr>
            <a:r>
              <a:rPr lang="en-US" dirty="0"/>
              <a:t>CPD to individual members</a:t>
            </a:r>
            <a:endParaRPr dirty="0"/>
          </a:p>
          <a:p>
            <a:pPr marL="640080" lvl="1" indent="-228600" algn="l" rtl="0">
              <a:lnSpc>
                <a:spcPct val="100000"/>
              </a:lnSpc>
              <a:spcBef>
                <a:spcPts val="400"/>
              </a:spcBef>
              <a:spcAft>
                <a:spcPts val="0"/>
              </a:spcAft>
              <a:buSzPts val="2000"/>
              <a:buChar char="•"/>
            </a:pPr>
            <a:r>
              <a:rPr lang="en-US" dirty="0"/>
              <a:t>BCS Supports CPD</a:t>
            </a:r>
            <a:endParaRPr dirty="0"/>
          </a:p>
          <a:p>
            <a:pPr marL="640080" lvl="1" indent="-228600" algn="l" rtl="0">
              <a:lnSpc>
                <a:spcPct val="100000"/>
              </a:lnSpc>
              <a:spcBef>
                <a:spcPts val="400"/>
              </a:spcBef>
              <a:spcAft>
                <a:spcPts val="0"/>
              </a:spcAft>
              <a:buSzPts val="2000"/>
              <a:buChar char="•"/>
            </a:pPr>
            <a:r>
              <a:rPr lang="en-US" dirty="0"/>
              <a:t>BCS provides structure of recording and assessing </a:t>
            </a:r>
            <a:endParaRPr dirty="0"/>
          </a:p>
          <a:p>
            <a:pPr marL="640080" lvl="1" indent="-228600" algn="l" rtl="0">
              <a:lnSpc>
                <a:spcPct val="100000"/>
              </a:lnSpc>
              <a:spcBef>
                <a:spcPts val="400"/>
              </a:spcBef>
              <a:spcAft>
                <a:spcPts val="0"/>
              </a:spcAft>
              <a:buSzPts val="2000"/>
              <a:buChar char="•"/>
            </a:pPr>
            <a:r>
              <a:rPr lang="en-US" dirty="0"/>
              <a:t>BCS also provides means by which it can be achieved</a:t>
            </a:r>
            <a:endParaRPr dirty="0"/>
          </a:p>
          <a:p>
            <a:pPr marL="342900" lvl="0" indent="-228600" algn="l" rtl="0">
              <a:lnSpc>
                <a:spcPct val="100000"/>
              </a:lnSpc>
              <a:spcBef>
                <a:spcPts val="440"/>
              </a:spcBef>
              <a:spcAft>
                <a:spcPts val="0"/>
              </a:spcAft>
              <a:buSzPts val="2200"/>
              <a:buChar char="•"/>
            </a:pPr>
            <a:r>
              <a:rPr lang="en-US" dirty="0"/>
              <a:t>CPD for members</a:t>
            </a:r>
            <a:endParaRPr dirty="0"/>
          </a:p>
          <a:p>
            <a:pPr marL="640080" lvl="1" indent="-228600" algn="l" rtl="0">
              <a:lnSpc>
                <a:spcPct val="100000"/>
              </a:lnSpc>
              <a:spcBef>
                <a:spcPts val="400"/>
              </a:spcBef>
              <a:spcAft>
                <a:spcPts val="0"/>
              </a:spcAft>
              <a:buSzPts val="2000"/>
              <a:buChar char="•"/>
            </a:pPr>
            <a:r>
              <a:rPr lang="en-US" dirty="0"/>
              <a:t>BCS members receives a copy of monthly publication; The Computer Bulletin</a:t>
            </a:r>
            <a:endParaRPr dirty="0"/>
          </a:p>
          <a:p>
            <a:pPr marL="640080" lvl="1" indent="-228600" algn="l" rtl="0">
              <a:lnSpc>
                <a:spcPct val="100000"/>
              </a:lnSpc>
              <a:spcBef>
                <a:spcPts val="400"/>
              </a:spcBef>
              <a:spcAft>
                <a:spcPts val="0"/>
              </a:spcAft>
              <a:buSzPts val="2000"/>
              <a:buChar char="•"/>
            </a:pPr>
            <a:r>
              <a:rPr lang="en-US" dirty="0"/>
              <a:t>Keeps members aware of new developments and topics of interest to the profession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CONTINUING PROFESSIONAL DEVELOPMENT</a:t>
            </a:r>
            <a:endParaRPr dirty="0"/>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CPD to industry</a:t>
            </a:r>
            <a:endParaRPr dirty="0"/>
          </a:p>
          <a:p>
            <a:pPr marL="640080" lvl="1" indent="-228600" algn="l" rtl="0">
              <a:lnSpc>
                <a:spcPct val="100000"/>
              </a:lnSpc>
              <a:spcBef>
                <a:spcPts val="400"/>
              </a:spcBef>
              <a:spcAft>
                <a:spcPts val="0"/>
              </a:spcAft>
              <a:buSzPts val="2000"/>
              <a:buChar char="•"/>
            </a:pPr>
            <a:r>
              <a:rPr lang="en-US" dirty="0"/>
              <a:t>ISM (Industry Structure Model)</a:t>
            </a:r>
            <a:endParaRPr dirty="0"/>
          </a:p>
          <a:p>
            <a:pPr marL="1005839" lvl="2" indent="-228600" algn="l" rtl="0">
              <a:lnSpc>
                <a:spcPct val="100000"/>
              </a:lnSpc>
              <a:spcBef>
                <a:spcPts val="360"/>
              </a:spcBef>
              <a:spcAft>
                <a:spcPts val="0"/>
              </a:spcAft>
              <a:buSzPts val="1800"/>
              <a:buChar char="•"/>
            </a:pPr>
            <a:r>
              <a:rPr lang="en-US" dirty="0"/>
              <a:t>MATRIX</a:t>
            </a:r>
            <a:endParaRPr dirty="0"/>
          </a:p>
          <a:p>
            <a:pPr marL="640080" lvl="1" indent="-228600" algn="l" rtl="0">
              <a:lnSpc>
                <a:spcPct val="100000"/>
              </a:lnSpc>
              <a:spcBef>
                <a:spcPts val="400"/>
              </a:spcBef>
              <a:spcAft>
                <a:spcPts val="0"/>
              </a:spcAft>
              <a:buSzPts val="2000"/>
              <a:buChar char="•"/>
            </a:pPr>
            <a:r>
              <a:rPr lang="en-US" dirty="0" err="1"/>
              <a:t>SFIAplus</a:t>
            </a:r>
            <a:r>
              <a:rPr lang="en-US" dirty="0"/>
              <a:t> (Skills Framework for the Information Age)</a:t>
            </a:r>
            <a:endParaRPr dirty="0"/>
          </a:p>
          <a:p>
            <a:pPr marL="1005839" lvl="2" indent="-228600" algn="l" rtl="0">
              <a:lnSpc>
                <a:spcPct val="100000"/>
              </a:lnSpc>
              <a:spcBef>
                <a:spcPts val="360"/>
              </a:spcBef>
              <a:spcAft>
                <a:spcPts val="0"/>
              </a:spcAft>
              <a:buSzPts val="1800"/>
              <a:buChar char="•"/>
            </a:pPr>
            <a:r>
              <a:rPr lang="en-US" dirty="0"/>
              <a:t>Software based</a:t>
            </a:r>
            <a:endParaRPr dirty="0"/>
          </a:p>
          <a:p>
            <a:pPr marL="640080" lvl="1" indent="-228600" algn="l" rtl="0">
              <a:lnSpc>
                <a:spcPct val="100000"/>
              </a:lnSpc>
              <a:spcBef>
                <a:spcPts val="400"/>
              </a:spcBef>
              <a:spcAft>
                <a:spcPts val="0"/>
              </a:spcAft>
              <a:buSzPts val="2000"/>
              <a:buChar char="•"/>
            </a:pPr>
            <a:r>
              <a:rPr lang="en-US" dirty="0"/>
              <a:t>The BCS also provides a Career Development Accreditation service, which provides external, independent assurance that an organization’s training </a:t>
            </a:r>
            <a:r>
              <a:rPr lang="en-US" dirty="0" err="1"/>
              <a:t>programme</a:t>
            </a:r>
            <a:r>
              <a:rPr lang="en-US" dirty="0"/>
              <a:t> not only meets the needs of the business and the trainee, but also complies with the best practice of the industry as a whole.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ADVACEMENT OF KNOWLEDGE</a:t>
            </a:r>
            <a:endParaRPr/>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Computer Journal</a:t>
            </a:r>
            <a:endParaRPr/>
          </a:p>
          <a:p>
            <a:pPr marL="640080" lvl="1" indent="-228600" algn="l" rtl="0">
              <a:lnSpc>
                <a:spcPct val="100000"/>
              </a:lnSpc>
              <a:spcBef>
                <a:spcPts val="400"/>
              </a:spcBef>
              <a:spcAft>
                <a:spcPts val="0"/>
              </a:spcAft>
              <a:buSzPts val="2000"/>
              <a:buChar char="•"/>
            </a:pPr>
            <a:r>
              <a:rPr lang="en-US"/>
              <a:t>6 issues a year</a:t>
            </a:r>
            <a:endParaRPr/>
          </a:p>
          <a:p>
            <a:pPr marL="640080" lvl="1" indent="-228600" algn="l" rtl="0">
              <a:lnSpc>
                <a:spcPct val="100000"/>
              </a:lnSpc>
              <a:spcBef>
                <a:spcPts val="400"/>
              </a:spcBef>
              <a:spcAft>
                <a:spcPts val="0"/>
              </a:spcAft>
              <a:buSzPts val="2000"/>
              <a:buChar char="•"/>
            </a:pPr>
            <a:r>
              <a:rPr lang="en-US"/>
              <a:t>Caries the results of research carried out in industry, universities all over the world</a:t>
            </a:r>
            <a:endParaRPr/>
          </a:p>
          <a:p>
            <a:pPr marL="342900" lvl="0" indent="-228600" algn="l" rtl="0">
              <a:lnSpc>
                <a:spcPct val="100000"/>
              </a:lnSpc>
              <a:spcBef>
                <a:spcPts val="440"/>
              </a:spcBef>
              <a:spcAft>
                <a:spcPts val="0"/>
              </a:spcAft>
              <a:buSzPts val="2200"/>
              <a:buChar char="•"/>
            </a:pPr>
            <a:r>
              <a:rPr lang="en-US"/>
              <a:t>IEE</a:t>
            </a:r>
            <a:endParaRPr/>
          </a:p>
          <a:p>
            <a:pPr marL="640080" lvl="1" indent="-228600" algn="l" rtl="0">
              <a:lnSpc>
                <a:spcPct val="100000"/>
              </a:lnSpc>
              <a:spcBef>
                <a:spcPts val="400"/>
              </a:spcBef>
              <a:spcAft>
                <a:spcPts val="0"/>
              </a:spcAft>
              <a:buSzPts val="2000"/>
              <a:buChar char="•"/>
            </a:pPr>
            <a:r>
              <a:rPr lang="en-US"/>
              <a:t>IEE Proceedings</a:t>
            </a:r>
            <a:endParaRPr/>
          </a:p>
          <a:p>
            <a:pPr marL="342900" lvl="0" indent="-228600" algn="l" rtl="0">
              <a:lnSpc>
                <a:spcPct val="100000"/>
              </a:lnSpc>
              <a:spcBef>
                <a:spcPts val="440"/>
              </a:spcBef>
              <a:spcAft>
                <a:spcPts val="0"/>
              </a:spcAft>
              <a:buSzPts val="2200"/>
              <a:buChar char="•"/>
            </a:pPr>
            <a:r>
              <a:rPr lang="en-US"/>
              <a:t>For IT professionals who are not engaged in research</a:t>
            </a:r>
            <a:endParaRPr/>
          </a:p>
          <a:p>
            <a:pPr marL="640080" lvl="1" indent="-228600" algn="l" rtl="0">
              <a:lnSpc>
                <a:spcPct val="100000"/>
              </a:lnSpc>
              <a:spcBef>
                <a:spcPts val="400"/>
              </a:spcBef>
              <a:spcAft>
                <a:spcPts val="0"/>
              </a:spcAft>
              <a:buSzPts val="2000"/>
              <a:buChar char="•"/>
            </a:pPr>
            <a:r>
              <a:rPr lang="en-US"/>
              <a:t>Computer (</a:t>
            </a:r>
            <a:r>
              <a:rPr lang="en-US">
                <a:solidFill>
                  <a:schemeClr val="dk1"/>
                </a:solidFill>
              </a:rPr>
              <a:t>publication of IEEE-CS</a:t>
            </a:r>
            <a:r>
              <a:rPr lang="en-US"/>
              <a:t>), IEEE Software, and the Communications of ACM contain authoritative articles on new developments and current issues are written at a level that an IT Professional can understand.</a:t>
            </a:r>
            <a:endParaRPr/>
          </a:p>
          <a:p>
            <a:pPr marL="342900" lvl="0" indent="-228600" algn="l" rtl="0">
              <a:lnSpc>
                <a:spcPct val="100000"/>
              </a:lnSpc>
              <a:spcBef>
                <a:spcPts val="440"/>
              </a:spcBef>
              <a:spcAft>
                <a:spcPts val="0"/>
              </a:spcAft>
              <a:buSzPts val="2200"/>
              <a:buChar char="•"/>
            </a:pPr>
            <a:r>
              <a:rPr lang="en-US"/>
              <a:t>Specialist groups</a:t>
            </a:r>
            <a:endParaRPr/>
          </a:p>
          <a:p>
            <a:pPr marL="640080" lvl="1" indent="-228600" algn="l" rtl="0">
              <a:lnSpc>
                <a:spcPct val="100000"/>
              </a:lnSpc>
              <a:spcBef>
                <a:spcPts val="400"/>
              </a:spcBef>
              <a:spcAft>
                <a:spcPts val="0"/>
              </a:spcAft>
              <a:buSzPts val="2000"/>
              <a:buChar char="•"/>
            </a:pPr>
            <a:r>
              <a:rPr lang="en-US"/>
              <a:t>Organize or sponsor conferences</a:t>
            </a:r>
            <a:endParaRPr/>
          </a:p>
          <a:p>
            <a:pPr marL="640080" lvl="1" indent="-228600" algn="l" rtl="0">
              <a:lnSpc>
                <a:spcPct val="100000"/>
              </a:lnSpc>
              <a:spcBef>
                <a:spcPts val="400"/>
              </a:spcBef>
              <a:spcAft>
                <a:spcPts val="0"/>
              </a:spcAft>
              <a:buSzPts val="2000"/>
              <a:buChar char="•"/>
            </a:pPr>
            <a:r>
              <a:rPr lang="en-US"/>
              <a:t>Produce books, reports specialized software etc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solidFill>
                  <a:schemeClr val="dk1"/>
                </a:solidFill>
              </a:rPr>
              <a:t>MEMBERSHIP GRADES OF BCS</a:t>
            </a:r>
            <a:endParaRPr>
              <a:solidFill>
                <a:schemeClr val="dk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Nature of Profession</a:t>
            </a:r>
            <a:endParaRPr/>
          </a:p>
        </p:txBody>
      </p:sp>
      <p:sp>
        <p:nvSpPr>
          <p:cNvPr id="99" name="Google Shape;99;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Professional</a:t>
            </a:r>
            <a:endParaRPr dirty="0"/>
          </a:p>
          <a:p>
            <a:pPr marL="640080" lvl="1" indent="-228600" algn="l" rtl="0">
              <a:lnSpc>
                <a:spcPct val="100000"/>
              </a:lnSpc>
              <a:spcBef>
                <a:spcPts val="400"/>
              </a:spcBef>
              <a:spcAft>
                <a:spcPts val="0"/>
              </a:spcAft>
              <a:buSzPts val="2000"/>
              <a:buChar char="•"/>
            </a:pPr>
            <a:r>
              <a:rPr lang="en-US" dirty="0"/>
              <a:t>Within limits who puts the interest of organization above of their own convenience</a:t>
            </a:r>
            <a:endParaRPr dirty="0"/>
          </a:p>
          <a:p>
            <a:pPr marL="640080" lvl="1" indent="-228600" algn="l" rtl="0">
              <a:lnSpc>
                <a:spcPct val="100000"/>
              </a:lnSpc>
              <a:spcBef>
                <a:spcPts val="400"/>
              </a:spcBef>
              <a:spcAft>
                <a:spcPts val="0"/>
              </a:spcAft>
              <a:buSzPts val="2000"/>
              <a:buChar char="•"/>
            </a:pPr>
            <a:r>
              <a:rPr lang="en-US" dirty="0"/>
              <a:t>They can be relied on to carry out the work competently and conscientiously regardless of the circumstances</a:t>
            </a:r>
            <a:endParaRPr dirty="0"/>
          </a:p>
          <a:p>
            <a:pPr marL="342900" lvl="0" indent="-228600" algn="l" rtl="0">
              <a:lnSpc>
                <a:spcPct val="100000"/>
              </a:lnSpc>
              <a:spcBef>
                <a:spcPts val="440"/>
              </a:spcBef>
              <a:spcAft>
                <a:spcPts val="0"/>
              </a:spcAft>
              <a:buSzPts val="2200"/>
              <a:buChar char="•"/>
            </a:pPr>
            <a:r>
              <a:rPr lang="en-US" dirty="0"/>
              <a:t>Common characteristics of professionals</a:t>
            </a:r>
            <a:endParaRPr dirty="0"/>
          </a:p>
          <a:p>
            <a:pPr marL="640080" lvl="1" indent="-228600" algn="l" rtl="0">
              <a:lnSpc>
                <a:spcPct val="100000"/>
              </a:lnSpc>
              <a:spcBef>
                <a:spcPts val="400"/>
              </a:spcBef>
              <a:spcAft>
                <a:spcPts val="0"/>
              </a:spcAft>
              <a:buSzPts val="2000"/>
              <a:buChar char="•"/>
            </a:pPr>
            <a:r>
              <a:rPr lang="en-US" dirty="0"/>
              <a:t>Substantial education and training are required in order to practice the profession</a:t>
            </a:r>
            <a:endParaRPr dirty="0"/>
          </a:p>
          <a:p>
            <a:pPr marL="640080" lvl="1" indent="-228600" algn="l" rtl="0">
              <a:lnSpc>
                <a:spcPct val="100000"/>
              </a:lnSpc>
              <a:spcBef>
                <a:spcPts val="400"/>
              </a:spcBef>
              <a:spcAft>
                <a:spcPts val="0"/>
              </a:spcAft>
              <a:buSzPts val="2000"/>
              <a:buChar char="•"/>
            </a:pPr>
            <a:r>
              <a:rPr lang="en-US" dirty="0"/>
              <a:t>The members of the profession, themselves decide the nature of this training and control entry to this profession</a:t>
            </a:r>
            <a:endParaRPr dirty="0"/>
          </a:p>
          <a:p>
            <a:pPr marL="640080" lvl="1" indent="-228600" algn="l" rtl="0">
              <a:lnSpc>
                <a:spcPct val="100000"/>
              </a:lnSpc>
              <a:spcBef>
                <a:spcPts val="400"/>
              </a:spcBef>
              <a:spcAft>
                <a:spcPts val="0"/>
              </a:spcAft>
              <a:buSzPts val="2000"/>
              <a:buChar char="•"/>
            </a:pPr>
            <a:r>
              <a:rPr lang="en-US" dirty="0"/>
              <a:t>The profession is organized into one or more professional bodies</a:t>
            </a:r>
            <a:endParaRPr dirty="0"/>
          </a:p>
          <a:p>
            <a:pPr marL="640080" lvl="1" indent="-228600" algn="l" rtl="0">
              <a:lnSpc>
                <a:spcPct val="100000"/>
              </a:lnSpc>
              <a:spcBef>
                <a:spcPts val="400"/>
              </a:spcBef>
              <a:spcAft>
                <a:spcPts val="0"/>
              </a:spcAft>
              <a:buSzPts val="2000"/>
              <a:buChar char="•"/>
            </a:pPr>
            <a:r>
              <a:rPr lang="en-US" dirty="0"/>
              <a:t>The profession lays down standards of conduct with which members must comply and when necessary enforces these through disciplinary procedures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0000"/>
              <a:buChar char="•"/>
            </a:pPr>
            <a:r>
              <a:rPr lang="en-US"/>
              <a:t>group of people coming together because of a shared interest in a particular type of activity</a:t>
            </a:r>
            <a:endParaRPr/>
          </a:p>
          <a:p>
            <a:pPr marL="640080" lvl="1" indent="-228600" algn="l" rtl="0">
              <a:lnSpc>
                <a:spcPct val="100000"/>
              </a:lnSpc>
              <a:spcBef>
                <a:spcPts val="370"/>
              </a:spcBef>
              <a:spcAft>
                <a:spcPts val="0"/>
              </a:spcAft>
              <a:buSzPct val="100000"/>
              <a:buChar char="•"/>
            </a:pPr>
            <a:r>
              <a:rPr lang="en-US"/>
              <a:t>BCS</a:t>
            </a:r>
            <a:endParaRPr/>
          </a:p>
          <a:p>
            <a:pPr marL="342900" lvl="0" indent="-228600" algn="l" rtl="0">
              <a:lnSpc>
                <a:spcPct val="100000"/>
              </a:lnSpc>
              <a:spcBef>
                <a:spcPts val="407"/>
              </a:spcBef>
              <a:spcAft>
                <a:spcPts val="0"/>
              </a:spcAft>
              <a:buSzPct val="100000"/>
              <a:buChar char="•"/>
            </a:pPr>
            <a:r>
              <a:rPr lang="en-US"/>
              <a:t>the professional body matures, it is likely to develop a range of functions, of which the following are the most important</a:t>
            </a:r>
            <a:endParaRPr/>
          </a:p>
          <a:p>
            <a:pPr marL="640080" lvl="1" indent="-228600" algn="l" rtl="0">
              <a:lnSpc>
                <a:spcPct val="100000"/>
              </a:lnSpc>
              <a:spcBef>
                <a:spcPts val="370"/>
              </a:spcBef>
              <a:spcAft>
                <a:spcPts val="0"/>
              </a:spcAft>
              <a:buSzPct val="100000"/>
              <a:buChar char="•"/>
            </a:pPr>
            <a:r>
              <a:rPr lang="en-US" b="1"/>
              <a:t>establishing a code of conduct to regulate the way members </a:t>
            </a:r>
            <a:r>
              <a:rPr lang="en-US"/>
              <a:t>of the body behave in their professional lives and </a:t>
            </a:r>
            <a:r>
              <a:rPr lang="en-US" b="1"/>
              <a:t>a disciplinary procedure to discipline members who breach this code</a:t>
            </a:r>
            <a:r>
              <a:rPr lang="en-US"/>
              <a:t>;</a:t>
            </a:r>
            <a:endParaRPr/>
          </a:p>
          <a:p>
            <a:pPr marL="640080" lvl="1" indent="-228600" algn="l" rtl="0">
              <a:lnSpc>
                <a:spcPct val="100000"/>
              </a:lnSpc>
              <a:spcBef>
                <a:spcPts val="370"/>
              </a:spcBef>
              <a:spcAft>
                <a:spcPts val="0"/>
              </a:spcAft>
              <a:buSzPct val="100000"/>
              <a:buChar char="•"/>
            </a:pPr>
            <a:r>
              <a:rPr lang="en-US"/>
              <a:t>establishing </a:t>
            </a:r>
            <a:r>
              <a:rPr lang="en-US" b="1"/>
              <a:t>mechanisms for disseminating knowledge of good practice and new developments to its members</a:t>
            </a:r>
            <a:r>
              <a:rPr lang="en-US"/>
              <a:t>, typically through publications and conferences but increasingly also through the use of the worldwide web;</a:t>
            </a:r>
            <a:endParaRPr/>
          </a:p>
          <a:p>
            <a:pPr marL="640080" lvl="1" indent="-228600" algn="l" rtl="0">
              <a:lnSpc>
                <a:spcPct val="100000"/>
              </a:lnSpc>
              <a:spcBef>
                <a:spcPts val="370"/>
              </a:spcBef>
              <a:spcAft>
                <a:spcPts val="0"/>
              </a:spcAft>
              <a:buSzPct val="100000"/>
              <a:buChar char="•"/>
            </a:pPr>
            <a:r>
              <a:rPr lang="en-US" b="1"/>
              <a:t>setting standards of education and experience </a:t>
            </a:r>
            <a:r>
              <a:rPr lang="en-US"/>
              <a:t>that must be met by people wishing to become members of the body;</a:t>
            </a:r>
            <a:endParaRPr/>
          </a:p>
          <a:p>
            <a:pPr marL="640080" lvl="1" indent="-228600" algn="l" rtl="0">
              <a:lnSpc>
                <a:spcPct val="100000"/>
              </a:lnSpc>
              <a:spcBef>
                <a:spcPts val="370"/>
              </a:spcBef>
              <a:spcAft>
                <a:spcPts val="0"/>
              </a:spcAft>
              <a:buSzPct val="100000"/>
              <a:buChar char="•"/>
            </a:pPr>
            <a:r>
              <a:rPr lang="en-US" b="1"/>
              <a:t>advising government and regulatory bodies </a:t>
            </a:r>
            <a:r>
              <a:rPr lang="en-US"/>
              <a:t>about matters within its area of expertise.</a:t>
            </a:r>
            <a:endParaRPr/>
          </a:p>
          <a:p>
            <a:pPr marL="640080" lvl="1" indent="-111125" algn="l" rtl="0">
              <a:lnSpc>
                <a:spcPct val="100000"/>
              </a:lnSpc>
              <a:spcBef>
                <a:spcPts val="37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Royal charter</a:t>
            </a:r>
            <a:endParaRPr/>
          </a:p>
          <a:p>
            <a:pPr marL="640080" lvl="1" indent="-228600" algn="l" rtl="0">
              <a:lnSpc>
                <a:spcPct val="100000"/>
              </a:lnSpc>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0000"/>
              <a:buChar char="•"/>
            </a:pPr>
            <a:r>
              <a:rPr lang="en-US"/>
              <a:t>Reservation of title</a:t>
            </a:r>
            <a:endParaRPr/>
          </a:p>
          <a:p>
            <a:pPr marL="640080" lvl="1" indent="-228600" algn="l" rtl="0">
              <a:lnSpc>
                <a:spcPct val="100000"/>
              </a:lnSpc>
              <a:spcBef>
                <a:spcPts val="370"/>
              </a:spcBef>
              <a:spcAft>
                <a:spcPts val="0"/>
              </a:spcAft>
              <a:buSzPct val="100000"/>
              <a:buChar char="•"/>
            </a:pPr>
            <a:r>
              <a:rPr lang="en-US"/>
              <a:t>Legal monopoly ?</a:t>
            </a:r>
            <a:endParaRPr/>
          </a:p>
          <a:p>
            <a:pPr marL="640080" lvl="1" indent="-228600" algn="l" rtl="0">
              <a:lnSpc>
                <a:spcPct val="100000"/>
              </a:lnSpc>
              <a:spcBef>
                <a:spcPts val="370"/>
              </a:spcBef>
              <a:spcAft>
                <a:spcPts val="0"/>
              </a:spcAft>
              <a:buSzPct val="100000"/>
              <a:buChar char="•"/>
            </a:pPr>
            <a:r>
              <a:rPr lang="en-US"/>
              <a:t>Architects Act 1997; it is criminal act to call yourself an architect unless you are registered with Architect Registration Board</a:t>
            </a:r>
            <a:endParaRPr/>
          </a:p>
          <a:p>
            <a:pPr marL="342900" lvl="0" indent="-228600" algn="l" rtl="0">
              <a:lnSpc>
                <a:spcPct val="100000"/>
              </a:lnSpc>
              <a:spcBef>
                <a:spcPts val="407"/>
              </a:spcBef>
              <a:spcAft>
                <a:spcPts val="0"/>
              </a:spcAft>
              <a:buSzPct val="100000"/>
              <a:buChar char="•"/>
            </a:pPr>
            <a:r>
              <a:rPr lang="en-US"/>
              <a:t>Reservation of function</a:t>
            </a:r>
            <a:endParaRPr/>
          </a:p>
          <a:p>
            <a:pPr marL="640080" lvl="1" indent="-228600" algn="l" rtl="0">
              <a:lnSpc>
                <a:spcPct val="100000"/>
              </a:lnSpc>
              <a:spcBef>
                <a:spcPts val="370"/>
              </a:spcBef>
              <a:spcAft>
                <a:spcPts val="0"/>
              </a:spcAft>
              <a:buSzPct val="100000"/>
              <a:buChar char="•"/>
            </a:pPr>
            <a:r>
              <a:rPr lang="en-US"/>
              <a:t>Law to restrict certain activities</a:t>
            </a:r>
            <a:endParaRPr/>
          </a:p>
          <a:p>
            <a:pPr marL="640080" lvl="1" indent="-228600" algn="l" rtl="0">
              <a:lnSpc>
                <a:spcPct val="100000"/>
              </a:lnSpc>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marL="342900" lvl="0" indent="-228600" algn="l" rtl="0">
              <a:lnSpc>
                <a:spcPct val="100000"/>
              </a:lnSpc>
              <a:spcBef>
                <a:spcPts val="407"/>
              </a:spcBef>
              <a:spcAft>
                <a:spcPts val="0"/>
              </a:spcAft>
              <a:buSzPct val="100000"/>
              <a:buChar char="•"/>
            </a:pPr>
            <a:r>
              <a:rPr lang="en-US"/>
              <a:t>Under the Veterinary Surgeons Act 1966, you are not allowed to call yourself a veterinary surgeon unless you are registered with the </a:t>
            </a:r>
            <a:r>
              <a:rPr lang="en-US" b="1"/>
              <a:t>Royal College of Veterinary Surgeons (RCVS); </a:t>
            </a:r>
            <a:r>
              <a:rPr lang="en-US"/>
              <a:t>in order to be registered, you must have the proper qualifications. And, subject to certain limitations, </a:t>
            </a:r>
            <a:r>
              <a:rPr lang="en-US" b="1"/>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In the USA, title and function are usually reserved not to members of professional bodies, but to people whose names are on a register maintained by a state government. Recent developments have shown a tendency for the UK to move in the same direction.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Two constraints apply to all engineering activities</a:t>
            </a:r>
            <a:endParaRPr/>
          </a:p>
          <a:p>
            <a:pPr marL="640080" lvl="1" indent="-228600" algn="l" rtl="0">
              <a:lnSpc>
                <a:spcPct val="100000"/>
              </a:lnSpc>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marL="640080" lvl="1" indent="-228600" algn="l" rtl="0">
              <a:lnSpc>
                <a:spcPct val="100000"/>
              </a:lnSpc>
              <a:spcBef>
                <a:spcPts val="400"/>
              </a:spcBef>
              <a:spcAft>
                <a:spcPts val="0"/>
              </a:spcAft>
              <a:buSzPts val="2000"/>
              <a:buChar char="•"/>
            </a:pPr>
            <a:r>
              <a:rPr lang="en-US"/>
              <a:t>the process of designing and building the object must be completed within specified constraints of time and budget.</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Status Of Engineers</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Legal Status Of Engineers in USA</a:t>
            </a:r>
            <a:endParaRPr/>
          </a:p>
          <a:p>
            <a:pPr marL="640080" lvl="1" indent="-228600" algn="l" rtl="0">
              <a:lnSpc>
                <a:spcPct val="100000"/>
              </a:lnSpc>
              <a:spcBef>
                <a:spcPts val="400"/>
              </a:spcBef>
              <a:spcAft>
                <a:spcPts val="0"/>
              </a:spcAft>
              <a:buSzPts val="2000"/>
              <a:buChar char="•"/>
            </a:pPr>
            <a:r>
              <a:rPr lang="en-US"/>
              <a:t>it is illegal to call yourself an engineer in a given state unless you are registered with the State Engineers Registration Board;</a:t>
            </a:r>
            <a:endParaRPr/>
          </a:p>
          <a:p>
            <a:pPr marL="640080" lvl="1" indent="-228600" algn="l" rtl="0">
              <a:lnSpc>
                <a:spcPct val="100000"/>
              </a:lnSpc>
              <a:spcBef>
                <a:spcPts val="400"/>
              </a:spcBef>
              <a:spcAft>
                <a:spcPts val="0"/>
              </a:spcAft>
              <a:buSzPts val="2000"/>
              <a:buChar char="•"/>
            </a:pPr>
            <a:r>
              <a:rPr lang="en-US"/>
              <a:t> it is illegal for a company to use the word ‘engineering’ in its name unless it employs at least one registered engineer;</a:t>
            </a:r>
            <a:endParaRPr/>
          </a:p>
          <a:p>
            <a:pPr marL="640080" lvl="1" indent="-228600" algn="l" rtl="0">
              <a:lnSpc>
                <a:spcPct val="100000"/>
              </a:lnSpc>
              <a:spcBef>
                <a:spcPts val="400"/>
              </a:spcBef>
              <a:spcAft>
                <a:spcPts val="0"/>
              </a:spcAft>
              <a:buSzPts val="2000"/>
              <a:buChar char="•"/>
            </a:pPr>
            <a:r>
              <a:rPr lang="en-US"/>
              <a:t> academic programs including the term engineering in their title must be taught mostly by registered engineers;</a:t>
            </a:r>
            <a:endParaRPr/>
          </a:p>
          <a:p>
            <a:pPr marL="640080" lvl="1" indent="-228600" algn="l" rtl="0">
              <a:lnSpc>
                <a:spcPct val="100000"/>
              </a:lnSpc>
              <a:spcBef>
                <a:spcPts val="400"/>
              </a:spcBef>
              <a:spcAft>
                <a:spcPts val="0"/>
              </a:spcAft>
              <a:buSzPts val="2000"/>
              <a:buChar char="•"/>
            </a:pPr>
            <a:r>
              <a:rPr lang="en-US"/>
              <a:t> it is illegal to carry out engineering work except under the supervision of a registered engineer.</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3835</TotalTime>
  <Words>1826</Words>
  <Application>Microsoft Office PowerPoint</Application>
  <PresentationFormat>On-screen Show (4:3)</PresentationFormat>
  <Paragraphs>190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vt: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NCEAC</vt:lpstr>
      <vt:lpstr>PEC</vt:lpstr>
      <vt:lpstr>Professional Bodies Lesson Goals</vt:lpstr>
      <vt:lpstr>Professional Bodies</vt:lpstr>
      <vt:lpstr>Development of professional bodies in computing</vt:lpstr>
      <vt:lpstr>Professional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DEVELOPMENT(CPD)</vt:lpstr>
      <vt:lpstr>CONTINUING PROFESSIONAL DEVELOPMENT</vt:lpstr>
      <vt:lpstr>ADVACEMENT OF KNOWLEDGE</vt:lpstr>
      <vt:lpstr>MEMBERSHIP GRADES OF BCS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dc:creator>Waqas</dc:creator>
  <cp:lastModifiedBy>L201283Rameen Amir</cp:lastModifiedBy>
  <cp:revision>4</cp:revision>
  <dcterms:modified xsi:type="dcterms:W3CDTF">2023-09-27T16:09:57Z</dcterms:modified>
</cp:coreProperties>
</file>