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-19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0779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3000375" y="2640013"/>
            <a:ext cx="3148013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360738" y="4008438"/>
            <a:ext cx="24272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lang="en-US" sz="3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1346200" y="347663"/>
            <a:ext cx="645795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397125" marR="0" lvl="0" indent="-2384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Conﬂicts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536575" y="1641475"/>
            <a:ext cx="7920038" cy="456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Individually,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14(4)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(a)-(c)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958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describing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invoked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imaginary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mbria"/>
              <a:buNone/>
            </a:pPr>
            <a:r>
              <a:rPr lang="en-US"/>
              <a:t>Takeovers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536575" y="1722438"/>
            <a:ext cx="8070850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 being taken over by a larger company B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 acquires all shares of A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By paying them in Cash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Or in its own shares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Mixture of both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Owners as directors, continue to work with new company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Reasons for selling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Convert paper money to real money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Need for further capital investment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 has intellectual property or have high level skills that compliments B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-&gt; automatically carrying out failure mode analysis on electrical car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 -&gt; electronic design automation tools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Takeovers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1991 SD-Scicon British software house specialized in defense and other hi-tech systems 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EDS -&gt; IT services to large organizations in health services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EDS tookover SD-Scicon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SD-Scicon disappeared – EDS showed no interest in SD-Scicon’s traditional market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EDS was acquired by Hewlett-Packard for 13.9billion dollars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EDS -&gt; player of IT services market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EDS retained its identity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Breaking EDS would lose purpose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Strict regulations to stop exploit situation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Takeovers Reasons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Expanding the customer base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provides services same as B, B to look for customers in different geographical area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Expanding its range of offerings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offering HR packages, B offers payroll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Acquiring new staff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Economies of scale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Vertical integration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strategy where a company expands its business operations into different steps on the same production path</a:t>
            </a:r>
            <a:endParaRPr>
              <a:solidFill>
                <a:srgbClr val="FF0000"/>
              </a:solidFill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Eliminating a competitor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Mergers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New company is formed, which buys the shares of both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Bell Atlantic and GTE to form Verizon Communications Inc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Mergers on large scale can effect on competition and public interest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May subject to examination under monopolies act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Took 2 years for above mentioned merger to take place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Management buyouts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Usually require lot capital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Conflict of interest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Outsourcing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Conservative party to reduce civil servants and outsource IT services in UK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Difficulty of civil service to hire and retain good IT staff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Arguments for outsourcing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Frees management to focus on core business related goals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Cost of IT services more visible – easy to control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Specialist companies produce effective systems</a:t>
            </a:r>
            <a:endParaRPr/>
          </a:p>
          <a:p>
            <a:pPr marL="1005839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More experience than user companies</a:t>
            </a:r>
            <a:endParaRPr/>
          </a:p>
          <a:p>
            <a:pPr marL="1005839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Justify high qualified/specialists staff</a:t>
            </a:r>
            <a:endParaRPr/>
          </a:p>
          <a:p>
            <a:pPr marL="1005839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Better career path for IT professionals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Overall it saves money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Outsourcing too much may lose control and understanding of their operations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 UK 20% public sector – 80% private sector jobs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Local government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National health service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Police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Education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Armed forces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Operates on large scale data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Department of Work and Pensions holds 50 million people in UK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Great need of IT services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Employ people directly or other private companies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Objectives of private sector </a:t>
            </a:r>
            <a:endParaRPr dirty="0"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Make more and more money</a:t>
            </a:r>
            <a:endParaRPr dirty="0"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Directors run the company</a:t>
            </a:r>
            <a:endParaRPr dirty="0"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Controlled by shareholders</a:t>
            </a:r>
            <a:endParaRPr dirty="0"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Objectives of public sector</a:t>
            </a:r>
            <a:endParaRPr dirty="0"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Provide public service</a:t>
            </a:r>
            <a:endParaRPr dirty="0"/>
          </a:p>
          <a:p>
            <a:pPr marL="1005839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Maintain good conditions of roads, providing good education </a:t>
            </a:r>
            <a:r>
              <a:rPr lang="en-US" dirty="0" err="1"/>
              <a:t>etc</a:t>
            </a:r>
            <a:endParaRPr dirty="0"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Accountability mechanism for </a:t>
            </a:r>
            <a:r>
              <a:rPr lang="en-US" dirty="0" smtClean="0"/>
              <a:t>management ?</a:t>
            </a:r>
            <a:endParaRPr dirty="0"/>
          </a:p>
          <a:p>
            <a:pPr marL="640080" lvl="1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Management accountability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Accountability through ballot box</a:t>
            </a:r>
            <a:endParaRPr/>
          </a:p>
          <a:p>
            <a:pPr marL="1005839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Members of parliament and local government (councilors) are elected</a:t>
            </a:r>
            <a:endParaRPr/>
          </a:p>
          <a:p>
            <a:pPr marL="1005839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Members of parliament and local government (councilors) are policy makers</a:t>
            </a:r>
            <a:endParaRPr/>
          </a:p>
          <a:p>
            <a:pPr marL="1005839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National government and councilors employ professionals</a:t>
            </a:r>
            <a:endParaRPr/>
          </a:p>
          <a:p>
            <a:pPr marL="128016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Civil servants</a:t>
            </a:r>
            <a:endParaRPr/>
          </a:p>
          <a:p>
            <a:pPr marL="128016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Engineers</a:t>
            </a:r>
            <a:endParaRPr/>
          </a:p>
          <a:p>
            <a:pPr marL="128016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IT staff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Tension between politicians and professionals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outsourced, blame is usually put on companies outsourced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Politicians – over ambitious goals without getting professional advice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67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Becoming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Legal Entity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36575" y="1643063"/>
            <a:ext cx="7886700" cy="538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different ways in which an organisation can be become a legal entity;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situations for which the different types of legal entity are appropriate;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limited company is and why it is the preferred legal form for a commercial organisation;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meant by the terms takeover, merger, management buyout and outsourcing;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1651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ways in which the law regulates limited companies.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Other non-profit-making bodies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Other than statuary bodies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Professional bodies – BCS</a:t>
            </a:r>
            <a:endParaRPr/>
          </a:p>
          <a:p>
            <a:pPr marL="64008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Charities – Oxfam – Christian Aid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Legal status as company limited by guarantee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Instead of subscribing for shares – incase of liability, members pay small amount each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Profits not allowed to be distributed to its members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It can apply for charitable status and grant of royal charter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BCS incorporated by royal charter and registered charity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Royal charter states that “government and control of the institute and its affairs shall be vested in the TrusteeBoard”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BCS being large professional body is run by members and volunteers </a:t>
            </a:r>
            <a:endParaRPr/>
          </a:p>
          <a:p>
            <a:pPr marL="342900" lvl="0" indent="-88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67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Becoming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Legal Entity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36575" y="1643063"/>
            <a:ext cx="7886700" cy="437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1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organization: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commercial,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public,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not-for-proﬁt.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1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Mostly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proﬁts.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Diﬀerent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1" indent="-279400" algn="l" rtl="0">
              <a:lnSpc>
                <a:spcPct val="77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formalities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6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turnover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VAT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liable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debts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home,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savings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1" indent="-279400" algn="l" rtl="0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unless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2" indent="-228600" algn="l" rtl="0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 Act 1890 applies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2" indent="-228600" algn="l" rtl="0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are jointly responsible for liabilities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2" indent="-228600" algn="l" rtl="0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difficulty; changing ownership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55700" marR="0" lvl="2" indent="-228600" algn="l" rtl="0">
              <a:lnSpc>
                <a:spcPct val="958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professionals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law,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medical,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excesses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joint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liable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liability partnership;  collective responsibility, legal entity  unlike partnership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marR="0" lvl="1" indent="-279400" algn="l" rtl="0">
              <a:lnSpc>
                <a:spcPct val="100000"/>
              </a:lnSpc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preferred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ﬁrms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973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Limited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companies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536575" y="1643063"/>
            <a:ext cx="8026400" cy="383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</a:t>
            </a: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1" indent="-279400" algn="l" rtl="0">
              <a:lnSpc>
                <a:spcPct val="79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1" indent="-279400" algn="l" rtl="0">
              <a:lnSpc>
                <a:spcPct val="79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bought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shareholders, some or whole profit is distributed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marR="0" lvl="1" indent="-279400" algn="l" rtl="0">
              <a:lnSpc>
                <a:spcPct val="79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obligation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incurred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(money they paid)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1" indent="-279400" algn="l" rtl="0">
              <a:lnSpc>
                <a:spcPct val="98863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(plc):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marR="0" lvl="1" indent="-279400" algn="l" rtl="0">
              <a:lnSpc>
                <a:spcPct val="79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(Ltd):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973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Limited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companies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536575" y="1643063"/>
            <a:ext cx="8026400" cy="423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provide details to Companies House (Gov Agency)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account and annual reports to be submitted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Previously limited company could be formed only by either Act of Parliament or Royal Charter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and expensive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 parliament developed acts, middle of 19</a:t>
            </a:r>
            <a:r>
              <a:rPr lang="en-US" sz="2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principles mentioned before, details may vary country to country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Act 2006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1300 sections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9313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Setting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up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company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536575" y="1641475"/>
            <a:ext cx="7959725" cy="444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necessary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lawyer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8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Easiest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“oﬀ-the-shelf”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tailor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(change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objectives,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constitution,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95833"/>
              </a:lnSpc>
              <a:spcBef>
                <a:spcPts val="71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Registering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yourself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£100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(same-day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slower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ﬁll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8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similar,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easy,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companies.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countries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thousands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pounds.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136650" y="76200"/>
            <a:ext cx="687070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Constitution of Limited Company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536575" y="1643063"/>
            <a:ext cx="7921625" cy="474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1807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1" indent="-279400" algn="l" rtl="0">
              <a:lnSpc>
                <a:spcPct val="8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Memorandum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Association: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oﬃce,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company,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(saying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limits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owners),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shares,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£1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plc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£50K).Concludes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1" indent="-279400" algn="l" rtl="0">
              <a:lnSpc>
                <a:spcPct val="8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Association: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technical.Covers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run,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directors,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1" indent="-279400" algn="l" rtl="0">
              <a:lnSpc>
                <a:spcPct val="8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 agreements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1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deposit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2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990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Directors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536575" y="1643063"/>
            <a:ext cx="7962900" cy="456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5650" marR="0" lvl="1" indent="-28575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employees’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5650" marR="0" lvl="1" indent="-285750" algn="l" rtl="0">
              <a:lnSpc>
                <a:spcPct val="118055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faith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beneﬁt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5650" marR="0" lvl="1" indent="-285750" algn="l" rtl="0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“professional”)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5650" marR="0" lvl="1" indent="-285750" algn="l" rtl="0">
              <a:lnSpc>
                <a:spcPct val="118055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conﬂicts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5650" marR="0" lvl="1" indent="-285750" algn="l" rtl="0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Legally (external obligations):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aware of the ﬁnancial position of the company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allow it to continue to incur debts when they know or should have known that the company will be unable to repay them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ﬁling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Complies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(employed)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non-executive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(non-employed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8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secretary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communications, public company must have a secretary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mbria"/>
              <a:buNone/>
            </a:pPr>
            <a:r>
              <a:rPr lang="en-US"/>
              <a:t>Directors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36575" y="1722438"/>
            <a:ext cx="8070850" cy="409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Directors act in good faith and for the benefit for the company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	losing a contract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	required to pay company the compensation</a:t>
            </a:r>
            <a:endParaRPr/>
          </a:p>
          <a:p>
            <a:pPr marL="285750" lvl="0" indent="-156527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Directors must exercise the skill and care that is expected from their qualification and experience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None/>
            </a:pPr>
            <a:r>
              <a:rPr lang="en-US"/>
              <a:t>	signed a contract for computers not suitable for company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None/>
            </a:pPr>
            <a:r>
              <a:rPr lang="en-US"/>
              <a:t>	court may order to pay back cost of computer to company</a:t>
            </a:r>
            <a:endParaRPr/>
          </a:p>
          <a:p>
            <a:pPr marL="285750" lvl="0" indent="-156527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Director interested to make a contract with a company (cleaning etc) should inform board of directors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	the model article stipulate the director himself should not be  	allowed to vote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1463</Words>
  <Application>Microsoft Office PowerPoint</Application>
  <PresentationFormat>On-screen Show (4:3)</PresentationFormat>
  <Paragraphs>185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PowerPoint Presentation</vt:lpstr>
      <vt:lpstr>Becoming a Legal Entity</vt:lpstr>
      <vt:lpstr>Becoming a Legal Entity</vt:lpstr>
      <vt:lpstr>Limited companies</vt:lpstr>
      <vt:lpstr>Limited companies</vt:lpstr>
      <vt:lpstr>Setting up a company</vt:lpstr>
      <vt:lpstr>Constitution of Limited Company</vt:lpstr>
      <vt:lpstr>Directors</vt:lpstr>
      <vt:lpstr>Directors</vt:lpstr>
      <vt:lpstr>PowerPoint Presentation</vt:lpstr>
      <vt:lpstr>Takeovers</vt:lpstr>
      <vt:lpstr>Takeovers</vt:lpstr>
      <vt:lpstr>Takeovers Reasons</vt:lpstr>
      <vt:lpstr>Mergers</vt:lpstr>
      <vt:lpstr>Management buyouts</vt:lpstr>
      <vt:lpstr>Outsourcing</vt:lpstr>
      <vt:lpstr>Non Commercial Bodies  Statutory bodies</vt:lpstr>
      <vt:lpstr>Non Commercial Bodies  Statutory bodies</vt:lpstr>
      <vt:lpstr>Non Commercial Bodies  Statutory bodies</vt:lpstr>
      <vt:lpstr>Other non-profit-making bodies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Waqas</dc:creator>
  <cp:lastModifiedBy>Waqas</cp:lastModifiedBy>
  <cp:revision>2</cp:revision>
  <dcterms:modified xsi:type="dcterms:W3CDTF">2023-08-30T13:33:54Z</dcterms:modified>
</cp:coreProperties>
</file>