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77" r:id="rId24"/>
    <p:sldId id="276" r:id="rId2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29101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7" name="Google Shape;207;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Cambria"/>
              <a:buNone/>
            </a:pPr>
            <a:r>
              <a:rPr lang="en-US"/>
              <a:t>Structures and Management of Organizations</a:t>
            </a:r>
            <a:br>
              <a:rPr lang="en-US"/>
            </a:br>
            <a:r>
              <a:rPr lang="en-US"/>
              <a:t>Chapter 4</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types of products</a:t>
            </a:r>
            <a:endParaRPr/>
          </a:p>
          <a:p>
            <a:pPr marL="640080" lvl="1" indent="-228600" algn="l" rtl="0">
              <a:lnSpc>
                <a:spcPct val="100000"/>
              </a:lnSpc>
              <a:spcBef>
                <a:spcPts val="400"/>
              </a:spcBef>
              <a:spcAft>
                <a:spcPts val="0"/>
              </a:spcAft>
              <a:buSzPts val="2000"/>
              <a:buChar char="•"/>
            </a:pPr>
            <a:r>
              <a:rPr lang="en-US"/>
              <a:t>Motor Vehicle Industry</a:t>
            </a:r>
            <a:endParaRPr/>
          </a:p>
          <a:p>
            <a:pPr marL="1005839" lvl="2" indent="-228600" algn="l" rtl="0">
              <a:lnSpc>
                <a:spcPct val="100000"/>
              </a:lnSpc>
              <a:spcBef>
                <a:spcPts val="360"/>
              </a:spcBef>
              <a:spcAft>
                <a:spcPts val="0"/>
              </a:spcAft>
              <a:buSzPts val="1800"/>
              <a:buChar char="•"/>
            </a:pPr>
            <a:r>
              <a:rPr lang="en-US"/>
              <a:t>Cars and light vans</a:t>
            </a:r>
            <a:endParaRPr/>
          </a:p>
          <a:p>
            <a:pPr marL="1005839" lvl="2" indent="-228600" algn="l" rtl="0">
              <a:lnSpc>
                <a:spcPct val="100000"/>
              </a:lnSpc>
              <a:spcBef>
                <a:spcPts val="360"/>
              </a:spcBef>
              <a:spcAft>
                <a:spcPts val="0"/>
              </a:spcAft>
              <a:buSzPts val="1800"/>
              <a:buChar char="•"/>
            </a:pPr>
            <a:r>
              <a:rPr lang="en-US"/>
              <a:t>Heavy goods vehicles </a:t>
            </a:r>
            <a:endParaRPr/>
          </a:p>
          <a:p>
            <a:pPr marL="1005839" lvl="2" indent="-228600" algn="l" rtl="0">
              <a:lnSpc>
                <a:spcPct val="100000"/>
              </a:lnSpc>
              <a:spcBef>
                <a:spcPts val="360"/>
              </a:spcBef>
              <a:spcAft>
                <a:spcPts val="0"/>
              </a:spcAft>
              <a:buSzPts val="1800"/>
              <a:buChar char="•"/>
            </a:pPr>
            <a:r>
              <a:rPr lang="en-US"/>
              <a:t>Replacement parts</a:t>
            </a:r>
            <a:endParaRPr/>
          </a:p>
          <a:p>
            <a:pPr marL="640080" lvl="1" indent="-228600" algn="l" rtl="0">
              <a:lnSpc>
                <a:spcPct val="100000"/>
              </a:lnSpc>
              <a:spcBef>
                <a:spcPts val="400"/>
              </a:spcBef>
              <a:spcAft>
                <a:spcPts val="0"/>
              </a:spcAft>
              <a:buSzPts val="2000"/>
              <a:buChar char="•"/>
            </a:pPr>
            <a:r>
              <a:rPr lang="en-US"/>
              <a:t>Software for Corporate Customers</a:t>
            </a:r>
            <a:endParaRPr/>
          </a:p>
          <a:p>
            <a:pPr marL="1005839" lvl="2" indent="-228600" algn="l" rtl="0">
              <a:lnSpc>
                <a:spcPct val="100000"/>
              </a:lnSpc>
              <a:spcBef>
                <a:spcPts val="360"/>
              </a:spcBef>
              <a:spcAft>
                <a:spcPts val="0"/>
              </a:spcAft>
              <a:buSzPts val="1800"/>
              <a:buChar char="•"/>
            </a:pPr>
            <a:r>
              <a:rPr lang="en-US"/>
              <a:t>Development</a:t>
            </a:r>
            <a:endParaRPr/>
          </a:p>
          <a:p>
            <a:pPr marL="1005839" lvl="2" indent="-228600" algn="l" rtl="0">
              <a:lnSpc>
                <a:spcPct val="100000"/>
              </a:lnSpc>
              <a:spcBef>
                <a:spcPts val="360"/>
              </a:spcBef>
              <a:spcAft>
                <a:spcPts val="0"/>
              </a:spcAft>
              <a:buSzPts val="1800"/>
              <a:buChar char="•"/>
            </a:pPr>
            <a:r>
              <a:rPr lang="en-US"/>
              <a:t>Maintenance and Support</a:t>
            </a:r>
            <a:endParaRPr/>
          </a:p>
          <a:p>
            <a:pPr marL="1005839" lvl="2" indent="-228600" algn="l" rtl="0">
              <a:lnSpc>
                <a:spcPct val="100000"/>
              </a:lnSpc>
              <a:spcBef>
                <a:spcPts val="360"/>
              </a:spcBef>
              <a:spcAft>
                <a:spcPts val="0"/>
              </a:spcAft>
              <a:buSzPts val="1800"/>
              <a:buChar char="•"/>
            </a:pPr>
            <a:r>
              <a:rPr lang="en-US"/>
              <a:t>Training</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Mixed Structure</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Large organizations use mixture of functional, geographical and product line structure</a:t>
            </a:r>
            <a:endParaRPr/>
          </a:p>
          <a:p>
            <a:pPr marL="640080" lvl="1" indent="-228600" algn="l" rtl="0">
              <a:lnSpc>
                <a:spcPct val="100000"/>
              </a:lnSpc>
              <a:spcBef>
                <a:spcPts val="400"/>
              </a:spcBef>
              <a:spcAft>
                <a:spcPts val="0"/>
              </a:spcAft>
              <a:buSzPts val="2000"/>
              <a:buChar char="•"/>
            </a:pPr>
            <a:r>
              <a:rPr lang="en-US"/>
              <a:t>Microsoft based on product line structure</a:t>
            </a:r>
            <a:endParaRPr/>
          </a:p>
          <a:p>
            <a:pPr marL="1005839" lvl="2" indent="-228600" algn="l" rtl="0">
              <a:lnSpc>
                <a:spcPct val="100000"/>
              </a:lnSpc>
              <a:spcBef>
                <a:spcPts val="360"/>
              </a:spcBef>
              <a:spcAft>
                <a:spcPts val="0"/>
              </a:spcAft>
              <a:buSzPts val="1800"/>
              <a:buChar char="•"/>
            </a:pPr>
            <a:r>
              <a:rPr lang="en-US"/>
              <a:t>Windows division</a:t>
            </a:r>
            <a:endParaRPr/>
          </a:p>
          <a:p>
            <a:pPr marL="1005839" lvl="2" indent="-228600" algn="l" rtl="0">
              <a:lnSpc>
                <a:spcPct val="100000"/>
              </a:lnSpc>
              <a:spcBef>
                <a:spcPts val="360"/>
              </a:spcBef>
              <a:spcAft>
                <a:spcPts val="0"/>
              </a:spcAft>
              <a:buSzPts val="1800"/>
              <a:buChar char="•"/>
            </a:pPr>
            <a:r>
              <a:rPr lang="en-US"/>
              <a:t>Servers and Tools</a:t>
            </a:r>
            <a:endParaRPr/>
          </a:p>
          <a:p>
            <a:pPr marL="1005839" lvl="2" indent="-228600" algn="l" rtl="0">
              <a:lnSpc>
                <a:spcPct val="100000"/>
              </a:lnSpc>
              <a:spcBef>
                <a:spcPts val="360"/>
              </a:spcBef>
              <a:spcAft>
                <a:spcPts val="0"/>
              </a:spcAft>
              <a:buSzPts val="1800"/>
              <a:buChar char="•"/>
            </a:pPr>
            <a:r>
              <a:rPr lang="en-US"/>
              <a:t>Online Services division</a:t>
            </a:r>
            <a:endParaRPr/>
          </a:p>
          <a:p>
            <a:pPr marL="1280160" lvl="3" indent="-228600" algn="l" rtl="0">
              <a:lnSpc>
                <a:spcPct val="100000"/>
              </a:lnSpc>
              <a:spcBef>
                <a:spcPts val="320"/>
              </a:spcBef>
              <a:spcAft>
                <a:spcPts val="0"/>
              </a:spcAft>
              <a:buSzPts val="1600"/>
              <a:buChar char="•"/>
            </a:pPr>
            <a:r>
              <a:rPr lang="en-US"/>
              <a:t>MSN, Bing, adCenter etc</a:t>
            </a:r>
            <a:endParaRPr/>
          </a:p>
          <a:p>
            <a:pPr marL="1005839" lvl="2" indent="-228600" algn="l" rtl="0">
              <a:lnSpc>
                <a:spcPct val="100000"/>
              </a:lnSpc>
              <a:spcBef>
                <a:spcPts val="360"/>
              </a:spcBef>
              <a:spcAft>
                <a:spcPts val="0"/>
              </a:spcAft>
              <a:buSzPts val="1800"/>
              <a:buChar char="•"/>
            </a:pPr>
            <a:r>
              <a:rPr lang="en-US"/>
              <a:t>Microsoft Business division</a:t>
            </a:r>
            <a:endParaRPr/>
          </a:p>
          <a:p>
            <a:pPr marL="1280160" lvl="3" indent="-228600" algn="l" rtl="0">
              <a:lnSpc>
                <a:spcPct val="100000"/>
              </a:lnSpc>
              <a:spcBef>
                <a:spcPts val="320"/>
              </a:spcBef>
              <a:spcAft>
                <a:spcPts val="0"/>
              </a:spcAft>
              <a:buSzPts val="1600"/>
              <a:buChar char="•"/>
            </a:pPr>
            <a:r>
              <a:rPr lang="en-US"/>
              <a:t>MS Office etc</a:t>
            </a:r>
            <a:endParaRPr/>
          </a:p>
          <a:p>
            <a:pPr marL="1005839" lvl="2" indent="-228600" algn="l" rtl="0">
              <a:lnSpc>
                <a:spcPct val="100000"/>
              </a:lnSpc>
              <a:spcBef>
                <a:spcPts val="360"/>
              </a:spcBef>
              <a:spcAft>
                <a:spcPts val="0"/>
              </a:spcAft>
              <a:buSzPts val="1800"/>
              <a:buChar char="•"/>
            </a:pPr>
            <a:r>
              <a:rPr lang="en-US"/>
              <a:t>Entertainment and Devices division</a:t>
            </a:r>
            <a:endParaRPr/>
          </a:p>
          <a:p>
            <a:pPr marL="1280160" lvl="3" indent="-228600" algn="l" rtl="0">
              <a:lnSpc>
                <a:spcPct val="100000"/>
              </a:lnSpc>
              <a:spcBef>
                <a:spcPts val="320"/>
              </a:spcBef>
              <a:spcAft>
                <a:spcPts val="0"/>
              </a:spcAft>
              <a:buSzPts val="1600"/>
              <a:buChar char="•"/>
            </a:pPr>
            <a:r>
              <a:rPr lang="en-US"/>
              <a:t>Xbox, Skype</a:t>
            </a:r>
            <a:endParaRPr/>
          </a:p>
          <a:p>
            <a:pPr marL="1005839" lvl="2" indent="-228600" algn="l" rtl="0">
              <a:lnSpc>
                <a:spcPct val="100000"/>
              </a:lnSpc>
              <a:spcBef>
                <a:spcPts val="360"/>
              </a:spcBef>
              <a:spcAft>
                <a:spcPts val="0"/>
              </a:spcAft>
              <a:buSzPts val="1800"/>
              <a:buChar char="•"/>
            </a:pPr>
            <a:r>
              <a:rPr lang="en-US"/>
              <a:t>R&amp;D Separate corporate activity, spread geographically but structured on project base</a:t>
            </a:r>
            <a:endParaRPr/>
          </a:p>
          <a:p>
            <a:pPr marL="1005839" lvl="2" indent="-228600" algn="l" rtl="0">
              <a:lnSpc>
                <a:spcPct val="100000"/>
              </a:lnSpc>
              <a:spcBef>
                <a:spcPts val="360"/>
              </a:spcBef>
              <a:spcAft>
                <a:spcPts val="0"/>
              </a:spcAft>
              <a:buSzPts val="1800"/>
              <a:buChar char="•"/>
            </a:pPr>
            <a:r>
              <a:rPr lang="en-US"/>
              <a:t>Support services (HR, Finance, Legal Services), structured by function</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market sectors to which its customer/prospective customers belong</a:t>
            </a:r>
            <a:endParaRPr/>
          </a:p>
          <a:p>
            <a:pPr marL="640080" lvl="1" indent="-228600" algn="l" rtl="0">
              <a:lnSpc>
                <a:spcPct val="100000"/>
              </a:lnSpc>
              <a:spcBef>
                <a:spcPts val="400"/>
              </a:spcBef>
              <a:spcAft>
                <a:spcPts val="0"/>
              </a:spcAft>
              <a:buSzPts val="2000"/>
              <a:buChar char="•"/>
            </a:pPr>
            <a:r>
              <a:rPr lang="en-US"/>
              <a:t>Popular in IT industry</a:t>
            </a:r>
            <a:endParaRPr/>
          </a:p>
          <a:p>
            <a:pPr marL="1005839" lvl="2" indent="-228600" algn="l" rtl="0">
              <a:lnSpc>
                <a:spcPct val="100000"/>
              </a:lnSpc>
              <a:spcBef>
                <a:spcPts val="360"/>
              </a:spcBef>
              <a:spcAft>
                <a:spcPts val="0"/>
              </a:spcAft>
              <a:buSzPts val="1800"/>
              <a:buChar char="•"/>
            </a:pPr>
            <a:r>
              <a:rPr lang="en-US"/>
              <a:t>Sales and Marketing point of view, each division can clearly identify customers</a:t>
            </a:r>
            <a:endParaRPr/>
          </a:p>
          <a:p>
            <a:pPr marL="1005839" lvl="2" indent="-228600" algn="l" rtl="0">
              <a:lnSpc>
                <a:spcPct val="100000"/>
              </a:lnSpc>
              <a:spcBef>
                <a:spcPts val="360"/>
              </a:spcBef>
              <a:spcAft>
                <a:spcPts val="0"/>
              </a:spcAft>
              <a:buSzPts val="1800"/>
              <a:buChar char="•"/>
            </a:pPr>
            <a:r>
              <a:rPr lang="en-US"/>
              <a:t>Staff (sales and technical both), familiar with customers problems</a:t>
            </a:r>
            <a:endParaRPr/>
          </a:p>
          <a:p>
            <a:pPr marL="1005839" lvl="2" indent="-228600" algn="l" rtl="0">
              <a:lnSpc>
                <a:spcPct val="100000"/>
              </a:lnSpc>
              <a:spcBef>
                <a:spcPts val="360"/>
              </a:spcBef>
              <a:spcAft>
                <a:spcPts val="0"/>
              </a:spcAft>
              <a:buSzPts val="1800"/>
              <a:buChar char="•"/>
            </a:pPr>
            <a:r>
              <a:rPr lang="en-US"/>
              <a:t>Within company, divisions unaware of each other’s expertise</a:t>
            </a:r>
            <a:endParaRPr/>
          </a:p>
          <a:p>
            <a:pPr marL="1005839" lvl="2" indent="-228600" algn="l" rtl="0">
              <a:lnSpc>
                <a:spcPct val="100000"/>
              </a:lnSpc>
              <a:spcBef>
                <a:spcPts val="360"/>
              </a:spcBef>
              <a:spcAft>
                <a:spcPts val="0"/>
              </a:spcAft>
              <a:buSzPts val="1800"/>
              <a:buChar char="•"/>
            </a:pPr>
            <a:r>
              <a:rPr lang="en-US"/>
              <a:t>Too much focus on traditional areas, new opportunities missed</a:t>
            </a: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Divisions of software companies</a:t>
            </a:r>
            <a:endParaRPr/>
          </a:p>
          <a:p>
            <a:pPr marL="1005839" lvl="2" indent="-228600" algn="l" rtl="0">
              <a:lnSpc>
                <a:spcPct val="100000"/>
              </a:lnSpc>
              <a:spcBef>
                <a:spcPts val="360"/>
              </a:spcBef>
              <a:spcAft>
                <a:spcPts val="0"/>
              </a:spcAft>
              <a:buSzPts val="1800"/>
              <a:buChar char="•"/>
            </a:pPr>
            <a:r>
              <a:rPr lang="en-US"/>
              <a:t>AI</a:t>
            </a:r>
            <a:endParaRPr/>
          </a:p>
          <a:p>
            <a:pPr marL="1005839" lvl="2" indent="-228600" algn="l" rtl="0">
              <a:lnSpc>
                <a:spcPct val="100000"/>
              </a:lnSpc>
              <a:spcBef>
                <a:spcPts val="360"/>
              </a:spcBef>
              <a:spcAft>
                <a:spcPts val="0"/>
              </a:spcAft>
              <a:buSzPts val="1800"/>
              <a:buChar char="•"/>
            </a:pPr>
            <a:r>
              <a:rPr lang="en-US"/>
              <a:t>Communications</a:t>
            </a:r>
            <a:endParaRPr/>
          </a:p>
          <a:p>
            <a:pPr marL="1005839" lvl="2" indent="-228600" algn="l" rtl="0">
              <a:lnSpc>
                <a:spcPct val="100000"/>
              </a:lnSpc>
              <a:spcBef>
                <a:spcPts val="360"/>
              </a:spcBef>
              <a:spcAft>
                <a:spcPts val="0"/>
              </a:spcAft>
              <a:buSzPts val="1800"/>
              <a:buChar char="•"/>
            </a:pPr>
            <a:r>
              <a:rPr lang="en-US"/>
              <a:t>Web-based systems</a:t>
            </a:r>
            <a:endParaRPr/>
          </a:p>
          <a:p>
            <a:pPr marL="1005839" lvl="2" indent="-228600" algn="l" rtl="0">
              <a:lnSpc>
                <a:spcPct val="100000"/>
              </a:lnSpc>
              <a:spcBef>
                <a:spcPts val="360"/>
              </a:spcBef>
              <a:spcAft>
                <a:spcPts val="0"/>
              </a:spcAft>
              <a:buSzPts val="1800"/>
              <a:buChar char="•"/>
            </a:pPr>
            <a:r>
              <a:rPr lang="en-US"/>
              <a:t>Real-time systems</a:t>
            </a:r>
            <a:endParaRPr/>
          </a:p>
          <a:p>
            <a:pPr marL="640080" lvl="1" indent="-228600" algn="l" rtl="0">
              <a:lnSpc>
                <a:spcPct val="100000"/>
              </a:lnSpc>
              <a:spcBef>
                <a:spcPts val="400"/>
              </a:spcBef>
              <a:spcAft>
                <a:spcPts val="0"/>
              </a:spcAft>
              <a:buSzPts val="2000"/>
              <a:buChar char="•"/>
            </a:pPr>
            <a:r>
              <a:rPr lang="en-US"/>
              <a:t>Problems</a:t>
            </a:r>
            <a:endParaRPr/>
          </a:p>
          <a:p>
            <a:pPr marL="1005839" lvl="2" indent="-228600" algn="l" rtl="0">
              <a:lnSpc>
                <a:spcPct val="100000"/>
              </a:lnSpc>
              <a:spcBef>
                <a:spcPts val="360"/>
              </a:spcBef>
              <a:spcAft>
                <a:spcPts val="0"/>
              </a:spcAft>
              <a:buSzPts val="1800"/>
              <a:buChar char="•"/>
            </a:pPr>
            <a:r>
              <a:rPr lang="en-US"/>
              <a:t>Different technologies to meet customer’s needs</a:t>
            </a:r>
            <a:endParaRPr/>
          </a:p>
          <a:p>
            <a:pPr marL="1005839" lvl="2" indent="-228600" algn="l" rtl="0">
              <a:lnSpc>
                <a:spcPct val="100000"/>
              </a:lnSpc>
              <a:spcBef>
                <a:spcPts val="360"/>
              </a:spcBef>
              <a:spcAft>
                <a:spcPts val="0"/>
              </a:spcAft>
              <a:buSzPts val="1800"/>
              <a:buChar char="•"/>
            </a:pPr>
            <a:r>
              <a:rPr lang="en-US"/>
              <a:t>Many software engineers competent in many technologies</a:t>
            </a:r>
            <a:endParaRPr/>
          </a:p>
          <a:p>
            <a:pPr marL="1005839" lvl="2" indent="-228600" algn="l" rtl="0">
              <a:lnSpc>
                <a:spcPct val="100000"/>
              </a:lnSpc>
              <a:spcBef>
                <a:spcPts val="360"/>
              </a:spcBef>
              <a:spcAft>
                <a:spcPts val="0"/>
              </a:spcAft>
              <a:buSzPts val="1800"/>
              <a:buChar char="•"/>
            </a:pPr>
            <a:r>
              <a:rPr lang="en-US"/>
              <a:t>Difficult for sales and marketing to predict which possible client need which technology</a:t>
            </a:r>
            <a:endParaRPr/>
          </a:p>
          <a:p>
            <a:pPr marL="1280160" lvl="3" indent="-228600" algn="l" rtl="0">
              <a:lnSpc>
                <a:spcPct val="100000"/>
              </a:lnSpc>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Project based organizations</a:t>
            </a:r>
            <a:endParaRPr/>
          </a:p>
          <a:p>
            <a:pPr marL="1005839" lvl="2" indent="-228600" algn="l" rtl="0">
              <a:lnSpc>
                <a:spcPct val="100000"/>
              </a:lnSpc>
              <a:spcBef>
                <a:spcPts val="360"/>
              </a:spcBef>
              <a:spcAft>
                <a:spcPts val="0"/>
              </a:spcAft>
              <a:buSzPts val="1800"/>
              <a:buChar char="•"/>
            </a:pPr>
            <a:r>
              <a:rPr lang="en-US"/>
              <a:t>Custom Software</a:t>
            </a:r>
            <a:endParaRPr/>
          </a:p>
          <a:p>
            <a:pPr marL="1005839" lvl="2" indent="-228600" algn="l" rtl="0">
              <a:lnSpc>
                <a:spcPct val="100000"/>
              </a:lnSpc>
              <a:spcBef>
                <a:spcPts val="360"/>
              </a:spcBef>
              <a:spcAft>
                <a:spcPts val="0"/>
              </a:spcAft>
              <a:buSzPts val="1800"/>
              <a:buChar char="•"/>
            </a:pPr>
            <a:r>
              <a:rPr lang="en-US"/>
              <a:t>System Integration</a:t>
            </a:r>
            <a:endParaRPr/>
          </a:p>
          <a:p>
            <a:pPr marL="1005839" lvl="2" indent="-228600" algn="l" rtl="0">
              <a:lnSpc>
                <a:spcPct val="100000"/>
              </a:lnSpc>
              <a:spcBef>
                <a:spcPts val="360"/>
              </a:spcBef>
              <a:spcAft>
                <a:spcPts val="0"/>
              </a:spcAft>
              <a:buSzPts val="1800"/>
              <a:buChar char="•"/>
            </a:pPr>
            <a:r>
              <a:rPr lang="en-US"/>
              <a:t>R&amp;D can be organized on project basis</a:t>
            </a:r>
            <a:endParaRPr/>
          </a:p>
          <a:p>
            <a:pPr marL="1005839" lvl="2" indent="-228600" algn="l" rtl="0">
              <a:lnSpc>
                <a:spcPct val="100000"/>
              </a:lnSpc>
              <a:spcBef>
                <a:spcPts val="360"/>
              </a:spcBef>
              <a:spcAft>
                <a:spcPts val="0"/>
              </a:spcAft>
              <a:buSzPts val="1800"/>
              <a:buChar char="•"/>
            </a:pPr>
            <a:r>
              <a:rPr lang="en-US"/>
              <a:t>Administrative activities also can be organized on project basis</a:t>
            </a:r>
            <a:endParaRPr/>
          </a:p>
          <a:p>
            <a:pPr marL="1280160" lvl="3" indent="-228600" algn="l" rtl="0">
              <a:lnSpc>
                <a:spcPct val="100000"/>
              </a:lnSpc>
              <a:spcBef>
                <a:spcPts val="320"/>
              </a:spcBef>
              <a:spcAft>
                <a:spcPts val="0"/>
              </a:spcAft>
              <a:buSzPts val="1600"/>
              <a:buChar char="•"/>
            </a:pPr>
            <a:r>
              <a:rPr lang="en-US"/>
              <a:t>Transferring company’s had office</a:t>
            </a:r>
            <a:endParaRPr/>
          </a:p>
          <a:p>
            <a:pPr marL="640080" lvl="1" indent="-228600" algn="l" rtl="0">
              <a:lnSpc>
                <a:spcPct val="100000"/>
              </a:lnSpc>
              <a:spcBef>
                <a:spcPts val="400"/>
              </a:spcBef>
              <a:spcAft>
                <a:spcPts val="0"/>
              </a:spcAft>
              <a:buSzPts val="2000"/>
              <a:buChar char="•"/>
            </a:pPr>
            <a:r>
              <a:rPr lang="en-US"/>
              <a:t>Project activity normally long, team stays only for the time of the project</a:t>
            </a:r>
            <a:endParaRPr/>
          </a:p>
          <a:p>
            <a:pPr marL="640080" lvl="1" indent="-228600" algn="l" rtl="0">
              <a:lnSpc>
                <a:spcPct val="100000"/>
              </a:lnSpc>
              <a:spcBef>
                <a:spcPts val="40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640080" lvl="1" indent="-228600" algn="l" rtl="0">
              <a:lnSpc>
                <a:spcPct val="100000"/>
              </a:lnSpc>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lnSpc>
                <a:spcPct val="100000"/>
              </a:lnSpc>
              <a:spcBef>
                <a:spcPts val="400"/>
              </a:spcBef>
              <a:spcAft>
                <a:spcPts val="0"/>
              </a:spcAft>
              <a:buSzPts val="2000"/>
              <a:buChar char="•"/>
            </a:pPr>
            <a:r>
              <a:rPr lang="en-US"/>
              <a:t>In production based, change is slower and gradual</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Number of layers – Max number of layers</a:t>
            </a:r>
            <a:endParaRPr/>
          </a:p>
          <a:p>
            <a:pPr marL="1005839" lvl="2" indent="-228600" algn="l" rtl="0">
              <a:lnSpc>
                <a:spcPct val="100000"/>
              </a:lnSpc>
              <a:spcBef>
                <a:spcPts val="360"/>
              </a:spcBef>
              <a:spcAft>
                <a:spcPts val="0"/>
              </a:spcAft>
              <a:buSzPts val="1800"/>
              <a:buChar char="•"/>
            </a:pPr>
            <a:r>
              <a:rPr lang="en-US"/>
              <a:t>Manager’s Span of Control</a:t>
            </a:r>
            <a:endParaRPr/>
          </a:p>
          <a:p>
            <a:pPr marL="1005839" lvl="2" indent="-228600" algn="l" rtl="0">
              <a:lnSpc>
                <a:spcPct val="100000"/>
              </a:lnSpc>
              <a:spcBef>
                <a:spcPts val="360"/>
              </a:spcBef>
              <a:spcAft>
                <a:spcPts val="0"/>
              </a:spcAft>
              <a:buSzPts val="1800"/>
              <a:buChar char="•"/>
            </a:pPr>
            <a:r>
              <a:rPr lang="en-US"/>
              <a:t>Professionals prefer flatter structure</a:t>
            </a:r>
            <a:endParaRPr/>
          </a:p>
          <a:p>
            <a:pPr marL="1005839" lvl="2" indent="-114300" algn="l" rtl="0">
              <a:lnSpc>
                <a:spcPct val="100000"/>
              </a:lnSpc>
              <a:spcBef>
                <a:spcPts val="360"/>
              </a:spcBef>
              <a:spcAft>
                <a:spcPts val="0"/>
              </a:spcAft>
              <a:buSzPts val="1800"/>
              <a:buNone/>
            </a:pPr>
            <a:endParaRPr/>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Centralized </a:t>
            </a:r>
            <a:endParaRPr/>
          </a:p>
          <a:p>
            <a:pPr marL="1280160" lvl="3" indent="-228600" algn="l" rtl="0">
              <a:lnSpc>
                <a:spcPct val="100000"/>
              </a:lnSpc>
              <a:spcBef>
                <a:spcPts val="320"/>
              </a:spcBef>
              <a:spcAft>
                <a:spcPts val="0"/>
              </a:spcAft>
              <a:buSzPts val="1600"/>
              <a:buChar char="•"/>
            </a:pPr>
            <a:r>
              <a:rPr lang="en-US"/>
              <a:t>Maximum power at top</a:t>
            </a:r>
            <a:endParaRPr/>
          </a:p>
          <a:p>
            <a:pPr marL="1005839" lvl="2" indent="-228600" algn="l" rtl="0">
              <a:lnSpc>
                <a:spcPct val="100000"/>
              </a:lnSpc>
              <a:spcBef>
                <a:spcPts val="360"/>
              </a:spcBef>
              <a:spcAft>
                <a:spcPts val="0"/>
              </a:spcAft>
              <a:buSzPts val="1800"/>
              <a:buChar char="•"/>
            </a:pPr>
            <a:r>
              <a:rPr lang="en-US"/>
              <a:t>Decentralized</a:t>
            </a:r>
            <a:endParaRPr/>
          </a:p>
          <a:p>
            <a:pPr marL="1280160" lvl="3" indent="-228600" algn="l" rtl="0">
              <a:lnSpc>
                <a:spcPct val="100000"/>
              </a:lnSpc>
              <a:spcBef>
                <a:spcPts val="320"/>
              </a:spcBef>
              <a:spcAft>
                <a:spcPts val="0"/>
              </a:spcAft>
              <a:buSzPts val="1600"/>
              <a:buChar char="•"/>
            </a:pPr>
            <a:r>
              <a:rPr lang="en-US"/>
              <a:t>Power and Control at lowest level</a:t>
            </a:r>
            <a:endParaRPr/>
          </a:p>
          <a:p>
            <a:pPr marL="1005839" lvl="2" indent="-228600" algn="l" rtl="0">
              <a:lnSpc>
                <a:spcPct val="100000"/>
              </a:lnSpc>
              <a:spcBef>
                <a:spcPts val="360"/>
              </a:spcBef>
              <a:spcAft>
                <a:spcPts val="0"/>
              </a:spcAft>
              <a:buSzPts val="1800"/>
              <a:buChar char="•"/>
            </a:pPr>
            <a:r>
              <a:rPr lang="en-US"/>
              <a:t>Software Company Example ?</a:t>
            </a:r>
            <a:endParaRPr/>
          </a:p>
          <a:p>
            <a:pPr marL="1005839" lvl="2" indent="-228600" algn="l" rtl="0">
              <a:lnSpc>
                <a:spcPct val="100000"/>
              </a:lnSpc>
              <a:spcBef>
                <a:spcPts val="360"/>
              </a:spcBef>
              <a:spcAft>
                <a:spcPts val="0"/>
              </a:spcAft>
              <a:buSzPts val="1800"/>
              <a:buChar char="•"/>
            </a:pPr>
            <a:r>
              <a:rPr lang="en-US"/>
              <a:t>Decentralization found in hi-tech companies</a:t>
            </a:r>
            <a:endParaRPr/>
          </a:p>
          <a:p>
            <a:pPr marL="1005839" lvl="2" indent="-228600" algn="l" rtl="0">
              <a:lnSpc>
                <a:spcPct val="100000"/>
              </a:lnSpc>
              <a:spcBef>
                <a:spcPts val="360"/>
              </a:spcBef>
              <a:spcAft>
                <a:spcPts val="0"/>
              </a:spcAft>
              <a:buSzPts val="1800"/>
              <a:buChar char="•"/>
            </a:pPr>
            <a:r>
              <a:rPr lang="en-US"/>
              <a:t>Centralization is common in manufacturing company – long-established companies</a:t>
            </a:r>
            <a:endParaRPr/>
          </a:p>
          <a:p>
            <a:pPr marL="1005839" lvl="2" indent="-228600" algn="l" rtl="0">
              <a:lnSpc>
                <a:spcPct val="100000"/>
              </a:lnSpc>
              <a:spcBef>
                <a:spcPts val="360"/>
              </a:spcBef>
              <a:spcAft>
                <a:spcPts val="0"/>
              </a:spcAft>
              <a:buSzPts val="1800"/>
              <a:buChar char="•"/>
            </a:pPr>
            <a:r>
              <a:rPr lang="en-US"/>
              <a:t>Flexible Centralization?</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8" algn="l" rtl="0">
              <a:lnSpc>
                <a:spcPct val="100000"/>
              </a:lnSpc>
              <a:spcBef>
                <a:spcPts val="0"/>
              </a:spcBef>
              <a:spcAft>
                <a:spcPts val="0"/>
              </a:spcAft>
              <a:buSzPct val="100000"/>
              <a:buChar char="•"/>
            </a:pPr>
            <a:r>
              <a:rPr lang="en-US"/>
              <a:t>Medium size UK based software company</a:t>
            </a:r>
            <a:endParaRPr/>
          </a:p>
          <a:p>
            <a:pPr marL="1005839" lvl="2" indent="-228598" algn="l" rtl="0">
              <a:lnSpc>
                <a:spcPct val="100000"/>
              </a:lnSpc>
              <a:spcBef>
                <a:spcPts val="333"/>
              </a:spcBef>
              <a:spcAft>
                <a:spcPts val="0"/>
              </a:spcAft>
              <a:buSzPct val="100000"/>
              <a:buChar char="•"/>
            </a:pPr>
            <a:r>
              <a:rPr lang="en-US"/>
              <a:t>Software development and Consultancy in UK , other European countries</a:t>
            </a:r>
            <a:endParaRPr/>
          </a:p>
          <a:p>
            <a:pPr marL="1005839" lvl="2" indent="-228598" algn="l" rtl="0">
              <a:lnSpc>
                <a:spcPct val="100000"/>
              </a:lnSpc>
              <a:spcBef>
                <a:spcPts val="333"/>
              </a:spcBef>
              <a:spcAft>
                <a:spcPts val="0"/>
              </a:spcAft>
              <a:buSzPct val="100000"/>
              <a:buChar char="•"/>
            </a:pPr>
            <a:r>
              <a:rPr lang="en-US"/>
              <a:t>It could go with market sector structure</a:t>
            </a:r>
            <a:endParaRPr/>
          </a:p>
          <a:p>
            <a:pPr marL="1280160" lvl="3" indent="-228600" algn="l" rtl="0">
              <a:lnSpc>
                <a:spcPct val="100000"/>
              </a:lnSpc>
              <a:spcBef>
                <a:spcPts val="296"/>
              </a:spcBef>
              <a:spcAft>
                <a:spcPts val="0"/>
              </a:spcAft>
              <a:buSzPct val="100000"/>
              <a:buChar char="•"/>
            </a:pPr>
            <a:r>
              <a:rPr lang="en-US"/>
              <a:t>Each division responsible for sales and marketing and operations</a:t>
            </a:r>
            <a:endParaRPr/>
          </a:p>
          <a:p>
            <a:pPr marL="1005839" lvl="2" indent="-228598" algn="l" rtl="0">
              <a:lnSpc>
                <a:spcPct val="100000"/>
              </a:lnSpc>
              <a:spcBef>
                <a:spcPts val="333"/>
              </a:spcBef>
              <a:spcAft>
                <a:spcPts val="0"/>
              </a:spcAft>
              <a:buSzPct val="100000"/>
              <a:buChar char="•"/>
            </a:pPr>
            <a:r>
              <a:rPr lang="en-US"/>
              <a:t>It could also adopt functional structure</a:t>
            </a:r>
            <a:endParaRPr/>
          </a:p>
          <a:p>
            <a:pPr marL="1280160" lvl="3" indent="-228600" algn="l" rtl="0">
              <a:lnSpc>
                <a:spcPct val="100000"/>
              </a:lnSpc>
              <a:spcBef>
                <a:spcPts val="296"/>
              </a:spcBef>
              <a:spcAft>
                <a:spcPts val="0"/>
              </a:spcAft>
              <a:buSzPct val="100000"/>
              <a:buChar char="•"/>
            </a:pPr>
            <a:r>
              <a:rPr lang="en-US"/>
              <a:t>With sales and marketing and operations department</a:t>
            </a:r>
            <a:endParaRPr/>
          </a:p>
          <a:p>
            <a:pPr marL="1280160" lvl="3" indent="-228600" algn="l" rtl="0">
              <a:lnSpc>
                <a:spcPct val="100000"/>
              </a:lnSpc>
              <a:spcBef>
                <a:spcPts val="296"/>
              </a:spcBef>
              <a:spcAft>
                <a:spcPts val="0"/>
              </a:spcAft>
              <a:buSzPct val="100000"/>
              <a:buChar char="•"/>
            </a:pPr>
            <a:r>
              <a:rPr lang="en-US"/>
              <a:t>All programmers, analysts, designers and project managers in one group and sales and marketing in another group</a:t>
            </a:r>
            <a:endParaRPr/>
          </a:p>
          <a:p>
            <a:pPr marL="1280160" lvl="3" indent="-228600" algn="l" rtl="0">
              <a:lnSpc>
                <a:spcPct val="100000"/>
              </a:lnSpc>
              <a:spcBef>
                <a:spcPts val="296"/>
              </a:spcBef>
              <a:spcAft>
                <a:spcPts val="0"/>
              </a:spcAft>
              <a:buSzPct val="100000"/>
              <a:buChar char="•"/>
            </a:pPr>
            <a:r>
              <a:rPr lang="en-US"/>
              <a:t>Easy to organize and good flexibility</a:t>
            </a:r>
            <a:endParaRPr/>
          </a:p>
          <a:p>
            <a:pPr marL="1280160" lvl="3" indent="-228600" algn="l" rtl="0">
              <a:lnSpc>
                <a:spcPct val="100000"/>
              </a:lnSpc>
              <a:spcBef>
                <a:spcPts val="296"/>
              </a:spcBef>
              <a:spcAft>
                <a:spcPts val="0"/>
              </a:spcAft>
              <a:buSzPct val="100000"/>
              <a:buChar char="•"/>
            </a:pPr>
            <a:r>
              <a:rPr lang="en-US"/>
              <a:t>Structure sales and marketing according to market sector</a:t>
            </a:r>
            <a:endParaRPr/>
          </a:p>
          <a:p>
            <a:pPr marL="1005839" lvl="2" indent="-228598" algn="l" rtl="0">
              <a:lnSpc>
                <a:spcPct val="100000"/>
              </a:lnSpc>
              <a:spcBef>
                <a:spcPts val="333"/>
              </a:spcBef>
              <a:spcAft>
                <a:spcPts val="0"/>
              </a:spcAft>
              <a:buSzPct val="100000"/>
              <a:buChar char="•"/>
            </a:pPr>
            <a:r>
              <a:rPr lang="en-US"/>
              <a:t>Structure within operations division ? </a:t>
            </a:r>
            <a:endParaRPr/>
          </a:p>
          <a:p>
            <a:pPr marL="1280160" lvl="3" indent="-228600" algn="l" rtl="0">
              <a:lnSpc>
                <a:spcPct val="100000"/>
              </a:lnSpc>
              <a:spcBef>
                <a:spcPts val="296"/>
              </a:spcBef>
              <a:spcAft>
                <a:spcPts val="0"/>
              </a:spcAft>
              <a:buSzPct val="100000"/>
              <a:buChar char="•"/>
            </a:pPr>
            <a:r>
              <a:rPr lang="en-US"/>
              <a:t>Project based for each contract</a:t>
            </a:r>
            <a:endParaRPr/>
          </a:p>
          <a:p>
            <a:pPr marL="1280160" lvl="3" indent="-228600" algn="l" rtl="0">
              <a:lnSpc>
                <a:spcPct val="100000"/>
              </a:lnSpc>
              <a:spcBef>
                <a:spcPts val="296"/>
              </a:spcBef>
              <a:spcAft>
                <a:spcPts val="0"/>
              </a:spcAft>
              <a:buSzPct val="100000"/>
              <a:buChar char="•"/>
            </a:pPr>
            <a:r>
              <a:rPr lang="en-US"/>
              <a:t>Do we group projects by market sector or technical characteristics ? </a:t>
            </a:r>
            <a:endParaRPr/>
          </a:p>
          <a:p>
            <a:pPr marL="1280160" lvl="3" indent="-228600" algn="l" rtl="0">
              <a:lnSpc>
                <a:spcPct val="100000"/>
              </a:lnSpc>
              <a:spcBef>
                <a:spcPts val="296"/>
              </a:spcBef>
              <a:spcAft>
                <a:spcPts val="0"/>
              </a:spcAft>
              <a:buSzPct val="100000"/>
              <a:buChar char="•"/>
            </a:pPr>
            <a:r>
              <a:rPr lang="en-US"/>
              <a:t>Maybe both on requirement of importance </a:t>
            </a:r>
            <a:endParaRPr/>
          </a:p>
          <a:p>
            <a:pPr marL="1280160" lvl="3" indent="-228600" algn="l" rtl="0">
              <a:lnSpc>
                <a:spcPct val="100000"/>
              </a:lnSpc>
              <a:spcBef>
                <a:spcPts val="296"/>
              </a:spcBef>
              <a:spcAft>
                <a:spcPts val="0"/>
              </a:spcAft>
              <a:buSzPct val="100000"/>
              <a:buChar char="•"/>
            </a:pPr>
            <a:r>
              <a:rPr lang="en-US"/>
              <a:t>Where risks and problems are technical – technology based</a:t>
            </a:r>
            <a:endParaRPr/>
          </a:p>
          <a:p>
            <a:pPr marL="1280160" lvl="3" indent="-228600" algn="l" rtl="0">
              <a:lnSpc>
                <a:spcPct val="100000"/>
              </a:lnSpc>
              <a:spcBef>
                <a:spcPts val="296"/>
              </a:spcBef>
              <a:spcAft>
                <a:spcPts val="0"/>
              </a:spcAft>
              <a:buSzPct val="100000"/>
              <a:buChar char="•"/>
            </a:pPr>
            <a:r>
              <a:rPr lang="en-US"/>
              <a:t>Where application considerations are important – market sector</a:t>
            </a:r>
            <a:endParaRPr/>
          </a:p>
          <a:p>
            <a:pPr marL="1005839" lvl="2" indent="-228598" algn="l" rtl="0">
              <a:lnSpc>
                <a:spcPct val="100000"/>
              </a:lnSpc>
              <a:spcBef>
                <a:spcPts val="333"/>
              </a:spcBef>
              <a:spcAft>
                <a:spcPts val="0"/>
              </a:spcAft>
              <a:buSzPct val="100000"/>
              <a:buChar char="•"/>
            </a:pPr>
            <a:r>
              <a:rPr lang="en-US"/>
              <a:t>In either case it seems sensible to have finance and administrative department</a:t>
            </a:r>
            <a:endParaRPr/>
          </a:p>
          <a:p>
            <a:pPr marL="1005839" lvl="2" indent="-122871" algn="l" rtl="0">
              <a:lnSpc>
                <a:spcPct val="100000"/>
              </a:lnSpc>
              <a:spcBef>
                <a:spcPts val="333"/>
              </a:spcBef>
              <a:spcAft>
                <a:spcPts val="0"/>
              </a:spcAft>
              <a:buSzPct val="100000"/>
              <a:buNone/>
            </a:pPr>
            <a:endParaRPr/>
          </a:p>
          <a:p>
            <a:pPr marL="1005839" lvl="2" indent="-122871" algn="l" rtl="0">
              <a:lnSpc>
                <a:spcPct val="100000"/>
              </a:lnSpc>
              <a:spcBef>
                <a:spcPts val="333"/>
              </a:spcBef>
              <a:spcAft>
                <a:spcPts val="0"/>
              </a:spcAft>
              <a:buSzPct val="10000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a:t>
            </a:r>
            <a:endParaRPr/>
          </a:p>
        </p:txBody>
      </p:sp>
      <p:sp>
        <p:nvSpPr>
          <p:cNvPr id="197" name="Google Shape;19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114300" algn="l" rtl="0">
              <a:lnSpc>
                <a:spcPct val="100000"/>
              </a:lnSpc>
              <a:spcBef>
                <a:spcPts val="0"/>
              </a:spcBef>
              <a:spcAft>
                <a:spcPts val="0"/>
              </a:spcAft>
              <a:buSzPts val="1800"/>
              <a:buNone/>
            </a:pPr>
            <a:endParaRPr/>
          </a:p>
        </p:txBody>
      </p:sp>
      <p:pic>
        <p:nvPicPr>
          <p:cNvPr id="198" name="Google Shape;198;p31" descr="images"/>
          <p:cNvPicPr preferRelativeResize="0"/>
          <p:nvPr/>
        </p:nvPicPr>
        <p:blipFill rotWithShape="1">
          <a:blip r:embed="rId3">
            <a:alphaModFix/>
          </a:blip>
          <a:srcRect/>
          <a:stretch/>
        </p:blipFill>
        <p:spPr>
          <a:xfrm>
            <a:off x="0" y="533400"/>
            <a:ext cx="10972800" cy="6019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Group of people working in FORMAL way</a:t>
            </a:r>
            <a:endParaRPr/>
          </a:p>
          <a:p>
            <a:pPr marL="342900" lvl="0" indent="-228600" algn="l" rtl="0">
              <a:lnSpc>
                <a:spcPct val="100000"/>
              </a:lnSpc>
              <a:spcBef>
                <a:spcPts val="440"/>
              </a:spcBef>
              <a:spcAft>
                <a:spcPts val="0"/>
              </a:spcAft>
              <a:buSzPts val="2200"/>
              <a:buChar char="•"/>
            </a:pPr>
            <a:r>
              <a:rPr lang="en-US"/>
              <a:t>Rules about who does what</a:t>
            </a:r>
            <a:endParaRPr/>
          </a:p>
          <a:p>
            <a:pPr marL="342900" lvl="0" indent="-228600" algn="l" rtl="0">
              <a:lnSpc>
                <a:spcPct val="100000"/>
              </a:lnSpc>
              <a:spcBef>
                <a:spcPts val="440"/>
              </a:spcBef>
              <a:spcAft>
                <a:spcPts val="0"/>
              </a:spcAft>
              <a:buSzPts val="2200"/>
              <a:buChar char="•"/>
            </a:pPr>
            <a:r>
              <a:rPr lang="en-US"/>
              <a:t>How work is shared</a:t>
            </a:r>
            <a:endParaRPr/>
          </a:p>
          <a:p>
            <a:pPr marL="342900" lvl="0" indent="-228600" algn="l" rtl="0">
              <a:lnSpc>
                <a:spcPct val="100000"/>
              </a:lnSpc>
              <a:spcBef>
                <a:spcPts val="440"/>
              </a:spcBef>
              <a:spcAft>
                <a:spcPts val="0"/>
              </a:spcAft>
              <a:buSzPts val="2200"/>
              <a:buChar char="•"/>
            </a:pPr>
            <a:r>
              <a:rPr lang="en-US"/>
              <a:t>The Bureaucratic Model</a:t>
            </a:r>
            <a:endParaRPr/>
          </a:p>
          <a:p>
            <a:pPr marL="640080" lvl="1" indent="-228600" algn="l" rtl="0">
              <a:lnSpc>
                <a:spcPct val="100000"/>
              </a:lnSpc>
              <a:spcBef>
                <a:spcPts val="400"/>
              </a:spcBef>
              <a:spcAft>
                <a:spcPts val="0"/>
              </a:spcAft>
              <a:buSzPts val="2000"/>
              <a:buChar char="•"/>
            </a:pPr>
            <a:r>
              <a:rPr lang="en-US"/>
              <a:t>Tasks are split into specialist roles and people become expert in these</a:t>
            </a:r>
            <a:endParaRPr/>
          </a:p>
          <a:p>
            <a:pPr marL="640080" lvl="1" indent="-228600" algn="l" rtl="0">
              <a:lnSpc>
                <a:spcPct val="100000"/>
              </a:lnSpc>
              <a:spcBef>
                <a:spcPts val="400"/>
              </a:spcBef>
              <a:spcAft>
                <a:spcPts val="0"/>
              </a:spcAft>
              <a:buSzPts val="2000"/>
              <a:buChar char="•"/>
            </a:pPr>
            <a:r>
              <a:rPr lang="en-US"/>
              <a:t>The performance of each task is governed by rules. No variation in each task, so no issue of coordination</a:t>
            </a:r>
            <a:endParaRPr/>
          </a:p>
          <a:p>
            <a:pPr marL="640080" lvl="1" indent="-228600" algn="l" rtl="0">
              <a:lnSpc>
                <a:spcPct val="100000"/>
              </a:lnSpc>
              <a:spcBef>
                <a:spcPts val="400"/>
              </a:spcBef>
              <a:spcAft>
                <a:spcPts val="0"/>
              </a:spcAft>
              <a:buSzPts val="2000"/>
              <a:buChar char="•"/>
            </a:pPr>
            <a:r>
              <a:rPr lang="en-US"/>
              <a:t>Each individual/unit is accountable to only one manager</a:t>
            </a:r>
            <a:endParaRPr/>
          </a:p>
          <a:p>
            <a:pPr marL="640080" lvl="1" indent="-228600" algn="l" rtl="0">
              <a:lnSpc>
                <a:spcPct val="100000"/>
              </a:lnSpc>
              <a:spcBef>
                <a:spcPts val="400"/>
              </a:spcBef>
              <a:spcAft>
                <a:spcPts val="0"/>
              </a:spcAft>
              <a:buSzPts val="2000"/>
              <a:buChar char="•"/>
            </a:pPr>
            <a:r>
              <a:rPr lang="en-US"/>
              <a:t>Formal interactions employee to employee and employee to customer</a:t>
            </a:r>
            <a:endParaRPr/>
          </a:p>
          <a:p>
            <a:pPr marL="640080" lvl="1" indent="-228600" algn="l" rtl="0">
              <a:lnSpc>
                <a:spcPct val="100000"/>
              </a:lnSpc>
              <a:spcBef>
                <a:spcPts val="400"/>
              </a:spcBef>
              <a:spcAft>
                <a:spcPts val="0"/>
              </a:spcAft>
              <a:buSzPts val="2000"/>
              <a:buChar char="•"/>
            </a:pPr>
            <a:r>
              <a:rPr lang="en-US"/>
              <a:t>Recruitment is based on qualification, employees are protected from arbitrary sacking, promotion is based on seniority and achievement </a:t>
            </a:r>
            <a:endParaRPr/>
          </a:p>
          <a:p>
            <a:pPr marL="640080" lvl="1" indent="-101600" algn="l" rtl="0">
              <a:lnSpc>
                <a:spcPct val="100000"/>
              </a:lnSpc>
              <a:spcBef>
                <a:spcPts val="400"/>
              </a:spcBef>
              <a:spcAft>
                <a:spcPts val="0"/>
              </a:spcAft>
              <a:buSzPts val="20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lvl="0">
              <a:buSzPts val="4600"/>
            </a:pPr>
            <a:r>
              <a:rPr lang="en-US" dirty="0" smtClean="0"/>
              <a:t>Cadbury Schweppes </a:t>
            </a:r>
            <a:r>
              <a:rPr lang="en-US" dirty="0"/>
              <a:t/>
            </a:r>
            <a:br>
              <a:rPr lang="en-US" dirty="0"/>
            </a:br>
            <a:endParaRPr dirty="0"/>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spcBef>
                <a:spcPts val="0"/>
              </a:spcBef>
            </a:pPr>
            <a:r>
              <a:rPr lang="en-US" dirty="0"/>
              <a:t>F</a:t>
            </a:r>
            <a:r>
              <a:rPr lang="en-US" dirty="0" smtClean="0"/>
              <a:t>unctional </a:t>
            </a:r>
            <a:r>
              <a:rPr lang="en-US" dirty="0"/>
              <a:t>units: Human Resources, Legal, Finance, Supply Chain,</a:t>
            </a:r>
            <a:br>
              <a:rPr lang="en-US" dirty="0"/>
            </a:br>
            <a:r>
              <a:rPr lang="en-US" dirty="0"/>
              <a:t>Commercial Strategy and Science and </a:t>
            </a:r>
            <a:r>
              <a:rPr lang="en-US" dirty="0" smtClean="0"/>
              <a:t>Technology</a:t>
            </a:r>
          </a:p>
          <a:p>
            <a:pPr marL="1005839" lvl="2" indent="-228600">
              <a:spcBef>
                <a:spcPts val="0"/>
              </a:spcBef>
            </a:pPr>
            <a:r>
              <a:rPr lang="en-US" dirty="0"/>
              <a:t>It also has five </a:t>
            </a:r>
            <a:r>
              <a:rPr lang="en-US" dirty="0" smtClean="0"/>
              <a:t>operating units </a:t>
            </a:r>
            <a:r>
              <a:rPr lang="en-US" dirty="0"/>
              <a:t>that are defined partly in geographical terms and partly in terms of </a:t>
            </a:r>
            <a:r>
              <a:rPr lang="en-US" dirty="0" smtClean="0"/>
              <a:t>the two </a:t>
            </a:r>
            <a:r>
              <a:rPr lang="en-US" dirty="0"/>
              <a:t>major product lines, beverages and confectionery</a:t>
            </a:r>
            <a:r>
              <a:rPr lang="en-US" dirty="0"/>
              <a:t> </a:t>
            </a:r>
            <a:br>
              <a:rPr lang="en-US" dirty="0"/>
            </a:br>
            <a:r>
              <a:rPr lang="en-US" dirty="0"/>
              <a:t> </a:t>
            </a:r>
            <a:br>
              <a:rPr lang="en-US" dirty="0"/>
            </a:b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lvl="0">
              <a:buSzPts val="4600"/>
            </a:pPr>
            <a:r>
              <a:rPr lang="en-US" dirty="0" smtClean="0"/>
              <a:t>Cadbury Schweppes </a:t>
            </a:r>
            <a:r>
              <a:rPr lang="en-US" dirty="0"/>
              <a:t/>
            </a:r>
            <a:br>
              <a:rPr lang="en-US" dirty="0"/>
            </a:br>
            <a:endParaRPr dirty="0"/>
          </a:p>
        </p:txBody>
      </p:sp>
      <p:sp>
        <p:nvSpPr>
          <p:cNvPr id="2" name="Text Placeholder 1"/>
          <p:cNvSpPr>
            <a:spLocks noGrp="1"/>
          </p:cNvSpPr>
          <p:nvPr>
            <p:ph type="body"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82" y="1174315"/>
            <a:ext cx="83343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41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Principles</a:t>
            </a:r>
            <a:br>
              <a:rPr lang="en-US" dirty="0" smtClean="0"/>
            </a:br>
            <a:r>
              <a:rPr lang="en-US" dirty="0" smtClean="0"/>
              <a:t>Mixed Structure</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Large organizations use mixture of functional, geographical and product line structure</a:t>
            </a:r>
          </a:p>
          <a:p>
            <a:pPr lvl="1"/>
            <a:r>
              <a:rPr lang="en-US" dirty="0" smtClean="0"/>
              <a:t>Microsoft based on product line structure</a:t>
            </a:r>
          </a:p>
          <a:p>
            <a:pPr lvl="2"/>
            <a:r>
              <a:rPr lang="en-US" dirty="0" smtClean="0"/>
              <a:t>Windows division</a:t>
            </a:r>
          </a:p>
          <a:p>
            <a:pPr lvl="2"/>
            <a:r>
              <a:rPr lang="en-US" dirty="0" smtClean="0"/>
              <a:t>Servers and Tools</a:t>
            </a:r>
          </a:p>
          <a:p>
            <a:pPr lvl="2"/>
            <a:r>
              <a:rPr lang="en-US" dirty="0" smtClean="0"/>
              <a:t>Online Services division</a:t>
            </a:r>
          </a:p>
          <a:p>
            <a:pPr lvl="3"/>
            <a:r>
              <a:rPr lang="en-US" dirty="0" smtClean="0"/>
              <a:t>MSN, Bing, </a:t>
            </a:r>
            <a:r>
              <a:rPr lang="en-US" dirty="0" err="1" smtClean="0"/>
              <a:t>adCenter</a:t>
            </a:r>
            <a:r>
              <a:rPr lang="en-US" dirty="0" smtClean="0"/>
              <a:t> </a:t>
            </a:r>
            <a:r>
              <a:rPr lang="en-US" dirty="0" err="1" smtClean="0"/>
              <a:t>etc</a:t>
            </a:r>
            <a:endParaRPr lang="en-US" dirty="0" smtClean="0"/>
          </a:p>
          <a:p>
            <a:pPr lvl="2"/>
            <a:r>
              <a:rPr lang="en-US" dirty="0" smtClean="0"/>
              <a:t>Microsoft Business division</a:t>
            </a:r>
          </a:p>
          <a:p>
            <a:pPr lvl="3"/>
            <a:r>
              <a:rPr lang="en-US" dirty="0" smtClean="0"/>
              <a:t>MS Office </a:t>
            </a:r>
            <a:r>
              <a:rPr lang="en-US" dirty="0" err="1" smtClean="0"/>
              <a:t>etc</a:t>
            </a:r>
            <a:endParaRPr lang="en-US" dirty="0" smtClean="0"/>
          </a:p>
          <a:p>
            <a:pPr lvl="2"/>
            <a:r>
              <a:rPr lang="en-US" dirty="0" smtClean="0"/>
              <a:t>Entertainment and Devices division</a:t>
            </a:r>
          </a:p>
          <a:p>
            <a:pPr lvl="3"/>
            <a:r>
              <a:rPr lang="en-US" dirty="0" smtClean="0"/>
              <a:t>Xbox, Skype</a:t>
            </a:r>
          </a:p>
          <a:p>
            <a:pPr lvl="2"/>
            <a:r>
              <a:rPr lang="en-US" dirty="0" smtClean="0"/>
              <a:t>R&amp;D Separate corporate activity, spread geographically but structured on project base</a:t>
            </a:r>
          </a:p>
          <a:p>
            <a:pPr lvl="2"/>
            <a:r>
              <a:rPr lang="en-US" dirty="0" smtClean="0"/>
              <a:t>Support services (HR, Finance, Legal Services), structured by function</a:t>
            </a:r>
          </a:p>
        </p:txBody>
      </p:sp>
    </p:spTree>
    <p:extLst>
      <p:ext uri="{BB962C8B-B14F-4D97-AF65-F5344CB8AC3E}">
        <p14:creationId xmlns:p14="http://schemas.microsoft.com/office/powerpoint/2010/main" val="985639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endParaRPr/>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Project based Organizations</a:t>
            </a:r>
            <a:endParaRPr/>
          </a:p>
          <a:p>
            <a:pPr marL="1280160" lvl="3" indent="-228600" algn="l" rtl="0">
              <a:lnSpc>
                <a:spcPct val="100000"/>
              </a:lnSpc>
              <a:spcBef>
                <a:spcPts val="320"/>
              </a:spcBef>
              <a:spcAft>
                <a:spcPts val="0"/>
              </a:spcAft>
              <a:buSzPts val="1600"/>
              <a:buChar char="•"/>
            </a:pPr>
            <a:r>
              <a:rPr lang="en-US"/>
              <a:t>Jobs when project plan is developed</a:t>
            </a:r>
            <a:endParaRPr/>
          </a:p>
          <a:p>
            <a:pPr marL="1005839" lvl="2" indent="-228600" algn="l" rtl="0">
              <a:lnSpc>
                <a:spcPct val="100000"/>
              </a:lnSpc>
              <a:spcBef>
                <a:spcPts val="360"/>
              </a:spcBef>
              <a:spcAft>
                <a:spcPts val="0"/>
              </a:spcAft>
              <a:buSzPts val="1800"/>
              <a:buChar char="•"/>
            </a:pPr>
            <a:r>
              <a:rPr lang="en-US"/>
              <a:t>Bureaucratic model</a:t>
            </a:r>
            <a:endParaRPr/>
          </a:p>
          <a:p>
            <a:pPr marL="1280160" lvl="3" indent="-228600" algn="l" rtl="0">
              <a:lnSpc>
                <a:spcPct val="100000"/>
              </a:lnSpc>
              <a:spcBef>
                <a:spcPts val="320"/>
              </a:spcBef>
              <a:spcAft>
                <a:spcPts val="0"/>
              </a:spcAft>
              <a:buSzPts val="1600"/>
              <a:buChar char="•"/>
            </a:pPr>
            <a:r>
              <a:rPr lang="en-US"/>
              <a:t>Narrow and tightly defined jobs</a:t>
            </a:r>
            <a:endParaRPr/>
          </a:p>
          <a:p>
            <a:pPr marL="1280160" lvl="3" indent="-228600" algn="l" rtl="0">
              <a:lnSpc>
                <a:spcPct val="100000"/>
              </a:lnSpc>
              <a:spcBef>
                <a:spcPts val="320"/>
              </a:spcBef>
              <a:spcAft>
                <a:spcPts val="0"/>
              </a:spcAft>
              <a:buSzPts val="1600"/>
              <a:buChar char="•"/>
            </a:pPr>
            <a:r>
              <a:rPr lang="en-US"/>
              <a:t>Dull and unsatisfying – high turnover</a:t>
            </a:r>
            <a:endParaRPr/>
          </a:p>
          <a:p>
            <a:pPr marL="1005839" lvl="2" indent="-228600" algn="l" rtl="0">
              <a:lnSpc>
                <a:spcPct val="100000"/>
              </a:lnSpc>
              <a:spcBef>
                <a:spcPts val="360"/>
              </a:spcBef>
              <a:spcAft>
                <a:spcPts val="0"/>
              </a:spcAft>
              <a:buSzPts val="1800"/>
              <a:buChar char="•"/>
            </a:pPr>
            <a:r>
              <a:rPr lang="en-US"/>
              <a:t>Solution</a:t>
            </a:r>
            <a:endParaRPr/>
          </a:p>
          <a:p>
            <a:pPr marL="1280160" lvl="3" indent="-228600" algn="l" rtl="0">
              <a:lnSpc>
                <a:spcPct val="100000"/>
              </a:lnSpc>
              <a:spcBef>
                <a:spcPts val="320"/>
              </a:spcBef>
              <a:spcAft>
                <a:spcPts val="0"/>
              </a:spcAft>
              <a:buSzPts val="1600"/>
              <a:buChar char="•"/>
            </a:pPr>
            <a:r>
              <a:rPr lang="en-US"/>
              <a:t>Job rotation</a:t>
            </a:r>
            <a:endParaRPr/>
          </a:p>
          <a:p>
            <a:pPr marL="1280160" lvl="3" indent="-228600" algn="l" rtl="0">
              <a:lnSpc>
                <a:spcPct val="100000"/>
              </a:lnSpc>
              <a:spcBef>
                <a:spcPts val="320"/>
              </a:spcBef>
              <a:spcAft>
                <a:spcPts val="0"/>
              </a:spcAft>
              <a:buSzPts val="1600"/>
              <a:buChar char="•"/>
            </a:pPr>
            <a:r>
              <a:rPr lang="en-US"/>
              <a:t>Job enlargement</a:t>
            </a:r>
            <a:endParaRPr/>
          </a:p>
          <a:p>
            <a:pPr marL="1280160" lvl="3" indent="-228600" algn="l" rtl="0">
              <a:lnSpc>
                <a:spcPct val="100000"/>
              </a:lnSpc>
              <a:spcBef>
                <a:spcPts val="320"/>
              </a:spcBef>
              <a:spcAft>
                <a:spcPts val="0"/>
              </a:spcAft>
              <a:buSzPts val="1600"/>
              <a:buChar char="•"/>
            </a:pPr>
            <a:r>
              <a:rPr lang="en-US"/>
              <a:t>Job enrichment</a:t>
            </a:r>
            <a:endParaRPr/>
          </a:p>
          <a:p>
            <a:pPr marL="1005839" lvl="2" indent="-228600" algn="l" rtl="0">
              <a:lnSpc>
                <a:spcPct val="100000"/>
              </a:lnSpc>
              <a:spcBef>
                <a:spcPts val="360"/>
              </a:spcBef>
              <a:spcAft>
                <a:spcPts val="0"/>
              </a:spcAft>
              <a:buSzPts val="1800"/>
              <a:buChar char="•"/>
            </a:pPr>
            <a:r>
              <a:rPr lang="en-US"/>
              <a:t>In IT industry jobs suffer from extremes of job specialization in product line jobs</a:t>
            </a:r>
            <a:endParaRPr/>
          </a:p>
          <a:p>
            <a:pPr marL="1280160" lvl="3" indent="-228600" algn="l" rtl="0">
              <a:lnSpc>
                <a:spcPct val="100000"/>
              </a:lnSpc>
              <a:spcBef>
                <a:spcPts val="320"/>
              </a:spcBef>
              <a:spcAft>
                <a:spcPts val="0"/>
              </a:spcAft>
              <a:buSzPts val="1600"/>
              <a:buChar char="•"/>
            </a:pPr>
            <a:r>
              <a:rPr lang="en-US"/>
              <a:t>Large turnover</a:t>
            </a:r>
            <a:endParaRPr/>
          </a:p>
        </p:txBody>
      </p:sp>
    </p:spTree>
    <p:extLst>
      <p:ext uri="{BB962C8B-B14F-4D97-AF65-F5344CB8AC3E}">
        <p14:creationId xmlns:p14="http://schemas.microsoft.com/office/powerpoint/2010/main" val="2564641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Job enlargement and job enhancement are almost the same</a:t>
            </a:r>
            <a:endParaRPr/>
          </a:p>
          <a:p>
            <a:pPr marL="1005839" lvl="2" indent="-228600" algn="l" rtl="0">
              <a:lnSpc>
                <a:spcPct val="100000"/>
              </a:lnSpc>
              <a:spcBef>
                <a:spcPts val="360"/>
              </a:spcBef>
              <a:spcAft>
                <a:spcPts val="0"/>
              </a:spcAft>
              <a:buSzPts val="1800"/>
              <a:buChar char="•"/>
            </a:pPr>
            <a:r>
              <a:rPr lang="en-US"/>
              <a:t>Software Maintenance being unpopular task</a:t>
            </a:r>
            <a:endParaRPr/>
          </a:p>
          <a:p>
            <a:pPr marL="1280160" lvl="3" indent="-228600" algn="l" rtl="0">
              <a:lnSpc>
                <a:spcPct val="100000"/>
              </a:lnSpc>
              <a:spcBef>
                <a:spcPts val="320"/>
              </a:spcBef>
              <a:spcAft>
                <a:spcPts val="0"/>
              </a:spcAft>
              <a:buSzPts val="1600"/>
              <a:buChar char="•"/>
            </a:pPr>
            <a:r>
              <a:rPr lang="en-US"/>
              <a:t>Analyze and specify user request for changes</a:t>
            </a:r>
            <a:endParaRPr/>
          </a:p>
          <a:p>
            <a:pPr marL="1280160" lvl="3" indent="-228600" algn="l" rtl="0">
              <a:lnSpc>
                <a:spcPct val="100000"/>
              </a:lnSpc>
              <a:spcBef>
                <a:spcPts val="320"/>
              </a:spcBef>
              <a:spcAft>
                <a:spcPts val="0"/>
              </a:spcAft>
              <a:buSzPts val="1600"/>
              <a:buChar char="•"/>
            </a:pPr>
            <a:r>
              <a:rPr lang="en-US"/>
              <a:t>Programmer will implement changes</a:t>
            </a:r>
            <a:endParaRPr/>
          </a:p>
          <a:p>
            <a:pPr marL="1005839" lvl="2" indent="-228600" algn="l" rtl="0">
              <a:lnSpc>
                <a:spcPct val="100000"/>
              </a:lnSpc>
              <a:spcBef>
                <a:spcPts val="360"/>
              </a:spcBef>
              <a:spcAft>
                <a:spcPts val="0"/>
              </a:spcAft>
              <a:buSzPts val="1800"/>
              <a:buChar char="•"/>
            </a:pPr>
            <a:r>
              <a:rPr lang="en-US"/>
              <a:t>Solution – job enlargement</a:t>
            </a:r>
            <a:endParaRPr/>
          </a:p>
          <a:p>
            <a:pPr marL="1280160" lvl="3" indent="-228600" algn="l" rtl="0">
              <a:lnSpc>
                <a:spcPct val="100000"/>
              </a:lnSpc>
              <a:spcBef>
                <a:spcPts val="320"/>
              </a:spcBef>
              <a:spcAft>
                <a:spcPts val="0"/>
              </a:spcAft>
              <a:buSzPts val="1600"/>
              <a:buChar char="•"/>
            </a:pPr>
            <a:r>
              <a:rPr lang="en-US"/>
              <a:t>Analyze changes</a:t>
            </a:r>
            <a:endParaRPr/>
          </a:p>
          <a:p>
            <a:pPr marL="1280160" lvl="3" indent="-228600" algn="l" rtl="0">
              <a:lnSpc>
                <a:spcPct val="100000"/>
              </a:lnSpc>
              <a:spcBef>
                <a:spcPts val="320"/>
              </a:spcBef>
              <a:spcAft>
                <a:spcPts val="0"/>
              </a:spcAft>
              <a:buSzPts val="1600"/>
              <a:buChar char="•"/>
            </a:pPr>
            <a:r>
              <a:rPr lang="en-US"/>
              <a:t>Specify changes</a:t>
            </a:r>
            <a:endParaRPr/>
          </a:p>
          <a:p>
            <a:pPr marL="1280160" lvl="3" indent="-228600" algn="l" rtl="0">
              <a:lnSpc>
                <a:spcPct val="100000"/>
              </a:lnSpc>
              <a:spcBef>
                <a:spcPts val="320"/>
              </a:spcBef>
              <a:spcAft>
                <a:spcPts val="0"/>
              </a:spcAft>
              <a:buSzPts val="1600"/>
              <a:buChar char="•"/>
            </a:pPr>
            <a:r>
              <a:rPr lang="en-US"/>
              <a:t>Obtains change control board approval</a:t>
            </a:r>
            <a:endParaRPr/>
          </a:p>
          <a:p>
            <a:pPr marL="1280160" lvl="3" indent="-228600" algn="l" rtl="0">
              <a:lnSpc>
                <a:spcPct val="100000"/>
              </a:lnSpc>
              <a:spcBef>
                <a:spcPts val="320"/>
              </a:spcBef>
              <a:spcAft>
                <a:spcPts val="0"/>
              </a:spcAft>
              <a:buSzPts val="1600"/>
              <a:buChar char="•"/>
            </a:pPr>
            <a:r>
              <a:rPr lang="en-US"/>
              <a:t>Implements</a:t>
            </a:r>
            <a:endParaRPr/>
          </a:p>
          <a:p>
            <a:pPr marL="1280160" lvl="3" indent="-228600" algn="l" rtl="0">
              <a:lnSpc>
                <a:spcPct val="100000"/>
              </a:lnSpc>
              <a:spcBef>
                <a:spcPts val="320"/>
              </a:spcBef>
              <a:spcAft>
                <a:spcPts val="0"/>
              </a:spcAft>
              <a:buSzPts val="1600"/>
              <a:buChar char="•"/>
            </a:pPr>
            <a:r>
              <a:rPr lang="en-US"/>
              <a:t>test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lnSpc>
                <a:spcPct val="100000"/>
              </a:lnSpc>
              <a:spcBef>
                <a:spcPts val="0"/>
              </a:spcBef>
              <a:spcAft>
                <a:spcPts val="0"/>
              </a:spcAft>
              <a:buSzPts val="1600"/>
              <a:buChar char="•"/>
            </a:pPr>
            <a:r>
              <a:rPr lang="en-US" sz="1600" b="1"/>
              <a:t>Hierarchical organization</a:t>
            </a:r>
            <a:endParaRPr/>
          </a:p>
          <a:p>
            <a:pPr marL="342900" lvl="0" indent="-228600" algn="l" rtl="0">
              <a:lnSpc>
                <a:spcPct val="100000"/>
              </a:lnSpc>
              <a:spcBef>
                <a:spcPts val="320"/>
              </a:spcBef>
              <a:spcAft>
                <a:spcPts val="0"/>
              </a:spcAft>
              <a:buSzPts val="1600"/>
              <a:buChar char="•"/>
            </a:pPr>
            <a:r>
              <a:rPr lang="en-US" sz="1600" b="1"/>
              <a:t>Structure -&gt; Tree</a:t>
            </a:r>
            <a:endParaRPr/>
          </a:p>
          <a:p>
            <a:pPr marL="342900" lvl="0" indent="-228600" algn="l" rtl="0">
              <a:lnSpc>
                <a:spcPct val="100000"/>
              </a:lnSpc>
              <a:spcBef>
                <a:spcPts val="320"/>
              </a:spcBef>
              <a:spcAft>
                <a:spcPts val="0"/>
              </a:spcAft>
              <a:buSzPts val="1600"/>
              <a:buChar char="•"/>
            </a:pPr>
            <a:r>
              <a:rPr lang="en-US" sz="1600" b="1"/>
              <a:t>Advantages</a:t>
            </a:r>
            <a:endParaRPr/>
          </a:p>
          <a:p>
            <a:pPr marL="640080" lvl="1" indent="-228600" algn="l" rtl="0">
              <a:lnSpc>
                <a:spcPct val="100000"/>
              </a:lnSpc>
              <a:spcBef>
                <a:spcPts val="320"/>
              </a:spcBef>
              <a:spcAft>
                <a:spcPts val="0"/>
              </a:spcAft>
              <a:buSzPts val="1600"/>
              <a:buChar char="•"/>
            </a:pPr>
            <a:r>
              <a:rPr lang="en-US" sz="1600" b="1"/>
              <a:t>Central authority in bureaucracy makes it effective in organizing.</a:t>
            </a:r>
            <a:endParaRPr/>
          </a:p>
          <a:p>
            <a:pPr marL="640080" lvl="1" indent="-228600" algn="l" rtl="0">
              <a:lnSpc>
                <a:spcPct val="100000"/>
              </a:lnSpc>
              <a:spcBef>
                <a:spcPts val="320"/>
              </a:spcBef>
              <a:spcAft>
                <a:spcPts val="0"/>
              </a:spcAft>
              <a:buSzPts val="1600"/>
              <a:buChar char="•"/>
            </a:pPr>
            <a:r>
              <a:rPr lang="en-US" sz="1600" b="1"/>
              <a:t>It supports the hiring of specialized officials.</a:t>
            </a:r>
            <a:endParaRPr/>
          </a:p>
          <a:p>
            <a:pPr marL="640080" lvl="1" indent="-228600" algn="l" rtl="0">
              <a:lnSpc>
                <a:spcPct val="100000"/>
              </a:lnSpc>
              <a:spcBef>
                <a:spcPts val="320"/>
              </a:spcBef>
              <a:spcAft>
                <a:spcPts val="0"/>
              </a:spcAft>
              <a:buSzPts val="1600"/>
              <a:buChar char="•"/>
            </a:pPr>
            <a:r>
              <a:rPr lang="en-US" sz="1600" b="1"/>
              <a:t>It follows Standard Operating Procedure. – </a:t>
            </a:r>
            <a:r>
              <a:rPr lang="en-US" sz="1600"/>
              <a:t>efficiency and predictability</a:t>
            </a:r>
            <a:endParaRPr/>
          </a:p>
          <a:p>
            <a:pPr marL="640080" lvl="1" indent="-228600" algn="l" rtl="0">
              <a:lnSpc>
                <a:spcPct val="100000"/>
              </a:lnSpc>
              <a:spcBef>
                <a:spcPts val="320"/>
              </a:spcBef>
              <a:spcAft>
                <a:spcPts val="0"/>
              </a:spcAft>
              <a:buSzPts val="1600"/>
              <a:buChar char="•"/>
            </a:pPr>
            <a:r>
              <a:rPr lang="en-US" sz="1600" b="1"/>
              <a:t>It sets no room for favoritism.</a:t>
            </a:r>
            <a:endParaRPr/>
          </a:p>
          <a:p>
            <a:pPr marL="640080" lvl="1" indent="-228600" algn="l" rtl="0">
              <a:lnSpc>
                <a:spcPct val="100000"/>
              </a:lnSpc>
              <a:spcBef>
                <a:spcPts val="320"/>
              </a:spcBef>
              <a:spcAft>
                <a:spcPts val="0"/>
              </a:spcAft>
              <a:buSzPts val="1600"/>
              <a:buChar char="•"/>
            </a:pPr>
            <a:r>
              <a:rPr lang="en-US" sz="1600" b="1"/>
              <a:t>It allows for merit-based hiring and promotion.</a:t>
            </a:r>
            <a:endParaRPr/>
          </a:p>
          <a:p>
            <a:pPr marL="640080" lvl="1" indent="-228600" algn="l" rtl="0">
              <a:lnSpc>
                <a:spcPct val="100000"/>
              </a:lnSpc>
              <a:spcBef>
                <a:spcPts val="320"/>
              </a:spcBef>
              <a:spcAft>
                <a:spcPts val="0"/>
              </a:spcAft>
              <a:buSzPts val="1600"/>
              <a:buChar char="•"/>
            </a:pPr>
            <a:r>
              <a:rPr lang="en-US" sz="1600" b="1"/>
              <a:t>It plays an important role in policy making.</a:t>
            </a:r>
            <a:endParaRPr/>
          </a:p>
          <a:p>
            <a:pPr marL="342900" lvl="0" indent="-228600" algn="l" rtl="0">
              <a:lnSpc>
                <a:spcPct val="100000"/>
              </a:lnSpc>
              <a:spcBef>
                <a:spcPts val="320"/>
              </a:spcBef>
              <a:spcAft>
                <a:spcPts val="0"/>
              </a:spcAft>
              <a:buSzPts val="1600"/>
              <a:buChar char="•"/>
            </a:pPr>
            <a:r>
              <a:rPr lang="en-US" sz="1600" b="1"/>
              <a:t>Disadvantages</a:t>
            </a:r>
            <a:endParaRPr/>
          </a:p>
          <a:p>
            <a:pPr marL="640080" lvl="1" indent="-228600" algn="l" rtl="0">
              <a:lnSpc>
                <a:spcPct val="100000"/>
              </a:lnSpc>
              <a:spcBef>
                <a:spcPts val="320"/>
              </a:spcBef>
              <a:spcAft>
                <a:spcPts val="0"/>
              </a:spcAft>
              <a:buSzPts val="1600"/>
              <a:buChar char="•"/>
            </a:pPr>
            <a:r>
              <a:rPr lang="en-US" sz="1600" b="1"/>
              <a:t>It can hamper achievement of results in time.</a:t>
            </a:r>
            <a:endParaRPr/>
          </a:p>
          <a:p>
            <a:pPr marL="640080" lvl="1" indent="-228600" algn="l" rtl="0">
              <a:lnSpc>
                <a:spcPct val="100000"/>
              </a:lnSpc>
              <a:spcBef>
                <a:spcPts val="320"/>
              </a:spcBef>
              <a:spcAft>
                <a:spcPts val="0"/>
              </a:spcAft>
              <a:buSzPts val="1600"/>
              <a:buChar char="•"/>
            </a:pPr>
            <a:r>
              <a:rPr lang="en-US" sz="1600" b="1"/>
              <a:t>It breeds boredom and can affect productivity. –</a:t>
            </a:r>
            <a:r>
              <a:rPr lang="en-US" sz="1600"/>
              <a:t>same routine – less productivity</a:t>
            </a:r>
            <a:endParaRPr/>
          </a:p>
          <a:p>
            <a:pPr marL="640080" lvl="1" indent="-228600" algn="l" rtl="0">
              <a:lnSpc>
                <a:spcPct val="100000"/>
              </a:lnSpc>
              <a:spcBef>
                <a:spcPts val="320"/>
              </a:spcBef>
              <a:spcAft>
                <a:spcPts val="0"/>
              </a:spcAft>
              <a:buSzPts val="1600"/>
              <a:buChar char="•"/>
            </a:pPr>
            <a:r>
              <a:rPr lang="en-US" sz="1600" b="1"/>
              <a:t>It results to passive and rule-based human beings. (restricts freedom of individual)</a:t>
            </a:r>
            <a:endParaRPr/>
          </a:p>
          <a:p>
            <a:pPr marL="640080" lvl="1" indent="-228600" algn="l" rtl="0">
              <a:lnSpc>
                <a:spcPct val="100000"/>
              </a:lnSpc>
              <a:spcBef>
                <a:spcPts val="320"/>
              </a:spcBef>
              <a:spcAft>
                <a:spcPts val="0"/>
              </a:spcAft>
              <a:buSzPts val="1600"/>
              <a:buChar char="•"/>
            </a:pPr>
            <a:r>
              <a:rPr lang="en-US" sz="1600" b="1"/>
              <a:t>It can result to inefficiency. (fixed salary and tasks)</a:t>
            </a:r>
            <a:endParaRPr sz="16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Organic Model</a:t>
            </a:r>
            <a:endParaRPr dirty="0"/>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b="1" dirty="0"/>
              <a:t>Organic Model </a:t>
            </a:r>
            <a:r>
              <a:rPr lang="en-US" dirty="0"/>
              <a:t>(</a:t>
            </a:r>
            <a:r>
              <a:rPr lang="en-US" dirty="0" err="1"/>
              <a:t>Likert</a:t>
            </a:r>
            <a:r>
              <a:rPr lang="en-US" dirty="0"/>
              <a: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dirty="0"/>
          </a:p>
          <a:p>
            <a:pPr marL="342900" lvl="0" indent="-228600" algn="l" rtl="0">
              <a:lnSpc>
                <a:spcPct val="100000"/>
              </a:lnSpc>
              <a:spcBef>
                <a:spcPts val="440"/>
              </a:spcBef>
              <a:spcAft>
                <a:spcPts val="0"/>
              </a:spcAft>
              <a:buSzPts val="2200"/>
              <a:buChar char="•"/>
            </a:pPr>
            <a:r>
              <a:rPr lang="en-US" dirty="0"/>
              <a:t>Organic organization model is a structure that is highly adaptive and flexible according to changing environment. </a:t>
            </a:r>
            <a:endParaRPr dirty="0"/>
          </a:p>
          <a:p>
            <a:pPr marL="342900" lvl="0" indent="-228600" algn="l" rtl="0">
              <a:lnSpc>
                <a:spcPct val="100000"/>
              </a:lnSpc>
              <a:spcBef>
                <a:spcPts val="440"/>
              </a:spcBef>
              <a:spcAft>
                <a:spcPts val="0"/>
              </a:spcAft>
              <a:buSzPts val="2200"/>
              <a:buChar char="•"/>
            </a:pPr>
            <a:r>
              <a:rPr lang="en-US" dirty="0"/>
              <a:t>They are more flexible and open. </a:t>
            </a:r>
            <a:endParaRPr dirty="0"/>
          </a:p>
          <a:p>
            <a:pPr marL="342900" lvl="0" indent="-228600" algn="l" rtl="0">
              <a:lnSpc>
                <a:spcPct val="100000"/>
              </a:lnSpc>
              <a:spcBef>
                <a:spcPts val="440"/>
              </a:spcBef>
              <a:spcAft>
                <a:spcPts val="0"/>
              </a:spcAft>
              <a:buSzPts val="2200"/>
              <a:buChar char="•"/>
            </a:pPr>
            <a:r>
              <a:rPr lang="en-US" dirty="0"/>
              <a:t>Tasks and role are less rigidly defined, allowing people to adjust to situational requirements. </a:t>
            </a:r>
            <a:endParaRPr dirty="0"/>
          </a:p>
          <a:p>
            <a:pPr marL="342900" lvl="0" indent="-228600" algn="l" rtl="0">
              <a:lnSpc>
                <a:spcPct val="100000"/>
              </a:lnSpc>
              <a:spcBef>
                <a:spcPts val="440"/>
              </a:spcBef>
              <a:spcAft>
                <a:spcPts val="0"/>
              </a:spcAft>
              <a:buSzPts val="2200"/>
              <a:buChar char="•"/>
            </a:pPr>
            <a:r>
              <a:rPr lang="en-US" dirty="0"/>
              <a:t>Communication is more multidirectional</a:t>
            </a:r>
            <a:r>
              <a:rPr lang="en-US" dirty="0" smtClean="0"/>
              <a:t>.</a:t>
            </a:r>
          </a:p>
          <a:p>
            <a:pPr marL="342900" lvl="0" indent="-228600">
              <a:spcBef>
                <a:spcPts val="440"/>
              </a:spcBef>
              <a:buSzPts val="2200"/>
            </a:pPr>
            <a:r>
              <a:rPr lang="en-US" dirty="0"/>
              <a:t>Manager’s role is to help employees to achieve their work rather than supervision</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Characteristics of Organic Model</a:t>
            </a:r>
            <a:endParaRPr/>
          </a:p>
          <a:p>
            <a:pPr marL="640080" lvl="1" indent="-228600" algn="l" rtl="0">
              <a:lnSpc>
                <a:spcPct val="100000"/>
              </a:lnSpc>
              <a:spcBef>
                <a:spcPts val="400"/>
              </a:spcBef>
              <a:spcAft>
                <a:spcPts val="0"/>
              </a:spcAft>
              <a:buSzPts val="2000"/>
              <a:buChar char="•"/>
            </a:pPr>
            <a:r>
              <a:rPr lang="en-US" b="1"/>
              <a:t>Cross Functional teams</a:t>
            </a:r>
            <a:endParaRPr/>
          </a:p>
          <a:p>
            <a:pPr marL="640080" lvl="1" indent="-228600" algn="l" rtl="0">
              <a:lnSpc>
                <a:spcPct val="100000"/>
              </a:lnSpc>
              <a:spcBef>
                <a:spcPts val="400"/>
              </a:spcBef>
              <a:spcAft>
                <a:spcPts val="0"/>
              </a:spcAft>
              <a:buSzPts val="2000"/>
              <a:buChar char="•"/>
            </a:pPr>
            <a:r>
              <a:rPr lang="en-US" b="1"/>
              <a:t>Cross hierarchical teams</a:t>
            </a:r>
            <a:endParaRPr/>
          </a:p>
          <a:p>
            <a:pPr marL="640080" lvl="1" indent="-228600" algn="l" rtl="0">
              <a:lnSpc>
                <a:spcPct val="100000"/>
              </a:lnSpc>
              <a:spcBef>
                <a:spcPts val="400"/>
              </a:spcBef>
              <a:spcAft>
                <a:spcPts val="0"/>
              </a:spcAft>
              <a:buSzPts val="2000"/>
              <a:buChar char="•"/>
            </a:pPr>
            <a:r>
              <a:rPr lang="en-US" b="1"/>
              <a:t>Free flow of information </a:t>
            </a:r>
            <a:endParaRPr/>
          </a:p>
          <a:p>
            <a:pPr marL="640080" lvl="1" indent="-228600" algn="l" rtl="0">
              <a:lnSpc>
                <a:spcPct val="100000"/>
              </a:lnSpc>
              <a:spcBef>
                <a:spcPts val="400"/>
              </a:spcBef>
              <a:spcAft>
                <a:spcPts val="0"/>
              </a:spcAft>
              <a:buSzPts val="2000"/>
              <a:buChar char="•"/>
            </a:pPr>
            <a:r>
              <a:rPr lang="en-US" b="1"/>
              <a:t>Wide span of control</a:t>
            </a:r>
            <a:endParaRPr/>
          </a:p>
          <a:p>
            <a:pPr marL="640080" lvl="1" indent="-228600" algn="l" rtl="0">
              <a:lnSpc>
                <a:spcPct val="100000"/>
              </a:lnSpc>
              <a:spcBef>
                <a:spcPts val="400"/>
              </a:spcBef>
              <a:spcAft>
                <a:spcPts val="0"/>
              </a:spcAft>
              <a:buSzPts val="2000"/>
              <a:buChar char="•"/>
            </a:pPr>
            <a:r>
              <a:rPr lang="en-US" b="1"/>
              <a:t>Low formalization</a:t>
            </a:r>
            <a:endParaRPr/>
          </a:p>
          <a:p>
            <a:pPr marL="640080" lvl="1" indent="-228600" algn="l" rtl="0">
              <a:lnSpc>
                <a:spcPct val="100000"/>
              </a:lnSpc>
              <a:spcBef>
                <a:spcPts val="400"/>
              </a:spcBef>
              <a:spcAft>
                <a:spcPts val="0"/>
              </a:spcAft>
              <a:buSzPts val="2000"/>
              <a:buChar char="•"/>
            </a:pPr>
            <a:r>
              <a:rPr lang="en-US" b="1"/>
              <a:t>Jobs are less standardized </a:t>
            </a:r>
            <a:endParaRPr/>
          </a:p>
          <a:p>
            <a:pPr marL="640080" lvl="1" indent="-228600" algn="l" rtl="0">
              <a:lnSpc>
                <a:spcPct val="100000"/>
              </a:lnSpc>
              <a:spcBef>
                <a:spcPts val="400"/>
              </a:spcBef>
              <a:spcAft>
                <a:spcPts val="0"/>
              </a:spcAft>
              <a:buSzPts val="2000"/>
              <a:buChar char="•"/>
            </a:pPr>
            <a:r>
              <a:rPr lang="en-US" b="1"/>
              <a:t>Fewer rules and regulations </a:t>
            </a:r>
            <a:endParaRPr/>
          </a:p>
          <a:p>
            <a:pPr marL="640080" lvl="1" indent="-228600" algn="l" rtl="0">
              <a:lnSpc>
                <a:spcPct val="100000"/>
              </a:lnSpc>
              <a:spcBef>
                <a:spcPts val="400"/>
              </a:spcBef>
              <a:spcAft>
                <a:spcPts val="0"/>
              </a:spcAft>
              <a:buSzPts val="2000"/>
              <a:buChar char="•"/>
            </a:pPr>
            <a:r>
              <a:rPr lang="en-US" b="1"/>
              <a:t>Decentralization of decision</a:t>
            </a:r>
            <a:endParaRPr/>
          </a:p>
          <a:p>
            <a:pPr marL="640080" lvl="1" indent="-228600" algn="l" rtl="0">
              <a:lnSpc>
                <a:spcPct val="100000"/>
              </a:lnSpc>
              <a:spcBef>
                <a:spcPts val="400"/>
              </a:spcBef>
              <a:spcAft>
                <a:spcPts val="0"/>
              </a:spcAft>
              <a:buSzPts val="2000"/>
              <a:buChar char="•"/>
            </a:pPr>
            <a:r>
              <a:rPr lang="en-US" b="1"/>
              <a:t>Emphasize on expertise rather than authority</a:t>
            </a:r>
            <a:endParaRPr b="1"/>
          </a:p>
          <a:p>
            <a:pPr marL="640080" lvl="1" indent="-101600" algn="l" rtl="0">
              <a:lnSpc>
                <a:spcPct val="100000"/>
              </a:lnSpc>
              <a:spcBef>
                <a:spcPts val="400"/>
              </a:spcBef>
              <a:spcAft>
                <a:spcPts val="0"/>
              </a:spcAft>
              <a:buSzPts val="2000"/>
              <a:buNone/>
            </a:pP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Matrix Management</a:t>
            </a:r>
            <a:endParaRPr/>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Accepts that bureaucratic model is too restrictive</a:t>
            </a:r>
            <a:endParaRPr dirty="0"/>
          </a:p>
          <a:p>
            <a:pPr marL="342900" lvl="0" indent="-228600" algn="l" rtl="0">
              <a:lnSpc>
                <a:spcPct val="100000"/>
              </a:lnSpc>
              <a:spcBef>
                <a:spcPts val="440"/>
              </a:spcBef>
              <a:spcAft>
                <a:spcPts val="0"/>
              </a:spcAft>
              <a:buSzPts val="2200"/>
              <a:buChar char="•"/>
            </a:pPr>
            <a:r>
              <a:rPr lang="en-US" dirty="0"/>
              <a:t>Work may be project-based</a:t>
            </a:r>
            <a:endParaRPr dirty="0"/>
          </a:p>
          <a:p>
            <a:pPr marL="342900" lvl="0" indent="-228600" algn="l" rtl="0">
              <a:lnSpc>
                <a:spcPct val="100000"/>
              </a:lnSpc>
              <a:spcBef>
                <a:spcPts val="440"/>
              </a:spcBef>
              <a:spcAft>
                <a:spcPts val="0"/>
              </a:spcAft>
              <a:buSzPts val="2200"/>
              <a:buChar char="•"/>
            </a:pPr>
            <a:r>
              <a:rPr lang="en-US" dirty="0"/>
              <a:t>Employees may be working on several projects simultaneously</a:t>
            </a:r>
            <a:endParaRPr dirty="0"/>
          </a:p>
          <a:p>
            <a:pPr marL="342900" lvl="0" indent="-228600" algn="l" rtl="0">
              <a:lnSpc>
                <a:spcPct val="100000"/>
              </a:lnSpc>
              <a:spcBef>
                <a:spcPts val="440"/>
              </a:spcBef>
              <a:spcAft>
                <a:spcPts val="0"/>
              </a:spcAft>
              <a:buSzPts val="2200"/>
              <a:buChar char="•"/>
            </a:pPr>
            <a:r>
              <a:rPr lang="en-US" dirty="0"/>
              <a:t>Employees may answer to several managers at </a:t>
            </a:r>
            <a:r>
              <a:rPr lang="en-US" dirty="0" smtClean="0"/>
              <a:t>once</a:t>
            </a:r>
          </a:p>
          <a:p>
            <a:pPr marL="342900" lvl="0" indent="-228600">
              <a:spcBef>
                <a:spcPts val="440"/>
              </a:spcBef>
              <a:buSzPts val="2200"/>
            </a:pPr>
            <a:r>
              <a:rPr lang="en-US" dirty="0"/>
              <a:t>R</a:t>
            </a:r>
            <a:r>
              <a:rPr lang="en-US" dirty="0" smtClean="0"/>
              <a:t>equires </a:t>
            </a:r>
            <a:r>
              <a:rPr lang="en-US" dirty="0"/>
              <a:t>rules that will enable possible conflicts to be resolved.</a:t>
            </a:r>
            <a:r>
              <a:rPr lang="en-US" dirty="0"/>
              <a:t> </a:t>
            </a:r>
            <a:br>
              <a:rPr lang="en-US" dirty="0"/>
            </a:b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How to group together activities and tasks</a:t>
            </a:r>
            <a:endParaRPr/>
          </a:p>
          <a:p>
            <a:pPr marL="342900" lvl="0" indent="-228600" algn="l" rtl="0">
              <a:lnSpc>
                <a:spcPct val="100000"/>
              </a:lnSpc>
              <a:spcBef>
                <a:spcPts val="440"/>
              </a:spcBef>
              <a:spcAft>
                <a:spcPts val="0"/>
              </a:spcAft>
              <a:buSzPts val="2200"/>
              <a:buChar char="•"/>
            </a:pPr>
            <a:r>
              <a:rPr lang="en-US"/>
              <a:t>Primary Activities</a:t>
            </a:r>
            <a:endParaRPr/>
          </a:p>
          <a:p>
            <a:pPr marL="640080" lvl="1" indent="-228600" algn="l" rtl="0">
              <a:lnSpc>
                <a:spcPct val="100000"/>
              </a:lnSpc>
              <a:spcBef>
                <a:spcPts val="400"/>
              </a:spcBef>
              <a:spcAft>
                <a:spcPts val="0"/>
              </a:spcAft>
              <a:buSzPts val="2000"/>
              <a:buChar char="•"/>
            </a:pPr>
            <a:r>
              <a:rPr lang="en-US"/>
              <a:t>Operations – Core business</a:t>
            </a:r>
            <a:endParaRPr/>
          </a:p>
          <a:p>
            <a:pPr marL="342900" lvl="0" indent="-228600" algn="l" rtl="0">
              <a:lnSpc>
                <a:spcPct val="100000"/>
              </a:lnSpc>
              <a:spcBef>
                <a:spcPts val="440"/>
              </a:spcBef>
              <a:spcAft>
                <a:spcPts val="0"/>
              </a:spcAft>
              <a:buSzPts val="2200"/>
              <a:buChar char="•"/>
            </a:pPr>
            <a:r>
              <a:rPr lang="en-US"/>
              <a:t>Administration</a:t>
            </a:r>
            <a:endParaRPr/>
          </a:p>
          <a:p>
            <a:pPr marL="640080" lvl="1" indent="-228600" algn="l" rtl="0">
              <a:lnSpc>
                <a:spcPct val="100000"/>
              </a:lnSpc>
              <a:spcBef>
                <a:spcPts val="400"/>
              </a:spcBef>
              <a:spcAft>
                <a:spcPts val="0"/>
              </a:spcAft>
              <a:buSzPts val="2000"/>
              <a:buChar char="•"/>
            </a:pPr>
            <a:r>
              <a:rPr lang="en-US"/>
              <a:t>Pay bills</a:t>
            </a:r>
            <a:endParaRPr/>
          </a:p>
          <a:p>
            <a:pPr marL="640080" lvl="1" indent="-228600" algn="l" rtl="0">
              <a:lnSpc>
                <a:spcPct val="100000"/>
              </a:lnSpc>
              <a:spcBef>
                <a:spcPts val="400"/>
              </a:spcBef>
              <a:spcAft>
                <a:spcPts val="0"/>
              </a:spcAft>
              <a:buSzPts val="2000"/>
              <a:buChar char="•"/>
            </a:pPr>
            <a:r>
              <a:rPr lang="en-US"/>
              <a:t>Hire staff</a:t>
            </a:r>
            <a:endParaRPr/>
          </a:p>
          <a:p>
            <a:pPr marL="342900" lvl="0" indent="-228600" algn="l" rtl="0">
              <a:lnSpc>
                <a:spcPct val="100000"/>
              </a:lnSpc>
              <a:spcBef>
                <a:spcPts val="440"/>
              </a:spcBef>
              <a:spcAft>
                <a:spcPts val="0"/>
              </a:spcAft>
              <a:buSzPts val="2200"/>
              <a:buChar char="•"/>
            </a:pPr>
            <a:r>
              <a:rPr lang="en-US"/>
              <a:t>Sales and Marketing </a:t>
            </a:r>
            <a:endParaRPr/>
          </a:p>
          <a:p>
            <a:pPr marL="342900" lvl="0" indent="-228600" algn="l" rtl="0">
              <a:lnSpc>
                <a:spcPct val="100000"/>
              </a:lnSpc>
              <a:spcBef>
                <a:spcPts val="440"/>
              </a:spcBef>
              <a:spcAft>
                <a:spcPts val="0"/>
              </a:spcAft>
              <a:buSzPts val="2200"/>
              <a:buChar char="•"/>
            </a:pPr>
            <a:r>
              <a:rPr lang="en-US"/>
              <a:t>Research and Development</a:t>
            </a:r>
            <a:endParaRPr/>
          </a:p>
          <a:p>
            <a:pPr marL="342900" lvl="0" indent="-228600" algn="l" rtl="0">
              <a:lnSpc>
                <a:spcPct val="100000"/>
              </a:lnSpc>
              <a:spcBef>
                <a:spcPts val="440"/>
              </a:spcBef>
              <a:spcAft>
                <a:spcPts val="0"/>
              </a:spcAft>
              <a:buSzPts val="2200"/>
              <a:buChar char="•"/>
            </a:pPr>
            <a:r>
              <a:rPr lang="en-US"/>
              <a:t>Different operations in different organizations but administration varies less</a:t>
            </a:r>
            <a:endParaRPr/>
          </a:p>
          <a:p>
            <a:pPr marL="342900" lvl="0" indent="-228600" algn="l" rtl="0">
              <a:lnSpc>
                <a:spcPct val="100000"/>
              </a:lnSpc>
              <a:spcBef>
                <a:spcPts val="440"/>
              </a:spcBef>
              <a:spcAft>
                <a:spcPts val="0"/>
              </a:spcAft>
              <a:buSzPts val="2200"/>
              <a:buChar char="•"/>
            </a:pPr>
            <a:r>
              <a:rPr lang="en-US"/>
              <a:t>Sales and Marketing activity not specific to commercial organizations</a:t>
            </a:r>
            <a:endParaRPr/>
          </a:p>
          <a:p>
            <a:pPr marL="342900" lvl="0" indent="-88900" algn="l" rtl="0">
              <a:lnSpc>
                <a:spcPct val="100000"/>
              </a:lnSpc>
              <a:spcBef>
                <a:spcPts val="440"/>
              </a:spcBef>
              <a:spcAft>
                <a:spcPts val="0"/>
              </a:spcAft>
              <a:buSzPts val="2200"/>
              <a:buNone/>
            </a:pPr>
            <a:endParaRPr/>
          </a:p>
          <a:p>
            <a:pPr marL="342900" lvl="0" indent="-88900" algn="l" rtl="0">
              <a:lnSpc>
                <a:spcPct val="100000"/>
              </a:lnSpc>
              <a:spcBef>
                <a:spcPts val="440"/>
              </a:spcBef>
              <a:spcAft>
                <a:spcPts val="0"/>
              </a:spcAft>
              <a:buSzPts val="2200"/>
              <a:buNone/>
            </a:pPr>
            <a:endParaRPr/>
          </a:p>
          <a:p>
            <a:pPr marL="640080" lvl="1" indent="-101600" algn="l" rtl="0">
              <a:lnSpc>
                <a:spcPct val="100000"/>
              </a:lnSpc>
              <a:spcBef>
                <a:spcPts val="400"/>
              </a:spcBef>
              <a:spcAft>
                <a:spcPts val="0"/>
              </a:spcAft>
              <a:buSzPts val="20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Structure based on – Medium Sized Companies</a:t>
            </a:r>
            <a:endParaRPr/>
          </a:p>
          <a:p>
            <a:pPr marL="1005839" lvl="2" indent="-228600" algn="l" rtl="0">
              <a:lnSpc>
                <a:spcPct val="100000"/>
              </a:lnSpc>
              <a:spcBef>
                <a:spcPts val="360"/>
              </a:spcBef>
              <a:spcAft>
                <a:spcPts val="0"/>
              </a:spcAft>
              <a:buSzPts val="1800"/>
              <a:buChar char="•"/>
            </a:pPr>
            <a:r>
              <a:rPr lang="en-US"/>
              <a:t>Administrative division</a:t>
            </a:r>
            <a:endParaRPr/>
          </a:p>
          <a:p>
            <a:pPr marL="1005839" lvl="2" indent="-228600" algn="l" rtl="0">
              <a:lnSpc>
                <a:spcPct val="100000"/>
              </a:lnSpc>
              <a:spcBef>
                <a:spcPts val="360"/>
              </a:spcBef>
              <a:spcAft>
                <a:spcPts val="0"/>
              </a:spcAft>
              <a:buSzPts val="1800"/>
              <a:buChar char="•"/>
            </a:pPr>
            <a:r>
              <a:rPr lang="en-US"/>
              <a:t>Operations division</a:t>
            </a:r>
            <a:endParaRPr/>
          </a:p>
          <a:p>
            <a:pPr marL="1005839" lvl="2" indent="-228600" algn="l" rtl="0">
              <a:lnSpc>
                <a:spcPct val="100000"/>
              </a:lnSpc>
              <a:spcBef>
                <a:spcPts val="360"/>
              </a:spcBef>
              <a:spcAft>
                <a:spcPts val="0"/>
              </a:spcAft>
              <a:buSzPts val="1800"/>
              <a:buChar char="•"/>
            </a:pPr>
            <a:r>
              <a:rPr lang="en-US"/>
              <a:t>Sales and Marketing division</a:t>
            </a:r>
            <a:endParaRPr/>
          </a:p>
          <a:p>
            <a:pPr marL="1005839" lvl="2" indent="-228600" algn="l" rtl="0">
              <a:lnSpc>
                <a:spcPct val="100000"/>
              </a:lnSpc>
              <a:spcBef>
                <a:spcPts val="360"/>
              </a:spcBef>
              <a:spcAft>
                <a:spcPts val="0"/>
              </a:spcAft>
              <a:buSzPts val="1800"/>
              <a:buChar char="•"/>
            </a:pPr>
            <a:r>
              <a:rPr lang="en-US"/>
              <a:t>R&amp;D Division</a:t>
            </a:r>
            <a:endParaRPr/>
          </a:p>
          <a:p>
            <a:pPr marL="640080" lvl="1" indent="-101600" algn="l" rtl="0">
              <a:lnSpc>
                <a:spcPct val="100000"/>
              </a:lnSpc>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Multinational Companies</a:t>
            </a:r>
            <a:endParaRPr/>
          </a:p>
          <a:p>
            <a:pPr marL="640080" lvl="1" indent="-228600" algn="l" rtl="0">
              <a:lnSpc>
                <a:spcPct val="100000"/>
              </a:lnSpc>
              <a:spcBef>
                <a:spcPts val="400"/>
              </a:spcBef>
              <a:spcAft>
                <a:spcPts val="0"/>
              </a:spcAft>
              <a:buSzPts val="2000"/>
              <a:buChar char="•"/>
            </a:pPr>
            <a:r>
              <a:rPr lang="en-US"/>
              <a:t>Linguistic and Cultural factors</a:t>
            </a:r>
            <a:endParaRPr/>
          </a:p>
          <a:p>
            <a:pPr marL="1005839" lvl="2" indent="-228600" algn="l" rtl="0">
              <a:lnSpc>
                <a:spcPct val="100000"/>
              </a:lnSpc>
              <a:spcBef>
                <a:spcPts val="360"/>
              </a:spcBef>
              <a:spcAft>
                <a:spcPts val="0"/>
              </a:spcAft>
              <a:buSzPts val="1800"/>
              <a:buChar char="•"/>
            </a:pPr>
            <a:r>
              <a:rPr lang="en-US"/>
              <a:t>Sales and Marketing locally based</a:t>
            </a:r>
            <a:endParaRPr/>
          </a:p>
          <a:p>
            <a:pPr marL="640080" lvl="1" indent="-228600" algn="l" rtl="0">
              <a:lnSpc>
                <a:spcPct val="100000"/>
              </a:lnSpc>
              <a:spcBef>
                <a:spcPts val="400"/>
              </a:spcBef>
              <a:spcAft>
                <a:spcPts val="0"/>
              </a:spcAft>
              <a:buSzPts val="2000"/>
              <a:buChar char="•"/>
            </a:pPr>
            <a:r>
              <a:rPr lang="en-US"/>
              <a:t>CGI – Big IT services company based in Montreal</a:t>
            </a:r>
            <a:endParaRPr/>
          </a:p>
          <a:p>
            <a:pPr marL="1005839" lvl="2" indent="-228600" algn="l" rtl="0">
              <a:lnSpc>
                <a:spcPct val="100000"/>
              </a:lnSpc>
              <a:spcBef>
                <a:spcPts val="360"/>
              </a:spcBef>
              <a:spcAft>
                <a:spcPts val="0"/>
              </a:spcAft>
              <a:buSzPts val="1800"/>
              <a:buChar char="•"/>
            </a:pPr>
            <a:r>
              <a:rPr lang="en-US"/>
              <a:t>Operates in 40 countries</a:t>
            </a:r>
            <a:endParaRPr/>
          </a:p>
          <a:p>
            <a:pPr marL="1005839" lvl="2" indent="-228600" algn="l" rtl="0">
              <a:lnSpc>
                <a:spcPct val="100000"/>
              </a:lnSpc>
              <a:spcBef>
                <a:spcPts val="360"/>
              </a:spcBef>
              <a:spcAft>
                <a:spcPts val="0"/>
              </a:spcAft>
              <a:buSzPts val="1800"/>
              <a:buChar char="•"/>
            </a:pPr>
            <a:r>
              <a:rPr lang="en-US"/>
              <a:t>Operations structured into 6 geographically based divisions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3790</TotalTime>
  <Words>1181</Words>
  <Application>Microsoft Office PowerPoint</Application>
  <PresentationFormat>On-screen Show (4:3)</PresentationFormat>
  <Paragraphs>210</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Structures and Management of Organizations Chapter 4</vt:lpstr>
      <vt:lpstr>Organizational Models</vt:lpstr>
      <vt:lpstr>The Bureaucratic Model </vt:lpstr>
      <vt:lpstr>Organic Model</vt:lpstr>
      <vt:lpstr>Organic Model</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Mixed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Cadbury Schweppes  </vt:lpstr>
      <vt:lpstr>Cadbury Schweppes  </vt:lpstr>
      <vt:lpstr>Structuring Principles Mixed Structure</vt:lpstr>
      <vt:lpstr>Job Design</vt:lpstr>
      <vt:lpstr>Job Design IT Industry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cp:lastModifiedBy>Waqas</cp:lastModifiedBy>
  <cp:revision>6</cp:revision>
  <dcterms:modified xsi:type="dcterms:W3CDTF">2023-09-06T08:58:59Z</dcterms:modified>
</cp:coreProperties>
</file>