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1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5" name="Google Shape;2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2" name="Google Shape;2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1" name="Google Shape;2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0" name="Google Shape;2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9" name="Google Shape;2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8" name="Google Shape;2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7" name="Google Shape;30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6" name="Google Shape;3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5" name="Google Shape;3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4" name="Google Shape;3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3" name="Google Shape;3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2" name="Google Shape;35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1" name="Google Shape;3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0" name="Google Shape;37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9" name="Google Shape;3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8" name="Google Shape;3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7" name="Google Shape;39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6" name="Google Shape;40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5" name="Google Shape;4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4" name="Google Shape;42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3" name="Google Shape;43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2" name="Google Shape;44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1" name="Google Shape;45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0" name="Google Shape;4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9" name="Google Shape;46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8" name="Google Shape;47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7" name="Google Shape;48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4" name="Google Shape;50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3" name="Google Shape;5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2" name="Google Shape;52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1" name="Google Shape;53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0" name="Google Shape;54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9" name="Google Shape;54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58" name="Google Shape;55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7" name="Google Shape;56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5" name="Google Shape;57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84" name="Google Shape;58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5" name="Google Shape;58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93" name="Google Shape;59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4" name="Google Shape;59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1" name="Google Shape;2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2.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7</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213" name="Google Shape;213;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Ethical dilemma: how much additional cost and effort should be expended to ensure products and services meet customers’ expectations?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First release of software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Organizations avoid buying the first release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 prohibit its use in critical systems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Usually has many defects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Established software products can also falter:</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When operating conditions change</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214" name="Google Shape;214;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15" name="Google Shape;215;p3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221" name="Google Shape;221;p34"/>
          <p:cNvSpPr txBox="1"/>
          <p:nvPr>
            <p:ph idx="1" type="body"/>
          </p:nvPr>
        </p:nvSpPr>
        <p:spPr>
          <a:xfrm>
            <a:off x="533400" y="13716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Established software products can also falter:</a:t>
            </a:r>
            <a:endParaRPr/>
          </a:p>
          <a:p>
            <a:pPr indent="-285750" lvl="1" marL="742950" marR="0" rtl="0" algn="l">
              <a:lnSpc>
                <a:spcPct val="100000"/>
              </a:lnSpc>
              <a:spcBef>
                <a:spcPts val="560"/>
              </a:spcBef>
              <a:spcAft>
                <a:spcPts val="0"/>
              </a:spcAft>
              <a:buClr>
                <a:srgbClr val="222222"/>
              </a:buClr>
              <a:buSzPts val="2800"/>
              <a:buFont typeface="Arial"/>
              <a:buChar char="–"/>
            </a:pPr>
            <a:r>
              <a:rPr b="0" i="0" lang="en-US" sz="2800" u="none" cap="none" strike="noStrike">
                <a:solidFill>
                  <a:srgbClr val="222222"/>
                </a:solidFill>
                <a:latin typeface="Arial"/>
                <a:ea typeface="Arial"/>
                <a:cs typeface="Arial"/>
                <a:sym typeface="Arial"/>
              </a:rPr>
              <a:t>When operating conditions change the software - </a:t>
            </a:r>
            <a:r>
              <a:rPr b="0" i="0" lang="en-US" sz="2400" u="none" cap="none" strike="noStrike">
                <a:solidFill>
                  <a:srgbClr val="222222"/>
                </a:solidFill>
                <a:latin typeface="Arial"/>
                <a:ea typeface="Arial"/>
                <a:cs typeface="Arial"/>
                <a:sym typeface="Arial"/>
              </a:rPr>
              <a:t>in the Cincinnati Bell telephone switch had been thoroughly tested and had operated successfully for months after it was deployed. Later that year, however, when the time changed from daylight saving time to standard time, the switch failed because it was overwhelmed by the number of calls to the local “official time” phone number from people who wanted to set their clocks. The large increase in the number of simultaneous calls to the same number was a change in operating conditions that no one had anticipated.</a:t>
            </a:r>
            <a:endParaRPr/>
          </a:p>
        </p:txBody>
      </p:sp>
      <p:sp>
        <p:nvSpPr>
          <p:cNvPr id="222" name="Google Shape;222;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Importance of Software Quality</a:t>
            </a:r>
            <a:endParaRPr/>
          </a:p>
        </p:txBody>
      </p:sp>
      <p:sp>
        <p:nvSpPr>
          <p:cNvPr id="230" name="Google Shape;230;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Business information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Set of interrelated components including: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Hardware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Databases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Networks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People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Procedures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Collect and process data and disseminate the output</a:t>
            </a:r>
            <a:endParaRPr/>
          </a:p>
        </p:txBody>
      </p:sp>
      <p:sp>
        <p:nvSpPr>
          <p:cNvPr id="231" name="Google Shape;231;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32" name="Google Shape;232;p3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Importance of Software Quality (cont’d.)</a:t>
            </a:r>
            <a:endParaRPr/>
          </a:p>
        </p:txBody>
      </p:sp>
      <p:sp>
        <p:nvSpPr>
          <p:cNvPr id="239" name="Google Shape;239;p3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Business information system examples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Manufacturer’s order-processing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Bank’s electronic-funds transfer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Airline’s online ticket reservation system</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Decision support system (DSS)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to improve decision making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is used to control industrial processes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controls the operation of many industrial and consumer products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40" name="Google Shape;240;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1" name="Google Shape;241;p3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Importance of Software Quality (cont’d.)</a:t>
            </a:r>
            <a:endParaRPr/>
          </a:p>
        </p:txBody>
      </p:sp>
      <p:sp>
        <p:nvSpPr>
          <p:cNvPr id="248" name="Google Shape;248;p3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Mismanaged software can be fatal to a business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Ethical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How much effort and money to invest to ensure high-quality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Whether products could cause damage and what the legal exposure would be if they did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use of software introduces product liability issues – concerns for executives</a:t>
            </a:r>
            <a:endParaRPr/>
          </a:p>
          <a:p>
            <a:pPr indent="-133350" lvl="1" marL="74295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49" name="Google Shape;249;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0" name="Google Shape;250;p3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a:t>
            </a:r>
            <a:endParaRPr/>
          </a:p>
        </p:txBody>
      </p:sp>
      <p:sp>
        <p:nvSpPr>
          <p:cNvPr id="257" name="Google Shape;257;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Product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Liability of manufacturers, sellers and others for injuries caused by defective products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Ford truck stalled because of a software defect in the truck’s fuel injector. In the ensuing accident, a young child was killed.</a:t>
            </a:r>
            <a:r>
              <a:rPr b="0" i="0" lang="en-US" sz="400" u="none">
                <a:solidFill>
                  <a:srgbClr val="222222"/>
                </a:solidFill>
                <a:latin typeface="Arial"/>
                <a:ea typeface="Arial"/>
                <a:cs typeface="Arial"/>
                <a:sym typeface="Arial"/>
              </a:rPr>
              <a:t>1 </a:t>
            </a:r>
            <a:r>
              <a:rPr b="0" i="0" lang="en-US" sz="2200" u="none">
                <a:solidFill>
                  <a:srgbClr val="222222"/>
                </a:solidFill>
                <a:latin typeface="Arial"/>
                <a:ea typeface="Arial"/>
                <a:cs typeface="Arial"/>
                <a:sym typeface="Arial"/>
              </a:rPr>
              <a:t>A state supreme court later affirmed an award of $7.5 million in punitive damages against the manufacturer.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 October 2008, a faulty onboard computer caused a Qantas passenger flight en route to Perth from Singapore to plunge some 8,000 feet in 10 seconds, injuring 46 passengers.</a:t>
            </a:r>
            <a:endParaRPr/>
          </a:p>
        </p:txBody>
      </p:sp>
      <p:sp>
        <p:nvSpPr>
          <p:cNvPr id="258" name="Google Shape;258;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9" name="Google Shape;259;p3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a:t>
            </a:r>
            <a:endParaRPr/>
          </a:p>
        </p:txBody>
      </p:sp>
      <p:sp>
        <p:nvSpPr>
          <p:cNvPr id="266" name="Google Shape;266;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Product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There is no federal product liability law</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Mainly common law - state level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defect can cause lawsuit if</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Injury-death</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Loss of revenue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Increase in cost</a:t>
            </a:r>
            <a:endParaRPr/>
          </a:p>
        </p:txBody>
      </p:sp>
      <p:sp>
        <p:nvSpPr>
          <p:cNvPr id="267" name="Google Shape;267;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68" name="Google Shape;268;p3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a:t>
            </a:r>
            <a:endParaRPr/>
          </a:p>
        </p:txBody>
      </p:sp>
      <p:sp>
        <p:nvSpPr>
          <p:cNvPr id="275" name="Google Shape;275;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liability claims are based 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Strict liability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Negligence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Breach of warranty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Misrepresentation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Defendant held responsible for the injury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Regardless of negligence or intent</a:t>
            </a:r>
            <a:endParaRPr/>
          </a:p>
        </p:txBody>
      </p:sp>
      <p:sp>
        <p:nvSpPr>
          <p:cNvPr id="276" name="Google Shape;276;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77" name="Google Shape;277;p4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284" name="Google Shape;284;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Plaintiff must prove only that the software product is defective or unreasonably dangerous and that the defect caused the injury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requirement to prove that the manufacturer was careless or negligent or to prove who caused the defect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All parties in the chain of distribution are liable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Manufacturer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Subcontractors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Distributors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285" name="Google Shape;285;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86" name="Google Shape;286;p4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293" name="Google Shape;293;p4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Defendants defense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Doctrine of supervening event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Government contractor defense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Expired statute of limitations</a:t>
            </a:r>
            <a:endParaRPr/>
          </a:p>
        </p:txBody>
      </p:sp>
      <p:sp>
        <p:nvSpPr>
          <p:cNvPr id="294" name="Google Shape;294;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95" name="Google Shape;295;p4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Why do companies require high-quality software in business systems, industrial process control systems, and consumer products?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potential ethical issues do software manufacturers face in making trade-offs between project schedules, project costs, and software quality?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four most common types of software product liability claims?</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02" name="Google Shape;302;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Negligence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Failure to do what a reasonable person would do, or doing something that a reasonable person would not do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Responsibility is limited to defects that could have been detected and corrected through “reasonable” software development practices</a:t>
            </a:r>
            <a:endParaRPr/>
          </a:p>
        </p:txBody>
      </p:sp>
      <p:sp>
        <p:nvSpPr>
          <p:cNvPr id="303" name="Google Shape;303;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4" name="Google Shape;304;p4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11" name="Google Shape;311;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Negligence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Area of great risk for software manufacturers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Defense of negligence may include: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Legal justification for the alleged misconduct</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Demonstration that the plaintiffs’ own actions contributed to injuries (contributory negligence)</a:t>
            </a:r>
            <a:endParaRPr/>
          </a:p>
        </p:txBody>
      </p:sp>
      <p:sp>
        <p:nvSpPr>
          <p:cNvPr id="312" name="Google Shape;312;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13" name="Google Shape;313;p4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20" name="Google Shape;320;p4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Warranty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Assures buyers or lessees that a product meets certain standards of quality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May be expressly stated or implied by law</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Breach of warranty claim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When the product fails to meet the terms of its warranty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Plaintiff must have a valid contract that the supplier did not fulfill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 be extremely difficult to prove because the software supplier writes the warranty to limit liability</a:t>
            </a:r>
            <a:endParaRPr/>
          </a:p>
        </p:txBody>
      </p:sp>
      <p:sp>
        <p:nvSpPr>
          <p:cNvPr id="321" name="Google Shape;321;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22" name="Google Shape;322;p4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29" name="Google Shape;329;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Intentional misrepresentation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Seller or lessor either misrepresents the quality of a product or conceals a defect in 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Forms of representation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Advertising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Salespersons’ comments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Invoices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Shipping labels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Most software manufacturers use limited warranties and disclaimers to avoid any claim of misrepresentation.</a:t>
            </a:r>
            <a:endParaRPr/>
          </a:p>
        </p:txBody>
      </p:sp>
      <p:sp>
        <p:nvSpPr>
          <p:cNvPr id="330" name="Google Shape;330;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31" name="Google Shape;331;p4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a:t>
            </a:r>
            <a:endParaRPr/>
          </a:p>
        </p:txBody>
      </p:sp>
      <p:sp>
        <p:nvSpPr>
          <p:cNvPr id="338" name="Google Shape;338;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Large software project roles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System analysts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Programmers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Architects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Database specialists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Project managers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Documentation specialists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Trainers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Testers</a:t>
            </a:r>
            <a:endParaRPr/>
          </a:p>
        </p:txBody>
      </p:sp>
      <p:sp>
        <p:nvSpPr>
          <p:cNvPr id="339" name="Google Shape;339;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47" name="Google Shape;347;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development methodology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Standard, proven work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Controlled and orderly progress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activities in software development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individual and group responsibilities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Recommends specific techniques for activities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Offers guidelines for managing the quality of software during various stages of development</a:t>
            </a:r>
            <a:endParaRPr/>
          </a:p>
        </p:txBody>
      </p:sp>
      <p:sp>
        <p:nvSpPr>
          <p:cNvPr id="348" name="Google Shape;348;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9" name="Google Shape;349;p4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56" name="Google Shape;356;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Easier and cheaper to avoid software problems at the beginning than to attempt to fix damages after the fact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Cost to identify and remove a defect in an early stage can be up to 100 times less than removing a defect in distributed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Identify and remove errors early in the development process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Cost-saving measure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Most efficient way to improve software quality</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357" name="Google Shape;357;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58" name="Google Shape;358;p4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65" name="Google Shape;365;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Effective methodology protects from legal liability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Reduces the number of software errors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If an organization follows widely accepted development methods, negligence on its part is harder to prove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quality assurance (QA) refers to methods within the development cycle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Guarantee reliable operation of product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Are applied at each stage in the development cycle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Include testing before the product ships</a:t>
            </a:r>
            <a:endParaRPr/>
          </a:p>
        </p:txBody>
      </p:sp>
      <p:sp>
        <p:nvSpPr>
          <p:cNvPr id="366" name="Google Shape;366;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7" name="Google Shape;367;p5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74" name="Google Shape;374;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Dynamic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Black-box testing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Tester has no knowledge of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White-box testing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Testing all possible logic paths in the software unit, with thorough knowledge of the logic</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Makes each program statement execute at least once</a:t>
            </a:r>
            <a:endParaRPr/>
          </a:p>
          <a:p>
            <a:pPr indent="-88900" lvl="2" marL="11430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a:p>
            <a:pPr indent="-88900" lvl="2" marL="11430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375" name="Google Shape;375;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76" name="Google Shape;376;p5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83" name="Google Shape;383;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Static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Static analyzers are run against the new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Looks for suspicious patterns in programs that might indicate a defect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Integration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Occurs after successful unit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units are combined into an integrated subsystem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Ensures that all linkages among various subsystems work successfully</a:t>
            </a:r>
            <a:endParaRPr/>
          </a:p>
        </p:txBody>
      </p:sp>
      <p:sp>
        <p:nvSpPr>
          <p:cNvPr id="384" name="Google Shape;384;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85" name="Google Shape;385;p5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151" name="Google Shape;151;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essential components of a software development methodology, and what are the benefits of using such a methodology?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How can the Capability Maturity Model Integration improve an organization’s software development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a safety-critical system, and what special actions are required during its development?</a:t>
            </a:r>
            <a:endParaRPr/>
          </a:p>
        </p:txBody>
      </p:sp>
      <p:sp>
        <p:nvSpPr>
          <p:cNvPr id="152" name="Google Shape;152;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92" name="Google Shape;392;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System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Occurs after successful integration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Various subsystems are combined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Tests the entire system as a complete entity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User acceptance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Independent testing performed by trained end users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Ensures that the system operates as they expect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393" name="Google Shape;393;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94" name="Google Shape;394;p5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a:t>
            </a:r>
            <a:endParaRPr/>
          </a:p>
        </p:txBody>
      </p:sp>
      <p:sp>
        <p:nvSpPr>
          <p:cNvPr id="401" name="Google Shape;401;p5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Process improvement approach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Defined by the Software Engineering Institute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At Carnegie Mellon University in Pittsburgh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Defines essential elements of effective processes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General enough to evaluate and improve almost any process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Frequently used to assess software development practices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402" name="Google Shape;402;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03" name="Google Shape;403;p5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 (cont’d.)</a:t>
            </a:r>
            <a:endParaRPr/>
          </a:p>
        </p:txBody>
      </p:sp>
      <p:sp>
        <p:nvSpPr>
          <p:cNvPr id="410" name="Google Shape;410;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Defines five levels of software development maturity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Identifies issues most critical to software quality and process improvement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Organization conducts an assessment of its software development practices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Determines where they fit in the capability model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Identifies areas for improvement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Action plans defined to upgrade the development process</a:t>
            </a:r>
            <a:endParaRPr/>
          </a:p>
        </p:txBody>
      </p:sp>
      <p:sp>
        <p:nvSpPr>
          <p:cNvPr id="411" name="Google Shape;411;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12" name="Google Shape;412;p5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 (cont’d.)</a:t>
            </a:r>
            <a:endParaRPr/>
          </a:p>
        </p:txBody>
      </p:sp>
      <p:sp>
        <p:nvSpPr>
          <p:cNvPr id="419" name="Google Shape;419;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Maturity level increases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 improves its ability to deliver good software on time and on budget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CMMI-Development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Set of guidelines for 22 process areas related to systems development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Organizations that do these 22 things well will have an outstanding software development and maintenance process</a:t>
            </a:r>
            <a:endParaRPr/>
          </a:p>
        </p:txBody>
      </p:sp>
      <p:sp>
        <p:nvSpPr>
          <p:cNvPr id="420" name="Google Shape;420;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1" name="Google Shape;421;p5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8" name="Google Shape;428;p5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9" name="Google Shape;429;p57"/>
          <p:cNvSpPr txBox="1"/>
          <p:nvPr>
            <p:ph type="title"/>
          </p:nvPr>
        </p:nvSpPr>
        <p:spPr>
          <a:xfrm>
            <a:off x="4572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 (cont’d.)</a:t>
            </a:r>
            <a:endParaRPr/>
          </a:p>
        </p:txBody>
      </p:sp>
      <p:pic>
        <p:nvPicPr>
          <p:cNvPr id="430" name="Google Shape;430;p57"/>
          <p:cNvPicPr preferRelativeResize="0"/>
          <p:nvPr/>
        </p:nvPicPr>
        <p:blipFill rotWithShape="1">
          <a:blip r:embed="rId3">
            <a:alphaModFix/>
          </a:blip>
          <a:srcRect b="0" l="0" r="0" t="0"/>
          <a:stretch/>
        </p:blipFill>
        <p:spPr>
          <a:xfrm>
            <a:off x="838200" y="1752600"/>
            <a:ext cx="7980362"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Key Issues in Software Development</a:t>
            </a:r>
            <a:endParaRPr/>
          </a:p>
        </p:txBody>
      </p:sp>
      <p:sp>
        <p:nvSpPr>
          <p:cNvPr id="437" name="Google Shape;437;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Consequences of software defects in certain systems can be deadly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Companies must take special precautions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Ethical decisions involve a trade-off between quality and cost, ease of use, and time to market</a:t>
            </a:r>
            <a:endParaRPr/>
          </a:p>
        </p:txBody>
      </p:sp>
      <p:sp>
        <p:nvSpPr>
          <p:cNvPr id="438" name="Google Shape;438;p5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39" name="Google Shape;439;p5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a:t>
            </a:r>
            <a:endParaRPr/>
          </a:p>
        </p:txBody>
      </p:sp>
      <p:sp>
        <p:nvSpPr>
          <p:cNvPr id="446" name="Google Shape;446;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Safety-critical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system whose failure may cause injury or death</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Nuclear power plant reactors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Airplane navigation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Roller coasters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Elevators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Medical devices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447" name="Google Shape;447;p5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48" name="Google Shape;448;p5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55" name="Google Shape;455;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Key assumption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Safety will not automatically result from following the organization’s standard development methodology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Requires a more rigorous and time-consuming development process than other kinds of software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 tasks require: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Additional steps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More thorough documentation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Vigilant checking and rechecking</a:t>
            </a:r>
            <a:endParaRPr/>
          </a:p>
        </p:txBody>
      </p:sp>
      <p:sp>
        <p:nvSpPr>
          <p:cNvPr id="456" name="Google Shape;456;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7" name="Google Shape;457;p6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64" name="Google Shape;464;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Project safety engineer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Explicit responsibility for the system’s safety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Uses a logging and monitoring system: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To track hazards from the project’s start to finish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Hazard log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at each stage of the software development process to assess how project team has accounted for detected hazards</a:t>
            </a:r>
            <a:endParaRPr/>
          </a:p>
        </p:txBody>
      </p:sp>
      <p:sp>
        <p:nvSpPr>
          <p:cNvPr id="465" name="Google Shape;465;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66" name="Google Shape;466;p6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73" name="Google Shape;473;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Safety reviews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Held throughout the development process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Robust configuration management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Tracks all safety-related documentation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Formal documentation required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Including verification reviews and signatures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Key issues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Ethical dilemmas re: increased time and expense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Deciding when QA staff has performed enough testing</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74" name="Google Shape;474;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75" name="Google Shape;475;p6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a:t>
            </a:r>
            <a:endParaRPr/>
          </a:p>
        </p:txBody>
      </p:sp>
      <p:sp>
        <p:nvSpPr>
          <p:cNvPr id="160" name="Google Shape;160;p2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High-quality software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Perform quickly and efficiently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Operate safely and reliably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Meet their users’ needs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Are required to support the fields of: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Air traffic control</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Nuclear power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Automobile safety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Health care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Military and defense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Space exploration</a:t>
            </a:r>
            <a:endParaRPr/>
          </a:p>
        </p:txBody>
      </p:sp>
      <p:sp>
        <p:nvSpPr>
          <p:cNvPr id="161" name="Google Shape;161;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82" name="Google Shape;482;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Risk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Probability of an undesirable event occurring times the magnitude of the event’s consequences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Consequences include: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Damage to property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Loss of money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Injury to people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Death</a:t>
            </a:r>
            <a:endParaRPr/>
          </a:p>
          <a:p>
            <a:pPr indent="-133350" lvl="1" marL="74295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83" name="Google Shape;483;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84" name="Google Shape;484;p6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91" name="Google Shape;491;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Redundancy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Provision of multiple interchangeable components to perform a single function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to cope with failures and errors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During times of widespread disaster, lack of sufficient redundant can lead to major problems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Hurricane Katrina knocked out 2.5 million telephone lines, four TV stations, and 36 radio stations, there were inadequate backup communication systems to replace those failed systems.</a:t>
            </a:r>
            <a:endParaRPr/>
          </a:p>
        </p:txBody>
      </p:sp>
      <p:sp>
        <p:nvSpPr>
          <p:cNvPr id="492" name="Google Shape;492;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93" name="Google Shape;493;p6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99" name="Google Shape;499;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N-version programming</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Form of redundancy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Involves the execution of a series of program instructions simultaneously by two different systems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Uses different algorithms to execute instructions that accomplish the same result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IBM employs N-version programming to reduce disk sector failures </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00" name="Google Shape;500;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01" name="Google Shape;501;p6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08" name="Google Shape;508;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N-version programming (cont’d.)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Results from the two systems are compared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If a difference is found, another algorithm is executed to determine which system yielded the correct result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Instructions for the two systems can be: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Written by programmers from two different companies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Run on different hardware devices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Rationale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Both systems are highly unlikely to fail at the same time under the same conditions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509" name="Google Shape;509;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0" name="Google Shape;510;p6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17" name="Google Shape;517;p6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Decide what level of risk is acceptable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Difficult and controversial decision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Make system modifications if level of risk is judged to be too great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Mitigate the consequences of failure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Devise emergency procedures and evacuation plans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Decide whether to recall a product: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When data indicates a problem</a:t>
            </a:r>
            <a:endParaRPr/>
          </a:p>
        </p:txBody>
      </p:sp>
      <p:sp>
        <p:nvSpPr>
          <p:cNvPr id="518" name="Google Shape;518;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9" name="Google Shape;519;p6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26" name="Google Shape;526;p6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Probability of a component or system performing without failure over its product life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Human interface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Important and difficult area of safety-critical system design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Should leave the operator little room for erroneous judgment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Poor design of a system interface can greatly increase risk</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527" name="Google Shape;527;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28" name="Google Shape;528;p6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35" name="Google Shape;535;p6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in July 1988, the guided missile cruiser USS Vincennes mistook an Iranian Air commercial flight for an enemy F-14 jet fighter and shot the airliner down over international waters in the Persian Gulf—killing almost 300 people. Some investigators blamed the tragedy on the confusing interface of the $500 million Aegis radar and weapons control system. The Aegis radar on the Vincennes locked onto an Airbus 300, but it was misidentified as a much smaller F-14 by its human operators. The Aegis operators also misinterpreted the system signals and thought that the target was descending, even though the airbus was actually climbing. A third human error was made in determining the target altitude— it was off by 4,000 feet. As a result of this combination of human errors, the Vincennes crew thought the ship was under attack and shot down the plane.</a:t>
            </a:r>
            <a:endParaRPr/>
          </a:p>
        </p:txBody>
      </p:sp>
      <p:sp>
        <p:nvSpPr>
          <p:cNvPr id="536" name="Google Shape;536;p6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37" name="Google Shape;537;p6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Quality Management Standards</a:t>
            </a:r>
            <a:endParaRPr/>
          </a:p>
        </p:txBody>
      </p:sp>
      <p:sp>
        <p:nvSpPr>
          <p:cNvPr id="544" name="Google Shape;544;p7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ISO 9001 family of standards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Guide to quality products, services, and management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 must submit to an examination by an external assessor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Written procedures for everything it does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Follow those procedures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Prove to the auditor the organization fulfilled the first two requirements</a:t>
            </a:r>
            <a:endParaRPr/>
          </a:p>
        </p:txBody>
      </p:sp>
      <p:sp>
        <p:nvSpPr>
          <p:cNvPr id="545" name="Google Shape;545;p7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46" name="Google Shape;546;p7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Quality Management Standards (cont’d.)</a:t>
            </a:r>
            <a:endParaRPr/>
          </a:p>
        </p:txBody>
      </p:sp>
      <p:sp>
        <p:nvSpPr>
          <p:cNvPr id="553" name="Google Shape;553;p7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Failure mode and effects analysis (FMEA)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Technique used to evaluate reliability and determine the effect of system and equipment failures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Failures are classified by: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Impact on a project’s success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Personnel safety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Equipment safety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Customer satisfaction and safety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Goal</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Identify potential design and process failures early in a project</a:t>
            </a:r>
            <a:endParaRPr/>
          </a:p>
        </p:txBody>
      </p:sp>
      <p:sp>
        <p:nvSpPr>
          <p:cNvPr id="554" name="Google Shape;554;p7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55" name="Google Shape;555;p7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Quality Management Standards (cont’d.)</a:t>
            </a:r>
            <a:endParaRPr/>
          </a:p>
        </p:txBody>
      </p:sp>
      <p:sp>
        <p:nvSpPr>
          <p:cNvPr id="562" name="Google Shape;562;p7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Failure mode and effects analysis (FMEA)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LifeScan is part of Johnson &amp; Johnson, and for over 20 years it has developed products for people with diabetes. Every day, more than 3 million people depend on its OneTouch Systems to capture accurate test results of their blood glucose levels.</a:t>
            </a:r>
            <a:r>
              <a:rPr b="0" i="0" lang="en-US" sz="600" u="none">
                <a:solidFill>
                  <a:srgbClr val="222222"/>
                </a:solidFill>
                <a:latin typeface="Arial"/>
                <a:ea typeface="Arial"/>
                <a:cs typeface="Arial"/>
                <a:sym typeface="Arial"/>
              </a:rPr>
              <a:t>30 </a:t>
            </a:r>
            <a:r>
              <a:rPr b="0" i="0" lang="en-US" sz="2400" u="none">
                <a:solidFill>
                  <a:srgbClr val="222222"/>
                </a:solidFill>
                <a:latin typeface="Arial"/>
                <a:ea typeface="Arial"/>
                <a:cs typeface="Arial"/>
                <a:sym typeface="Arial"/>
              </a:rPr>
              <a:t>LifeScan uses FMEA methods to test the software for the automated test and assembly stations on the blood glucose meter manufacturing lines.</a:t>
            </a:r>
            <a:endParaRPr/>
          </a:p>
        </p:txBody>
      </p:sp>
      <p:sp>
        <p:nvSpPr>
          <p:cNvPr id="563" name="Google Shape;563;p7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64" name="Google Shape;564;p7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69" name="Google Shape;169;p2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Increased demand for high-quality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End users cannot afford system crashes, lost work, or lower productivity, nor can they tolerate security holes through which intruders can spread viruses, steal data, or shut down Web sites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defect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Could cause a system to fail to meet users’ needs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Impact may be trivial or very serious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Subtle and undetectable or glaringly obvious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quality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Degree to which software meets the needs of users</a:t>
            </a:r>
            <a:endParaRPr/>
          </a:p>
        </p:txBody>
      </p:sp>
      <p:sp>
        <p:nvSpPr>
          <p:cNvPr id="170" name="Google Shape;170;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71" name="Google Shape;571;p7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72" name="Google Shape;572;p73"/>
          <p:cNvPicPr preferRelativeResize="0"/>
          <p:nvPr/>
        </p:nvPicPr>
        <p:blipFill rotWithShape="1">
          <a:blip r:embed="rId3">
            <a:alphaModFix/>
          </a:blip>
          <a:srcRect b="0" l="0" r="0" t="0"/>
          <a:stretch/>
        </p:blipFill>
        <p:spPr>
          <a:xfrm>
            <a:off x="214312" y="0"/>
            <a:ext cx="7634287" cy="63325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579" name="Google Shape;579;p7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Demand for high-quality software is increasing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Developers are under extreme pressure to reduce time to market of products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product liability claims are frequently based 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Negligence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Breach of warranty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Misrepresentation</a:t>
            </a:r>
            <a:endParaRPr/>
          </a:p>
        </p:txBody>
      </p:sp>
      <p:sp>
        <p:nvSpPr>
          <p:cNvPr id="580" name="Google Shape;580;p7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81" name="Google Shape;581;p7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88" name="Google Shape;588;p7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development methodology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activities in the development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individual and group responsibilities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Recommends specific techniques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Offers guidelines for managing product quality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CMMI</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five levels of software development maturity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Safety-critical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Failure may cause injury or death</a:t>
            </a:r>
            <a:endParaRPr/>
          </a:p>
        </p:txBody>
      </p:sp>
      <p:sp>
        <p:nvSpPr>
          <p:cNvPr id="589" name="Google Shape;589;p7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90" name="Google Shape;590;p7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97" name="Google Shape;597;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ISO 9001 standard is a guide to quality products, services, and management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Failure mode and effects analysis (FMEA) is an important technique used to develop ISO 9001-compliant quality systems</a:t>
            </a:r>
            <a:endParaRPr/>
          </a:p>
        </p:txBody>
      </p:sp>
      <p:sp>
        <p:nvSpPr>
          <p:cNvPr id="598" name="Google Shape;598;p7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99" name="Google Shape;599;p7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78" name="Google Shape;178;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9" name="Google Shape;179;p2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80" name="Google Shape;180;p29"/>
          <p:cNvPicPr preferRelativeResize="0"/>
          <p:nvPr/>
        </p:nvPicPr>
        <p:blipFill rotWithShape="1">
          <a:blip r:embed="rId3">
            <a:alphaModFix/>
          </a:blip>
          <a:srcRect b="0" l="0" r="0" t="0"/>
          <a:stretch/>
        </p:blipFill>
        <p:spPr>
          <a:xfrm>
            <a:off x="0" y="1600200"/>
            <a:ext cx="9067800" cy="2335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87" name="Google Shape;187;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Quality management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measures, and refines the quality of the development process and products developed during various stages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Objective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Help developers deliver high-quality systems that meet the needs of users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Deliverables are products such as: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Statements of requirements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Flowcharts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User documentation</a:t>
            </a:r>
            <a:endParaRPr/>
          </a:p>
        </p:txBody>
      </p:sp>
      <p:sp>
        <p:nvSpPr>
          <p:cNvPr id="188" name="Google Shape;188;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96" name="Google Shape;196;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Primary cause for poor software quality: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developers do not know how to design quality into software from the start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 do not take the time to do so</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Developers must: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 and follow rigorous engineering principles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Learn from past mistakes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Understand systems’ operating environment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Design systems relatively immune to human error </a:t>
            </a:r>
            <a:endParaRPr/>
          </a:p>
        </p:txBody>
      </p:sp>
      <p:sp>
        <p:nvSpPr>
          <p:cNvPr id="197" name="Google Shape;197;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205" name="Google Shape;205;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Programmers make mistakes in turning design specifications into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About one defect for every 7-10 lines of code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Extreme pressure to reduce time to market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Driven by need to:</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Deliver new functionality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Begin generating revenue to recover costs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Resources and time to ensure quality are often cut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06" name="Google Shape;206;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