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70"/>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56"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384464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22" name="Google Shape;22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43" name="Google Shape;3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51" name="Google Shape;35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59" name="Google Shape;35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67" name="Google Shape;36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375" name="Google Shape;37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18" name="Google Shape;4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26" name="Google Shape;4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34" name="Google Shape;4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42" name="Google Shape;44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450" name="Google Shape;4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458" name="Google Shape;45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466" name="Google Shape;46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474" name="Google Shape;4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483" name="Google Shape;4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491" name="Google Shape;49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499" name="Google Shape;49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07" name="Google Shape;50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15" name="Google Shape;51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23" name="Google Shape;5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4" name="Google Shape;52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31" name="Google Shape;53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539" name="Google Shape;53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547" name="Google Shape;54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0" name="Google Shape;1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78" name="Google Shape;1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4</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Privacy</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04" name="Google Shape;20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Credit Reporting Act (1970)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operations of credit-reporting bureaus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and Accurate Credit Transactions Act (2003)</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Right to Financial Privacy Act (1978)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the financial records of financial institution customers from unauthorized scrutiny by the federal government</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1" name="Google Shape;211;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Bank deregulation that enabled institutions to offer investment, commercial banking, and insurance services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Three key rules affecting personal privacy</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Safeguards Rule – document data security/protection plan for customer data</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Pretexting Rule – access personal information without proper authority</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8" name="Google Shape;218;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OPT-OUT</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Under this provision, must provide privacy notice</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Inform when privacy policy is changed</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At the time of relationship and each year afterwards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 IN</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Customers take no action, automatically opt-in and give right to share personal data</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26" name="Google Shape;226;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They fear intrusions into their health data by employers, schools, insurance firms, law enforcement agencies, and even marketing firms looking to promote their products and services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endParaRPr/>
          </a:p>
        </p:txBody>
      </p:sp>
      <p:sp>
        <p:nvSpPr>
          <p:cNvPr id="227" name="Google Shape;227;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34" name="Google Shape;234;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Health Insurance Portability and Accountability Act (1996)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Improves the portability and continuity of health insurance coverage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Reduces fraud, waste, and abuse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Simplifies the administration of health insurance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American Recovery and Reinvestment Act (2009)</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Included strong privacy provisions for electronic health records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Offers protection for victims of data breaches</a:t>
            </a:r>
            <a:endParaRPr/>
          </a:p>
        </p:txBody>
      </p:sp>
      <p:sp>
        <p:nvSpPr>
          <p:cNvPr id="235" name="Google Shape;235;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1" name="Google Shape;241;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State laws related to security breach notification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Over 40 states have enacted legislation requiring organizations to disclose security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some states, these laws are quite stringent</a:t>
            </a:r>
            <a:endParaRPr/>
          </a:p>
        </p:txBody>
      </p:sp>
      <p:sp>
        <p:nvSpPr>
          <p:cNvPr id="242" name="Google Shape;242;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8" name="Google Shape;248;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Children’s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Children’s Online Privacy Protection Act (1998)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Family Education Rights and Privacy Act (1974)</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Assigns rights to parents regarding their children’s education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Rights transfer to student once student becomes 18</a:t>
            </a:r>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55" name="Google Shape;25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This section covers laws that address government surveillance, including various forms of electronic surveillance.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lang="en-US" sz="2400" b="0" i="0" u="none" strike="noStrike" cap="none">
                <a:solidFill>
                  <a:srgbClr val="222222"/>
                </a:solidFill>
                <a:latin typeface="Arial"/>
                <a:ea typeface="Arial"/>
                <a:cs typeface="Arial"/>
                <a:sym typeface="Arial"/>
              </a:rPr>
            </a:br>
            <a:endParaRPr/>
          </a:p>
        </p:txBody>
      </p:sp>
      <p:sp>
        <p:nvSpPr>
          <p:cNvPr id="256" name="Google Shape;25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2" name="Google Shape;262;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Act of 1934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Established the Federal Communications Commission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all non-federal-government use of radio and television plus all interstate communications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Title III of the Omnibus Crime Control and Safe Streets Act (Wiretap Act)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interception of telephone and oral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Has been amended by new laws</a:t>
            </a:r>
            <a:endParaRPr/>
          </a:p>
        </p:txBody>
      </p:sp>
      <p:sp>
        <p:nvSpPr>
          <p:cNvPr id="263" name="Google Shape;263;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9" name="Google Shape;269;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Foreign Intelligence Surveillance Act (FISA) of 1978</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Describes procedures for electronic surveillance and collection of foreign intelligence information in communications between foreign powers and agents of foreign powers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0" name="Google Shape;270;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6075" lvl="0" indent="-346075"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right of privacy, and what is the basis for protecting personal privacy under the law?</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some of the laws that provide protection for the privacy of personal data, and what are some of the associated ethical issues?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identity theft, and what techniques do identity thieves use?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76" name="Google Shape;276;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Communications Privacy Act of 1986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in transfer from sender to receiver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held in electronic storage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recording dialing, routing, addressing, and signaling information without a search warrant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Pen register records electronic impulses to identify numbers dialed for outgoing calls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Trap and trace records originating number of incoming calls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83" name="Google Shape;28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Assistance for Law Enforcement Act (CALEA) 1994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Amended both the Wiretap Act and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Covered emerging technologies, such as: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Wireless modems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Radio-based electronic mail</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Cellular data networks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0" name="Google Shape;29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USA PATRIOT Act (2001)</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Increased ability of law enforcement agencies to search telephone, email, medical, financial, and other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Critics argue law removed many checks and balances that ensured law enforcement did not abuse its powers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7" name="Google Shape;297;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lang="en-US" sz="2400" b="0" i="0" u="none" strike="noStrike" cap="non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04" name="Google Shape;304;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Organisation for Economic Co-operation and Development Fair Information Practices (1980)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Fair Information Practices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Set of eight principles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Model of ethical treatment of consumer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1" name="Google Shape;311;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European Union Data Protection Directive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Goal to ensure data transferred to non-European countries is protected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Based on set of seven principles for data privacy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Concern that U.S. government can invoke USA PATRIOT Act to access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8" name="Google Shape;318;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Access to government records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1" i="0" u="none" strike="noStrike" cap="none">
                <a:solidFill>
                  <a:srgbClr val="222222"/>
                </a:solidFill>
                <a:latin typeface="Arial"/>
                <a:ea typeface="Arial"/>
                <a:cs typeface="Arial"/>
                <a:sym typeface="Arial"/>
              </a:rPr>
              <a:t>The Freedom of Information Act</a:t>
            </a:r>
            <a:r>
              <a:rPr lang="en-US" sz="2400" b="0" i="0" u="none" strike="noStrike" cap="non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25" name="Google Shape;32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Access to government records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The Privacy Act of 1974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government agencies from concealing the existence of any personal data record-keeping system</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Outlines 12 requirements that each record-keeping agency must meet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CIA and law enforcement agencies are excluded from this act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Does not cover actions of private industry</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26" name="Google Shape;32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Local Scenario</a:t>
            </a:r>
            <a:endParaRPr/>
          </a:p>
        </p:txBody>
      </p:sp>
      <p:sp>
        <p:nvSpPr>
          <p:cNvPr id="332" name="Google Shape;332;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International Scenario</a:t>
            </a:r>
            <a:endParaRPr/>
          </a:p>
        </p:txBody>
      </p:sp>
      <p:sp>
        <p:nvSpPr>
          <p:cNvPr id="339" name="Google Shape;339;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British government recently introduced a new draft data protection bill which will replace the 1998 law</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0" name="Google Shape;150;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various strategies for consumer profiling, and what are the associated ethical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must organizations do to treat consumer data responsibly?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and how are employers increasingly using workplace monitoring?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capabilities of advanced surveillance technologies, and what ethical issues do they raise?</a:t>
            </a:r>
            <a:endParaRPr/>
          </a:p>
        </p:txBody>
      </p:sp>
      <p:sp>
        <p:nvSpPr>
          <p:cNvPr id="151" name="Google Shape;151;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Privacy and Anonymity Issues</a:t>
            </a:r>
            <a:endParaRPr/>
          </a:p>
        </p:txBody>
      </p:sp>
      <p:sp>
        <p:nvSpPr>
          <p:cNvPr id="347" name="Google Shape;347;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Identity theft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Electronic discovery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Consumer profiling</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Treating customer data responsibly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Workplace monitoring</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Advanced surveillance technology</a:t>
            </a:r>
            <a:endParaRPr/>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a:t>
            </a:r>
            <a:endParaRPr/>
          </a:p>
        </p:txBody>
      </p:sp>
      <p:sp>
        <p:nvSpPr>
          <p:cNvPr id="355" name="Google Shape;355;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Theft of key pieces of personal information to impersonate a person, including:</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Name</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Address</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Date of birth</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Social Security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Passport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Driver’s license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Mother’s maiden name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thief may apply for new credit or financial accounts, rent an apartment, set up utility or phone service, and register for college courses </a:t>
            </a:r>
            <a:br>
              <a:rPr lang="en-US" sz="2400" b="0" i="0" u="none">
                <a:solidFill>
                  <a:srgbClr val="222222"/>
                </a:solidFill>
                <a:latin typeface="Arial"/>
                <a:ea typeface="Arial"/>
                <a:cs typeface="Arial"/>
                <a:sym typeface="Arial"/>
              </a:rPr>
            </a:br>
            <a:endParaRPr/>
          </a:p>
        </p:txBody>
      </p:sp>
      <p:sp>
        <p:nvSpPr>
          <p:cNvPr id="356" name="Google Shape;356;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63" name="Google Shape;36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Fastest-growing form of fraud in the United States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Consumers and organizations are becoming more vigilant and proactive in fighting 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Credit monitoring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Recognize obvious phishing attempts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Improved system and practices</a:t>
            </a:r>
            <a:endParaRPr/>
          </a:p>
        </p:txBody>
      </p:sp>
      <p:sp>
        <p:nvSpPr>
          <p:cNvPr id="364" name="Google Shape;36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1" name="Google Shape;371;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approaches used by identity thieves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Create a data breach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Purchase personal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phishing to entice users to give up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Install spyware to capture keystrokes of victims</a:t>
            </a:r>
            <a:endParaRPr/>
          </a:p>
        </p:txBody>
      </p:sp>
      <p:sp>
        <p:nvSpPr>
          <p:cNvPr id="372" name="Google Shape;372;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9" name="Google Shape;379;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Recommendations for safeguarding your identity data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Completely and irrevocably destroy digital identity data on used equipment</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Shred everything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Require retailers to request a photo ID when accepting your credit card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Beware shoulder surfing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personal data shown on checks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time that mail is in your mailbox</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Do not use debit cards to pay for online purchases</a:t>
            </a:r>
            <a:endParaRPr/>
          </a:p>
          <a:p>
            <a:pPr marL="742950" lvl="1" indent="-285750" algn="l" rtl="0">
              <a:lnSpc>
                <a:spcPct val="100000"/>
              </a:lnSpc>
              <a:spcBef>
                <a:spcPts val="48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Use hard-to-guess passwords and PINs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86" name="Google Shape;386;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breaches of large databases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To gain personal identity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be caused by: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Hackers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Failure to follow proper security procedures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are reluctant for data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Victims need to informed – why?</a:t>
            </a:r>
            <a:endParaRPr/>
          </a:p>
        </p:txBody>
      </p:sp>
      <p:sp>
        <p:nvSpPr>
          <p:cNvPr id="387" name="Google Shape;387;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93" name="Google Shape;393;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There is no federal law requiring that organizations reveal a data breach. The state of California passed a data security breach notification law in 2002. </a:t>
            </a:r>
            <a:r>
              <a:rPr lang="en-US" sz="2400" b="1" i="0" u="none" strike="noStrike" cap="none">
                <a:solidFill>
                  <a:srgbClr val="222222"/>
                </a:solidFill>
                <a:latin typeface="Arial"/>
                <a:ea typeface="Arial"/>
                <a:cs typeface="Arial"/>
                <a:sym typeface="Arial"/>
              </a:rPr>
              <a:t>It was enacted when the state’s payroll database was breached and victims were not notified for six weeks. The law requires that “the disclosure shall be in the most expedient time possible and without unreasonable delay, consistent with the legitimate needs of law enforcement </a:t>
            </a: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endParaRPr/>
          </a:p>
        </p:txBody>
      </p:sp>
      <p:sp>
        <p:nvSpPr>
          <p:cNvPr id="394" name="Google Shape;394;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0" name="Google Shape;400;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Purchase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Black market for: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 in bulk—$.40 each</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Logon name and PIN for bank account—$10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Identity information—including DOB, address, SSN, and telephone number—$1 to $15</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401" name="Google Shape;401;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7" name="Google Shape;40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Phishing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Stealing personal identity data by tricking users into entering information on a counterfeit Web site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Keystroke-logging software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Enables the capture of: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Account usernames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Passwords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Other sensitive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Operates even if infected computer is not online</a:t>
            </a:r>
            <a:endParaRPr/>
          </a:p>
        </p:txBody>
      </p:sp>
      <p:sp>
        <p:nvSpPr>
          <p:cNvPr id="408" name="Google Shape;40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14" name="Google Shape;414;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 2007, the FBI planted spyware on the computer of a 15-year-old student in an attempt to identify him as the person responsible for sending numerous bomb threats to his high school. The FBI first obtained a warrant to allow the agency to install a program called the Computer and Internet Protocol Address Verifier on the student’s computer. The software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recorded the IP addresses, dates, and times of each communication sent from the student’s</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computer. The student was sentenced to 90 days in juvenile detention and fined $8,852. </a:t>
            </a:r>
            <a:br>
              <a:rPr lang="en-US" sz="2400" b="0" i="0" u="none" strike="noStrike" cap="none">
                <a:solidFill>
                  <a:srgbClr val="222222"/>
                </a:solidFill>
                <a:latin typeface="Arial"/>
                <a:ea typeface="Arial"/>
                <a:cs typeface="Arial"/>
                <a:sym typeface="Arial"/>
              </a:rPr>
            </a:br>
            <a:endParaRPr/>
          </a:p>
        </p:txBody>
      </p:sp>
      <p:sp>
        <p:nvSpPr>
          <p:cNvPr id="415" name="Google Shape;415;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58" name="Google Shape;158;p27"/>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Systems collect and store key data from every interaction with customers to make better decisions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 of a loan, hire a job candidate etc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use this information to target marketing efforts to consumers who are most likely to buy their products and services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also need basic information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about customers to serve them better</a:t>
            </a:r>
            <a:endParaRPr/>
          </a:p>
        </p:txBody>
      </p:sp>
      <p:sp>
        <p:nvSpPr>
          <p:cNvPr id="159" name="Google Shape;159;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a:t>
            </a:r>
            <a:endParaRPr/>
          </a:p>
        </p:txBody>
      </p:sp>
      <p:sp>
        <p:nvSpPr>
          <p:cNvPr id="422" name="Google Shape;42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openly collect personal information about Internet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Text files that a Web site can download to visitors’ hard drives so that it can identify visitors later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Tracking software analyzes browsing habits</a:t>
            </a:r>
            <a:endParaRPr/>
          </a:p>
        </p:txBody>
      </p:sp>
      <p:sp>
        <p:nvSpPr>
          <p:cNvPr id="423" name="Google Shape;42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0" name="Google Shape;430;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ways to limit or stop the deposit of cookies on hard drives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the browser to limit or stop 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Manually delete them from the hard drive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Download and install a cookie-management program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8" name="Google Shape;438;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by marketers to optimize the number, frequency, and mixture of their ad placements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46" name="Google Shape;446;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54" name="Google Shape;454;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62" name="Google Shape;462;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 – consumer recommendations based on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lang="en-US" sz="2200" b="0" i="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0" name="Google Shape;470;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 data privacy major market issue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who don’t protect data</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Lose business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Become defendants</a:t>
            </a:r>
            <a:endParaRPr/>
          </a:p>
          <a:p>
            <a:pPr marL="34290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For example, privacy groups spoke out vigorously to protest the proposed merger of Web ad server DoubleClick and database marketing company Abacus Direct. The groups were concerned that the information stored in cookies would be combined with data from mailing lists, thus revealing the Web users’ identities. This would enable a network advertiser to identify and track the habits of unsuspecting consumers. Public outrage and the threat of lawsuits forced DoubleClick to back off this plan. </a:t>
            </a:r>
            <a:br>
              <a:rPr lang="en-US" sz="2000" b="0" i="0" u="none">
                <a:solidFill>
                  <a:srgbClr val="222222"/>
                </a:solidFill>
                <a:latin typeface="Arial"/>
                <a:ea typeface="Arial"/>
                <a:cs typeface="Arial"/>
                <a:sym typeface="Arial"/>
              </a:rPr>
            </a:br>
            <a:endParaRPr/>
          </a:p>
        </p:txBody>
      </p:sp>
      <p:sp>
        <p:nvSpPr>
          <p:cNvPr id="471" name="Google Shape;471;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8" name="Google Shape;478;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Opponents of consumer profiling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Whois using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it is being used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9" name="Google Shape;479;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pic>
        <p:nvPicPr>
          <p:cNvPr id="480" name="Google Shape;480;p70"/>
          <p:cNvPicPr preferRelativeResize="0"/>
          <p:nvPr/>
        </p:nvPicPr>
        <p:blipFill rotWithShape="1">
          <a:blip r:embed="rId3">
            <a:alphaModFix/>
          </a:blip>
          <a:srcRect/>
          <a:stretch/>
        </p:blipFill>
        <p:spPr>
          <a:xfrm>
            <a:off x="0" y="2971800"/>
            <a:ext cx="9182100" cy="33528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87" name="Google Shape;48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Strong measures are required to avoid customer relationship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should adopt: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Information Practices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carefully protected and shared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Consumers can review their own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informs customer to use data for research – opt out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95" name="Google Shape;49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Executive to oversee data privacy policies and initiatives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Comply with governments laws and regulations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authorized to stop/modify market initiative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Duties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Training employees about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Company privacy policy for risks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Figuring out gaps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66" name="Google Shape;166;p28"/>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object to data collection policies of government and business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concern of Internet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Top reason why nonusers still avoid the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Reasonable limits must be set (business and gov)</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Combination of approaches required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New laws – technical solutions – privacy policies</a:t>
            </a:r>
            <a:endParaRPr/>
          </a:p>
        </p:txBody>
      </p:sp>
      <p:sp>
        <p:nvSpPr>
          <p:cNvPr id="167" name="Google Shape;167;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503" name="Google Shape;503;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Rationale-early involvement in such issues–less cost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 example, U.S. Bancorp, a bank with more than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$250 billion in assets as of early 2009, appointed a CPO, but only after spending $3 million to settle a lawsuit that accused the bank of selling confidential customer financial information to telemarketers. </a:t>
            </a:r>
            <a:br>
              <a:rPr lang="en-US" sz="2400" b="0" i="0" u="none">
                <a:solidFill>
                  <a:srgbClr val="222222"/>
                </a:solidFill>
                <a:latin typeface="Arial"/>
                <a:ea typeface="Arial"/>
                <a:cs typeface="Arial"/>
                <a:sym typeface="Arial"/>
              </a:rPr>
            </a:br>
            <a:endParaRPr/>
          </a:p>
        </p:txBody>
      </p:sp>
      <p:sp>
        <p:nvSpPr>
          <p:cNvPr id="504" name="Google Shape;504;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1" name="Google Shape;511;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 (cont’d.)</a:t>
            </a:r>
            <a:endParaRPr/>
          </a:p>
        </p:txBody>
      </p:sp>
      <p:pic>
        <p:nvPicPr>
          <p:cNvPr id="512" name="Google Shape;512;p74"/>
          <p:cNvPicPr preferRelativeResize="0"/>
          <p:nvPr/>
        </p:nvPicPr>
        <p:blipFill rotWithShape="1">
          <a:blip r:embed="rId3">
            <a:alphaModFix/>
          </a:blip>
          <a:srcRect/>
          <a:stretch/>
        </p:blipFill>
        <p:spPr>
          <a:xfrm>
            <a:off x="381000" y="1524000"/>
            <a:ext cx="8229600" cy="4792662"/>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19" name="Google Shape;519;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workers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against employee abuses that reduce worker productivity </a:t>
            </a:r>
            <a:endParaRPr sz="24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Reasons for monitoring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Less productivity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Comply with legal liabilities of computer users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27" name="Google Shape;52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Fourth Amendment cannot be used to limit how a private employer treats its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Public-sector employees have far greater privacy rights than in the private industry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advocates want federal legislation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keep employers from infringing upon privacy rights of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Advanced Surveillance Technology</a:t>
            </a:r>
            <a:endParaRPr/>
          </a:p>
        </p:txBody>
      </p:sp>
      <p:sp>
        <p:nvSpPr>
          <p:cNvPr id="535" name="Google Shape;535;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Camera surveillance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cities plan to expand surveillance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Advocates argue people have no expectation of privacy in a public place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Critics concerned about potential for abuse - accuracy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positioning system (GPS) chips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Placed in many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Precisely locate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43" name="Google Shape;543;p7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Laws, technical solutions, and privacy policies are required to balance needs of business against rights of consumers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endParaRPr dirty="0"/>
          </a:p>
        </p:txBody>
      </p:sp>
      <p:sp>
        <p:nvSpPr>
          <p:cNvPr id="544" name="Google Shape;544;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1" name="Google Shape;551;p7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 is fastest-growing form of fraud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E-discovery can be expensive, can reveal data of a private or personal data, and raises many ethical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Web sites collect personal data about visitors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 has become a major marketing issue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Code of Fair Information Practices and 1980 OECD privacy guidelines provide an approach to treating consumer data responsibly</a:t>
            </a:r>
            <a:endParaRPr/>
          </a:p>
        </p:txBody>
      </p:sp>
      <p:sp>
        <p:nvSpPr>
          <p:cNvPr id="552" name="Google Shape;552;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8" name="Google Shape;558;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employees to maintain employee productivity and limit exposure to harassment lawsuits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Advances in information technology provide new data-gathering capabilities but also diminish individual privacy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Surveillance cameras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GPS systems</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9" name="Google Shape;559;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74" name="Google Shape;174;p29"/>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Historical perspective on the right to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Questions on constitution – strong government would intrude the privacy of citizens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Fourth Amendment reasonable expectation of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expectation of privacy – no privacy right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protection from private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Few laws provide this protection</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75" name="Google Shape;175;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Privacy</a:t>
            </a:r>
            <a:endParaRPr/>
          </a:p>
        </p:txBody>
      </p:sp>
      <p:sp>
        <p:nvSpPr>
          <p:cNvPr id="182" name="Google Shape;182;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Definition of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right to be left alone—the most comprehensive of rights, and the right most valued by a free people”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privacy is a combination of: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Communications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Ability to communicate with others without being monitored by other persons or organizations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Data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Ability to limit access to one’s personal data by other individuals and organizations in order to exercise a substantial degree of control over that data and its use</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183" name="Google Shape;183;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a:t>
            </a:r>
            <a:endParaRPr/>
          </a:p>
        </p:txBody>
      </p:sp>
      <p:sp>
        <p:nvSpPr>
          <p:cNvPr id="190" name="Google Shape;190;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Legislative acts passed over the past 40 years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address invasion of privacy by the government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protection of data privacy abuses by corporations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single, overarching national data privacy policy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established advisory agency that recommends acceptable privacy practices to businesses </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197" name="Google Shape;197;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Financial data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To access many of these financial products and services, individuals must use a personal logon name,</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password, account number, or PIN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Loss of this data – loss of privacy and financial loss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Users concerned how this data is protected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3570</Words>
  <Application>Microsoft Office PowerPoint</Application>
  <PresentationFormat>On-screen Show (4:3)</PresentationFormat>
  <Paragraphs>437</Paragraphs>
  <Slides>57</Slides>
  <Notes>57</Notes>
  <HiddenSlides>0</HiddenSlides>
  <MMClips>0</MMClips>
  <ScaleCrop>false</ScaleCrop>
  <HeadingPairs>
    <vt:vector size="4" baseType="variant">
      <vt:variant>
        <vt:lpstr>Theme</vt:lpstr>
      </vt:variant>
      <vt:variant>
        <vt:i4>12</vt:i4>
      </vt:variant>
      <vt:variant>
        <vt:lpstr>Slide Titles</vt:lpstr>
      </vt:variant>
      <vt:variant>
        <vt:i4>57</vt:i4>
      </vt:variant>
    </vt:vector>
  </HeadingPairs>
  <TitlesOfParts>
    <vt:vector size="69" baseType="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Privacy Protection and the Law</vt:lpstr>
      <vt:lpstr>Privacy Protection and the Law</vt:lpstr>
      <vt:lpstr>Privacy Protection and the Law</vt:lpstr>
      <vt:lpstr>Information Privacy</vt:lpstr>
      <vt:lpstr>Privacy Laws, Applications,  and Court Rulings</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Local Scenario</vt:lpstr>
      <vt:lpstr>International Scenario</vt:lpstr>
      <vt:lpstr>Key Privacy and Anonymity Issues</vt:lpstr>
      <vt:lpstr>Identity Theft</vt:lpstr>
      <vt:lpstr>Identity Theft (cont’d.)</vt:lpstr>
      <vt:lpstr>Identity Theft (cont’d.)</vt:lpstr>
      <vt:lpstr>Identity Theft (cont’d.)</vt:lpstr>
      <vt:lpstr>Identity Theft (cont’d.)</vt:lpstr>
      <vt:lpstr>Identity Theft (cont’d.)</vt:lpstr>
      <vt:lpstr>Identity Theft (cont’d.)</vt:lpstr>
      <vt:lpstr>Identity Theft (cont’d.)</vt:lpstr>
      <vt:lpstr>Identity Theft (cont’d.)</vt:lpstr>
      <vt:lpstr>Consumer Profiling</vt:lpstr>
      <vt:lpstr>Consumer Profiling (cont’d.)</vt:lpstr>
      <vt:lpstr>Consumer Profiling (cont’d.)</vt:lpstr>
      <vt:lpstr>Consumer Profiling (cont’d.)</vt:lpstr>
      <vt:lpstr>Consumer Profiling (cont’d.)</vt:lpstr>
      <vt:lpstr>Consumer Profiling (cont’d.)</vt:lpstr>
      <vt:lpstr>Consumer Profiling (cont’d.)</vt:lpstr>
      <vt:lpstr>Consumer Profiling (cont’d.)</vt:lpstr>
      <vt:lpstr>Treating Consumer Data Responsibly</vt:lpstr>
      <vt:lpstr>Treating Consumer Data Responsibly</vt:lpstr>
      <vt:lpstr>Treating Consumer Data Responsibly</vt:lpstr>
      <vt:lpstr>Treating Consumer Data Responsibly (cont’d.)</vt:lpstr>
      <vt:lpstr>Workplace Monitoring</vt:lpstr>
      <vt:lpstr>Workplace Monitoring</vt:lpstr>
      <vt:lpstr>Advanced Surveillance Technology</vt:lpstr>
      <vt:lpstr>Summary</vt:lpstr>
      <vt:lpstr>Summary (cont’d.)</vt:lpstr>
      <vt:lpstr>Summary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 </dc:title>
  <cp:lastModifiedBy>Waqas</cp:lastModifiedBy>
  <cp:revision>1</cp:revision>
  <dcterms:modified xsi:type="dcterms:W3CDTF">2023-11-29T11:01:48Z</dcterms:modified>
</cp:coreProperties>
</file>