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14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 name="Google Shape;20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 name="Google Shape;24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7" name="Google Shape;24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4" name="Google Shape;25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0" name="Google Shape;260;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7" name="Google Shape;26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3" name="Google Shape;27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9" name="Google Shape;27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2" name="Google Shape;292;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9" name="Google Shape;349;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5" name="Google Shape;355;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1" name="Google Shape;361;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 name="Google Shape;367;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3" name="Google Shape;373;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9" name="Google Shape;379;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9.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notesSlide" Target="../notesSlides/notesSlide26.xml"/><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gov.uk/employment-status/employee"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HRM Issues</a:t>
            </a:r>
            <a:endParaRPr/>
          </a:p>
        </p:txBody>
      </p:sp>
      <p:sp>
        <p:nvSpPr>
          <p:cNvPr id="85" name="Google Shape;85;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rgbClr val="888888"/>
              </a:buClr>
              <a:buSzPts val="3200"/>
              <a:buNone/>
            </a:pPr>
            <a:r>
              <a:rPr lang="en-US"/>
              <a:t>Chapter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Recruitment and Selection </a:t>
            </a:r>
            <a:br>
              <a:rPr lang="en-US"/>
            </a:br>
            <a:r>
              <a:rPr lang="en-US"/>
              <a:t>Selection Techniques</a:t>
            </a:r>
            <a:endParaRPr/>
          </a:p>
        </p:txBody>
      </p:sp>
      <p:sp>
        <p:nvSpPr>
          <p:cNvPr id="193" name="Google Shape;193;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Situational assessment</a:t>
            </a:r>
            <a:endParaRPr dirty="0"/>
          </a:p>
          <a:p>
            <a:pPr marL="742950" lvl="1" indent="-285750" algn="l" rtl="0">
              <a:lnSpc>
                <a:spcPct val="100000"/>
              </a:lnSpc>
              <a:spcBef>
                <a:spcPts val="560"/>
              </a:spcBef>
              <a:spcAft>
                <a:spcPts val="0"/>
              </a:spcAft>
              <a:buClr>
                <a:schemeClr val="dk1"/>
              </a:buClr>
              <a:buSzPts val="2800"/>
              <a:buChar char="–"/>
            </a:pPr>
            <a:r>
              <a:rPr lang="en-US" dirty="0"/>
              <a:t>Military officers and multinational companies to recruit new graduates</a:t>
            </a:r>
            <a:endParaRPr dirty="0"/>
          </a:p>
          <a:p>
            <a:pPr marL="742950" lvl="1" indent="-285750" algn="l" rtl="0">
              <a:lnSpc>
                <a:spcPct val="100000"/>
              </a:lnSpc>
              <a:spcBef>
                <a:spcPts val="560"/>
              </a:spcBef>
              <a:spcAft>
                <a:spcPts val="0"/>
              </a:spcAft>
              <a:buClr>
                <a:schemeClr val="dk1"/>
              </a:buClr>
              <a:buSzPts val="2800"/>
              <a:buChar char="–"/>
            </a:pPr>
            <a:r>
              <a:rPr lang="en-US" dirty="0"/>
              <a:t>Situational questions in interviews are more valuable</a:t>
            </a:r>
            <a:endParaRPr dirty="0"/>
          </a:p>
          <a:p>
            <a:pPr marL="342900" lvl="0" indent="-342900" algn="l" rtl="0">
              <a:lnSpc>
                <a:spcPct val="100000"/>
              </a:lnSpc>
              <a:spcBef>
                <a:spcPts val="640"/>
              </a:spcBef>
              <a:spcAft>
                <a:spcPts val="0"/>
              </a:spcAft>
              <a:buClr>
                <a:schemeClr val="dk1"/>
              </a:buClr>
              <a:buSzPts val="3200"/>
              <a:buChar char="•"/>
            </a:pPr>
            <a:r>
              <a:rPr lang="en-US" dirty="0"/>
              <a:t>Task assessment</a:t>
            </a:r>
            <a:endParaRPr dirty="0"/>
          </a:p>
          <a:p>
            <a:pPr marL="742950" lvl="1" indent="-285750" algn="l" rtl="0">
              <a:lnSpc>
                <a:spcPct val="100000"/>
              </a:lnSpc>
              <a:spcBef>
                <a:spcPts val="560"/>
              </a:spcBef>
              <a:spcAft>
                <a:spcPts val="0"/>
              </a:spcAft>
              <a:buClr>
                <a:schemeClr val="dk1"/>
              </a:buClr>
              <a:buSzPts val="2800"/>
              <a:buChar char="–"/>
            </a:pPr>
            <a:r>
              <a:rPr lang="en-US" dirty="0"/>
              <a:t>Not all the skills can be tested in one or more tasks</a:t>
            </a:r>
            <a:endParaRPr dirty="0"/>
          </a:p>
          <a:p>
            <a:pPr marL="342900" lvl="0" indent="-342900" algn="l" rtl="0">
              <a:lnSpc>
                <a:spcPct val="100000"/>
              </a:lnSpc>
              <a:spcBef>
                <a:spcPts val="640"/>
              </a:spcBef>
              <a:spcAft>
                <a:spcPts val="0"/>
              </a:spcAft>
              <a:buClr>
                <a:schemeClr val="dk1"/>
              </a:buClr>
              <a:buSzPts val="3200"/>
              <a:buChar char="•"/>
            </a:pPr>
            <a:r>
              <a:rPr lang="en-US" dirty="0"/>
              <a:t>Nepotism – Cronyism – low risk from both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p:nvPr/>
        </p:nvSpPr>
        <p:spPr>
          <a:xfrm>
            <a:off x="818794" y="1593974"/>
            <a:ext cx="7885430" cy="3147060"/>
          </a:xfrm>
          <a:prstGeom prst="rect">
            <a:avLst/>
          </a:prstGeom>
          <a:noFill/>
          <a:ln>
            <a:noFill/>
          </a:ln>
        </p:spPr>
        <p:txBody>
          <a:bodyPr spcFirstLastPara="1" wrap="square" lIns="0" tIns="49525" rIns="0" bIns="0" anchor="t" anchorCtr="0">
            <a:spAutoFit/>
          </a:bodyPr>
          <a:lstStyle/>
          <a:p>
            <a:pPr marL="241300" marR="0" lvl="0" indent="-228600" algn="l" rtl="0">
              <a:lnSpc>
                <a:spcPct val="100000"/>
              </a:lnSpc>
              <a:spcBef>
                <a:spcPts val="0"/>
              </a:spcBef>
              <a:spcAft>
                <a:spcPts val="0"/>
              </a:spcAft>
              <a:buClr>
                <a:srgbClr val="2CA1BE"/>
              </a:buClr>
              <a:buSzPts val="2000"/>
              <a:buFont typeface="Verdana"/>
              <a:buChar char="◦"/>
            </a:pPr>
            <a:r>
              <a:rPr lang="en-US" sz="2000" b="0" i="0" u="none" strike="noStrike" cap="none">
                <a:solidFill>
                  <a:schemeClr val="dk1"/>
                </a:solidFill>
                <a:latin typeface="Arial"/>
                <a:ea typeface="Arial"/>
                <a:cs typeface="Arial"/>
                <a:sym typeface="Arial"/>
              </a:rPr>
              <a:t>Selection tools must be reliable and valid.</a:t>
            </a:r>
            <a:endParaRPr sz="2000" b="0" i="0" u="none" strike="noStrike" cap="none">
              <a:solidFill>
                <a:schemeClr val="dk1"/>
              </a:solidFill>
              <a:latin typeface="Arial"/>
              <a:ea typeface="Arial"/>
              <a:cs typeface="Arial"/>
              <a:sym typeface="Arial"/>
            </a:endParaRPr>
          </a:p>
          <a:p>
            <a:pPr marL="478790" marR="169545" lvl="1" indent="-228600" algn="l" rtl="0">
              <a:lnSpc>
                <a:spcPct val="113684"/>
              </a:lnSpc>
              <a:spcBef>
                <a:spcPts val="439"/>
              </a:spcBef>
              <a:spcAft>
                <a:spcPts val="0"/>
              </a:spcAft>
              <a:buClr>
                <a:srgbClr val="DA1F28"/>
              </a:buClr>
              <a:buSzPts val="1800"/>
              <a:buFont typeface="Arial"/>
              <a:buChar char=""/>
            </a:pPr>
            <a:r>
              <a:rPr lang="en-US" sz="1900" b="1" i="1" u="none" strike="noStrike" cap="none">
                <a:solidFill>
                  <a:schemeClr val="dk1"/>
                </a:solidFill>
                <a:latin typeface="Arial"/>
                <a:ea typeface="Arial"/>
                <a:cs typeface="Arial"/>
                <a:sym typeface="Arial"/>
              </a:rPr>
              <a:t>Reliability: </a:t>
            </a:r>
            <a:r>
              <a:rPr lang="en-US" sz="1800" b="0" i="0" u="none" strike="noStrike" cap="none">
                <a:solidFill>
                  <a:schemeClr val="dk1"/>
                </a:solidFill>
                <a:latin typeface="Arial"/>
                <a:ea typeface="Arial"/>
                <a:cs typeface="Arial"/>
                <a:sym typeface="Arial"/>
              </a:rPr>
              <a:t>the degree to which the tool measures the same thing  each time it is used.</a:t>
            </a:r>
            <a:endParaRPr sz="1800" b="0" i="0" u="none" strike="noStrike" cap="none">
              <a:solidFill>
                <a:schemeClr val="dk1"/>
              </a:solidFill>
              <a:latin typeface="Arial"/>
              <a:ea typeface="Arial"/>
              <a:cs typeface="Arial"/>
              <a:sym typeface="Arial"/>
            </a:endParaRPr>
          </a:p>
          <a:p>
            <a:pPr marL="762000" marR="0" lvl="2" indent="-228600" algn="l" rtl="0">
              <a:lnSpc>
                <a:spcPct val="100000"/>
              </a:lnSpc>
              <a:spcBef>
                <a:spcPts val="309"/>
              </a:spcBef>
              <a:spcAft>
                <a:spcPts val="0"/>
              </a:spcAft>
              <a:buClr>
                <a:srgbClr val="DA1F28"/>
              </a:buClr>
              <a:buSzPts val="1900"/>
              <a:buFont typeface="Arial"/>
              <a:buChar char=""/>
            </a:pPr>
            <a:r>
              <a:rPr lang="en-US" sz="1900" b="0" i="0" u="none" strike="noStrike" cap="none">
                <a:solidFill>
                  <a:schemeClr val="dk1"/>
                </a:solidFill>
                <a:latin typeface="Arial"/>
                <a:ea typeface="Arial"/>
                <a:cs typeface="Arial"/>
                <a:sym typeface="Arial"/>
              </a:rPr>
              <a:t>Scores should be close for the same person taking the same</a:t>
            </a:r>
            <a:endParaRPr sz="1900" b="0" i="0" u="none" strike="noStrike" cap="none">
              <a:solidFill>
                <a:schemeClr val="dk1"/>
              </a:solidFill>
              <a:latin typeface="Arial"/>
              <a:ea typeface="Arial"/>
              <a:cs typeface="Arial"/>
              <a:sym typeface="Arial"/>
            </a:endParaRPr>
          </a:p>
          <a:p>
            <a:pPr marL="762000" marR="0" lvl="0" indent="0" algn="l" rtl="0">
              <a:lnSpc>
                <a:spcPct val="100000"/>
              </a:lnSpc>
              <a:spcBef>
                <a:spcPts val="0"/>
              </a:spcBef>
              <a:spcAft>
                <a:spcPts val="0"/>
              </a:spcAft>
              <a:buClr>
                <a:srgbClr val="000000"/>
              </a:buClr>
              <a:buSzPts val="1900"/>
              <a:buFont typeface="Arial"/>
              <a:buNone/>
            </a:pPr>
            <a:r>
              <a:rPr lang="en-US" sz="1900" b="0" i="0" u="none" strike="noStrike" cap="none">
                <a:solidFill>
                  <a:schemeClr val="dk1"/>
                </a:solidFill>
                <a:latin typeface="Arial"/>
                <a:ea typeface="Arial"/>
                <a:cs typeface="Arial"/>
                <a:sym typeface="Arial"/>
              </a:rPr>
              <a:t>test over time.</a:t>
            </a:r>
            <a:endParaRPr sz="1900" b="0" i="0" u="none" strike="noStrike" cap="none">
              <a:solidFill>
                <a:schemeClr val="dk1"/>
              </a:solidFill>
              <a:latin typeface="Arial"/>
              <a:ea typeface="Arial"/>
              <a:cs typeface="Arial"/>
              <a:sym typeface="Arial"/>
            </a:endParaRPr>
          </a:p>
          <a:p>
            <a:pPr marL="478790" marR="0" lvl="1" indent="-228600" algn="l" rtl="0">
              <a:lnSpc>
                <a:spcPct val="100000"/>
              </a:lnSpc>
              <a:spcBef>
                <a:spcPts val="310"/>
              </a:spcBef>
              <a:spcAft>
                <a:spcPts val="0"/>
              </a:spcAft>
              <a:buClr>
                <a:srgbClr val="DA1F28"/>
              </a:buClr>
              <a:buSzPts val="1800"/>
              <a:buFont typeface="Arial"/>
              <a:buChar char=""/>
            </a:pPr>
            <a:r>
              <a:rPr lang="en-US" sz="1900" b="1" i="1" u="none" strike="noStrike" cap="none">
                <a:solidFill>
                  <a:schemeClr val="dk1"/>
                </a:solidFill>
                <a:latin typeface="Arial"/>
                <a:ea typeface="Arial"/>
                <a:cs typeface="Arial"/>
                <a:sym typeface="Arial"/>
              </a:rPr>
              <a:t>Validity: </a:t>
            </a:r>
            <a:r>
              <a:rPr lang="en-US" sz="1800" b="0" i="0" u="none" strike="noStrike" cap="none">
                <a:solidFill>
                  <a:schemeClr val="dk1"/>
                </a:solidFill>
                <a:latin typeface="Arial"/>
                <a:ea typeface="Arial"/>
                <a:cs typeface="Arial"/>
                <a:sym typeface="Arial"/>
              </a:rPr>
              <a:t>Does the test measure what it is supposed to measure?</a:t>
            </a:r>
            <a:endParaRPr sz="1800" b="0" i="0" u="none" strike="noStrike" cap="none">
              <a:solidFill>
                <a:schemeClr val="dk1"/>
              </a:solidFill>
              <a:latin typeface="Arial"/>
              <a:ea typeface="Arial"/>
              <a:cs typeface="Arial"/>
              <a:sym typeface="Arial"/>
            </a:endParaRPr>
          </a:p>
          <a:p>
            <a:pPr marL="762000" marR="0" lvl="2" indent="-228600" algn="l" rtl="0">
              <a:lnSpc>
                <a:spcPct val="100000"/>
              </a:lnSpc>
              <a:spcBef>
                <a:spcPts val="370"/>
              </a:spcBef>
              <a:spcAft>
                <a:spcPts val="0"/>
              </a:spcAft>
              <a:buClr>
                <a:srgbClr val="DA1F28"/>
              </a:buClr>
              <a:buSzPts val="1900"/>
              <a:buFont typeface="Arial"/>
              <a:buChar char=""/>
            </a:pPr>
            <a:r>
              <a:rPr lang="en-US" sz="1900" b="0" i="0" u="none" strike="noStrike" cap="none">
                <a:solidFill>
                  <a:schemeClr val="dk1"/>
                </a:solidFill>
                <a:latin typeface="Arial"/>
                <a:ea typeface="Arial"/>
                <a:cs typeface="Arial"/>
                <a:sym typeface="Arial"/>
              </a:rPr>
              <a:t>Example: does a physical ability test really predict the job</a:t>
            </a:r>
            <a:endParaRPr sz="1900" b="0" i="0" u="none" strike="noStrike" cap="none">
              <a:solidFill>
                <a:schemeClr val="dk1"/>
              </a:solidFill>
              <a:latin typeface="Arial"/>
              <a:ea typeface="Arial"/>
              <a:cs typeface="Arial"/>
              <a:sym typeface="Arial"/>
            </a:endParaRPr>
          </a:p>
          <a:p>
            <a:pPr marL="762000" marR="0" lvl="0" indent="0" algn="l" rtl="0">
              <a:lnSpc>
                <a:spcPct val="100000"/>
              </a:lnSpc>
              <a:spcBef>
                <a:spcPts val="5"/>
              </a:spcBef>
              <a:spcAft>
                <a:spcPts val="0"/>
              </a:spcAft>
              <a:buClr>
                <a:srgbClr val="000000"/>
              </a:buClr>
              <a:buSzPts val="1900"/>
              <a:buFont typeface="Arial"/>
              <a:buNone/>
            </a:pPr>
            <a:r>
              <a:rPr lang="en-US" sz="1900" b="0" i="0" u="none" strike="noStrike" cap="none">
                <a:solidFill>
                  <a:schemeClr val="dk1"/>
                </a:solidFill>
                <a:latin typeface="Arial"/>
                <a:ea typeface="Arial"/>
                <a:cs typeface="Arial"/>
                <a:sym typeface="Arial"/>
              </a:rPr>
              <a:t>performance of a firefighter?</a:t>
            </a:r>
            <a:endParaRPr sz="1900" b="0" i="0" u="none" strike="noStrike" cap="none">
              <a:solidFill>
                <a:schemeClr val="dk1"/>
              </a:solidFill>
              <a:latin typeface="Arial"/>
              <a:ea typeface="Arial"/>
              <a:cs typeface="Arial"/>
              <a:sym typeface="Arial"/>
            </a:endParaRPr>
          </a:p>
          <a:p>
            <a:pPr marL="478790" marR="5080" lvl="1" indent="-228600" algn="l" rtl="0">
              <a:lnSpc>
                <a:spcPct val="100000"/>
              </a:lnSpc>
              <a:spcBef>
                <a:spcPts val="409"/>
              </a:spcBef>
              <a:spcAft>
                <a:spcPts val="0"/>
              </a:spcAft>
              <a:buClr>
                <a:srgbClr val="DA1F28"/>
              </a:buClr>
              <a:buSzPts val="1800"/>
              <a:buFont typeface="Arial"/>
              <a:buChar char=""/>
            </a:pPr>
            <a:r>
              <a:rPr lang="en-US" sz="1800" b="0" i="0" u="none" strike="noStrike" cap="none">
                <a:solidFill>
                  <a:schemeClr val="dk1"/>
                </a:solidFill>
                <a:latin typeface="Arial"/>
                <a:ea typeface="Arial"/>
                <a:cs typeface="Arial"/>
                <a:sym typeface="Arial"/>
              </a:rPr>
              <a:t>Managers have an ethical and legal duty to develop good selection  tools.</a:t>
            </a:r>
            <a:endParaRPr sz="1800" b="0" i="0" u="none" strike="noStrike" cap="none">
              <a:solidFill>
                <a:schemeClr val="dk1"/>
              </a:solidFill>
              <a:latin typeface="Arial"/>
              <a:ea typeface="Arial"/>
              <a:cs typeface="Arial"/>
              <a:sym typeface="Arial"/>
            </a:endParaRPr>
          </a:p>
        </p:txBody>
      </p:sp>
      <p:sp>
        <p:nvSpPr>
          <p:cNvPr id="199" name="Google Shape;199;p23"/>
          <p:cNvSpPr/>
          <p:nvPr/>
        </p:nvSpPr>
        <p:spPr>
          <a:xfrm>
            <a:off x="443483" y="138684"/>
            <a:ext cx="8232648" cy="114604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Staff Training And Development</a:t>
            </a:r>
            <a:endParaRPr/>
          </a:p>
        </p:txBody>
      </p:sp>
      <p:sp>
        <p:nvSpPr>
          <p:cNvPr id="205" name="Google Shape;205;p24"/>
          <p:cNvSpPr txBox="1">
            <a:spLocks noGrp="1"/>
          </p:cNvSpPr>
          <p:nvPr>
            <p:ph type="body" idx="1"/>
          </p:nvPr>
        </p:nvSpPr>
        <p:spPr>
          <a:xfrm>
            <a:off x="280416" y="1600200"/>
            <a:ext cx="8619744" cy="4525963"/>
          </a:xfrm>
          <a:prstGeom prst="rect">
            <a:avLst/>
          </a:prstGeom>
          <a:noFill/>
          <a:ln>
            <a:noFill/>
          </a:ln>
        </p:spPr>
        <p:txBody>
          <a:bodyPr spcFirstLastPara="1" wrap="square" lIns="91425" tIns="45700" rIns="91425" bIns="45700" anchor="t" anchorCtr="0">
            <a:normAutofit fontScale="92500"/>
          </a:bodyPr>
          <a:lstStyle/>
          <a:p>
            <a:pPr marL="342900" lvl="0" indent="-342900" algn="l" rtl="0">
              <a:lnSpc>
                <a:spcPct val="100000"/>
              </a:lnSpc>
              <a:spcBef>
                <a:spcPts val="0"/>
              </a:spcBef>
              <a:spcAft>
                <a:spcPts val="0"/>
              </a:spcAft>
              <a:buClr>
                <a:schemeClr val="dk1"/>
              </a:buClr>
              <a:buSzPct val="108108"/>
              <a:buChar char="•"/>
            </a:pPr>
            <a:r>
              <a:rPr lang="en-US" dirty="0"/>
              <a:t>UK criticized for lack of interest in staff training</a:t>
            </a:r>
            <a:endParaRPr dirty="0"/>
          </a:p>
          <a:p>
            <a:pPr marL="342900" lvl="0" indent="-342900" algn="l" rtl="0">
              <a:lnSpc>
                <a:spcPct val="100000"/>
              </a:lnSpc>
              <a:spcBef>
                <a:spcPts val="640"/>
              </a:spcBef>
              <a:spcAft>
                <a:spcPts val="0"/>
              </a:spcAft>
              <a:buClr>
                <a:schemeClr val="dk1"/>
              </a:buClr>
              <a:buSzPct val="108108"/>
              <a:buChar char="•"/>
            </a:pPr>
            <a:r>
              <a:rPr lang="en-US" dirty="0"/>
              <a:t>In USA – professionals paid to get part time degree – promotions on further qualification</a:t>
            </a:r>
            <a:endParaRPr dirty="0"/>
          </a:p>
          <a:p>
            <a:pPr marL="342900" lvl="0" indent="-342900" algn="l" rtl="0">
              <a:lnSpc>
                <a:spcPct val="100000"/>
              </a:lnSpc>
              <a:spcBef>
                <a:spcPts val="640"/>
              </a:spcBef>
              <a:spcAft>
                <a:spcPts val="0"/>
              </a:spcAft>
              <a:buClr>
                <a:schemeClr val="dk1"/>
              </a:buClr>
              <a:buSzPct val="108108"/>
              <a:buChar char="•"/>
            </a:pPr>
            <a:r>
              <a:rPr lang="en-US" dirty="0"/>
              <a:t>Up to individuals and managers</a:t>
            </a:r>
            <a:endParaRPr dirty="0"/>
          </a:p>
          <a:p>
            <a:pPr marL="742950" lvl="1" indent="-285750" algn="l" rtl="0">
              <a:lnSpc>
                <a:spcPct val="100000"/>
              </a:lnSpc>
              <a:spcBef>
                <a:spcPts val="560"/>
              </a:spcBef>
              <a:spcAft>
                <a:spcPts val="0"/>
              </a:spcAft>
              <a:buClr>
                <a:schemeClr val="dk1"/>
              </a:buClr>
              <a:buSzPct val="108108"/>
              <a:buChar char="–"/>
            </a:pPr>
            <a:r>
              <a:rPr lang="en-US" dirty="0"/>
              <a:t>BCS supports CPD(Continuing Professional Development)</a:t>
            </a:r>
            <a:endParaRPr dirty="0"/>
          </a:p>
          <a:p>
            <a:pPr marL="742950" lvl="1" indent="-285750" algn="l" rtl="0">
              <a:lnSpc>
                <a:spcPct val="100000"/>
              </a:lnSpc>
              <a:spcBef>
                <a:spcPts val="560"/>
              </a:spcBef>
              <a:spcAft>
                <a:spcPts val="0"/>
              </a:spcAft>
              <a:buClr>
                <a:schemeClr val="dk1"/>
              </a:buClr>
              <a:buSzPct val="108108"/>
              <a:buChar char="–"/>
            </a:pPr>
            <a:r>
              <a:rPr lang="en-US" dirty="0"/>
              <a:t>Managers to take responsibility of CPD</a:t>
            </a:r>
            <a:endParaRPr dirty="0"/>
          </a:p>
          <a:p>
            <a:pPr marL="342900" lvl="0" indent="-342900" algn="l" rtl="0">
              <a:lnSpc>
                <a:spcPct val="100000"/>
              </a:lnSpc>
              <a:spcBef>
                <a:spcPts val="640"/>
              </a:spcBef>
              <a:spcAft>
                <a:spcPts val="0"/>
              </a:spcAft>
              <a:buClr>
                <a:schemeClr val="dk1"/>
              </a:buClr>
              <a:buSzPct val="108108"/>
              <a:buChar char="•"/>
            </a:pPr>
            <a:r>
              <a:rPr lang="en-US" dirty="0"/>
              <a:t>Staff training and development is more important in high tech companies – but also, first thing to be cut with budget is short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p:nvPr/>
        </p:nvSpPr>
        <p:spPr>
          <a:xfrm>
            <a:off x="928217" y="1510240"/>
            <a:ext cx="7607300" cy="4787849"/>
          </a:xfrm>
          <a:prstGeom prst="rect">
            <a:avLst/>
          </a:prstGeom>
          <a:noFill/>
          <a:ln>
            <a:noFill/>
          </a:ln>
        </p:spPr>
        <p:txBody>
          <a:bodyPr spcFirstLastPara="1" wrap="square" lIns="0" tIns="12050" rIns="0" bIns="0" anchor="t" anchorCtr="0">
            <a:spAutoFit/>
          </a:bodyPr>
          <a:lstStyle/>
          <a:p>
            <a:pPr marL="478790" marR="0" lvl="0" indent="-228600" algn="l" rtl="0">
              <a:lnSpc>
                <a:spcPct val="94583"/>
              </a:lnSpc>
              <a:spcBef>
                <a:spcPts val="0"/>
              </a:spcBef>
              <a:spcAft>
                <a:spcPts val="0"/>
              </a:spcAft>
              <a:buClr>
                <a:srgbClr val="DA1F28"/>
              </a:buClr>
              <a:buSzPts val="2274"/>
              <a:buFont typeface="Arial"/>
              <a:buChar char=""/>
            </a:pPr>
            <a:r>
              <a:rPr lang="en-US" sz="2400" b="1" i="1" u="none" strike="noStrike" cap="none">
                <a:solidFill>
                  <a:schemeClr val="dk1"/>
                </a:solidFill>
                <a:latin typeface="Arial"/>
                <a:ea typeface="Arial"/>
                <a:cs typeface="Arial"/>
                <a:sym typeface="Arial"/>
              </a:rPr>
              <a:t>Training: </a:t>
            </a:r>
            <a:r>
              <a:rPr lang="en-US" sz="2400" b="0" i="0" u="none" strike="noStrike" cap="none">
                <a:solidFill>
                  <a:schemeClr val="dk1"/>
                </a:solidFill>
                <a:latin typeface="Arial"/>
                <a:ea typeface="Arial"/>
                <a:cs typeface="Arial"/>
                <a:sym typeface="Arial"/>
              </a:rPr>
              <a:t>teach organizational members how to perform current jobs.</a:t>
            </a:r>
            <a:endParaRPr sz="2400" b="0" i="0" u="none" strike="noStrike" cap="none">
              <a:solidFill>
                <a:schemeClr val="dk1"/>
              </a:solidFill>
              <a:latin typeface="Arial"/>
              <a:ea typeface="Arial"/>
              <a:cs typeface="Arial"/>
              <a:sym typeface="Arial"/>
            </a:endParaRPr>
          </a:p>
          <a:p>
            <a:pPr marL="534035" marR="0" lvl="0" indent="0" algn="l" rtl="0">
              <a:lnSpc>
                <a:spcPct val="100000"/>
              </a:lnSpc>
              <a:spcBef>
                <a:spcPts val="395"/>
              </a:spcBef>
              <a:spcAft>
                <a:spcPts val="0"/>
              </a:spcAft>
              <a:buClr>
                <a:srgbClr val="000000"/>
              </a:buClr>
              <a:buSzPts val="2400"/>
              <a:buFont typeface="Arial"/>
              <a:buNone/>
            </a:pPr>
            <a:r>
              <a:rPr lang="en-US" sz="2400" b="0" i="0" u="none" strike="noStrike" cap="none">
                <a:solidFill>
                  <a:srgbClr val="DA1F28"/>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Help worker’s acquire skills to perform effectively.</a:t>
            </a:r>
            <a:endParaRPr sz="2400" b="0" i="0" u="none" strike="noStrike" cap="none">
              <a:solidFill>
                <a:schemeClr val="dk1"/>
              </a:solidFill>
              <a:latin typeface="Arial"/>
              <a:ea typeface="Arial"/>
              <a:cs typeface="Arial"/>
              <a:sym typeface="Arial"/>
            </a:endParaRPr>
          </a:p>
          <a:p>
            <a:pPr marL="534035" marR="0" lvl="0" indent="0" algn="l" rtl="0">
              <a:lnSpc>
                <a:spcPct val="100000"/>
              </a:lnSpc>
              <a:spcBef>
                <a:spcPts val="395"/>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a:p>
            <a:pPr marL="478790" marR="337185" lvl="0" indent="-228600" algn="l" rtl="0">
              <a:lnSpc>
                <a:spcPct val="90000"/>
              </a:lnSpc>
              <a:spcBef>
                <a:spcPts val="480"/>
              </a:spcBef>
              <a:spcAft>
                <a:spcPts val="0"/>
              </a:spcAft>
              <a:buClr>
                <a:srgbClr val="DA1F28"/>
              </a:buClr>
              <a:buSzPts val="2274"/>
              <a:buFont typeface="Arial"/>
              <a:buChar char=""/>
            </a:pPr>
            <a:r>
              <a:rPr lang="en-US" sz="2400" b="1" i="1" u="none" strike="noStrike" cap="none">
                <a:solidFill>
                  <a:schemeClr val="dk1"/>
                </a:solidFill>
                <a:latin typeface="Arial"/>
                <a:ea typeface="Arial"/>
                <a:cs typeface="Arial"/>
                <a:sym typeface="Arial"/>
              </a:rPr>
              <a:t>Development: </a:t>
            </a:r>
            <a:r>
              <a:rPr lang="en-US" sz="2400" b="0" i="0" u="none" strike="noStrike" cap="none">
                <a:solidFill>
                  <a:schemeClr val="dk1"/>
                </a:solidFill>
                <a:latin typeface="Arial"/>
                <a:ea typeface="Arial"/>
                <a:cs typeface="Arial"/>
                <a:sym typeface="Arial"/>
              </a:rPr>
              <a:t>build worker’s skills to enable them to take on  new duties.</a:t>
            </a:r>
            <a:endParaRPr sz="2400" b="0" i="0" u="none" strike="noStrike" cap="none">
              <a:solidFill>
                <a:schemeClr val="dk1"/>
              </a:solidFill>
              <a:latin typeface="Arial"/>
              <a:ea typeface="Arial"/>
              <a:cs typeface="Arial"/>
              <a:sym typeface="Arial"/>
            </a:endParaRPr>
          </a:p>
          <a:p>
            <a:pPr marL="241300" marR="0" lvl="0" indent="-50800" algn="l" rtl="0">
              <a:lnSpc>
                <a:spcPct val="81428"/>
              </a:lnSpc>
              <a:spcBef>
                <a:spcPts val="20"/>
              </a:spcBef>
              <a:spcAft>
                <a:spcPts val="0"/>
              </a:spcAft>
              <a:buClr>
                <a:srgbClr val="2CA1BE"/>
              </a:buClr>
              <a:buSzPts val="2800"/>
              <a:buFont typeface="Verdana"/>
              <a:buNone/>
            </a:pPr>
            <a:endParaRPr sz="2800" b="0" i="0" u="none" strike="noStrike" cap="none">
              <a:solidFill>
                <a:schemeClr val="dk1"/>
              </a:solidFill>
              <a:latin typeface="Arial"/>
              <a:ea typeface="Arial"/>
              <a:cs typeface="Arial"/>
              <a:sym typeface="Arial"/>
            </a:endParaRPr>
          </a:p>
          <a:p>
            <a:pPr marL="241300" marR="0" lvl="0" indent="-228600" algn="l" rtl="0">
              <a:lnSpc>
                <a:spcPct val="81428"/>
              </a:lnSpc>
              <a:spcBef>
                <a:spcPts val="20"/>
              </a:spcBef>
              <a:spcAft>
                <a:spcPts val="0"/>
              </a:spcAft>
              <a:buClr>
                <a:srgbClr val="2CA1BE"/>
              </a:buClr>
              <a:buSzPts val="2800"/>
              <a:buFont typeface="Verdana"/>
              <a:buChar char="◦"/>
            </a:pPr>
            <a:r>
              <a:rPr lang="en-US" sz="2800" b="0" i="0" u="none" strike="noStrike" cap="none">
                <a:solidFill>
                  <a:schemeClr val="dk1"/>
                </a:solidFill>
                <a:latin typeface="Arial"/>
                <a:ea typeface="Arial"/>
                <a:cs typeface="Arial"/>
                <a:sym typeface="Arial"/>
              </a:rPr>
              <a:t>Training used more often at lower levels of firm, development is common with managers.</a:t>
            </a:r>
            <a:endParaRPr sz="2800" b="0" i="0" u="none" strike="noStrike" cap="none">
              <a:solidFill>
                <a:schemeClr val="dk1"/>
              </a:solidFill>
              <a:latin typeface="Arial"/>
              <a:ea typeface="Arial"/>
              <a:cs typeface="Arial"/>
              <a:sym typeface="Arial"/>
            </a:endParaRPr>
          </a:p>
          <a:p>
            <a:pPr marL="241300" marR="491490" lvl="0" indent="-228600" algn="l" rtl="0">
              <a:lnSpc>
                <a:spcPct val="77142"/>
              </a:lnSpc>
              <a:spcBef>
                <a:spcPts val="334"/>
              </a:spcBef>
              <a:spcAft>
                <a:spcPts val="0"/>
              </a:spcAft>
              <a:buClr>
                <a:srgbClr val="2CA1BE"/>
              </a:buClr>
              <a:buSzPts val="2800"/>
              <a:buFont typeface="Verdana"/>
              <a:buChar char="◦"/>
            </a:pPr>
            <a:r>
              <a:rPr lang="en-US" sz="2800" b="0" i="0" u="none" strike="noStrike" cap="none">
                <a:solidFill>
                  <a:schemeClr val="dk1"/>
                </a:solidFill>
                <a:latin typeface="Arial"/>
                <a:ea typeface="Arial"/>
                <a:cs typeface="Arial"/>
                <a:sym typeface="Arial"/>
              </a:rPr>
              <a:t>A Needs Assessment should be taken first to determine  who needs which program and what topics should be  stressed.</a:t>
            </a:r>
            <a:endParaRPr sz="2800" b="0" i="0" u="none" strike="noStrike" cap="none">
              <a:solidFill>
                <a:schemeClr val="dk1"/>
              </a:solidFill>
              <a:latin typeface="Arial"/>
              <a:ea typeface="Arial"/>
              <a:cs typeface="Arial"/>
              <a:sym typeface="Arial"/>
            </a:endParaRPr>
          </a:p>
        </p:txBody>
      </p:sp>
      <p:sp>
        <p:nvSpPr>
          <p:cNvPr id="211" name="Google Shape;211;p25"/>
          <p:cNvSpPr/>
          <p:nvPr/>
        </p:nvSpPr>
        <p:spPr>
          <a:xfrm>
            <a:off x="443483" y="138684"/>
            <a:ext cx="8232648" cy="114604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2" name="Google Shape;212;p25"/>
          <p:cNvSpPr/>
          <p:nvPr/>
        </p:nvSpPr>
        <p:spPr>
          <a:xfrm>
            <a:off x="1569719" y="294131"/>
            <a:ext cx="6137147" cy="101498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p:nvPr/>
        </p:nvSpPr>
        <p:spPr>
          <a:xfrm>
            <a:off x="632866" y="1757564"/>
            <a:ext cx="8042275" cy="2644437"/>
          </a:xfrm>
          <a:prstGeom prst="rect">
            <a:avLst/>
          </a:prstGeom>
          <a:noFill/>
          <a:ln>
            <a:noFill/>
          </a:ln>
        </p:spPr>
        <p:txBody>
          <a:bodyPr spcFirstLastPara="1" wrap="square" lIns="0" tIns="14600" rIns="0" bIns="0" anchor="t" anchorCtr="0">
            <a:spAutoFit/>
          </a:bodyPr>
          <a:lstStyle/>
          <a:p>
            <a:pPr marL="426719" marR="0" lvl="0" indent="-228598" algn="l" rtl="0">
              <a:lnSpc>
                <a:spcPct val="85357"/>
              </a:lnSpc>
              <a:spcBef>
                <a:spcPts val="0"/>
              </a:spcBef>
              <a:spcAft>
                <a:spcPts val="0"/>
              </a:spcAft>
              <a:buClr>
                <a:srgbClr val="2CA1BE"/>
              </a:buClr>
              <a:buSzPts val="2667"/>
              <a:buFont typeface="Verdana"/>
              <a:buChar char="◦"/>
            </a:pPr>
            <a:r>
              <a:rPr lang="en-US" sz="2000" b="1" i="1" u="none" strike="noStrike" cap="none" dirty="0">
                <a:solidFill>
                  <a:schemeClr val="dk1"/>
                </a:solidFill>
                <a:latin typeface="Arial"/>
                <a:ea typeface="Arial"/>
                <a:cs typeface="Arial"/>
                <a:sym typeface="Arial"/>
              </a:rPr>
              <a:t>Varied Work Experiences: </a:t>
            </a:r>
            <a:r>
              <a:rPr lang="en-US" sz="2000" b="0" i="0" u="none" strike="noStrike" cap="none" dirty="0">
                <a:solidFill>
                  <a:schemeClr val="dk1"/>
                </a:solidFill>
                <a:latin typeface="Arial"/>
                <a:ea typeface="Arial"/>
                <a:cs typeface="Arial"/>
                <a:sym typeface="Arial"/>
              </a:rPr>
              <a:t>Top managers must build expertise in many areas.</a:t>
            </a:r>
            <a:endParaRPr sz="2000" b="0" i="0" u="none" strike="noStrike" cap="none" dirty="0">
              <a:solidFill>
                <a:schemeClr val="dk1"/>
              </a:solidFill>
              <a:latin typeface="Arial"/>
              <a:ea typeface="Arial"/>
              <a:cs typeface="Arial"/>
              <a:sym typeface="Arial"/>
            </a:endParaRPr>
          </a:p>
          <a:p>
            <a:pPr marL="948055" marR="463550" lvl="1" indent="-228600" algn="l" rtl="0">
              <a:lnSpc>
                <a:spcPct val="100000"/>
              </a:lnSpc>
              <a:spcBef>
                <a:spcPts val="350"/>
              </a:spcBef>
              <a:spcAft>
                <a:spcPts val="0"/>
              </a:spcAft>
              <a:buClr>
                <a:srgbClr val="DA1F28"/>
              </a:buClr>
              <a:buSzPts val="2400"/>
              <a:buFont typeface="Arial"/>
              <a:buChar char=""/>
            </a:pPr>
            <a:r>
              <a:rPr lang="en-US" sz="1800" b="0" i="0" u="none" strike="noStrike" cap="none" dirty="0">
                <a:solidFill>
                  <a:schemeClr val="dk1"/>
                </a:solidFill>
                <a:latin typeface="Arial"/>
                <a:ea typeface="Arial"/>
                <a:cs typeface="Arial"/>
                <a:sym typeface="Arial"/>
              </a:rPr>
              <a:t>Workers identified as possible top managers given many  different tasks.</a:t>
            </a:r>
            <a:endParaRPr sz="1800" b="0" i="0" u="none" strike="noStrike" cap="none" dirty="0">
              <a:solidFill>
                <a:schemeClr val="dk1"/>
              </a:solidFill>
              <a:latin typeface="Arial"/>
              <a:ea typeface="Arial"/>
              <a:cs typeface="Arial"/>
              <a:sym typeface="Arial"/>
            </a:endParaRPr>
          </a:p>
          <a:p>
            <a:pPr marL="426719" marR="0" lvl="0" indent="-228598" algn="l" rtl="0">
              <a:lnSpc>
                <a:spcPct val="85357"/>
              </a:lnSpc>
              <a:spcBef>
                <a:spcPts val="5"/>
              </a:spcBef>
              <a:spcAft>
                <a:spcPts val="0"/>
              </a:spcAft>
              <a:buClr>
                <a:srgbClr val="2CA1BE"/>
              </a:buClr>
              <a:buSzPts val="2667"/>
              <a:buFont typeface="Verdana"/>
              <a:buChar char="◦"/>
            </a:pPr>
            <a:r>
              <a:rPr lang="en-US" sz="2000" b="1" i="1" u="none" strike="noStrike" cap="none" dirty="0">
                <a:solidFill>
                  <a:schemeClr val="dk1"/>
                </a:solidFill>
                <a:latin typeface="Arial"/>
                <a:ea typeface="Arial"/>
                <a:cs typeface="Arial"/>
                <a:sym typeface="Arial"/>
              </a:rPr>
              <a:t>Formal Education: </a:t>
            </a:r>
            <a:r>
              <a:rPr lang="en-US" sz="2000" b="0" i="0" u="none" strike="noStrike" cap="none" dirty="0">
                <a:solidFill>
                  <a:schemeClr val="dk1"/>
                </a:solidFill>
                <a:latin typeface="Arial"/>
                <a:ea typeface="Arial"/>
                <a:cs typeface="Arial"/>
                <a:sym typeface="Arial"/>
              </a:rPr>
              <a:t>tuition reimbursement is common for managers taking classes for MBA or similar.</a:t>
            </a:r>
            <a:endParaRPr sz="2000" b="0" i="0" u="none" strike="noStrike" cap="none" dirty="0">
              <a:solidFill>
                <a:schemeClr val="dk1"/>
              </a:solidFill>
              <a:latin typeface="Arial"/>
              <a:ea typeface="Arial"/>
              <a:cs typeface="Arial"/>
              <a:sym typeface="Arial"/>
            </a:endParaRPr>
          </a:p>
          <a:p>
            <a:pPr marL="948055" marR="0" lvl="1" indent="-228600" algn="l" rtl="0">
              <a:lnSpc>
                <a:spcPct val="100000"/>
              </a:lnSpc>
              <a:spcBef>
                <a:spcPts val="355"/>
              </a:spcBef>
              <a:spcAft>
                <a:spcPts val="0"/>
              </a:spcAft>
              <a:buClr>
                <a:srgbClr val="DA1F28"/>
              </a:buClr>
              <a:buSzPts val="2400"/>
              <a:buFont typeface="Arial"/>
              <a:buChar char=""/>
            </a:pPr>
            <a:r>
              <a:rPr lang="en-US" sz="1800" b="0" i="0" u="none" strike="noStrike" cap="none" dirty="0">
                <a:solidFill>
                  <a:schemeClr val="dk1"/>
                </a:solidFill>
                <a:latin typeface="Arial"/>
                <a:ea typeface="Arial"/>
                <a:cs typeface="Arial"/>
                <a:sym typeface="Arial"/>
              </a:rPr>
              <a:t>Long-distance learning can also be used to reduce travel.</a:t>
            </a:r>
            <a:endParaRPr sz="1800" b="0" i="0" u="none" strike="noStrike" cap="none" dirty="0">
              <a:solidFill>
                <a:schemeClr val="dk1"/>
              </a:solidFill>
              <a:latin typeface="Arial"/>
              <a:ea typeface="Arial"/>
              <a:cs typeface="Arial"/>
              <a:sym typeface="Arial"/>
            </a:endParaRPr>
          </a:p>
          <a:p>
            <a:pPr marL="170815" marR="791210" lvl="0" indent="-158750" algn="l" rtl="0">
              <a:lnSpc>
                <a:spcPct val="80937"/>
              </a:lnSpc>
              <a:spcBef>
                <a:spcPts val="439"/>
              </a:spcBef>
              <a:spcAft>
                <a:spcPts val="0"/>
              </a:spcAft>
              <a:buClr>
                <a:srgbClr val="000000"/>
              </a:buClr>
              <a:buSzPts val="3200"/>
              <a:buFont typeface="Arial"/>
              <a:buNone/>
            </a:pPr>
            <a:r>
              <a:rPr lang="en-US" sz="2400" b="0" i="0" u="none" strike="noStrike" cap="none" dirty="0">
                <a:solidFill>
                  <a:schemeClr val="dk1"/>
                </a:solidFill>
                <a:latin typeface="Arial"/>
                <a:ea typeface="Arial"/>
                <a:cs typeface="Arial"/>
                <a:sym typeface="Arial"/>
              </a:rPr>
              <a:t>Whatever training and development efforts used,  results must be transferred to the workplace.</a:t>
            </a:r>
            <a:endParaRPr sz="2400" b="0" i="0" u="none" strike="noStrike" cap="none" dirty="0">
              <a:solidFill>
                <a:schemeClr val="dk1"/>
              </a:solidFill>
              <a:latin typeface="Arial"/>
              <a:ea typeface="Arial"/>
              <a:cs typeface="Arial"/>
              <a:sym typeface="Arial"/>
            </a:endParaRPr>
          </a:p>
        </p:txBody>
      </p:sp>
      <p:sp>
        <p:nvSpPr>
          <p:cNvPr id="218" name="Google Shape;218;p26"/>
          <p:cNvSpPr/>
          <p:nvPr/>
        </p:nvSpPr>
        <p:spPr>
          <a:xfrm>
            <a:off x="443483" y="151210"/>
            <a:ext cx="8232648" cy="114604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Google Shape;219;p26"/>
          <p:cNvSpPr txBox="1"/>
          <p:nvPr/>
        </p:nvSpPr>
        <p:spPr>
          <a:xfrm>
            <a:off x="457200" y="274638"/>
            <a:ext cx="8229600" cy="1143000"/>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100000"/>
              </a:lnSpc>
              <a:spcBef>
                <a:spcPts val="0"/>
              </a:spcBef>
              <a:spcAft>
                <a:spcPts val="0"/>
              </a:spcAft>
              <a:buClr>
                <a:schemeClr val="dk1"/>
              </a:buClr>
              <a:buSzPct val="100000"/>
              <a:buFont typeface="Calibri"/>
              <a:buNone/>
            </a:pPr>
            <a:r>
              <a:rPr lang="en-US" sz="4400" b="1" i="0" u="none" strike="noStrike" cap="none">
                <a:solidFill>
                  <a:srgbClr val="000000"/>
                </a:solidFill>
                <a:latin typeface="Arial"/>
                <a:ea typeface="Arial"/>
                <a:cs typeface="Arial"/>
                <a:sym typeface="Arial"/>
              </a:rPr>
              <a:t>Types of development</a:t>
            </a:r>
            <a:endParaRPr sz="4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b="1" dirty="0"/>
              <a:t>REMUNERATION POLICIES AND JOB EVALUATION</a:t>
            </a:r>
            <a:endParaRPr dirty="0"/>
          </a:p>
        </p:txBody>
      </p:sp>
      <p:sp>
        <p:nvSpPr>
          <p:cNvPr id="225" name="Google Shape;225;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00000"/>
              </a:lnSpc>
              <a:spcBef>
                <a:spcPts val="0"/>
              </a:spcBef>
              <a:spcAft>
                <a:spcPts val="0"/>
              </a:spcAft>
              <a:buClr>
                <a:schemeClr val="dk1"/>
              </a:buClr>
              <a:buSzPts val="3200"/>
              <a:buChar char="•"/>
            </a:pPr>
            <a:r>
              <a:rPr lang="en-US" dirty="0"/>
              <a:t>Scales – increments</a:t>
            </a:r>
            <a:endParaRPr dirty="0"/>
          </a:p>
          <a:p>
            <a:pPr marL="342900" lvl="0" indent="-342900" algn="l" rtl="0">
              <a:lnSpc>
                <a:spcPct val="100000"/>
              </a:lnSpc>
              <a:spcBef>
                <a:spcPts val="640"/>
              </a:spcBef>
              <a:spcAft>
                <a:spcPts val="0"/>
              </a:spcAft>
              <a:buClr>
                <a:schemeClr val="dk1"/>
              </a:buClr>
              <a:buSzPts val="3200"/>
              <a:buChar char="•"/>
            </a:pPr>
            <a:r>
              <a:rPr lang="en-US" dirty="0"/>
              <a:t>Hard to cop with market situation</a:t>
            </a:r>
            <a:endParaRPr dirty="0"/>
          </a:p>
          <a:p>
            <a:pPr marL="742950" lvl="1" indent="-285750" algn="l" rtl="0">
              <a:lnSpc>
                <a:spcPct val="100000"/>
              </a:lnSpc>
              <a:spcBef>
                <a:spcPts val="560"/>
              </a:spcBef>
              <a:spcAft>
                <a:spcPts val="0"/>
              </a:spcAft>
              <a:buClr>
                <a:schemeClr val="dk1"/>
              </a:buClr>
              <a:buSzPts val="2800"/>
              <a:buChar char="–"/>
            </a:pPr>
            <a:r>
              <a:rPr lang="en-US" dirty="0"/>
              <a:t>Government hires IT professionals</a:t>
            </a:r>
            <a:endParaRPr dirty="0"/>
          </a:p>
          <a:p>
            <a:pPr marL="742950" lvl="1" indent="-285750" algn="l" rtl="0">
              <a:lnSpc>
                <a:spcPct val="100000"/>
              </a:lnSpc>
              <a:spcBef>
                <a:spcPts val="560"/>
              </a:spcBef>
              <a:spcAft>
                <a:spcPts val="0"/>
              </a:spcAft>
              <a:buClr>
                <a:schemeClr val="dk1"/>
              </a:buClr>
              <a:buSzPts val="2800"/>
              <a:buChar char="–"/>
            </a:pPr>
            <a:r>
              <a:rPr lang="en-US" dirty="0"/>
              <a:t>A lot of difference in salaries</a:t>
            </a:r>
            <a:endParaRPr dirty="0"/>
          </a:p>
          <a:p>
            <a:pPr marL="342900" lvl="0" indent="-342900" algn="l" rtl="0">
              <a:lnSpc>
                <a:spcPct val="100000"/>
              </a:lnSpc>
              <a:spcBef>
                <a:spcPts val="640"/>
              </a:spcBef>
              <a:spcAft>
                <a:spcPts val="0"/>
              </a:spcAft>
              <a:buClr>
                <a:schemeClr val="dk1"/>
              </a:buClr>
              <a:buSzPts val="3200"/>
              <a:buChar char="•"/>
            </a:pPr>
            <a:r>
              <a:rPr lang="en-US" dirty="0"/>
              <a:t>In professional environment</a:t>
            </a:r>
            <a:endParaRPr dirty="0"/>
          </a:p>
          <a:p>
            <a:pPr marL="742950" lvl="1" indent="-285750" algn="l" rtl="0">
              <a:lnSpc>
                <a:spcPct val="100000"/>
              </a:lnSpc>
              <a:spcBef>
                <a:spcPts val="560"/>
              </a:spcBef>
              <a:spcAft>
                <a:spcPts val="0"/>
              </a:spcAft>
              <a:buClr>
                <a:schemeClr val="dk1"/>
              </a:buClr>
              <a:buSzPts val="2800"/>
              <a:buChar char="–"/>
            </a:pPr>
            <a:r>
              <a:rPr lang="en-US" dirty="0"/>
              <a:t>Salaries varies within guidelines</a:t>
            </a:r>
            <a:endParaRPr dirty="0"/>
          </a:p>
          <a:p>
            <a:pPr marL="742950" lvl="1" indent="-285750" algn="l" rtl="0">
              <a:lnSpc>
                <a:spcPct val="100000"/>
              </a:lnSpc>
              <a:spcBef>
                <a:spcPts val="560"/>
              </a:spcBef>
              <a:spcAft>
                <a:spcPts val="0"/>
              </a:spcAft>
              <a:buClr>
                <a:schemeClr val="dk1"/>
              </a:buClr>
              <a:buSzPts val="2800"/>
              <a:buChar char="–"/>
            </a:pPr>
            <a:r>
              <a:rPr lang="en-US" dirty="0"/>
              <a:t>High increase in salaries after threat to leave job?</a:t>
            </a:r>
            <a:endParaRPr dirty="0"/>
          </a:p>
          <a:p>
            <a:pPr marL="342900" lvl="0" indent="-342900" algn="l" rtl="0">
              <a:lnSpc>
                <a:spcPct val="100000"/>
              </a:lnSpc>
              <a:spcBef>
                <a:spcPts val="640"/>
              </a:spcBef>
              <a:spcAft>
                <a:spcPts val="0"/>
              </a:spcAft>
              <a:buClr>
                <a:schemeClr val="dk1"/>
              </a:buClr>
              <a:buSzPts val="3200"/>
              <a:buChar char="•"/>
            </a:pPr>
            <a:r>
              <a:rPr lang="en-US" dirty="0"/>
              <a:t>Job evaluation</a:t>
            </a:r>
            <a:endParaRPr dirty="0"/>
          </a:p>
          <a:p>
            <a:pPr marL="742950" lvl="1" indent="-285750" algn="l" rtl="0">
              <a:lnSpc>
                <a:spcPct val="100000"/>
              </a:lnSpc>
              <a:spcBef>
                <a:spcPts val="560"/>
              </a:spcBef>
              <a:spcAft>
                <a:spcPts val="0"/>
              </a:spcAft>
              <a:buClr>
                <a:schemeClr val="dk1"/>
              </a:buClr>
              <a:buSzPts val="2800"/>
              <a:buChar char="–"/>
            </a:pPr>
            <a:r>
              <a:rPr lang="en-US" dirty="0"/>
              <a:t>Comparing relative worth of jobs – jobs to grades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b="1"/>
              <a:t>REMUNERATION POLICIES AND JOB EVALUATION</a:t>
            </a:r>
            <a:endParaRPr/>
          </a:p>
        </p:txBody>
      </p:sp>
      <p:sp>
        <p:nvSpPr>
          <p:cNvPr id="231" name="Google Shape;231;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Job evaluation</a:t>
            </a:r>
            <a:endParaRPr dirty="0"/>
          </a:p>
          <a:p>
            <a:pPr marL="742950" lvl="1" indent="-285750" algn="l" rtl="0">
              <a:lnSpc>
                <a:spcPct val="100000"/>
              </a:lnSpc>
              <a:spcBef>
                <a:spcPts val="560"/>
              </a:spcBef>
              <a:spcAft>
                <a:spcPts val="0"/>
              </a:spcAft>
              <a:buClr>
                <a:schemeClr val="dk1"/>
              </a:buClr>
              <a:buSzPts val="2800"/>
              <a:buChar char="–"/>
            </a:pPr>
            <a:r>
              <a:rPr lang="en-US" dirty="0"/>
              <a:t>Anti discrimination legislation – equal pay for work of equal value</a:t>
            </a:r>
            <a:endParaRPr dirty="0"/>
          </a:p>
          <a:p>
            <a:pPr marL="742950" lvl="1" indent="-285750" algn="l" rtl="0">
              <a:lnSpc>
                <a:spcPct val="100000"/>
              </a:lnSpc>
              <a:spcBef>
                <a:spcPts val="560"/>
              </a:spcBef>
              <a:spcAft>
                <a:spcPts val="0"/>
              </a:spcAft>
              <a:buClr>
                <a:schemeClr val="dk1"/>
              </a:buClr>
              <a:buSzPts val="2800"/>
              <a:buChar char="–"/>
            </a:pPr>
            <a:r>
              <a:rPr lang="en-US" dirty="0"/>
              <a:t>Job evaluation comes in to play in case of mergers – acquisitions</a:t>
            </a:r>
            <a:endParaRPr dirty="0"/>
          </a:p>
          <a:p>
            <a:pPr marL="742950" lvl="1" indent="-285750" algn="l" rtl="0">
              <a:lnSpc>
                <a:spcPct val="100000"/>
              </a:lnSpc>
              <a:spcBef>
                <a:spcPts val="560"/>
              </a:spcBef>
              <a:spcAft>
                <a:spcPts val="0"/>
              </a:spcAft>
              <a:buClr>
                <a:schemeClr val="dk1"/>
              </a:buClr>
              <a:buSzPts val="2800"/>
              <a:buChar char="–"/>
            </a:pPr>
            <a:r>
              <a:rPr lang="en-US" dirty="0"/>
              <a:t>New rapidly growing companies – clarity and consistency while flexibility</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b="1"/>
              <a:t>REMUNERATION POLICIES AND JOB EVALUATION</a:t>
            </a:r>
            <a:endParaRPr/>
          </a:p>
        </p:txBody>
      </p:sp>
      <p:sp>
        <p:nvSpPr>
          <p:cNvPr id="237" name="Google Shape;237;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Job evaluation schemes – analytical and non-analytical</a:t>
            </a:r>
            <a:endParaRPr dirty="0"/>
          </a:p>
          <a:p>
            <a:pPr marL="742950" lvl="1" indent="-285750" algn="l" rtl="0">
              <a:lnSpc>
                <a:spcPct val="100000"/>
              </a:lnSpc>
              <a:spcBef>
                <a:spcPts val="560"/>
              </a:spcBef>
              <a:spcAft>
                <a:spcPts val="0"/>
              </a:spcAft>
              <a:buClr>
                <a:schemeClr val="dk1"/>
              </a:buClr>
              <a:buSzPts val="2800"/>
              <a:buChar char="–"/>
            </a:pPr>
            <a:r>
              <a:rPr lang="en-US" dirty="0"/>
              <a:t>Non-analytical – comparing whole jobs without considering individual skills and elements</a:t>
            </a:r>
            <a:endParaRPr dirty="0"/>
          </a:p>
          <a:p>
            <a:pPr marL="1143000" lvl="2" indent="-228600" algn="l" rtl="0">
              <a:lnSpc>
                <a:spcPct val="100000"/>
              </a:lnSpc>
              <a:spcBef>
                <a:spcPts val="480"/>
              </a:spcBef>
              <a:spcAft>
                <a:spcPts val="0"/>
              </a:spcAft>
              <a:buClr>
                <a:schemeClr val="dk1"/>
              </a:buClr>
              <a:buSzPts val="2400"/>
              <a:buChar char="•"/>
            </a:pPr>
            <a:r>
              <a:rPr lang="en-US" dirty="0"/>
              <a:t>Job classification – in public sectors, grades are decided – description of characteristics of jobs decided later</a:t>
            </a:r>
            <a:endParaRPr dirty="0"/>
          </a:p>
          <a:p>
            <a:pPr marL="742950" lvl="1" indent="-285750" algn="l" rtl="0">
              <a:lnSpc>
                <a:spcPct val="100000"/>
              </a:lnSpc>
              <a:spcBef>
                <a:spcPts val="560"/>
              </a:spcBef>
              <a:spcAft>
                <a:spcPts val="0"/>
              </a:spcAft>
              <a:buClr>
                <a:schemeClr val="dk1"/>
              </a:buClr>
              <a:buSzPts val="2800"/>
              <a:buChar char="–"/>
            </a:pPr>
            <a:r>
              <a:rPr lang="en-US" dirty="0"/>
              <a:t>Analytical – assesses each job on basis of different skills and elements</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p:nvPr/>
        </p:nvSpPr>
        <p:spPr>
          <a:xfrm>
            <a:off x="195073" y="1284731"/>
            <a:ext cx="8619744" cy="5141131"/>
          </a:xfrm>
          <a:prstGeom prst="rect">
            <a:avLst/>
          </a:prstGeom>
          <a:noFill/>
          <a:ln>
            <a:noFill/>
          </a:ln>
        </p:spPr>
        <p:txBody>
          <a:bodyPr spcFirstLastPara="1" wrap="square" lIns="0" tIns="13950" rIns="0" bIns="0" anchor="t" anchorCtr="0">
            <a:spAutoFit/>
          </a:bodyPr>
          <a:lstStyle/>
          <a:p>
            <a:pPr marL="241300" marR="0" lvl="0" indent="-228600" algn="l" rtl="0">
              <a:lnSpc>
                <a:spcPct val="85357"/>
              </a:lnSpc>
              <a:spcBef>
                <a:spcPts val="0"/>
              </a:spcBef>
              <a:spcAft>
                <a:spcPts val="0"/>
              </a:spcAft>
              <a:buClr>
                <a:srgbClr val="2CA1BE"/>
              </a:buClr>
              <a:buSzPts val="2667"/>
              <a:buFont typeface="Verdana"/>
              <a:buChar char="◦"/>
            </a:pPr>
            <a:r>
              <a:rPr lang="en-US" sz="2800" b="1" i="1" u="none" strike="noStrike" cap="none" dirty="0">
                <a:solidFill>
                  <a:schemeClr val="dk1"/>
                </a:solidFill>
                <a:latin typeface="Arial"/>
                <a:ea typeface="Arial"/>
                <a:cs typeface="Arial"/>
                <a:sym typeface="Arial"/>
              </a:rPr>
              <a:t>Pay level: </a:t>
            </a:r>
            <a:r>
              <a:rPr lang="en-US" sz="2800" b="0" i="0" u="none" strike="noStrike" cap="none" dirty="0">
                <a:solidFill>
                  <a:schemeClr val="dk1"/>
                </a:solidFill>
                <a:latin typeface="Arial"/>
                <a:ea typeface="Arial"/>
                <a:cs typeface="Arial"/>
                <a:sym typeface="Arial"/>
              </a:rPr>
              <a:t>how the firm’s pay incentives compare to other firms in the industry.</a:t>
            </a:r>
          </a:p>
          <a:p>
            <a:pPr marL="534035" marR="0" lvl="0" indent="0" algn="l" rtl="0">
              <a:lnSpc>
                <a:spcPct val="100000"/>
              </a:lnSpc>
              <a:spcBef>
                <a:spcPts val="355"/>
              </a:spcBef>
              <a:spcAft>
                <a:spcPts val="0"/>
              </a:spcAft>
              <a:buClr>
                <a:srgbClr val="000000"/>
              </a:buClr>
              <a:buSzPts val="2400"/>
              <a:buFont typeface="Arial"/>
              <a:buNone/>
            </a:pPr>
            <a:r>
              <a:rPr lang="en-US" sz="2400" i="0" u="none" strike="noStrike" cap="none" dirty="0">
                <a:solidFill>
                  <a:schemeClr val="dk1"/>
                </a:solidFill>
                <a:latin typeface="Arial"/>
                <a:ea typeface="Arial"/>
                <a:cs typeface="Arial"/>
                <a:sym typeface="Arial"/>
              </a:rPr>
              <a:t>Managers can decide to offer low or high relative wages.</a:t>
            </a:r>
          </a:p>
          <a:p>
            <a:pPr marL="478790" marR="106679" lvl="0" indent="-229235" algn="l" rtl="0">
              <a:lnSpc>
                <a:spcPct val="100000"/>
              </a:lnSpc>
              <a:spcBef>
                <a:spcPts val="409"/>
              </a:spcBef>
              <a:spcAft>
                <a:spcPts val="0"/>
              </a:spcAft>
              <a:buClr>
                <a:srgbClr val="000000"/>
              </a:buClr>
              <a:buSzPts val="2400"/>
              <a:buFont typeface="Arial"/>
              <a:buNone/>
            </a:pPr>
            <a:r>
              <a:rPr lang="en-US" sz="2400" dirty="0">
                <a:solidFill>
                  <a:srgbClr val="DA1F28"/>
                </a:solidFill>
              </a:rPr>
              <a:t>	</a:t>
            </a:r>
            <a:r>
              <a:rPr lang="en-US" sz="2400" i="0" u="none" strike="noStrike" cap="none" dirty="0">
                <a:solidFill>
                  <a:schemeClr val="dk1"/>
                </a:solidFill>
                <a:latin typeface="Arial"/>
                <a:ea typeface="Arial"/>
                <a:cs typeface="Arial"/>
                <a:sym typeface="Arial"/>
              </a:rPr>
              <a:t>Pay Structure: clusters jobs into categories based on importance,  skills, and other issues.</a:t>
            </a:r>
          </a:p>
          <a:p>
            <a:pPr marL="478790" marR="106679" lvl="0" indent="-229235" algn="l" rtl="0">
              <a:lnSpc>
                <a:spcPct val="100000"/>
              </a:lnSpc>
              <a:spcBef>
                <a:spcPts val="409"/>
              </a:spcBef>
              <a:spcAft>
                <a:spcPts val="0"/>
              </a:spcAft>
              <a:buClr>
                <a:srgbClr val="000000"/>
              </a:buClr>
              <a:buSzPts val="2400"/>
              <a:buFont typeface="Arial"/>
              <a:buNone/>
            </a:pPr>
            <a:endParaRPr sz="2400" i="0" u="none" strike="noStrike" cap="none" dirty="0">
              <a:solidFill>
                <a:schemeClr val="dk1"/>
              </a:solidFill>
              <a:latin typeface="Arial"/>
              <a:ea typeface="Arial"/>
              <a:cs typeface="Arial"/>
              <a:sym typeface="Arial"/>
            </a:endParaRPr>
          </a:p>
          <a:p>
            <a:pPr marL="241300" marR="0" lvl="0" indent="-228600" algn="l" rtl="0">
              <a:lnSpc>
                <a:spcPct val="89642"/>
              </a:lnSpc>
              <a:spcBef>
                <a:spcPts val="0"/>
              </a:spcBef>
              <a:spcAft>
                <a:spcPts val="0"/>
              </a:spcAft>
              <a:buClr>
                <a:srgbClr val="2CA1BE"/>
              </a:buClr>
              <a:buSzPts val="2667"/>
              <a:buFont typeface="Verdana"/>
              <a:buChar char="◦"/>
            </a:pPr>
            <a:r>
              <a:rPr lang="en-US" sz="2800" b="1" i="1" u="none" strike="noStrike" cap="none" dirty="0">
                <a:solidFill>
                  <a:schemeClr val="dk1"/>
                </a:solidFill>
                <a:latin typeface="Arial"/>
                <a:ea typeface="Arial"/>
                <a:cs typeface="Arial"/>
                <a:sym typeface="Arial"/>
              </a:rPr>
              <a:t>Benefits: </a:t>
            </a:r>
            <a:r>
              <a:rPr lang="en-US" sz="2800" b="0" i="0" u="none" strike="noStrike" cap="none" dirty="0">
                <a:solidFill>
                  <a:schemeClr val="dk1"/>
                </a:solidFill>
                <a:latin typeface="Arial"/>
                <a:ea typeface="Arial"/>
                <a:cs typeface="Arial"/>
                <a:sym typeface="Arial"/>
              </a:rPr>
              <a:t>Some are required (social security, workers comp).</a:t>
            </a:r>
            <a:endParaRPr sz="2800" b="0" i="0" u="none" strike="noStrike" cap="none" dirty="0">
              <a:solidFill>
                <a:schemeClr val="dk1"/>
              </a:solidFill>
              <a:latin typeface="Arial"/>
              <a:ea typeface="Arial"/>
              <a:cs typeface="Arial"/>
              <a:sym typeface="Arial"/>
            </a:endParaRPr>
          </a:p>
          <a:p>
            <a:pPr marL="534035" marR="5080" lvl="1" algn="l" rtl="0">
              <a:lnSpc>
                <a:spcPct val="100000"/>
              </a:lnSpc>
              <a:spcBef>
                <a:spcPts val="345"/>
              </a:spcBef>
              <a:spcAft>
                <a:spcPts val="0"/>
              </a:spcAft>
              <a:buClr>
                <a:srgbClr val="DA1F28"/>
              </a:buClr>
              <a:buSzPts val="2400"/>
            </a:pPr>
            <a:r>
              <a:rPr lang="en-US" sz="2400" i="0" u="none" strike="noStrike" cap="none" dirty="0">
                <a:solidFill>
                  <a:schemeClr val="dk1"/>
                </a:solidFill>
                <a:latin typeface="Arial"/>
                <a:ea typeface="Arial"/>
                <a:cs typeface="Arial"/>
                <a:sym typeface="Arial"/>
              </a:rPr>
              <a:t>Others (health insurance, day care, and others) are provided  at the employers option.</a:t>
            </a:r>
            <a:endParaRPr sz="2400" i="0" u="none" strike="noStrike" cap="none" dirty="0">
              <a:solidFill>
                <a:schemeClr val="dk1"/>
              </a:solidFill>
              <a:latin typeface="Arial"/>
              <a:ea typeface="Arial"/>
              <a:cs typeface="Arial"/>
              <a:sym typeface="Arial"/>
            </a:endParaRPr>
          </a:p>
          <a:p>
            <a:pPr marL="534035" marR="0" lvl="1" algn="l" rtl="0">
              <a:lnSpc>
                <a:spcPct val="100000"/>
              </a:lnSpc>
              <a:spcBef>
                <a:spcPts val="395"/>
              </a:spcBef>
              <a:spcAft>
                <a:spcPts val="0"/>
              </a:spcAft>
              <a:buClr>
                <a:srgbClr val="DA1F28"/>
              </a:buClr>
              <a:buSzPts val="2400"/>
            </a:pPr>
            <a:r>
              <a:rPr lang="en-US" sz="2400" i="0" u="none" strike="noStrike" cap="none" dirty="0">
                <a:solidFill>
                  <a:schemeClr val="dk1"/>
                </a:solidFill>
                <a:latin typeface="Arial"/>
                <a:ea typeface="Arial"/>
                <a:cs typeface="Arial"/>
                <a:sym typeface="Arial"/>
              </a:rPr>
              <a:t>Cafeteria-style plan: employee can choose the best mix of benefits for them. Can be hard to manage.</a:t>
            </a:r>
          </a:p>
          <a:p>
            <a:pPr marL="762635" marR="0" lvl="1" indent="-228600" algn="l" rtl="0">
              <a:lnSpc>
                <a:spcPct val="100000"/>
              </a:lnSpc>
              <a:spcBef>
                <a:spcPts val="395"/>
              </a:spcBef>
              <a:spcAft>
                <a:spcPts val="0"/>
              </a:spcAft>
              <a:buClr>
                <a:srgbClr val="DA1F28"/>
              </a:buClr>
              <a:buSzPts val="2400"/>
              <a:buFont typeface="Arial"/>
              <a:buChar char=""/>
            </a:pPr>
            <a:endParaRPr sz="2400" i="0" u="none" strike="noStrike" cap="none" dirty="0">
              <a:solidFill>
                <a:schemeClr val="dk1"/>
              </a:solidFill>
              <a:latin typeface="Arial"/>
              <a:ea typeface="Arial"/>
              <a:cs typeface="Arial"/>
              <a:sym typeface="Arial"/>
            </a:endParaRPr>
          </a:p>
        </p:txBody>
      </p:sp>
      <p:sp>
        <p:nvSpPr>
          <p:cNvPr id="243" name="Google Shape;243;p30"/>
          <p:cNvSpPr/>
          <p:nvPr/>
        </p:nvSpPr>
        <p:spPr>
          <a:xfrm>
            <a:off x="443483" y="138684"/>
            <a:ext cx="8232648" cy="114604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4" name="Google Shape;244;p30"/>
          <p:cNvSpPr/>
          <p:nvPr/>
        </p:nvSpPr>
        <p:spPr>
          <a:xfrm>
            <a:off x="2450592" y="294131"/>
            <a:ext cx="4375403" cy="101498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645668" y="1443737"/>
            <a:ext cx="2329841" cy="443711"/>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2CA1BE"/>
              </a:buClr>
              <a:buSzPts val="1600"/>
              <a:buFont typeface="Calibri"/>
              <a:buNone/>
            </a:pPr>
            <a:r>
              <a:rPr lang="en-US" sz="2800"/>
              <a:t>Base Wage</a:t>
            </a:r>
            <a:endParaRPr sz="1050"/>
          </a:p>
        </p:txBody>
      </p:sp>
      <p:sp>
        <p:nvSpPr>
          <p:cNvPr id="250" name="Google Shape;250;p31"/>
          <p:cNvSpPr txBox="1"/>
          <p:nvPr/>
        </p:nvSpPr>
        <p:spPr>
          <a:xfrm>
            <a:off x="645668" y="1887448"/>
            <a:ext cx="7784465" cy="2461260"/>
          </a:xfrm>
          <a:prstGeom prst="rect">
            <a:avLst/>
          </a:prstGeom>
          <a:noFill/>
          <a:ln>
            <a:noFill/>
          </a:ln>
        </p:spPr>
        <p:txBody>
          <a:bodyPr spcFirstLastPara="1" wrap="square" lIns="0" tIns="50800" rIns="0" bIns="0" anchor="t" anchorCtr="0">
            <a:spAutoFit/>
          </a:bodyPr>
          <a:lstStyle/>
          <a:p>
            <a:pPr marL="524510" marR="0" lvl="0" indent="-228600" algn="l" rtl="0">
              <a:lnSpc>
                <a:spcPct val="100000"/>
              </a:lnSpc>
              <a:spcBef>
                <a:spcPts val="0"/>
              </a:spcBef>
              <a:spcAft>
                <a:spcPts val="0"/>
              </a:spcAft>
              <a:buClr>
                <a:srgbClr val="2CA1BE"/>
              </a:buClr>
              <a:buSzPts val="2000"/>
              <a:buFont typeface="Verdana"/>
              <a:buChar char="◦"/>
            </a:pPr>
            <a:r>
              <a:rPr lang="en-US" sz="2000" b="1" i="0" u="none" strike="noStrike" cap="none" dirty="0">
                <a:solidFill>
                  <a:schemeClr val="dk1"/>
                </a:solidFill>
                <a:latin typeface="Arial"/>
                <a:ea typeface="Arial"/>
                <a:cs typeface="Arial"/>
                <a:sym typeface="Arial"/>
              </a:rPr>
              <a:t>Job Based:</a:t>
            </a:r>
            <a:r>
              <a:rPr lang="en-US" sz="2000" b="0" i="0" u="none" strike="noStrike" cap="none" dirty="0">
                <a:solidFill>
                  <a:schemeClr val="dk1"/>
                </a:solidFill>
                <a:latin typeface="Arial"/>
                <a:ea typeface="Arial"/>
                <a:cs typeface="Arial"/>
                <a:sym typeface="Arial"/>
              </a:rPr>
              <a:t> Pay-paid for the job that is done</a:t>
            </a:r>
            <a:endParaRPr sz="2000" b="0" i="0" u="none" strike="noStrike" cap="none" dirty="0">
              <a:solidFill>
                <a:schemeClr val="dk1"/>
              </a:solidFill>
              <a:latin typeface="Arial"/>
              <a:ea typeface="Arial"/>
              <a:cs typeface="Arial"/>
              <a:sym typeface="Arial"/>
            </a:endParaRPr>
          </a:p>
          <a:p>
            <a:pPr marL="524510" marR="5080" lvl="0" indent="-228600" algn="l" rtl="0">
              <a:lnSpc>
                <a:spcPct val="100000"/>
              </a:lnSpc>
              <a:spcBef>
                <a:spcPts val="300"/>
              </a:spcBef>
              <a:spcAft>
                <a:spcPts val="0"/>
              </a:spcAft>
              <a:buClr>
                <a:srgbClr val="2CA1BE"/>
              </a:buClr>
              <a:buSzPts val="2000"/>
              <a:buFont typeface="Verdana"/>
              <a:buChar char="◦"/>
            </a:pPr>
            <a:r>
              <a:rPr lang="en-US" sz="2000" b="1" i="0" u="none" strike="noStrike" cap="none" dirty="0">
                <a:solidFill>
                  <a:schemeClr val="dk1"/>
                </a:solidFill>
                <a:latin typeface="Arial"/>
                <a:ea typeface="Arial"/>
                <a:cs typeface="Arial"/>
                <a:sym typeface="Arial"/>
              </a:rPr>
              <a:t>Competency Based:</a:t>
            </a:r>
            <a:r>
              <a:rPr lang="en-US" sz="2000" b="0" i="0" u="none" strike="noStrike" cap="none" dirty="0">
                <a:solidFill>
                  <a:schemeClr val="dk1"/>
                </a:solidFill>
                <a:latin typeface="Arial"/>
                <a:ea typeface="Arial"/>
                <a:cs typeface="Arial"/>
                <a:sym typeface="Arial"/>
              </a:rPr>
              <a:t> Pay-pay is linked to job-relevant skills,  knowledge, and experience</a:t>
            </a:r>
            <a:endParaRPr sz="2000" b="0" i="0" u="none" strike="noStrike" cap="none" dirty="0">
              <a:solidFill>
                <a:schemeClr val="dk1"/>
              </a:solidFill>
              <a:latin typeface="Arial"/>
              <a:ea typeface="Arial"/>
              <a:cs typeface="Arial"/>
              <a:sym typeface="Arial"/>
            </a:endParaRPr>
          </a:p>
          <a:p>
            <a:pPr marL="12700" marR="0" lvl="0" indent="0" algn="l" rtl="0">
              <a:lnSpc>
                <a:spcPct val="100000"/>
              </a:lnSpc>
              <a:spcBef>
                <a:spcPts val="345"/>
              </a:spcBef>
              <a:spcAft>
                <a:spcPts val="0"/>
              </a:spcAft>
              <a:buClr>
                <a:srgbClr val="000000"/>
              </a:buClr>
              <a:buSzPts val="1600"/>
              <a:buFont typeface="Arial"/>
              <a:buNone/>
            </a:pPr>
            <a:r>
              <a:rPr lang="en-US" sz="1600" b="0" i="0" u="none" strike="noStrike" cap="none" dirty="0">
                <a:solidFill>
                  <a:srgbClr val="2CA1BE"/>
                </a:solidFill>
                <a:latin typeface="Arial"/>
                <a:ea typeface="Arial"/>
                <a:cs typeface="Arial"/>
                <a:sym typeface="Arial"/>
              </a:rPr>
              <a:t>     </a:t>
            </a:r>
            <a:r>
              <a:rPr lang="en-US" sz="2400" b="0" i="0" u="none" strike="noStrike" cap="none" dirty="0">
                <a:solidFill>
                  <a:schemeClr val="dk1"/>
                </a:solidFill>
                <a:latin typeface="Arial"/>
                <a:ea typeface="Arial"/>
                <a:cs typeface="Arial"/>
                <a:sym typeface="Arial"/>
              </a:rPr>
              <a:t>Incentive Pay-linked to job performance</a:t>
            </a:r>
            <a:endParaRPr sz="2400" b="0" i="0" u="none" strike="noStrike" cap="none" dirty="0">
              <a:solidFill>
                <a:schemeClr val="dk1"/>
              </a:solidFill>
              <a:latin typeface="Arial"/>
              <a:ea typeface="Arial"/>
              <a:cs typeface="Arial"/>
              <a:sym typeface="Arial"/>
            </a:endParaRPr>
          </a:p>
          <a:p>
            <a:pPr marL="524510" marR="0" lvl="0" indent="-228600" algn="l" rtl="0">
              <a:lnSpc>
                <a:spcPct val="100000"/>
              </a:lnSpc>
              <a:spcBef>
                <a:spcPts val="350"/>
              </a:spcBef>
              <a:spcAft>
                <a:spcPts val="0"/>
              </a:spcAft>
              <a:buClr>
                <a:srgbClr val="2CA1BE"/>
              </a:buClr>
              <a:buSzPts val="2000"/>
              <a:buFont typeface="Verdana"/>
              <a:buChar char="◦"/>
            </a:pPr>
            <a:r>
              <a:rPr lang="en-US" sz="2000" b="0" i="0" u="none" strike="noStrike" cap="none" dirty="0">
                <a:solidFill>
                  <a:schemeClr val="dk1"/>
                </a:solidFill>
                <a:latin typeface="Arial"/>
                <a:ea typeface="Arial"/>
                <a:cs typeface="Arial"/>
                <a:sym typeface="Arial"/>
              </a:rPr>
              <a:t>can increase motivation</a:t>
            </a:r>
            <a:endParaRPr sz="2000" b="0" i="0" u="none" strike="noStrike" cap="none" dirty="0">
              <a:solidFill>
                <a:schemeClr val="dk1"/>
              </a:solidFill>
              <a:latin typeface="Arial"/>
              <a:ea typeface="Arial"/>
              <a:cs typeface="Arial"/>
              <a:sym typeface="Arial"/>
            </a:endParaRPr>
          </a:p>
          <a:p>
            <a:pPr marL="524510" marR="0" lvl="0" indent="-228600" algn="l" rtl="0">
              <a:lnSpc>
                <a:spcPct val="100000"/>
              </a:lnSpc>
              <a:spcBef>
                <a:spcPts val="300"/>
              </a:spcBef>
              <a:spcAft>
                <a:spcPts val="0"/>
              </a:spcAft>
              <a:buClr>
                <a:srgbClr val="2CA1BE"/>
              </a:buClr>
              <a:buSzPts val="2000"/>
              <a:buFont typeface="Verdana"/>
              <a:buChar char="◦"/>
            </a:pPr>
            <a:r>
              <a:rPr lang="en-US" sz="2000" b="0" i="0" u="none" strike="noStrike" cap="none" dirty="0">
                <a:solidFill>
                  <a:schemeClr val="dk1"/>
                </a:solidFill>
                <a:latin typeface="Arial"/>
                <a:ea typeface="Arial"/>
                <a:cs typeface="Arial"/>
                <a:sym typeface="Arial"/>
              </a:rPr>
              <a:t>links employees to firm performance</a:t>
            </a:r>
            <a:endParaRPr sz="2000" b="0" i="0" u="none" strike="noStrike" cap="none" dirty="0">
              <a:solidFill>
                <a:schemeClr val="dk1"/>
              </a:solidFill>
              <a:latin typeface="Arial"/>
              <a:ea typeface="Arial"/>
              <a:cs typeface="Arial"/>
              <a:sym typeface="Arial"/>
            </a:endParaRPr>
          </a:p>
          <a:p>
            <a:pPr marL="524510" marR="0" lvl="0" indent="-228600" algn="l" rtl="0">
              <a:lnSpc>
                <a:spcPct val="100000"/>
              </a:lnSpc>
              <a:spcBef>
                <a:spcPts val="300"/>
              </a:spcBef>
              <a:spcAft>
                <a:spcPts val="0"/>
              </a:spcAft>
              <a:buClr>
                <a:srgbClr val="2CA1BE"/>
              </a:buClr>
              <a:buSzPts val="2000"/>
              <a:buFont typeface="Verdana"/>
              <a:buChar char="◦"/>
            </a:pPr>
            <a:r>
              <a:rPr lang="en-US" sz="2000" b="0" i="0" u="none" strike="noStrike" cap="none" dirty="0">
                <a:solidFill>
                  <a:schemeClr val="dk1"/>
                </a:solidFill>
                <a:latin typeface="Arial"/>
                <a:ea typeface="Arial"/>
                <a:cs typeface="Arial"/>
                <a:sym typeface="Arial"/>
              </a:rPr>
              <a:t>works well when employees trust firm</a:t>
            </a:r>
            <a:endParaRPr sz="2000" b="0" i="0" u="none" strike="noStrike" cap="none" dirty="0">
              <a:solidFill>
                <a:schemeClr val="dk1"/>
              </a:solidFill>
              <a:latin typeface="Arial"/>
              <a:ea typeface="Arial"/>
              <a:cs typeface="Arial"/>
              <a:sym typeface="Arial"/>
            </a:endParaRPr>
          </a:p>
        </p:txBody>
      </p:sp>
      <p:sp>
        <p:nvSpPr>
          <p:cNvPr id="251" name="Google Shape;251;p31"/>
          <p:cNvSpPr/>
          <p:nvPr/>
        </p:nvSpPr>
        <p:spPr>
          <a:xfrm>
            <a:off x="3899915" y="304799"/>
            <a:ext cx="1488947" cy="100431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Legal Issues</a:t>
            </a:r>
            <a:endParaRPr/>
          </a:p>
        </p:txBody>
      </p:sp>
      <p:sp>
        <p:nvSpPr>
          <p:cNvPr id="91" name="Google Shape;9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Difficult area to legislate clearly</a:t>
            </a:r>
            <a:endParaRPr/>
          </a:p>
          <a:p>
            <a:pPr marL="342900" lvl="0" indent="-342900" algn="l" rtl="0">
              <a:lnSpc>
                <a:spcPct val="100000"/>
              </a:lnSpc>
              <a:spcBef>
                <a:spcPts val="640"/>
              </a:spcBef>
              <a:spcAft>
                <a:spcPts val="0"/>
              </a:spcAft>
              <a:buClr>
                <a:schemeClr val="dk1"/>
              </a:buClr>
              <a:buSzPts val="3200"/>
              <a:buChar char="•"/>
            </a:pPr>
            <a:r>
              <a:rPr lang="en-US"/>
              <a:t>Political battle ground</a:t>
            </a:r>
            <a:endParaRPr/>
          </a:p>
          <a:p>
            <a:pPr marL="342900" lvl="0" indent="-342900" algn="l" rtl="0">
              <a:lnSpc>
                <a:spcPct val="100000"/>
              </a:lnSpc>
              <a:spcBef>
                <a:spcPts val="640"/>
              </a:spcBef>
              <a:spcAft>
                <a:spcPts val="0"/>
              </a:spcAft>
              <a:buClr>
                <a:schemeClr val="dk1"/>
              </a:buClr>
              <a:buSzPts val="3200"/>
              <a:buChar char="•"/>
            </a:pPr>
            <a:r>
              <a:rPr lang="en-US"/>
              <a:t>More attention paid to the rights of individual employee – HRM need to comply with anti discrimination legislation</a:t>
            </a:r>
            <a:endParaRPr/>
          </a:p>
          <a:p>
            <a:pPr marL="342900" lvl="0" indent="-13970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p:nvPr/>
        </p:nvSpPr>
        <p:spPr>
          <a:xfrm>
            <a:off x="645668" y="1460585"/>
            <a:ext cx="7830184" cy="2065930"/>
          </a:xfrm>
          <a:prstGeom prst="rect">
            <a:avLst/>
          </a:prstGeom>
          <a:noFill/>
          <a:ln>
            <a:noFill/>
          </a:ln>
        </p:spPr>
        <p:txBody>
          <a:bodyPr spcFirstLastPara="1" wrap="square" lIns="0" tIns="647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2CA1BE"/>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Piece-Rate - Pay for each unit of output</a:t>
            </a:r>
            <a:endParaRPr sz="2400" b="0" i="0" u="none" strike="noStrike" cap="none">
              <a:solidFill>
                <a:schemeClr val="dk1"/>
              </a:solidFill>
              <a:latin typeface="Arial"/>
              <a:ea typeface="Arial"/>
              <a:cs typeface="Arial"/>
              <a:sym typeface="Arial"/>
            </a:endParaRPr>
          </a:p>
          <a:p>
            <a:pPr marL="268605" marR="510540" lvl="0" indent="-256539" algn="l" rtl="0">
              <a:lnSpc>
                <a:spcPct val="100000"/>
              </a:lnSpc>
              <a:spcBef>
                <a:spcPts val="414"/>
              </a:spcBef>
              <a:spcAft>
                <a:spcPts val="0"/>
              </a:spcAft>
              <a:buClr>
                <a:srgbClr val="000000"/>
              </a:buClr>
              <a:buSzPts val="1600"/>
              <a:buFont typeface="Arial"/>
              <a:buNone/>
            </a:pPr>
            <a:r>
              <a:rPr lang="en-US" sz="1600" b="0" i="0" u="none" strike="noStrike" cap="none">
                <a:solidFill>
                  <a:srgbClr val="2CA1BE"/>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Commissions - Pay from percentage of sales or  profits</a:t>
            </a:r>
            <a:endParaRPr sz="2400" b="0" i="0" u="none" strike="noStrike" cap="none">
              <a:solidFill>
                <a:schemeClr val="dk1"/>
              </a:solidFill>
              <a:latin typeface="Arial"/>
              <a:ea typeface="Arial"/>
              <a:cs typeface="Arial"/>
              <a:sym typeface="Arial"/>
            </a:endParaRPr>
          </a:p>
          <a:p>
            <a:pPr marL="12700" marR="0" lvl="0" indent="0" algn="l" rtl="0">
              <a:lnSpc>
                <a:spcPct val="100000"/>
              </a:lnSpc>
              <a:spcBef>
                <a:spcPts val="395"/>
              </a:spcBef>
              <a:spcAft>
                <a:spcPts val="0"/>
              </a:spcAft>
              <a:buClr>
                <a:srgbClr val="000000"/>
              </a:buClr>
              <a:buSzPts val="1600"/>
              <a:buFont typeface="Arial"/>
              <a:buNone/>
            </a:pPr>
            <a:r>
              <a:rPr lang="en-US" sz="1600" b="0" i="0" u="none" strike="noStrike" cap="none">
                <a:solidFill>
                  <a:srgbClr val="2CA1BE"/>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Bonuses - Lump sum payments</a:t>
            </a:r>
            <a:endParaRPr sz="2400" b="0" i="0" u="none" strike="noStrike" cap="none">
              <a:solidFill>
                <a:schemeClr val="dk1"/>
              </a:solidFill>
              <a:latin typeface="Arial"/>
              <a:ea typeface="Arial"/>
              <a:cs typeface="Arial"/>
              <a:sym typeface="Arial"/>
            </a:endParaRPr>
          </a:p>
          <a:p>
            <a:pPr marL="268605" marR="5080" lvl="0" indent="-256539" algn="l" rtl="0">
              <a:lnSpc>
                <a:spcPct val="100000"/>
              </a:lnSpc>
              <a:spcBef>
                <a:spcPts val="395"/>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57" name="Google Shape;257;p32"/>
          <p:cNvSpPr/>
          <p:nvPr/>
        </p:nvSpPr>
        <p:spPr>
          <a:xfrm>
            <a:off x="2011679" y="304799"/>
            <a:ext cx="5266944" cy="100431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3"/>
          <p:cNvSpPr txBox="1">
            <a:spLocks noGrp="1"/>
          </p:cNvSpPr>
          <p:nvPr>
            <p:ph type="body" idx="1"/>
          </p:nvPr>
        </p:nvSpPr>
        <p:spPr>
          <a:xfrm>
            <a:off x="457200" y="1600200"/>
            <a:ext cx="8229600" cy="2526333"/>
          </a:xfrm>
          <a:prstGeom prst="rect">
            <a:avLst/>
          </a:prstGeom>
          <a:noFill/>
          <a:ln>
            <a:noFill/>
          </a:ln>
        </p:spPr>
        <p:txBody>
          <a:bodyPr spcFirstLastPara="1" wrap="square" lIns="0" tIns="12700" rIns="0" bIns="0" anchor="t" anchorCtr="0">
            <a:spAutoFit/>
          </a:bodyPr>
          <a:lstStyle/>
          <a:p>
            <a:pPr marL="268605" marR="249554" lvl="0" indent="-256540" algn="just" rtl="0">
              <a:lnSpc>
                <a:spcPct val="100000"/>
              </a:lnSpc>
              <a:spcBef>
                <a:spcPts val="0"/>
              </a:spcBef>
              <a:spcAft>
                <a:spcPts val="0"/>
              </a:spcAft>
              <a:buClr>
                <a:srgbClr val="2CA1BE"/>
              </a:buClr>
              <a:buSzPts val="1600"/>
              <a:buChar char="•"/>
            </a:pPr>
            <a:r>
              <a:rPr lang="en-US" sz="1600">
                <a:solidFill>
                  <a:srgbClr val="2CA1BE"/>
                </a:solidFill>
              </a:rPr>
              <a:t> </a:t>
            </a:r>
            <a:r>
              <a:rPr lang="en-US"/>
              <a:t>Gain Sharing - teams of employees share in gains  from improvements in productivity or cost saving  measures</a:t>
            </a:r>
            <a:endParaRPr sz="1600"/>
          </a:p>
          <a:p>
            <a:pPr marL="268605" marR="5080" lvl="0" indent="-256540" algn="l" rtl="0">
              <a:lnSpc>
                <a:spcPct val="100000"/>
              </a:lnSpc>
              <a:spcBef>
                <a:spcPts val="409"/>
              </a:spcBef>
              <a:spcAft>
                <a:spcPts val="0"/>
              </a:spcAft>
              <a:buClr>
                <a:srgbClr val="2CA1BE"/>
              </a:buClr>
              <a:buSzPts val="1600"/>
              <a:buChar char="•"/>
            </a:pPr>
            <a:r>
              <a:rPr lang="en-US" sz="1600">
                <a:solidFill>
                  <a:srgbClr val="2CA1BE"/>
                </a:solidFill>
              </a:rPr>
              <a:t></a:t>
            </a:r>
            <a:r>
              <a:rPr lang="en-US"/>
              <a:t>Profit Sharing -A percentage of profits earned by a  department or company</a:t>
            </a:r>
            <a:endParaRPr sz="1600"/>
          </a:p>
        </p:txBody>
      </p:sp>
      <p:sp>
        <p:nvSpPr>
          <p:cNvPr id="263" name="Google Shape;263;p33"/>
          <p:cNvSpPr txBox="1"/>
          <p:nvPr/>
        </p:nvSpPr>
        <p:spPr>
          <a:xfrm>
            <a:off x="645668" y="3391691"/>
            <a:ext cx="4582795" cy="2071721"/>
          </a:xfrm>
          <a:prstGeom prst="rect">
            <a:avLst/>
          </a:prstGeom>
          <a:noFill/>
          <a:ln>
            <a:noFill/>
          </a:ln>
        </p:spPr>
        <p:txBody>
          <a:bodyPr spcFirstLastPara="1" wrap="square" lIns="0" tIns="654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2CA1BE"/>
                </a:solidFill>
                <a:latin typeface="Arial"/>
                <a:ea typeface="Arial"/>
                <a:cs typeface="Arial"/>
                <a:sym typeface="Arial"/>
              </a:rPr>
              <a:t>	</a:t>
            </a:r>
            <a:endParaRPr sz="1600" b="0" i="0" u="none" strike="noStrike" cap="none">
              <a:solidFill>
                <a:srgbClr val="2CA1BE"/>
              </a:solidFill>
              <a:latin typeface="Arial"/>
              <a:ea typeface="Arial"/>
              <a:cs typeface="Arial"/>
              <a:sym typeface="Arial"/>
            </a:endParaRPr>
          </a:p>
          <a:p>
            <a:pPr marL="12700" marR="0" lvl="0" indent="0" algn="l" rtl="0">
              <a:lnSpc>
                <a:spcPct val="100000"/>
              </a:lnSpc>
              <a:spcBef>
                <a:spcPts val="515"/>
              </a:spcBef>
              <a:spcAft>
                <a:spcPts val="0"/>
              </a:spcAft>
              <a:buClr>
                <a:srgbClr val="000000"/>
              </a:buClr>
              <a:buSzPts val="1600"/>
              <a:buFont typeface="Arial"/>
              <a:buNone/>
            </a:pPr>
            <a:endParaRPr sz="1600" b="0" i="0" u="none" strike="noStrike" cap="none">
              <a:solidFill>
                <a:srgbClr val="2CA1BE"/>
              </a:solidFill>
              <a:latin typeface="Arial"/>
              <a:ea typeface="Arial"/>
              <a:cs typeface="Arial"/>
              <a:sym typeface="Arial"/>
            </a:endParaRPr>
          </a:p>
          <a:p>
            <a:pPr marL="12700" marR="0" lvl="0" indent="0" algn="l" rtl="0">
              <a:lnSpc>
                <a:spcPct val="100000"/>
              </a:lnSpc>
              <a:spcBef>
                <a:spcPts val="515"/>
              </a:spcBef>
              <a:spcAft>
                <a:spcPts val="0"/>
              </a:spcAft>
              <a:buClr>
                <a:srgbClr val="000000"/>
              </a:buClr>
              <a:buSzPts val="1600"/>
              <a:buFont typeface="Arial"/>
              <a:buNone/>
            </a:pPr>
            <a:endParaRPr sz="1600" b="0" i="0" u="none" strike="noStrike" cap="none">
              <a:solidFill>
                <a:srgbClr val="2CA1BE"/>
              </a:solidFill>
              <a:latin typeface="Arial"/>
              <a:ea typeface="Arial"/>
              <a:cs typeface="Arial"/>
              <a:sym typeface="Arial"/>
            </a:endParaRPr>
          </a:p>
          <a:p>
            <a:pPr marL="12700" marR="0" lvl="0" indent="0" algn="l" rtl="0">
              <a:lnSpc>
                <a:spcPct val="100000"/>
              </a:lnSpc>
              <a:spcBef>
                <a:spcPts val="515"/>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Stock Ownership</a:t>
            </a:r>
            <a:endParaRPr sz="2400" b="0" i="0" u="none" strike="noStrike" cap="none">
              <a:solidFill>
                <a:schemeClr val="dk1"/>
              </a:solidFill>
              <a:latin typeface="Arial"/>
              <a:ea typeface="Arial"/>
              <a:cs typeface="Arial"/>
              <a:sym typeface="Arial"/>
            </a:endParaRPr>
          </a:p>
          <a:p>
            <a:pPr marL="524510" marR="0" lvl="0" indent="-228600" algn="l" rtl="0">
              <a:lnSpc>
                <a:spcPct val="100000"/>
              </a:lnSpc>
              <a:spcBef>
                <a:spcPts val="350"/>
              </a:spcBef>
              <a:spcAft>
                <a:spcPts val="0"/>
              </a:spcAft>
              <a:buClr>
                <a:srgbClr val="2CA1BE"/>
              </a:buClr>
              <a:buSzPts val="2000"/>
              <a:buFont typeface="Verdana"/>
              <a:buChar char="◦"/>
            </a:pPr>
            <a:r>
              <a:rPr lang="en-US" sz="2000" b="0" i="0" u="none" strike="noStrike" cap="none">
                <a:solidFill>
                  <a:schemeClr val="dk1"/>
                </a:solidFill>
                <a:latin typeface="Arial"/>
                <a:ea typeface="Arial"/>
                <a:cs typeface="Arial"/>
                <a:sym typeface="Arial"/>
              </a:rPr>
              <a:t>Options</a:t>
            </a:r>
            <a:endParaRPr sz="2000" b="0" i="0" u="none" strike="noStrike" cap="none">
              <a:solidFill>
                <a:schemeClr val="dk1"/>
              </a:solidFill>
              <a:latin typeface="Arial"/>
              <a:ea typeface="Arial"/>
              <a:cs typeface="Arial"/>
              <a:sym typeface="Arial"/>
            </a:endParaRPr>
          </a:p>
          <a:p>
            <a:pPr marL="524510" marR="0" lvl="0" indent="-228600" algn="l" rtl="0">
              <a:lnSpc>
                <a:spcPct val="100000"/>
              </a:lnSpc>
              <a:spcBef>
                <a:spcPts val="305"/>
              </a:spcBef>
              <a:spcAft>
                <a:spcPts val="0"/>
              </a:spcAft>
              <a:buClr>
                <a:srgbClr val="2CA1BE"/>
              </a:buClr>
              <a:buSzPts val="2000"/>
              <a:buFont typeface="Verdana"/>
              <a:buChar char="◦"/>
            </a:pPr>
            <a:r>
              <a:rPr lang="en-US" sz="2000" b="0" i="0" u="none" strike="noStrike" cap="none">
                <a:solidFill>
                  <a:schemeClr val="dk1"/>
                </a:solidFill>
                <a:latin typeface="Arial"/>
                <a:ea typeface="Arial"/>
                <a:cs typeface="Arial"/>
                <a:sym typeface="Arial"/>
              </a:rPr>
              <a:t>Employee Stock Ownership Plans</a:t>
            </a:r>
            <a:endParaRPr sz="2000" b="0" i="0" u="none" strike="noStrike" cap="none">
              <a:solidFill>
                <a:schemeClr val="dk1"/>
              </a:solidFill>
              <a:latin typeface="Arial"/>
              <a:ea typeface="Arial"/>
              <a:cs typeface="Arial"/>
              <a:sym typeface="Arial"/>
            </a:endParaRPr>
          </a:p>
        </p:txBody>
      </p:sp>
      <p:sp>
        <p:nvSpPr>
          <p:cNvPr id="264" name="Google Shape;264;p33"/>
          <p:cNvSpPr/>
          <p:nvPr/>
        </p:nvSpPr>
        <p:spPr>
          <a:xfrm>
            <a:off x="585216" y="304799"/>
            <a:ext cx="8119871" cy="100431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b="1" dirty="0"/>
              <a:t>APPRAISAL(evaluation) SCHEMES</a:t>
            </a:r>
            <a:endParaRPr dirty="0"/>
          </a:p>
        </p:txBody>
      </p:sp>
      <p:sp>
        <p:nvSpPr>
          <p:cNvPr id="270" name="Google Shape;270;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342900" lvl="0" indent="-342900" algn="l" rtl="0">
              <a:lnSpc>
                <a:spcPct val="100000"/>
              </a:lnSpc>
              <a:spcBef>
                <a:spcPts val="0"/>
              </a:spcBef>
              <a:spcAft>
                <a:spcPts val="0"/>
              </a:spcAft>
              <a:buClr>
                <a:schemeClr val="dk1"/>
              </a:buClr>
              <a:buSzPct val="100000"/>
              <a:buChar char="•"/>
            </a:pPr>
            <a:r>
              <a:rPr lang="en-US"/>
              <a:t>Management by Objectives</a:t>
            </a:r>
            <a:endParaRPr/>
          </a:p>
          <a:p>
            <a:pPr marL="742950" lvl="1" indent="-285750" algn="l" rtl="0">
              <a:lnSpc>
                <a:spcPct val="100000"/>
              </a:lnSpc>
              <a:spcBef>
                <a:spcPts val="518"/>
              </a:spcBef>
              <a:spcAft>
                <a:spcPts val="0"/>
              </a:spcAft>
              <a:buClr>
                <a:schemeClr val="dk1"/>
              </a:buClr>
              <a:buSzPct val="100000"/>
              <a:buChar char="–"/>
            </a:pPr>
            <a:r>
              <a:rPr lang="en-US"/>
              <a:t>Set of objectives to achieve in six months</a:t>
            </a:r>
            <a:endParaRPr/>
          </a:p>
          <a:p>
            <a:pPr marL="742950" lvl="1" indent="-285750" algn="l" rtl="0">
              <a:lnSpc>
                <a:spcPct val="100000"/>
              </a:lnSpc>
              <a:spcBef>
                <a:spcPts val="518"/>
              </a:spcBef>
              <a:spcAft>
                <a:spcPts val="0"/>
              </a:spcAft>
              <a:buClr>
                <a:schemeClr val="dk1"/>
              </a:buClr>
              <a:buSzPct val="100000"/>
              <a:buChar char="–"/>
            </a:pPr>
            <a:r>
              <a:rPr lang="en-US"/>
              <a:t>Objectives to be precise, verifiable and quantifiable</a:t>
            </a:r>
            <a:endParaRPr/>
          </a:p>
          <a:p>
            <a:pPr marL="742950" lvl="1" indent="-285750" algn="l" rtl="0">
              <a:lnSpc>
                <a:spcPct val="100000"/>
              </a:lnSpc>
              <a:spcBef>
                <a:spcPts val="518"/>
              </a:spcBef>
              <a:spcAft>
                <a:spcPts val="0"/>
              </a:spcAft>
              <a:buClr>
                <a:schemeClr val="dk1"/>
              </a:buClr>
              <a:buSzPct val="100000"/>
              <a:buChar char="–"/>
            </a:pPr>
            <a:r>
              <a:rPr lang="en-US"/>
              <a:t>Managers and staff aware of organization’s objective</a:t>
            </a:r>
            <a:endParaRPr/>
          </a:p>
          <a:p>
            <a:pPr marL="342900" lvl="0" indent="-342900" algn="l" rtl="0">
              <a:lnSpc>
                <a:spcPct val="100000"/>
              </a:lnSpc>
              <a:spcBef>
                <a:spcPts val="592"/>
              </a:spcBef>
              <a:spcAft>
                <a:spcPts val="0"/>
              </a:spcAft>
              <a:buClr>
                <a:schemeClr val="dk1"/>
              </a:buClr>
              <a:buSzPct val="100000"/>
              <a:buChar char="•"/>
            </a:pPr>
            <a:r>
              <a:rPr lang="en-US"/>
              <a:t>MBO Weaknesses</a:t>
            </a:r>
            <a:endParaRPr/>
          </a:p>
          <a:p>
            <a:pPr marL="742950" lvl="1" indent="-285750" algn="l" rtl="0">
              <a:lnSpc>
                <a:spcPct val="100000"/>
              </a:lnSpc>
              <a:spcBef>
                <a:spcPts val="518"/>
              </a:spcBef>
              <a:spcAft>
                <a:spcPts val="0"/>
              </a:spcAft>
              <a:buClr>
                <a:schemeClr val="dk1"/>
              </a:buClr>
              <a:buSzPct val="100000"/>
              <a:buChar char="–"/>
            </a:pPr>
            <a:r>
              <a:rPr lang="en-US"/>
              <a:t>Not all objectives easily precisely specified and quantifiable</a:t>
            </a:r>
            <a:endParaRPr/>
          </a:p>
          <a:p>
            <a:pPr marL="742950" lvl="1" indent="-285750" algn="l" rtl="0">
              <a:lnSpc>
                <a:spcPct val="100000"/>
              </a:lnSpc>
              <a:spcBef>
                <a:spcPts val="518"/>
              </a:spcBef>
              <a:spcAft>
                <a:spcPts val="0"/>
              </a:spcAft>
              <a:buClr>
                <a:schemeClr val="dk1"/>
              </a:buClr>
              <a:buSzPct val="100000"/>
              <a:buChar char="–"/>
            </a:pPr>
            <a:r>
              <a:rPr lang="en-US"/>
              <a:t>MBO tend to emphasize on short term objectives instead of long term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b="1" dirty="0"/>
              <a:t>APPRAISAL(evaluation) SCHEMES</a:t>
            </a:r>
            <a:endParaRPr dirty="0"/>
          </a:p>
        </p:txBody>
      </p:sp>
      <p:sp>
        <p:nvSpPr>
          <p:cNvPr id="276" name="Google Shape;276;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Modern management towards general principles of MBO instead of setting rigid formal objectives</a:t>
            </a:r>
            <a:endParaRPr/>
          </a:p>
          <a:p>
            <a:pPr marL="342900" lvl="0" indent="-342900" algn="l" rtl="0">
              <a:lnSpc>
                <a:spcPct val="100000"/>
              </a:lnSpc>
              <a:spcBef>
                <a:spcPts val="640"/>
              </a:spcBef>
              <a:spcAft>
                <a:spcPts val="0"/>
              </a:spcAft>
              <a:buClr>
                <a:schemeClr val="dk1"/>
              </a:buClr>
              <a:buSzPts val="3200"/>
              <a:buChar char="•"/>
            </a:pPr>
            <a:r>
              <a:rPr lang="en-US"/>
              <a:t>Empowerment; setting at all levels as what is expected from them, leaving on them how they achieve it</a:t>
            </a:r>
            <a:endParaRPr/>
          </a:p>
          <a:p>
            <a:pPr marL="342900" lvl="0" indent="-13970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6"/>
          <p:cNvSpPr txBox="1">
            <a:spLocks noGrp="1"/>
          </p:cNvSpPr>
          <p:nvPr>
            <p:ph type="title"/>
          </p:nvPr>
        </p:nvSpPr>
        <p:spPr>
          <a:xfrm>
            <a:off x="313944" y="816464"/>
            <a:ext cx="8659368" cy="157003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200"/>
              <a:buFont typeface="Calibri"/>
              <a:buNone/>
            </a:pPr>
            <a:r>
              <a:rPr lang="en-US" sz="1800" dirty="0"/>
              <a:t>(Process of evaluating employee performance)</a:t>
            </a:r>
            <a:br>
              <a:rPr lang="en-US" sz="1800" dirty="0"/>
            </a:br>
            <a:r>
              <a:rPr lang="en-US" sz="1800" dirty="0"/>
              <a:t>A performance appraisal is a systematic and periodic process of measuring an individual's work performance against the established requirements of the job. It's a subjective evaluation of the employee's strengths and weaknesses, relative worth to the organization, and future development potential.</a:t>
            </a:r>
            <a:br>
              <a:rPr lang="en-US" sz="1800" dirty="0"/>
            </a:br>
            <a:endParaRPr sz="800" dirty="0"/>
          </a:p>
        </p:txBody>
      </p:sp>
      <p:sp>
        <p:nvSpPr>
          <p:cNvPr id="282" name="Google Shape;282;p36"/>
          <p:cNvSpPr txBox="1"/>
          <p:nvPr/>
        </p:nvSpPr>
        <p:spPr>
          <a:xfrm>
            <a:off x="170688" y="2386494"/>
            <a:ext cx="8802624" cy="4272965"/>
          </a:xfrm>
          <a:prstGeom prst="rect">
            <a:avLst/>
          </a:prstGeom>
          <a:noFill/>
          <a:ln>
            <a:noFill/>
          </a:ln>
        </p:spPr>
        <p:txBody>
          <a:bodyPr spcFirstLastPara="1" wrap="square" lIns="0" tIns="50800" rIns="0" bIns="0" anchor="t" anchorCtr="0">
            <a:spAutoFit/>
          </a:bodyPr>
          <a:lstStyle/>
          <a:p>
            <a:pPr marL="524510" marR="0" lvl="0" indent="-228600" algn="l" rtl="0">
              <a:lnSpc>
                <a:spcPct val="100000"/>
              </a:lnSpc>
              <a:spcBef>
                <a:spcPts val="400"/>
              </a:spcBef>
              <a:spcAft>
                <a:spcPts val="0"/>
              </a:spcAft>
              <a:buClr>
                <a:srgbClr val="2CA1BE"/>
              </a:buClr>
              <a:buSzPts val="2000"/>
              <a:buFont typeface="Verdana"/>
              <a:buChar char="◦"/>
            </a:pPr>
            <a:r>
              <a:rPr lang="en-US" sz="2000" b="1" i="0" u="none" strike="noStrike" cap="none" dirty="0">
                <a:solidFill>
                  <a:schemeClr val="dk1"/>
                </a:solidFill>
                <a:latin typeface="Arial"/>
                <a:ea typeface="Arial"/>
                <a:cs typeface="Arial"/>
                <a:sym typeface="Arial"/>
              </a:rPr>
              <a:t>job related strengths</a:t>
            </a:r>
            <a:r>
              <a:rPr lang="en-US" sz="2000" b="1" dirty="0">
                <a:solidFill>
                  <a:schemeClr val="dk1"/>
                </a:solidFill>
              </a:rPr>
              <a:t>: </a:t>
            </a:r>
            <a:r>
              <a:rPr lang="en-US" sz="1600" b="0" i="0" u="none" strike="noStrike" cap="none" dirty="0">
                <a:solidFill>
                  <a:schemeClr val="dk1"/>
                </a:solidFill>
                <a:latin typeface="Arial"/>
                <a:ea typeface="Arial"/>
                <a:cs typeface="Arial"/>
                <a:sym typeface="Arial"/>
              </a:rPr>
              <a:t>Evaluating and identifying an employee's strengths in their role</a:t>
            </a:r>
            <a:endParaRPr sz="1800" b="0" i="0" u="none" strike="noStrike" cap="none" dirty="0">
              <a:solidFill>
                <a:schemeClr val="dk1"/>
              </a:solidFill>
              <a:latin typeface="Arial"/>
              <a:ea typeface="Arial"/>
              <a:cs typeface="Arial"/>
              <a:sym typeface="Arial"/>
            </a:endParaRPr>
          </a:p>
          <a:p>
            <a:pPr marL="524510" marR="0" lvl="0" indent="-228600" algn="l" rtl="0">
              <a:lnSpc>
                <a:spcPct val="100000"/>
              </a:lnSpc>
              <a:spcBef>
                <a:spcPts val="300"/>
              </a:spcBef>
              <a:spcAft>
                <a:spcPts val="0"/>
              </a:spcAft>
              <a:buClr>
                <a:srgbClr val="2CA1BE"/>
              </a:buClr>
              <a:buSzPts val="2000"/>
              <a:buFont typeface="Verdana"/>
              <a:buChar char="◦"/>
            </a:pPr>
            <a:r>
              <a:rPr lang="en-US" sz="2000" b="1" i="0" u="none" strike="noStrike" cap="none" dirty="0">
                <a:solidFill>
                  <a:schemeClr val="dk1"/>
                </a:solidFill>
                <a:latin typeface="Arial"/>
                <a:ea typeface="Arial"/>
                <a:cs typeface="Arial"/>
                <a:sym typeface="Arial"/>
              </a:rPr>
              <a:t>development needs</a:t>
            </a:r>
            <a:r>
              <a:rPr lang="en-US" sz="2000" b="0" i="0"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Assessing an employee's areas for improvement and growth is essential for their professional development. This is a key aspect of performance appraisal to support the employee's growth</a:t>
            </a:r>
            <a:r>
              <a:rPr lang="en-US" sz="2000" b="0" i="0" u="none" strike="noStrike" cap="none" dirty="0">
                <a:solidFill>
                  <a:schemeClr val="dk1"/>
                </a:solidFill>
                <a:latin typeface="Arial"/>
                <a:ea typeface="Arial"/>
                <a:cs typeface="Arial"/>
                <a:sym typeface="Arial"/>
              </a:rPr>
              <a:t>.</a:t>
            </a:r>
            <a:endParaRPr sz="2000" b="0" i="0" u="none" strike="noStrike" cap="none" dirty="0">
              <a:solidFill>
                <a:schemeClr val="dk1"/>
              </a:solidFill>
              <a:latin typeface="Arial"/>
              <a:ea typeface="Arial"/>
              <a:cs typeface="Arial"/>
              <a:sym typeface="Arial"/>
            </a:endParaRPr>
          </a:p>
          <a:p>
            <a:pPr marL="524510" marR="0" lvl="0" indent="-228600" algn="l" rtl="0">
              <a:lnSpc>
                <a:spcPct val="100000"/>
              </a:lnSpc>
              <a:spcBef>
                <a:spcPts val="300"/>
              </a:spcBef>
              <a:spcAft>
                <a:spcPts val="0"/>
              </a:spcAft>
              <a:buClr>
                <a:srgbClr val="2CA1BE"/>
              </a:buClr>
              <a:buSzPts val="2000"/>
              <a:buFont typeface="Verdana"/>
              <a:buChar char="◦"/>
            </a:pPr>
            <a:r>
              <a:rPr lang="en-US" sz="2000" b="1" i="0" u="none" strike="noStrike" cap="none" dirty="0">
                <a:solidFill>
                  <a:schemeClr val="dk1"/>
                </a:solidFill>
                <a:latin typeface="Arial"/>
                <a:ea typeface="Arial"/>
                <a:cs typeface="Arial"/>
                <a:sym typeface="Arial"/>
              </a:rPr>
              <a:t>progress toward goals:</a:t>
            </a:r>
            <a:r>
              <a:rPr lang="en-US" sz="2000" b="0" i="0"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Performance appraisal should assess whether employees are making progress toward their assigned goals and objectives.</a:t>
            </a:r>
            <a:endParaRPr sz="1600" b="0" i="0" u="none" strike="noStrike" cap="none" dirty="0">
              <a:solidFill>
                <a:schemeClr val="dk1"/>
              </a:solidFill>
              <a:latin typeface="Arial"/>
              <a:ea typeface="Arial"/>
              <a:cs typeface="Arial"/>
              <a:sym typeface="Arial"/>
            </a:endParaRPr>
          </a:p>
          <a:p>
            <a:pPr marL="524510" marR="0" lvl="0" indent="-228600" algn="l" rtl="0">
              <a:lnSpc>
                <a:spcPct val="100000"/>
              </a:lnSpc>
              <a:spcBef>
                <a:spcPts val="300"/>
              </a:spcBef>
              <a:spcAft>
                <a:spcPts val="0"/>
              </a:spcAft>
              <a:buClr>
                <a:srgbClr val="2CA1BE"/>
              </a:buClr>
              <a:buSzPts val="2000"/>
              <a:buFont typeface="Verdana"/>
              <a:buChar char="◦"/>
            </a:pPr>
            <a:r>
              <a:rPr lang="en-US" sz="2000" b="1" i="0" u="none" strike="noStrike" cap="none" dirty="0">
                <a:solidFill>
                  <a:schemeClr val="dk1"/>
                </a:solidFill>
                <a:latin typeface="Arial"/>
                <a:ea typeface="Arial"/>
                <a:cs typeface="Arial"/>
                <a:sym typeface="Arial"/>
              </a:rPr>
              <a:t>determine ways to improve performance:</a:t>
            </a:r>
            <a:r>
              <a:rPr lang="en-US" sz="2000" b="0" i="0"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pinpoint areas where employees can improve and then devise strategies or plans for enhancement.</a:t>
            </a:r>
            <a:endParaRPr sz="1600" b="0" i="0" u="none" strike="noStrike" cap="none" dirty="0">
              <a:solidFill>
                <a:schemeClr val="dk1"/>
              </a:solidFill>
              <a:latin typeface="Arial"/>
              <a:ea typeface="Arial"/>
              <a:cs typeface="Arial"/>
              <a:sym typeface="Arial"/>
            </a:endParaRPr>
          </a:p>
          <a:p>
            <a:pPr marL="524510" marR="0" lvl="0" indent="-228600" algn="l" rtl="0">
              <a:lnSpc>
                <a:spcPct val="100000"/>
              </a:lnSpc>
              <a:spcBef>
                <a:spcPts val="300"/>
              </a:spcBef>
              <a:spcAft>
                <a:spcPts val="0"/>
              </a:spcAft>
              <a:buClr>
                <a:srgbClr val="2CA1BE"/>
              </a:buClr>
              <a:buSzPts val="2000"/>
              <a:buFont typeface="Verdana"/>
              <a:buChar char="◦"/>
            </a:pPr>
            <a:r>
              <a:rPr lang="en-US" sz="2000" b="1" i="0" u="none" strike="noStrike" cap="none" dirty="0">
                <a:solidFill>
                  <a:schemeClr val="dk1"/>
                </a:solidFill>
                <a:latin typeface="Arial"/>
                <a:ea typeface="Arial"/>
                <a:cs typeface="Arial"/>
                <a:sym typeface="Arial"/>
              </a:rPr>
              <a:t>Pay and promotion decisions:</a:t>
            </a:r>
            <a:r>
              <a:rPr lang="en-US" sz="2000" b="0" i="0"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Performance appraisal often plays a role in decisions related to compensation and career progression. It helps organizations make fair and informed decisions about pay raises and promotions</a:t>
            </a:r>
          </a:p>
          <a:p>
            <a:pPr marL="524510" marR="0" lvl="0" indent="-228600" algn="l" rtl="0">
              <a:lnSpc>
                <a:spcPct val="100000"/>
              </a:lnSpc>
              <a:spcBef>
                <a:spcPts val="300"/>
              </a:spcBef>
              <a:spcAft>
                <a:spcPts val="0"/>
              </a:spcAft>
              <a:buClr>
                <a:srgbClr val="2CA1BE"/>
              </a:buClr>
              <a:buSzPts val="2000"/>
              <a:buFont typeface="Verdana"/>
              <a:buChar char="◦"/>
            </a:pPr>
            <a:endParaRPr sz="1600" b="0" i="0" u="none" strike="noStrike" cap="none" dirty="0">
              <a:solidFill>
                <a:schemeClr val="dk1"/>
              </a:solidFill>
              <a:latin typeface="Arial"/>
              <a:ea typeface="Arial"/>
              <a:cs typeface="Arial"/>
              <a:sym typeface="Arial"/>
            </a:endParaRPr>
          </a:p>
          <a:p>
            <a:pPr marL="12700" marR="0" lvl="0" indent="0" algn="l" rtl="0">
              <a:lnSpc>
                <a:spcPct val="100000"/>
              </a:lnSpc>
              <a:spcBef>
                <a:spcPts val="345"/>
              </a:spcBef>
              <a:spcAft>
                <a:spcPts val="0"/>
              </a:spcAft>
              <a:buClr>
                <a:srgbClr val="000000"/>
              </a:buClr>
              <a:buSzPts val="1600"/>
              <a:buFont typeface="Arial"/>
              <a:buNone/>
            </a:pPr>
            <a:r>
              <a:rPr lang="en-US" sz="1600" b="0" i="0" u="none" strike="noStrike" cap="none" dirty="0">
                <a:solidFill>
                  <a:srgbClr val="2CA1BE"/>
                </a:solidFill>
                <a:latin typeface="Arial"/>
                <a:ea typeface="Arial"/>
                <a:cs typeface="Arial"/>
                <a:sym typeface="Arial"/>
              </a:rPr>
              <a:t> </a:t>
            </a:r>
            <a:r>
              <a:rPr lang="en-US" sz="2400" b="0" i="0" u="none" strike="noStrike" cap="none" dirty="0">
                <a:solidFill>
                  <a:schemeClr val="dk1"/>
                </a:solidFill>
                <a:latin typeface="Arial"/>
                <a:ea typeface="Arial"/>
                <a:cs typeface="Arial"/>
                <a:sym typeface="Arial"/>
              </a:rPr>
              <a:t>More systematic is better, for the most part</a:t>
            </a:r>
          </a:p>
        </p:txBody>
      </p:sp>
      <p:sp>
        <p:nvSpPr>
          <p:cNvPr id="283" name="Google Shape;283;p36"/>
          <p:cNvSpPr/>
          <p:nvPr/>
        </p:nvSpPr>
        <p:spPr>
          <a:xfrm>
            <a:off x="1694688" y="198541"/>
            <a:ext cx="5754623" cy="69494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p:nvPr/>
        </p:nvSpPr>
        <p:spPr>
          <a:xfrm>
            <a:off x="645668" y="1460585"/>
            <a:ext cx="7551420" cy="2843530"/>
          </a:xfrm>
          <a:prstGeom prst="rect">
            <a:avLst/>
          </a:prstGeom>
          <a:noFill/>
          <a:ln>
            <a:noFill/>
          </a:ln>
        </p:spPr>
        <p:txBody>
          <a:bodyPr spcFirstLastPara="1" wrap="square" lIns="0" tIns="647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2CA1BE"/>
                </a:solidFill>
                <a:latin typeface="Arial"/>
                <a:ea typeface="Arial"/>
                <a:cs typeface="Arial"/>
                <a:sym typeface="Arial"/>
              </a:rPr>
              <a:t>  </a:t>
            </a:r>
            <a:r>
              <a:rPr lang="en-US" sz="2400" b="0" i="0" u="none" strike="noStrike" cap="none" dirty="0">
                <a:solidFill>
                  <a:schemeClr val="dk1"/>
                </a:solidFill>
                <a:latin typeface="Arial"/>
                <a:ea typeface="Arial"/>
                <a:cs typeface="Arial"/>
                <a:sym typeface="Arial"/>
              </a:rPr>
              <a:t>Self Appraisal</a:t>
            </a:r>
            <a:endParaRPr sz="2400" b="0" i="0" u="none" strike="noStrike" cap="none" dirty="0">
              <a:solidFill>
                <a:schemeClr val="dk1"/>
              </a:solidFill>
              <a:latin typeface="Arial"/>
              <a:ea typeface="Arial"/>
              <a:cs typeface="Arial"/>
              <a:sym typeface="Arial"/>
            </a:endParaRPr>
          </a:p>
          <a:p>
            <a:pPr marL="12700" marR="0" lvl="0" indent="0" algn="l" rtl="0">
              <a:lnSpc>
                <a:spcPct val="100000"/>
              </a:lnSpc>
              <a:spcBef>
                <a:spcPts val="414"/>
              </a:spcBef>
              <a:spcAft>
                <a:spcPts val="0"/>
              </a:spcAft>
              <a:buClr>
                <a:srgbClr val="000000"/>
              </a:buClr>
              <a:buSzPts val="1600"/>
              <a:buFont typeface="Arial"/>
              <a:buNone/>
            </a:pPr>
            <a:r>
              <a:rPr lang="en-US" sz="1600" b="0" i="0" u="none" strike="noStrike" cap="none" dirty="0">
                <a:solidFill>
                  <a:srgbClr val="2CA1BE"/>
                </a:solidFill>
                <a:latin typeface="Arial"/>
                <a:ea typeface="Arial"/>
                <a:cs typeface="Arial"/>
                <a:sym typeface="Arial"/>
              </a:rPr>
              <a:t>  </a:t>
            </a:r>
            <a:r>
              <a:rPr lang="en-US" sz="2400" b="0" i="0" u="none" strike="noStrike" cap="none" dirty="0">
                <a:solidFill>
                  <a:schemeClr val="dk1"/>
                </a:solidFill>
                <a:latin typeface="Arial"/>
                <a:ea typeface="Arial"/>
                <a:cs typeface="Arial"/>
                <a:sym typeface="Arial"/>
              </a:rPr>
              <a:t>Peer Appraisal</a:t>
            </a:r>
            <a:endParaRPr sz="2400" b="0" i="0" u="none" strike="noStrike" cap="none" dirty="0">
              <a:solidFill>
                <a:schemeClr val="dk1"/>
              </a:solidFill>
              <a:latin typeface="Arial"/>
              <a:ea typeface="Arial"/>
              <a:cs typeface="Arial"/>
              <a:sym typeface="Arial"/>
            </a:endParaRPr>
          </a:p>
          <a:p>
            <a:pPr marL="12700" marR="0" lvl="0" indent="0" algn="l" rtl="0">
              <a:lnSpc>
                <a:spcPct val="100000"/>
              </a:lnSpc>
              <a:spcBef>
                <a:spcPts val="395"/>
              </a:spcBef>
              <a:spcAft>
                <a:spcPts val="0"/>
              </a:spcAft>
              <a:buClr>
                <a:srgbClr val="000000"/>
              </a:buClr>
              <a:buSzPts val="1600"/>
              <a:buFont typeface="Arial"/>
              <a:buNone/>
            </a:pPr>
            <a:r>
              <a:rPr lang="en-US" sz="1600" b="0" i="0" u="none" strike="noStrike" cap="none" dirty="0">
                <a:solidFill>
                  <a:srgbClr val="2CA1BE"/>
                </a:solidFill>
                <a:latin typeface="Arial"/>
                <a:ea typeface="Arial"/>
                <a:cs typeface="Arial"/>
                <a:sym typeface="Arial"/>
              </a:rPr>
              <a:t>  </a:t>
            </a:r>
            <a:r>
              <a:rPr lang="en-US" sz="2400" b="0" i="0" u="none" strike="noStrike" cap="none" dirty="0">
                <a:solidFill>
                  <a:schemeClr val="dk1"/>
                </a:solidFill>
                <a:latin typeface="Arial"/>
                <a:ea typeface="Arial"/>
                <a:cs typeface="Arial"/>
                <a:sym typeface="Arial"/>
              </a:rPr>
              <a:t>360 Degree appraisal</a:t>
            </a:r>
            <a:endParaRPr sz="2400" b="0" i="0" u="none" strike="noStrike" cap="none" dirty="0">
              <a:solidFill>
                <a:schemeClr val="dk1"/>
              </a:solidFill>
              <a:latin typeface="Arial"/>
              <a:ea typeface="Arial"/>
              <a:cs typeface="Arial"/>
              <a:sym typeface="Arial"/>
            </a:endParaRPr>
          </a:p>
          <a:p>
            <a:pPr marL="12700" marR="0" lvl="0" indent="0" algn="l" rtl="0">
              <a:lnSpc>
                <a:spcPct val="100000"/>
              </a:lnSpc>
              <a:spcBef>
                <a:spcPts val="395"/>
              </a:spcBef>
              <a:spcAft>
                <a:spcPts val="0"/>
              </a:spcAft>
              <a:buClr>
                <a:srgbClr val="000000"/>
              </a:buClr>
              <a:buSzPts val="1600"/>
              <a:buFont typeface="Arial"/>
              <a:buNone/>
            </a:pPr>
            <a:r>
              <a:rPr lang="en-US" sz="1600" b="0" i="0" u="none" strike="noStrike" cap="none" dirty="0">
                <a:solidFill>
                  <a:srgbClr val="2CA1BE"/>
                </a:solidFill>
                <a:latin typeface="Arial"/>
                <a:ea typeface="Arial"/>
                <a:cs typeface="Arial"/>
                <a:sym typeface="Arial"/>
              </a:rPr>
              <a:t>  </a:t>
            </a:r>
            <a:r>
              <a:rPr lang="en-US" sz="2400" b="0" i="0" u="none" strike="noStrike" cap="none" dirty="0">
                <a:solidFill>
                  <a:schemeClr val="dk1"/>
                </a:solidFill>
                <a:latin typeface="Arial"/>
                <a:ea typeface="Arial"/>
                <a:cs typeface="Arial"/>
                <a:sym typeface="Arial"/>
              </a:rPr>
              <a:t>Central Tendency Error -everyone ranked as</a:t>
            </a:r>
            <a:endParaRPr sz="2400" b="0" i="0" u="none" strike="noStrike" cap="none" dirty="0">
              <a:solidFill>
                <a:schemeClr val="dk1"/>
              </a:solidFill>
              <a:latin typeface="Arial"/>
              <a:ea typeface="Arial"/>
              <a:cs typeface="Arial"/>
              <a:sym typeface="Arial"/>
            </a:endParaRPr>
          </a:p>
          <a:p>
            <a:pPr marL="268605"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Arial"/>
                <a:ea typeface="Arial"/>
                <a:cs typeface="Arial"/>
                <a:sym typeface="Arial"/>
              </a:rPr>
              <a:t>average</a:t>
            </a:r>
            <a:endParaRPr sz="2400" b="0" i="0" u="none" strike="noStrike" cap="none" dirty="0">
              <a:solidFill>
                <a:schemeClr val="dk1"/>
              </a:solidFill>
              <a:latin typeface="Arial"/>
              <a:ea typeface="Arial"/>
              <a:cs typeface="Arial"/>
              <a:sym typeface="Arial"/>
            </a:endParaRPr>
          </a:p>
          <a:p>
            <a:pPr marL="268605" marR="5080" lvl="0" indent="-256539" algn="l" rtl="0">
              <a:lnSpc>
                <a:spcPct val="100000"/>
              </a:lnSpc>
              <a:spcBef>
                <a:spcPts val="409"/>
              </a:spcBef>
              <a:spcAft>
                <a:spcPts val="0"/>
              </a:spcAft>
              <a:buClr>
                <a:srgbClr val="000000"/>
              </a:buClr>
              <a:buSzPts val="1600"/>
              <a:buFont typeface="Arial"/>
              <a:buNone/>
            </a:pPr>
            <a:r>
              <a:rPr lang="en-US" sz="1600" b="0" i="0" u="none" strike="noStrike" cap="none" dirty="0">
                <a:solidFill>
                  <a:srgbClr val="2CA1BE"/>
                </a:solidFill>
                <a:latin typeface="Arial"/>
                <a:ea typeface="Arial"/>
                <a:cs typeface="Arial"/>
                <a:sym typeface="Arial"/>
              </a:rPr>
              <a:t>	</a:t>
            </a:r>
            <a:r>
              <a:rPr lang="en-US" sz="2400" b="0" i="0" u="none" strike="noStrike" cap="none" dirty="0">
                <a:solidFill>
                  <a:schemeClr val="dk1"/>
                </a:solidFill>
                <a:latin typeface="Arial"/>
                <a:ea typeface="Arial"/>
                <a:cs typeface="Arial"/>
                <a:sym typeface="Arial"/>
              </a:rPr>
              <a:t>Leniency -individuals are ranked higher than they  deserve</a:t>
            </a:r>
            <a:endParaRPr sz="2400" b="0" i="0" u="none" strike="noStrike" cap="none" dirty="0">
              <a:solidFill>
                <a:schemeClr val="dk1"/>
              </a:solidFill>
              <a:latin typeface="Arial"/>
              <a:ea typeface="Arial"/>
              <a:cs typeface="Arial"/>
              <a:sym typeface="Arial"/>
            </a:endParaRPr>
          </a:p>
        </p:txBody>
      </p:sp>
      <p:sp>
        <p:nvSpPr>
          <p:cNvPr id="289" name="Google Shape;289;p37"/>
          <p:cNvSpPr/>
          <p:nvPr/>
        </p:nvSpPr>
        <p:spPr>
          <a:xfrm>
            <a:off x="1060703" y="304799"/>
            <a:ext cx="7168895" cy="100431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8"/>
          <p:cNvSpPr/>
          <p:nvPr/>
        </p:nvSpPr>
        <p:spPr>
          <a:xfrm>
            <a:off x="443483" y="138684"/>
            <a:ext cx="8232648" cy="114604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5" name="Google Shape;295;p38"/>
          <p:cNvSpPr/>
          <p:nvPr/>
        </p:nvSpPr>
        <p:spPr>
          <a:xfrm>
            <a:off x="1056132" y="294131"/>
            <a:ext cx="7164323" cy="101498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6" name="Google Shape;296;p38"/>
          <p:cNvSpPr/>
          <p:nvPr/>
        </p:nvSpPr>
        <p:spPr>
          <a:xfrm>
            <a:off x="3694176" y="1731264"/>
            <a:ext cx="1831848" cy="91744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7" name="Google Shape;297;p38"/>
          <p:cNvSpPr/>
          <p:nvPr/>
        </p:nvSpPr>
        <p:spPr>
          <a:xfrm>
            <a:off x="3899915" y="2002535"/>
            <a:ext cx="1498091" cy="4572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8" name="Google Shape;298;p38"/>
          <p:cNvSpPr/>
          <p:nvPr/>
        </p:nvSpPr>
        <p:spPr>
          <a:xfrm>
            <a:off x="3625850" y="1663700"/>
            <a:ext cx="1816100" cy="901700"/>
          </a:xfrm>
          <a:custGeom>
            <a:avLst/>
            <a:gdLst/>
            <a:ahLst/>
            <a:cxnLst/>
            <a:rect l="l" t="t" r="r" b="b"/>
            <a:pathLst>
              <a:path w="1816100" h="901700" extrusionOk="0">
                <a:moveTo>
                  <a:pt x="908050" y="0"/>
                </a:moveTo>
                <a:lnTo>
                  <a:pt x="845876" y="1039"/>
                </a:lnTo>
                <a:lnTo>
                  <a:pt x="784828" y="4114"/>
                </a:lnTo>
                <a:lnTo>
                  <a:pt x="725040" y="9157"/>
                </a:lnTo>
                <a:lnTo>
                  <a:pt x="666647" y="16101"/>
                </a:lnTo>
                <a:lnTo>
                  <a:pt x="609784" y="24878"/>
                </a:lnTo>
                <a:lnTo>
                  <a:pt x="554587" y="35423"/>
                </a:lnTo>
                <a:lnTo>
                  <a:pt x="501190" y="47666"/>
                </a:lnTo>
                <a:lnTo>
                  <a:pt x="449730" y="61543"/>
                </a:lnTo>
                <a:lnTo>
                  <a:pt x="400341" y="76985"/>
                </a:lnTo>
                <a:lnTo>
                  <a:pt x="353158" y="93925"/>
                </a:lnTo>
                <a:lnTo>
                  <a:pt x="308317" y="112296"/>
                </a:lnTo>
                <a:lnTo>
                  <a:pt x="265953" y="132032"/>
                </a:lnTo>
                <a:lnTo>
                  <a:pt x="226201" y="153065"/>
                </a:lnTo>
                <a:lnTo>
                  <a:pt x="189197" y="175327"/>
                </a:lnTo>
                <a:lnTo>
                  <a:pt x="155075" y="198753"/>
                </a:lnTo>
                <a:lnTo>
                  <a:pt x="123970" y="223275"/>
                </a:lnTo>
                <a:lnTo>
                  <a:pt x="71356" y="275337"/>
                </a:lnTo>
                <a:lnTo>
                  <a:pt x="32434" y="330979"/>
                </a:lnTo>
                <a:lnTo>
                  <a:pt x="8289" y="389661"/>
                </a:lnTo>
                <a:lnTo>
                  <a:pt x="0" y="450850"/>
                </a:lnTo>
                <a:lnTo>
                  <a:pt x="2094" y="481723"/>
                </a:lnTo>
                <a:lnTo>
                  <a:pt x="18447" y="541726"/>
                </a:lnTo>
                <a:lnTo>
                  <a:pt x="50116" y="598955"/>
                </a:lnTo>
                <a:lnTo>
                  <a:pt x="96019" y="652874"/>
                </a:lnTo>
                <a:lnTo>
                  <a:pt x="155075" y="702946"/>
                </a:lnTo>
                <a:lnTo>
                  <a:pt x="189197" y="726372"/>
                </a:lnTo>
                <a:lnTo>
                  <a:pt x="226201" y="748634"/>
                </a:lnTo>
                <a:lnTo>
                  <a:pt x="265953" y="769667"/>
                </a:lnTo>
                <a:lnTo>
                  <a:pt x="308317" y="789403"/>
                </a:lnTo>
                <a:lnTo>
                  <a:pt x="353158" y="807774"/>
                </a:lnTo>
                <a:lnTo>
                  <a:pt x="400341" y="824714"/>
                </a:lnTo>
                <a:lnTo>
                  <a:pt x="449730" y="840156"/>
                </a:lnTo>
                <a:lnTo>
                  <a:pt x="501190" y="854033"/>
                </a:lnTo>
                <a:lnTo>
                  <a:pt x="554587" y="866276"/>
                </a:lnTo>
                <a:lnTo>
                  <a:pt x="609784" y="876821"/>
                </a:lnTo>
                <a:lnTo>
                  <a:pt x="666647" y="885598"/>
                </a:lnTo>
                <a:lnTo>
                  <a:pt x="725040" y="892542"/>
                </a:lnTo>
                <a:lnTo>
                  <a:pt x="784828" y="897585"/>
                </a:lnTo>
                <a:lnTo>
                  <a:pt x="845876" y="900660"/>
                </a:lnTo>
                <a:lnTo>
                  <a:pt x="908050" y="901700"/>
                </a:lnTo>
                <a:lnTo>
                  <a:pt x="970223" y="900660"/>
                </a:lnTo>
                <a:lnTo>
                  <a:pt x="1031271" y="897585"/>
                </a:lnTo>
                <a:lnTo>
                  <a:pt x="1091059" y="892542"/>
                </a:lnTo>
                <a:lnTo>
                  <a:pt x="1149452" y="885598"/>
                </a:lnTo>
                <a:lnTo>
                  <a:pt x="1206315" y="876821"/>
                </a:lnTo>
                <a:lnTo>
                  <a:pt x="1261512" y="866276"/>
                </a:lnTo>
                <a:lnTo>
                  <a:pt x="1314909" y="854033"/>
                </a:lnTo>
                <a:lnTo>
                  <a:pt x="1366369" y="840156"/>
                </a:lnTo>
                <a:lnTo>
                  <a:pt x="1415758" y="824714"/>
                </a:lnTo>
                <a:lnTo>
                  <a:pt x="1462941" y="807774"/>
                </a:lnTo>
                <a:lnTo>
                  <a:pt x="1507782" y="789403"/>
                </a:lnTo>
                <a:lnTo>
                  <a:pt x="1550146" y="769667"/>
                </a:lnTo>
                <a:lnTo>
                  <a:pt x="1589898" y="748634"/>
                </a:lnTo>
                <a:lnTo>
                  <a:pt x="1626902" y="726372"/>
                </a:lnTo>
                <a:lnTo>
                  <a:pt x="1661024" y="702946"/>
                </a:lnTo>
                <a:lnTo>
                  <a:pt x="1692129" y="678424"/>
                </a:lnTo>
                <a:lnTo>
                  <a:pt x="1744743" y="626362"/>
                </a:lnTo>
                <a:lnTo>
                  <a:pt x="1783665" y="570720"/>
                </a:lnTo>
                <a:lnTo>
                  <a:pt x="1807810" y="512038"/>
                </a:lnTo>
                <a:lnTo>
                  <a:pt x="1816100" y="450850"/>
                </a:lnTo>
                <a:lnTo>
                  <a:pt x="1814005" y="419976"/>
                </a:lnTo>
                <a:lnTo>
                  <a:pt x="1797652" y="359973"/>
                </a:lnTo>
                <a:lnTo>
                  <a:pt x="1765983" y="302744"/>
                </a:lnTo>
                <a:lnTo>
                  <a:pt x="1720080" y="248825"/>
                </a:lnTo>
                <a:lnTo>
                  <a:pt x="1661024" y="198753"/>
                </a:lnTo>
                <a:lnTo>
                  <a:pt x="1626902" y="175327"/>
                </a:lnTo>
                <a:lnTo>
                  <a:pt x="1589898" y="153065"/>
                </a:lnTo>
                <a:lnTo>
                  <a:pt x="1550146" y="132032"/>
                </a:lnTo>
                <a:lnTo>
                  <a:pt x="1507782" y="112296"/>
                </a:lnTo>
                <a:lnTo>
                  <a:pt x="1462941" y="93925"/>
                </a:lnTo>
                <a:lnTo>
                  <a:pt x="1415758" y="76985"/>
                </a:lnTo>
                <a:lnTo>
                  <a:pt x="1366369" y="61543"/>
                </a:lnTo>
                <a:lnTo>
                  <a:pt x="1314909" y="47666"/>
                </a:lnTo>
                <a:lnTo>
                  <a:pt x="1261512" y="35423"/>
                </a:lnTo>
                <a:lnTo>
                  <a:pt x="1206315" y="24878"/>
                </a:lnTo>
                <a:lnTo>
                  <a:pt x="1149452" y="16101"/>
                </a:lnTo>
                <a:lnTo>
                  <a:pt x="1091059" y="9157"/>
                </a:lnTo>
                <a:lnTo>
                  <a:pt x="1031271" y="4114"/>
                </a:lnTo>
                <a:lnTo>
                  <a:pt x="970223" y="1039"/>
                </a:lnTo>
                <a:lnTo>
                  <a:pt x="908050" y="0"/>
                </a:lnTo>
                <a:close/>
              </a:path>
            </a:pathLst>
          </a:custGeom>
          <a:solidFill>
            <a:srgbClr val="46464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9" name="Google Shape;299;p38"/>
          <p:cNvSpPr/>
          <p:nvPr/>
        </p:nvSpPr>
        <p:spPr>
          <a:xfrm>
            <a:off x="3625850" y="1663700"/>
            <a:ext cx="1816100" cy="901700"/>
          </a:xfrm>
          <a:custGeom>
            <a:avLst/>
            <a:gdLst/>
            <a:ahLst/>
            <a:cxnLst/>
            <a:rect l="l" t="t" r="r" b="b"/>
            <a:pathLst>
              <a:path w="1816100" h="901700" extrusionOk="0">
                <a:moveTo>
                  <a:pt x="0" y="450850"/>
                </a:moveTo>
                <a:lnTo>
                  <a:pt x="8289" y="389661"/>
                </a:lnTo>
                <a:lnTo>
                  <a:pt x="32434" y="330979"/>
                </a:lnTo>
                <a:lnTo>
                  <a:pt x="71356" y="275337"/>
                </a:lnTo>
                <a:lnTo>
                  <a:pt x="123970" y="223275"/>
                </a:lnTo>
                <a:lnTo>
                  <a:pt x="155075" y="198753"/>
                </a:lnTo>
                <a:lnTo>
                  <a:pt x="189197" y="175327"/>
                </a:lnTo>
                <a:lnTo>
                  <a:pt x="226201" y="153065"/>
                </a:lnTo>
                <a:lnTo>
                  <a:pt x="265953" y="132032"/>
                </a:lnTo>
                <a:lnTo>
                  <a:pt x="308317" y="112296"/>
                </a:lnTo>
                <a:lnTo>
                  <a:pt x="353158" y="93925"/>
                </a:lnTo>
                <a:lnTo>
                  <a:pt x="400341" y="76985"/>
                </a:lnTo>
                <a:lnTo>
                  <a:pt x="449730" y="61543"/>
                </a:lnTo>
                <a:lnTo>
                  <a:pt x="501190" y="47666"/>
                </a:lnTo>
                <a:lnTo>
                  <a:pt x="554587" y="35423"/>
                </a:lnTo>
                <a:lnTo>
                  <a:pt x="609784" y="24878"/>
                </a:lnTo>
                <a:lnTo>
                  <a:pt x="666647" y="16101"/>
                </a:lnTo>
                <a:lnTo>
                  <a:pt x="725040" y="9157"/>
                </a:lnTo>
                <a:lnTo>
                  <a:pt x="784828" y="4114"/>
                </a:lnTo>
                <a:lnTo>
                  <a:pt x="845876" y="1039"/>
                </a:lnTo>
                <a:lnTo>
                  <a:pt x="908050" y="0"/>
                </a:lnTo>
                <a:lnTo>
                  <a:pt x="970223" y="1039"/>
                </a:lnTo>
                <a:lnTo>
                  <a:pt x="1031271" y="4114"/>
                </a:lnTo>
                <a:lnTo>
                  <a:pt x="1091059" y="9157"/>
                </a:lnTo>
                <a:lnTo>
                  <a:pt x="1149452" y="16101"/>
                </a:lnTo>
                <a:lnTo>
                  <a:pt x="1206315" y="24878"/>
                </a:lnTo>
                <a:lnTo>
                  <a:pt x="1261512" y="35423"/>
                </a:lnTo>
                <a:lnTo>
                  <a:pt x="1314909" y="47666"/>
                </a:lnTo>
                <a:lnTo>
                  <a:pt x="1366369" y="61543"/>
                </a:lnTo>
                <a:lnTo>
                  <a:pt x="1415758" y="76985"/>
                </a:lnTo>
                <a:lnTo>
                  <a:pt x="1462941" y="93925"/>
                </a:lnTo>
                <a:lnTo>
                  <a:pt x="1507782" y="112296"/>
                </a:lnTo>
                <a:lnTo>
                  <a:pt x="1550146" y="132032"/>
                </a:lnTo>
                <a:lnTo>
                  <a:pt x="1589898" y="153065"/>
                </a:lnTo>
                <a:lnTo>
                  <a:pt x="1626902" y="175327"/>
                </a:lnTo>
                <a:lnTo>
                  <a:pt x="1661024" y="198753"/>
                </a:lnTo>
                <a:lnTo>
                  <a:pt x="1692129" y="223275"/>
                </a:lnTo>
                <a:lnTo>
                  <a:pt x="1744743" y="275337"/>
                </a:lnTo>
                <a:lnTo>
                  <a:pt x="1783665" y="330979"/>
                </a:lnTo>
                <a:lnTo>
                  <a:pt x="1807810" y="389661"/>
                </a:lnTo>
                <a:lnTo>
                  <a:pt x="1816100" y="450850"/>
                </a:lnTo>
                <a:lnTo>
                  <a:pt x="1814005" y="481723"/>
                </a:lnTo>
                <a:lnTo>
                  <a:pt x="1797652" y="541726"/>
                </a:lnTo>
                <a:lnTo>
                  <a:pt x="1765983" y="598955"/>
                </a:lnTo>
                <a:lnTo>
                  <a:pt x="1720080" y="652874"/>
                </a:lnTo>
                <a:lnTo>
                  <a:pt x="1661024" y="702946"/>
                </a:lnTo>
                <a:lnTo>
                  <a:pt x="1626902" y="726372"/>
                </a:lnTo>
                <a:lnTo>
                  <a:pt x="1589898" y="748634"/>
                </a:lnTo>
                <a:lnTo>
                  <a:pt x="1550146" y="769667"/>
                </a:lnTo>
                <a:lnTo>
                  <a:pt x="1507782" y="789403"/>
                </a:lnTo>
                <a:lnTo>
                  <a:pt x="1462941" y="807774"/>
                </a:lnTo>
                <a:lnTo>
                  <a:pt x="1415758" y="824714"/>
                </a:lnTo>
                <a:lnTo>
                  <a:pt x="1366369" y="840156"/>
                </a:lnTo>
                <a:lnTo>
                  <a:pt x="1314909" y="854033"/>
                </a:lnTo>
                <a:lnTo>
                  <a:pt x="1261512" y="866276"/>
                </a:lnTo>
                <a:lnTo>
                  <a:pt x="1206315" y="876821"/>
                </a:lnTo>
                <a:lnTo>
                  <a:pt x="1149452" y="885598"/>
                </a:lnTo>
                <a:lnTo>
                  <a:pt x="1091059" y="892542"/>
                </a:lnTo>
                <a:lnTo>
                  <a:pt x="1031271" y="897585"/>
                </a:lnTo>
                <a:lnTo>
                  <a:pt x="970223" y="900660"/>
                </a:lnTo>
                <a:lnTo>
                  <a:pt x="908050" y="901700"/>
                </a:lnTo>
                <a:lnTo>
                  <a:pt x="845876" y="900660"/>
                </a:lnTo>
                <a:lnTo>
                  <a:pt x="784828" y="897585"/>
                </a:lnTo>
                <a:lnTo>
                  <a:pt x="725040" y="892542"/>
                </a:lnTo>
                <a:lnTo>
                  <a:pt x="666647" y="885598"/>
                </a:lnTo>
                <a:lnTo>
                  <a:pt x="609784" y="876821"/>
                </a:lnTo>
                <a:lnTo>
                  <a:pt x="554587" y="866276"/>
                </a:lnTo>
                <a:lnTo>
                  <a:pt x="501190" y="854033"/>
                </a:lnTo>
                <a:lnTo>
                  <a:pt x="449730" y="840156"/>
                </a:lnTo>
                <a:lnTo>
                  <a:pt x="400341" y="824714"/>
                </a:lnTo>
                <a:lnTo>
                  <a:pt x="353158" y="807774"/>
                </a:lnTo>
                <a:lnTo>
                  <a:pt x="308317" y="789403"/>
                </a:lnTo>
                <a:lnTo>
                  <a:pt x="265953" y="769667"/>
                </a:lnTo>
                <a:lnTo>
                  <a:pt x="226201" y="748634"/>
                </a:lnTo>
                <a:lnTo>
                  <a:pt x="189197" y="726372"/>
                </a:lnTo>
                <a:lnTo>
                  <a:pt x="155075" y="702946"/>
                </a:lnTo>
                <a:lnTo>
                  <a:pt x="123970" y="678424"/>
                </a:lnTo>
                <a:lnTo>
                  <a:pt x="71356" y="626362"/>
                </a:lnTo>
                <a:lnTo>
                  <a:pt x="32434" y="570720"/>
                </a:lnTo>
                <a:lnTo>
                  <a:pt x="8289" y="512038"/>
                </a:lnTo>
                <a:lnTo>
                  <a:pt x="0" y="45085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0" name="Google Shape;300;p38"/>
          <p:cNvSpPr/>
          <p:nvPr/>
        </p:nvSpPr>
        <p:spPr>
          <a:xfrm>
            <a:off x="3823715" y="1926335"/>
            <a:ext cx="1441703" cy="4572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1" name="Google Shape;301;p38"/>
          <p:cNvSpPr/>
          <p:nvPr/>
        </p:nvSpPr>
        <p:spPr>
          <a:xfrm>
            <a:off x="4991100" y="1926335"/>
            <a:ext cx="330708" cy="457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2" name="Google Shape;302;p38"/>
          <p:cNvSpPr txBox="1"/>
          <p:nvPr/>
        </p:nvSpPr>
        <p:spPr>
          <a:xfrm>
            <a:off x="3939032" y="1975866"/>
            <a:ext cx="1192530"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Arial"/>
                <a:ea typeface="Arial"/>
                <a:cs typeface="Arial"/>
                <a:sym typeface="Arial"/>
              </a:rPr>
              <a:t>Supervisors</a:t>
            </a:r>
            <a:endParaRPr sz="1600" b="0" i="0" u="none" strike="noStrike" cap="none">
              <a:solidFill>
                <a:schemeClr val="dk1"/>
              </a:solidFill>
              <a:latin typeface="Arial"/>
              <a:ea typeface="Arial"/>
              <a:cs typeface="Arial"/>
              <a:sym typeface="Arial"/>
            </a:endParaRPr>
          </a:p>
        </p:txBody>
      </p:sp>
      <p:sp>
        <p:nvSpPr>
          <p:cNvPr id="303" name="Google Shape;303;p38"/>
          <p:cNvSpPr/>
          <p:nvPr/>
        </p:nvSpPr>
        <p:spPr>
          <a:xfrm>
            <a:off x="1331975" y="2950464"/>
            <a:ext cx="1831848" cy="91744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4" name="Google Shape;304;p38"/>
          <p:cNvSpPr/>
          <p:nvPr/>
        </p:nvSpPr>
        <p:spPr>
          <a:xfrm>
            <a:off x="1263650" y="2882900"/>
            <a:ext cx="1816100" cy="901700"/>
          </a:xfrm>
          <a:custGeom>
            <a:avLst/>
            <a:gdLst/>
            <a:ahLst/>
            <a:cxnLst/>
            <a:rect l="l" t="t" r="r" b="b"/>
            <a:pathLst>
              <a:path w="1816100" h="901700" extrusionOk="0">
                <a:moveTo>
                  <a:pt x="908050" y="0"/>
                </a:moveTo>
                <a:lnTo>
                  <a:pt x="845876" y="1039"/>
                </a:lnTo>
                <a:lnTo>
                  <a:pt x="784828" y="4114"/>
                </a:lnTo>
                <a:lnTo>
                  <a:pt x="725040" y="9157"/>
                </a:lnTo>
                <a:lnTo>
                  <a:pt x="666647" y="16101"/>
                </a:lnTo>
                <a:lnTo>
                  <a:pt x="609784" y="24878"/>
                </a:lnTo>
                <a:lnTo>
                  <a:pt x="554587" y="35423"/>
                </a:lnTo>
                <a:lnTo>
                  <a:pt x="501190" y="47666"/>
                </a:lnTo>
                <a:lnTo>
                  <a:pt x="449730" y="61543"/>
                </a:lnTo>
                <a:lnTo>
                  <a:pt x="400341" y="76985"/>
                </a:lnTo>
                <a:lnTo>
                  <a:pt x="353158" y="93925"/>
                </a:lnTo>
                <a:lnTo>
                  <a:pt x="308317" y="112296"/>
                </a:lnTo>
                <a:lnTo>
                  <a:pt x="265953" y="132032"/>
                </a:lnTo>
                <a:lnTo>
                  <a:pt x="226201" y="153065"/>
                </a:lnTo>
                <a:lnTo>
                  <a:pt x="189197" y="175327"/>
                </a:lnTo>
                <a:lnTo>
                  <a:pt x="155075" y="198753"/>
                </a:lnTo>
                <a:lnTo>
                  <a:pt x="123970" y="223275"/>
                </a:lnTo>
                <a:lnTo>
                  <a:pt x="71356" y="275337"/>
                </a:lnTo>
                <a:lnTo>
                  <a:pt x="32434" y="330979"/>
                </a:lnTo>
                <a:lnTo>
                  <a:pt x="8289" y="389661"/>
                </a:lnTo>
                <a:lnTo>
                  <a:pt x="0" y="450850"/>
                </a:lnTo>
                <a:lnTo>
                  <a:pt x="2094" y="481723"/>
                </a:lnTo>
                <a:lnTo>
                  <a:pt x="18447" y="541726"/>
                </a:lnTo>
                <a:lnTo>
                  <a:pt x="50116" y="598955"/>
                </a:lnTo>
                <a:lnTo>
                  <a:pt x="96019" y="652874"/>
                </a:lnTo>
                <a:lnTo>
                  <a:pt x="155075" y="702946"/>
                </a:lnTo>
                <a:lnTo>
                  <a:pt x="189197" y="726372"/>
                </a:lnTo>
                <a:lnTo>
                  <a:pt x="226201" y="748634"/>
                </a:lnTo>
                <a:lnTo>
                  <a:pt x="265953" y="769667"/>
                </a:lnTo>
                <a:lnTo>
                  <a:pt x="308317" y="789403"/>
                </a:lnTo>
                <a:lnTo>
                  <a:pt x="353158" y="807774"/>
                </a:lnTo>
                <a:lnTo>
                  <a:pt x="400341" y="824714"/>
                </a:lnTo>
                <a:lnTo>
                  <a:pt x="449730" y="840156"/>
                </a:lnTo>
                <a:lnTo>
                  <a:pt x="501190" y="854033"/>
                </a:lnTo>
                <a:lnTo>
                  <a:pt x="554587" y="866276"/>
                </a:lnTo>
                <a:lnTo>
                  <a:pt x="609784" y="876821"/>
                </a:lnTo>
                <a:lnTo>
                  <a:pt x="666647" y="885598"/>
                </a:lnTo>
                <a:lnTo>
                  <a:pt x="725040" y="892542"/>
                </a:lnTo>
                <a:lnTo>
                  <a:pt x="784828" y="897585"/>
                </a:lnTo>
                <a:lnTo>
                  <a:pt x="845876" y="900660"/>
                </a:lnTo>
                <a:lnTo>
                  <a:pt x="908050" y="901700"/>
                </a:lnTo>
                <a:lnTo>
                  <a:pt x="970223" y="900660"/>
                </a:lnTo>
                <a:lnTo>
                  <a:pt x="1031271" y="897585"/>
                </a:lnTo>
                <a:lnTo>
                  <a:pt x="1091059" y="892542"/>
                </a:lnTo>
                <a:lnTo>
                  <a:pt x="1149452" y="885598"/>
                </a:lnTo>
                <a:lnTo>
                  <a:pt x="1206315" y="876821"/>
                </a:lnTo>
                <a:lnTo>
                  <a:pt x="1261512" y="866276"/>
                </a:lnTo>
                <a:lnTo>
                  <a:pt x="1314909" y="854033"/>
                </a:lnTo>
                <a:lnTo>
                  <a:pt x="1366369" y="840156"/>
                </a:lnTo>
                <a:lnTo>
                  <a:pt x="1415758" y="824714"/>
                </a:lnTo>
                <a:lnTo>
                  <a:pt x="1462941" y="807774"/>
                </a:lnTo>
                <a:lnTo>
                  <a:pt x="1507782" y="789403"/>
                </a:lnTo>
                <a:lnTo>
                  <a:pt x="1550146" y="769667"/>
                </a:lnTo>
                <a:lnTo>
                  <a:pt x="1589898" y="748634"/>
                </a:lnTo>
                <a:lnTo>
                  <a:pt x="1626902" y="726372"/>
                </a:lnTo>
                <a:lnTo>
                  <a:pt x="1661024" y="702946"/>
                </a:lnTo>
                <a:lnTo>
                  <a:pt x="1692129" y="678424"/>
                </a:lnTo>
                <a:lnTo>
                  <a:pt x="1744743" y="626362"/>
                </a:lnTo>
                <a:lnTo>
                  <a:pt x="1783665" y="570720"/>
                </a:lnTo>
                <a:lnTo>
                  <a:pt x="1807810" y="512038"/>
                </a:lnTo>
                <a:lnTo>
                  <a:pt x="1816100" y="450850"/>
                </a:lnTo>
                <a:lnTo>
                  <a:pt x="1814005" y="419976"/>
                </a:lnTo>
                <a:lnTo>
                  <a:pt x="1797652" y="359973"/>
                </a:lnTo>
                <a:lnTo>
                  <a:pt x="1765983" y="302744"/>
                </a:lnTo>
                <a:lnTo>
                  <a:pt x="1720080" y="248825"/>
                </a:lnTo>
                <a:lnTo>
                  <a:pt x="1661024" y="198753"/>
                </a:lnTo>
                <a:lnTo>
                  <a:pt x="1626902" y="175327"/>
                </a:lnTo>
                <a:lnTo>
                  <a:pt x="1589898" y="153065"/>
                </a:lnTo>
                <a:lnTo>
                  <a:pt x="1550146" y="132032"/>
                </a:lnTo>
                <a:lnTo>
                  <a:pt x="1507782" y="112296"/>
                </a:lnTo>
                <a:lnTo>
                  <a:pt x="1462941" y="93925"/>
                </a:lnTo>
                <a:lnTo>
                  <a:pt x="1415758" y="76985"/>
                </a:lnTo>
                <a:lnTo>
                  <a:pt x="1366369" y="61543"/>
                </a:lnTo>
                <a:lnTo>
                  <a:pt x="1314909" y="47666"/>
                </a:lnTo>
                <a:lnTo>
                  <a:pt x="1261512" y="35423"/>
                </a:lnTo>
                <a:lnTo>
                  <a:pt x="1206315" y="24878"/>
                </a:lnTo>
                <a:lnTo>
                  <a:pt x="1149452" y="16101"/>
                </a:lnTo>
                <a:lnTo>
                  <a:pt x="1091059" y="9157"/>
                </a:lnTo>
                <a:lnTo>
                  <a:pt x="1031271" y="4114"/>
                </a:lnTo>
                <a:lnTo>
                  <a:pt x="970223" y="1039"/>
                </a:lnTo>
                <a:lnTo>
                  <a:pt x="908050" y="0"/>
                </a:lnTo>
                <a:close/>
              </a:path>
            </a:pathLst>
          </a:custGeom>
          <a:solidFill>
            <a:srgbClr val="46464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5" name="Google Shape;305;p38"/>
          <p:cNvSpPr/>
          <p:nvPr/>
        </p:nvSpPr>
        <p:spPr>
          <a:xfrm>
            <a:off x="1263650" y="2882900"/>
            <a:ext cx="1816100" cy="901700"/>
          </a:xfrm>
          <a:custGeom>
            <a:avLst/>
            <a:gdLst/>
            <a:ahLst/>
            <a:cxnLst/>
            <a:rect l="l" t="t" r="r" b="b"/>
            <a:pathLst>
              <a:path w="1816100" h="901700" extrusionOk="0">
                <a:moveTo>
                  <a:pt x="0" y="450850"/>
                </a:moveTo>
                <a:lnTo>
                  <a:pt x="8289" y="389661"/>
                </a:lnTo>
                <a:lnTo>
                  <a:pt x="32434" y="330979"/>
                </a:lnTo>
                <a:lnTo>
                  <a:pt x="71356" y="275337"/>
                </a:lnTo>
                <a:lnTo>
                  <a:pt x="123970" y="223275"/>
                </a:lnTo>
                <a:lnTo>
                  <a:pt x="155075" y="198753"/>
                </a:lnTo>
                <a:lnTo>
                  <a:pt x="189197" y="175327"/>
                </a:lnTo>
                <a:lnTo>
                  <a:pt x="226201" y="153065"/>
                </a:lnTo>
                <a:lnTo>
                  <a:pt x="265953" y="132032"/>
                </a:lnTo>
                <a:lnTo>
                  <a:pt x="308317" y="112296"/>
                </a:lnTo>
                <a:lnTo>
                  <a:pt x="353158" y="93925"/>
                </a:lnTo>
                <a:lnTo>
                  <a:pt x="400341" y="76985"/>
                </a:lnTo>
                <a:lnTo>
                  <a:pt x="449730" y="61543"/>
                </a:lnTo>
                <a:lnTo>
                  <a:pt x="501190" y="47666"/>
                </a:lnTo>
                <a:lnTo>
                  <a:pt x="554587" y="35423"/>
                </a:lnTo>
                <a:lnTo>
                  <a:pt x="609784" y="24878"/>
                </a:lnTo>
                <a:lnTo>
                  <a:pt x="666647" y="16101"/>
                </a:lnTo>
                <a:lnTo>
                  <a:pt x="725040" y="9157"/>
                </a:lnTo>
                <a:lnTo>
                  <a:pt x="784828" y="4114"/>
                </a:lnTo>
                <a:lnTo>
                  <a:pt x="845876" y="1039"/>
                </a:lnTo>
                <a:lnTo>
                  <a:pt x="908050" y="0"/>
                </a:lnTo>
                <a:lnTo>
                  <a:pt x="970223" y="1039"/>
                </a:lnTo>
                <a:lnTo>
                  <a:pt x="1031271" y="4114"/>
                </a:lnTo>
                <a:lnTo>
                  <a:pt x="1091059" y="9157"/>
                </a:lnTo>
                <a:lnTo>
                  <a:pt x="1149452" y="16101"/>
                </a:lnTo>
                <a:lnTo>
                  <a:pt x="1206315" y="24878"/>
                </a:lnTo>
                <a:lnTo>
                  <a:pt x="1261512" y="35423"/>
                </a:lnTo>
                <a:lnTo>
                  <a:pt x="1314909" y="47666"/>
                </a:lnTo>
                <a:lnTo>
                  <a:pt x="1366369" y="61543"/>
                </a:lnTo>
                <a:lnTo>
                  <a:pt x="1415758" y="76985"/>
                </a:lnTo>
                <a:lnTo>
                  <a:pt x="1462941" y="93925"/>
                </a:lnTo>
                <a:lnTo>
                  <a:pt x="1507782" y="112296"/>
                </a:lnTo>
                <a:lnTo>
                  <a:pt x="1550146" y="132032"/>
                </a:lnTo>
                <a:lnTo>
                  <a:pt x="1589898" y="153065"/>
                </a:lnTo>
                <a:lnTo>
                  <a:pt x="1626902" y="175327"/>
                </a:lnTo>
                <a:lnTo>
                  <a:pt x="1661024" y="198753"/>
                </a:lnTo>
                <a:lnTo>
                  <a:pt x="1692129" y="223275"/>
                </a:lnTo>
                <a:lnTo>
                  <a:pt x="1744743" y="275337"/>
                </a:lnTo>
                <a:lnTo>
                  <a:pt x="1783665" y="330979"/>
                </a:lnTo>
                <a:lnTo>
                  <a:pt x="1807810" y="389661"/>
                </a:lnTo>
                <a:lnTo>
                  <a:pt x="1816100" y="450850"/>
                </a:lnTo>
                <a:lnTo>
                  <a:pt x="1814005" y="481723"/>
                </a:lnTo>
                <a:lnTo>
                  <a:pt x="1797652" y="541726"/>
                </a:lnTo>
                <a:lnTo>
                  <a:pt x="1765983" y="598955"/>
                </a:lnTo>
                <a:lnTo>
                  <a:pt x="1720080" y="652874"/>
                </a:lnTo>
                <a:lnTo>
                  <a:pt x="1661024" y="702946"/>
                </a:lnTo>
                <a:lnTo>
                  <a:pt x="1626902" y="726372"/>
                </a:lnTo>
                <a:lnTo>
                  <a:pt x="1589898" y="748634"/>
                </a:lnTo>
                <a:lnTo>
                  <a:pt x="1550146" y="769667"/>
                </a:lnTo>
                <a:lnTo>
                  <a:pt x="1507782" y="789403"/>
                </a:lnTo>
                <a:lnTo>
                  <a:pt x="1462941" y="807774"/>
                </a:lnTo>
                <a:lnTo>
                  <a:pt x="1415758" y="824714"/>
                </a:lnTo>
                <a:lnTo>
                  <a:pt x="1366369" y="840156"/>
                </a:lnTo>
                <a:lnTo>
                  <a:pt x="1314909" y="854033"/>
                </a:lnTo>
                <a:lnTo>
                  <a:pt x="1261512" y="866276"/>
                </a:lnTo>
                <a:lnTo>
                  <a:pt x="1206315" y="876821"/>
                </a:lnTo>
                <a:lnTo>
                  <a:pt x="1149452" y="885598"/>
                </a:lnTo>
                <a:lnTo>
                  <a:pt x="1091059" y="892542"/>
                </a:lnTo>
                <a:lnTo>
                  <a:pt x="1031271" y="897585"/>
                </a:lnTo>
                <a:lnTo>
                  <a:pt x="970223" y="900660"/>
                </a:lnTo>
                <a:lnTo>
                  <a:pt x="908050" y="901700"/>
                </a:lnTo>
                <a:lnTo>
                  <a:pt x="845876" y="900660"/>
                </a:lnTo>
                <a:lnTo>
                  <a:pt x="784828" y="897585"/>
                </a:lnTo>
                <a:lnTo>
                  <a:pt x="725040" y="892542"/>
                </a:lnTo>
                <a:lnTo>
                  <a:pt x="666647" y="885598"/>
                </a:lnTo>
                <a:lnTo>
                  <a:pt x="609784" y="876821"/>
                </a:lnTo>
                <a:lnTo>
                  <a:pt x="554587" y="866276"/>
                </a:lnTo>
                <a:lnTo>
                  <a:pt x="501190" y="854033"/>
                </a:lnTo>
                <a:lnTo>
                  <a:pt x="449730" y="840156"/>
                </a:lnTo>
                <a:lnTo>
                  <a:pt x="400341" y="824714"/>
                </a:lnTo>
                <a:lnTo>
                  <a:pt x="353158" y="807774"/>
                </a:lnTo>
                <a:lnTo>
                  <a:pt x="308317" y="789403"/>
                </a:lnTo>
                <a:lnTo>
                  <a:pt x="265953" y="769667"/>
                </a:lnTo>
                <a:lnTo>
                  <a:pt x="226201" y="748634"/>
                </a:lnTo>
                <a:lnTo>
                  <a:pt x="189197" y="726372"/>
                </a:lnTo>
                <a:lnTo>
                  <a:pt x="155075" y="702946"/>
                </a:lnTo>
                <a:lnTo>
                  <a:pt x="123970" y="678424"/>
                </a:lnTo>
                <a:lnTo>
                  <a:pt x="71356" y="626362"/>
                </a:lnTo>
                <a:lnTo>
                  <a:pt x="32434" y="570720"/>
                </a:lnTo>
                <a:lnTo>
                  <a:pt x="8289" y="512038"/>
                </a:lnTo>
                <a:lnTo>
                  <a:pt x="0" y="45085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6" name="Google Shape;306;p38"/>
          <p:cNvSpPr/>
          <p:nvPr/>
        </p:nvSpPr>
        <p:spPr>
          <a:xfrm>
            <a:off x="1767839" y="3145535"/>
            <a:ext cx="827532" cy="45720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7" name="Google Shape;307;p38"/>
          <p:cNvSpPr/>
          <p:nvPr/>
        </p:nvSpPr>
        <p:spPr>
          <a:xfrm>
            <a:off x="2321051" y="3145535"/>
            <a:ext cx="330707" cy="457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8" name="Google Shape;308;p38"/>
          <p:cNvSpPr txBox="1"/>
          <p:nvPr/>
        </p:nvSpPr>
        <p:spPr>
          <a:xfrm>
            <a:off x="1882901" y="3195319"/>
            <a:ext cx="578485"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Arial"/>
                <a:ea typeface="Arial"/>
                <a:cs typeface="Arial"/>
                <a:sym typeface="Arial"/>
              </a:rPr>
              <a:t>Peers</a:t>
            </a:r>
            <a:endParaRPr sz="1600" b="0" i="0" u="none" strike="noStrike" cap="none">
              <a:solidFill>
                <a:schemeClr val="dk1"/>
              </a:solidFill>
              <a:latin typeface="Arial"/>
              <a:ea typeface="Arial"/>
              <a:cs typeface="Arial"/>
              <a:sym typeface="Arial"/>
            </a:endParaRPr>
          </a:p>
        </p:txBody>
      </p:sp>
      <p:sp>
        <p:nvSpPr>
          <p:cNvPr id="309" name="Google Shape;309;p38"/>
          <p:cNvSpPr/>
          <p:nvPr/>
        </p:nvSpPr>
        <p:spPr>
          <a:xfrm>
            <a:off x="6132576" y="3102864"/>
            <a:ext cx="1831848" cy="91744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0" name="Google Shape;310;p38"/>
          <p:cNvSpPr/>
          <p:nvPr/>
        </p:nvSpPr>
        <p:spPr>
          <a:xfrm>
            <a:off x="6289547" y="3252215"/>
            <a:ext cx="1594103" cy="70104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1" name="Google Shape;311;p38"/>
          <p:cNvSpPr/>
          <p:nvPr/>
        </p:nvSpPr>
        <p:spPr>
          <a:xfrm>
            <a:off x="6064250" y="3035300"/>
            <a:ext cx="1816100" cy="901700"/>
          </a:xfrm>
          <a:custGeom>
            <a:avLst/>
            <a:gdLst/>
            <a:ahLst/>
            <a:cxnLst/>
            <a:rect l="l" t="t" r="r" b="b"/>
            <a:pathLst>
              <a:path w="1816100" h="901700" extrusionOk="0">
                <a:moveTo>
                  <a:pt x="908050" y="0"/>
                </a:moveTo>
                <a:lnTo>
                  <a:pt x="845876" y="1039"/>
                </a:lnTo>
                <a:lnTo>
                  <a:pt x="784828" y="4114"/>
                </a:lnTo>
                <a:lnTo>
                  <a:pt x="725040" y="9157"/>
                </a:lnTo>
                <a:lnTo>
                  <a:pt x="666647" y="16101"/>
                </a:lnTo>
                <a:lnTo>
                  <a:pt x="609784" y="24878"/>
                </a:lnTo>
                <a:lnTo>
                  <a:pt x="554587" y="35423"/>
                </a:lnTo>
                <a:lnTo>
                  <a:pt x="501190" y="47666"/>
                </a:lnTo>
                <a:lnTo>
                  <a:pt x="449730" y="61543"/>
                </a:lnTo>
                <a:lnTo>
                  <a:pt x="400341" y="76985"/>
                </a:lnTo>
                <a:lnTo>
                  <a:pt x="353158" y="93925"/>
                </a:lnTo>
                <a:lnTo>
                  <a:pt x="308317" y="112296"/>
                </a:lnTo>
                <a:lnTo>
                  <a:pt x="265953" y="132032"/>
                </a:lnTo>
                <a:lnTo>
                  <a:pt x="226201" y="153065"/>
                </a:lnTo>
                <a:lnTo>
                  <a:pt x="189197" y="175327"/>
                </a:lnTo>
                <a:lnTo>
                  <a:pt x="155075" y="198753"/>
                </a:lnTo>
                <a:lnTo>
                  <a:pt x="123970" y="223275"/>
                </a:lnTo>
                <a:lnTo>
                  <a:pt x="71356" y="275337"/>
                </a:lnTo>
                <a:lnTo>
                  <a:pt x="32434" y="330979"/>
                </a:lnTo>
                <a:lnTo>
                  <a:pt x="8289" y="389661"/>
                </a:lnTo>
                <a:lnTo>
                  <a:pt x="0" y="450850"/>
                </a:lnTo>
                <a:lnTo>
                  <a:pt x="2094" y="481723"/>
                </a:lnTo>
                <a:lnTo>
                  <a:pt x="18447" y="541726"/>
                </a:lnTo>
                <a:lnTo>
                  <a:pt x="50116" y="598955"/>
                </a:lnTo>
                <a:lnTo>
                  <a:pt x="96019" y="652874"/>
                </a:lnTo>
                <a:lnTo>
                  <a:pt x="155075" y="702946"/>
                </a:lnTo>
                <a:lnTo>
                  <a:pt x="189197" y="726372"/>
                </a:lnTo>
                <a:lnTo>
                  <a:pt x="226201" y="748634"/>
                </a:lnTo>
                <a:lnTo>
                  <a:pt x="265953" y="769667"/>
                </a:lnTo>
                <a:lnTo>
                  <a:pt x="308317" y="789403"/>
                </a:lnTo>
                <a:lnTo>
                  <a:pt x="353158" y="807774"/>
                </a:lnTo>
                <a:lnTo>
                  <a:pt x="400341" y="824714"/>
                </a:lnTo>
                <a:lnTo>
                  <a:pt x="449730" y="840156"/>
                </a:lnTo>
                <a:lnTo>
                  <a:pt x="501190" y="854033"/>
                </a:lnTo>
                <a:lnTo>
                  <a:pt x="554587" y="866276"/>
                </a:lnTo>
                <a:lnTo>
                  <a:pt x="609784" y="876821"/>
                </a:lnTo>
                <a:lnTo>
                  <a:pt x="666647" y="885598"/>
                </a:lnTo>
                <a:lnTo>
                  <a:pt x="725040" y="892542"/>
                </a:lnTo>
                <a:lnTo>
                  <a:pt x="784828" y="897585"/>
                </a:lnTo>
                <a:lnTo>
                  <a:pt x="845876" y="900660"/>
                </a:lnTo>
                <a:lnTo>
                  <a:pt x="908050" y="901700"/>
                </a:lnTo>
                <a:lnTo>
                  <a:pt x="970223" y="900660"/>
                </a:lnTo>
                <a:lnTo>
                  <a:pt x="1031271" y="897585"/>
                </a:lnTo>
                <a:lnTo>
                  <a:pt x="1091059" y="892542"/>
                </a:lnTo>
                <a:lnTo>
                  <a:pt x="1149452" y="885598"/>
                </a:lnTo>
                <a:lnTo>
                  <a:pt x="1206315" y="876821"/>
                </a:lnTo>
                <a:lnTo>
                  <a:pt x="1261512" y="866276"/>
                </a:lnTo>
                <a:lnTo>
                  <a:pt x="1314909" y="854033"/>
                </a:lnTo>
                <a:lnTo>
                  <a:pt x="1366369" y="840156"/>
                </a:lnTo>
                <a:lnTo>
                  <a:pt x="1415758" y="824714"/>
                </a:lnTo>
                <a:lnTo>
                  <a:pt x="1462941" y="807774"/>
                </a:lnTo>
                <a:lnTo>
                  <a:pt x="1507782" y="789403"/>
                </a:lnTo>
                <a:lnTo>
                  <a:pt x="1550146" y="769667"/>
                </a:lnTo>
                <a:lnTo>
                  <a:pt x="1589898" y="748634"/>
                </a:lnTo>
                <a:lnTo>
                  <a:pt x="1626902" y="726372"/>
                </a:lnTo>
                <a:lnTo>
                  <a:pt x="1661024" y="702946"/>
                </a:lnTo>
                <a:lnTo>
                  <a:pt x="1692129" y="678424"/>
                </a:lnTo>
                <a:lnTo>
                  <a:pt x="1744743" y="626362"/>
                </a:lnTo>
                <a:lnTo>
                  <a:pt x="1783665" y="570720"/>
                </a:lnTo>
                <a:lnTo>
                  <a:pt x="1807810" y="512038"/>
                </a:lnTo>
                <a:lnTo>
                  <a:pt x="1816100" y="450850"/>
                </a:lnTo>
                <a:lnTo>
                  <a:pt x="1814005" y="419976"/>
                </a:lnTo>
                <a:lnTo>
                  <a:pt x="1797652" y="359973"/>
                </a:lnTo>
                <a:lnTo>
                  <a:pt x="1765983" y="302744"/>
                </a:lnTo>
                <a:lnTo>
                  <a:pt x="1720080" y="248825"/>
                </a:lnTo>
                <a:lnTo>
                  <a:pt x="1661024" y="198753"/>
                </a:lnTo>
                <a:lnTo>
                  <a:pt x="1626902" y="175327"/>
                </a:lnTo>
                <a:lnTo>
                  <a:pt x="1589898" y="153065"/>
                </a:lnTo>
                <a:lnTo>
                  <a:pt x="1550146" y="132032"/>
                </a:lnTo>
                <a:lnTo>
                  <a:pt x="1507782" y="112296"/>
                </a:lnTo>
                <a:lnTo>
                  <a:pt x="1462941" y="93925"/>
                </a:lnTo>
                <a:lnTo>
                  <a:pt x="1415758" y="76985"/>
                </a:lnTo>
                <a:lnTo>
                  <a:pt x="1366369" y="61543"/>
                </a:lnTo>
                <a:lnTo>
                  <a:pt x="1314909" y="47666"/>
                </a:lnTo>
                <a:lnTo>
                  <a:pt x="1261512" y="35423"/>
                </a:lnTo>
                <a:lnTo>
                  <a:pt x="1206315" y="24878"/>
                </a:lnTo>
                <a:lnTo>
                  <a:pt x="1149452" y="16101"/>
                </a:lnTo>
                <a:lnTo>
                  <a:pt x="1091059" y="9157"/>
                </a:lnTo>
                <a:lnTo>
                  <a:pt x="1031271" y="4114"/>
                </a:lnTo>
                <a:lnTo>
                  <a:pt x="970223" y="1039"/>
                </a:lnTo>
                <a:lnTo>
                  <a:pt x="908050" y="0"/>
                </a:lnTo>
                <a:close/>
              </a:path>
            </a:pathLst>
          </a:custGeom>
          <a:solidFill>
            <a:srgbClr val="46464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2" name="Google Shape;312;p38"/>
          <p:cNvSpPr/>
          <p:nvPr/>
        </p:nvSpPr>
        <p:spPr>
          <a:xfrm>
            <a:off x="6064250" y="3035300"/>
            <a:ext cx="1816100" cy="901700"/>
          </a:xfrm>
          <a:custGeom>
            <a:avLst/>
            <a:gdLst/>
            <a:ahLst/>
            <a:cxnLst/>
            <a:rect l="l" t="t" r="r" b="b"/>
            <a:pathLst>
              <a:path w="1816100" h="901700" extrusionOk="0">
                <a:moveTo>
                  <a:pt x="0" y="450850"/>
                </a:moveTo>
                <a:lnTo>
                  <a:pt x="8289" y="389661"/>
                </a:lnTo>
                <a:lnTo>
                  <a:pt x="32434" y="330979"/>
                </a:lnTo>
                <a:lnTo>
                  <a:pt x="71356" y="275337"/>
                </a:lnTo>
                <a:lnTo>
                  <a:pt x="123970" y="223275"/>
                </a:lnTo>
                <a:lnTo>
                  <a:pt x="155075" y="198753"/>
                </a:lnTo>
                <a:lnTo>
                  <a:pt x="189197" y="175327"/>
                </a:lnTo>
                <a:lnTo>
                  <a:pt x="226201" y="153065"/>
                </a:lnTo>
                <a:lnTo>
                  <a:pt x="265953" y="132032"/>
                </a:lnTo>
                <a:lnTo>
                  <a:pt x="308317" y="112296"/>
                </a:lnTo>
                <a:lnTo>
                  <a:pt x="353158" y="93925"/>
                </a:lnTo>
                <a:lnTo>
                  <a:pt x="400341" y="76985"/>
                </a:lnTo>
                <a:lnTo>
                  <a:pt x="449730" y="61543"/>
                </a:lnTo>
                <a:lnTo>
                  <a:pt x="501190" y="47666"/>
                </a:lnTo>
                <a:lnTo>
                  <a:pt x="554587" y="35423"/>
                </a:lnTo>
                <a:lnTo>
                  <a:pt x="609784" y="24878"/>
                </a:lnTo>
                <a:lnTo>
                  <a:pt x="666647" y="16101"/>
                </a:lnTo>
                <a:lnTo>
                  <a:pt x="725040" y="9157"/>
                </a:lnTo>
                <a:lnTo>
                  <a:pt x="784828" y="4114"/>
                </a:lnTo>
                <a:lnTo>
                  <a:pt x="845876" y="1039"/>
                </a:lnTo>
                <a:lnTo>
                  <a:pt x="908050" y="0"/>
                </a:lnTo>
                <a:lnTo>
                  <a:pt x="970223" y="1039"/>
                </a:lnTo>
                <a:lnTo>
                  <a:pt x="1031271" y="4114"/>
                </a:lnTo>
                <a:lnTo>
                  <a:pt x="1091059" y="9157"/>
                </a:lnTo>
                <a:lnTo>
                  <a:pt x="1149452" y="16101"/>
                </a:lnTo>
                <a:lnTo>
                  <a:pt x="1206315" y="24878"/>
                </a:lnTo>
                <a:lnTo>
                  <a:pt x="1261512" y="35423"/>
                </a:lnTo>
                <a:lnTo>
                  <a:pt x="1314909" y="47666"/>
                </a:lnTo>
                <a:lnTo>
                  <a:pt x="1366369" y="61543"/>
                </a:lnTo>
                <a:lnTo>
                  <a:pt x="1415758" y="76985"/>
                </a:lnTo>
                <a:lnTo>
                  <a:pt x="1462941" y="93925"/>
                </a:lnTo>
                <a:lnTo>
                  <a:pt x="1507782" y="112296"/>
                </a:lnTo>
                <a:lnTo>
                  <a:pt x="1550146" y="132032"/>
                </a:lnTo>
                <a:lnTo>
                  <a:pt x="1589898" y="153065"/>
                </a:lnTo>
                <a:lnTo>
                  <a:pt x="1626902" y="175327"/>
                </a:lnTo>
                <a:lnTo>
                  <a:pt x="1661024" y="198753"/>
                </a:lnTo>
                <a:lnTo>
                  <a:pt x="1692129" y="223275"/>
                </a:lnTo>
                <a:lnTo>
                  <a:pt x="1744743" y="275337"/>
                </a:lnTo>
                <a:lnTo>
                  <a:pt x="1783665" y="330979"/>
                </a:lnTo>
                <a:lnTo>
                  <a:pt x="1807810" y="389661"/>
                </a:lnTo>
                <a:lnTo>
                  <a:pt x="1816100" y="450850"/>
                </a:lnTo>
                <a:lnTo>
                  <a:pt x="1814005" y="481723"/>
                </a:lnTo>
                <a:lnTo>
                  <a:pt x="1797652" y="541726"/>
                </a:lnTo>
                <a:lnTo>
                  <a:pt x="1765983" y="598955"/>
                </a:lnTo>
                <a:lnTo>
                  <a:pt x="1720080" y="652874"/>
                </a:lnTo>
                <a:lnTo>
                  <a:pt x="1661024" y="702946"/>
                </a:lnTo>
                <a:lnTo>
                  <a:pt x="1626902" y="726372"/>
                </a:lnTo>
                <a:lnTo>
                  <a:pt x="1589898" y="748634"/>
                </a:lnTo>
                <a:lnTo>
                  <a:pt x="1550146" y="769667"/>
                </a:lnTo>
                <a:lnTo>
                  <a:pt x="1507782" y="789403"/>
                </a:lnTo>
                <a:lnTo>
                  <a:pt x="1462941" y="807774"/>
                </a:lnTo>
                <a:lnTo>
                  <a:pt x="1415758" y="824714"/>
                </a:lnTo>
                <a:lnTo>
                  <a:pt x="1366369" y="840156"/>
                </a:lnTo>
                <a:lnTo>
                  <a:pt x="1314909" y="854033"/>
                </a:lnTo>
                <a:lnTo>
                  <a:pt x="1261512" y="866276"/>
                </a:lnTo>
                <a:lnTo>
                  <a:pt x="1206315" y="876821"/>
                </a:lnTo>
                <a:lnTo>
                  <a:pt x="1149452" y="885598"/>
                </a:lnTo>
                <a:lnTo>
                  <a:pt x="1091059" y="892542"/>
                </a:lnTo>
                <a:lnTo>
                  <a:pt x="1031271" y="897585"/>
                </a:lnTo>
                <a:lnTo>
                  <a:pt x="970223" y="900660"/>
                </a:lnTo>
                <a:lnTo>
                  <a:pt x="908050" y="901700"/>
                </a:lnTo>
                <a:lnTo>
                  <a:pt x="845876" y="900660"/>
                </a:lnTo>
                <a:lnTo>
                  <a:pt x="784828" y="897585"/>
                </a:lnTo>
                <a:lnTo>
                  <a:pt x="725040" y="892542"/>
                </a:lnTo>
                <a:lnTo>
                  <a:pt x="666647" y="885598"/>
                </a:lnTo>
                <a:lnTo>
                  <a:pt x="609784" y="876821"/>
                </a:lnTo>
                <a:lnTo>
                  <a:pt x="554587" y="866276"/>
                </a:lnTo>
                <a:lnTo>
                  <a:pt x="501190" y="854033"/>
                </a:lnTo>
                <a:lnTo>
                  <a:pt x="449730" y="840156"/>
                </a:lnTo>
                <a:lnTo>
                  <a:pt x="400341" y="824714"/>
                </a:lnTo>
                <a:lnTo>
                  <a:pt x="353158" y="807774"/>
                </a:lnTo>
                <a:lnTo>
                  <a:pt x="308317" y="789403"/>
                </a:lnTo>
                <a:lnTo>
                  <a:pt x="265953" y="769667"/>
                </a:lnTo>
                <a:lnTo>
                  <a:pt x="226201" y="748634"/>
                </a:lnTo>
                <a:lnTo>
                  <a:pt x="189197" y="726372"/>
                </a:lnTo>
                <a:lnTo>
                  <a:pt x="155075" y="702946"/>
                </a:lnTo>
                <a:lnTo>
                  <a:pt x="123970" y="678424"/>
                </a:lnTo>
                <a:lnTo>
                  <a:pt x="71356" y="626362"/>
                </a:lnTo>
                <a:lnTo>
                  <a:pt x="32434" y="570720"/>
                </a:lnTo>
                <a:lnTo>
                  <a:pt x="8289" y="512038"/>
                </a:lnTo>
                <a:lnTo>
                  <a:pt x="0" y="45085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Google Shape;313;p38"/>
          <p:cNvSpPr/>
          <p:nvPr/>
        </p:nvSpPr>
        <p:spPr>
          <a:xfrm>
            <a:off x="6213347" y="3176016"/>
            <a:ext cx="1537716" cy="457199"/>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Google Shape;314;p38"/>
          <p:cNvSpPr/>
          <p:nvPr/>
        </p:nvSpPr>
        <p:spPr>
          <a:xfrm>
            <a:off x="7476743" y="3176016"/>
            <a:ext cx="330707" cy="457199"/>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5" name="Google Shape;315;p38"/>
          <p:cNvSpPr/>
          <p:nvPr/>
        </p:nvSpPr>
        <p:spPr>
          <a:xfrm>
            <a:off x="6507480" y="3419855"/>
            <a:ext cx="949451" cy="457200"/>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6" name="Google Shape;316;p38"/>
          <p:cNvSpPr/>
          <p:nvPr/>
        </p:nvSpPr>
        <p:spPr>
          <a:xfrm>
            <a:off x="7182611" y="3419855"/>
            <a:ext cx="330707" cy="457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7" name="Google Shape;317;p38"/>
          <p:cNvSpPr txBox="1"/>
          <p:nvPr/>
        </p:nvSpPr>
        <p:spPr>
          <a:xfrm>
            <a:off x="6328917" y="3225799"/>
            <a:ext cx="1289050" cy="513080"/>
          </a:xfrm>
          <a:prstGeom prst="rect">
            <a:avLst/>
          </a:prstGeom>
          <a:noFill/>
          <a:ln>
            <a:noFill/>
          </a:ln>
        </p:spPr>
        <p:txBody>
          <a:bodyPr spcFirstLastPara="1" wrap="square" lIns="0" tIns="12050" rIns="0" bIns="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Arial"/>
                <a:ea typeface="Arial"/>
                <a:cs typeface="Arial"/>
                <a:sym typeface="Arial"/>
              </a:rPr>
              <a:t>Customers &amp;</a:t>
            </a:r>
            <a:endParaRPr sz="1600" b="0" i="0" u="none" strike="noStrike" cap="none">
              <a:solidFill>
                <a:schemeClr val="dk1"/>
              </a:solidFill>
              <a:latin typeface="Arial"/>
              <a:ea typeface="Arial"/>
              <a:cs typeface="Arial"/>
              <a:sym typeface="Arial"/>
            </a:endParaRPr>
          </a:p>
          <a:p>
            <a:pPr marL="635"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Arial"/>
                <a:ea typeface="Arial"/>
                <a:cs typeface="Arial"/>
                <a:sym typeface="Arial"/>
              </a:rPr>
              <a:t>Clients</a:t>
            </a:r>
            <a:endParaRPr sz="1600" b="0" i="0" u="none" strike="noStrike" cap="none">
              <a:solidFill>
                <a:schemeClr val="dk1"/>
              </a:solidFill>
              <a:latin typeface="Arial"/>
              <a:ea typeface="Arial"/>
              <a:cs typeface="Arial"/>
              <a:sym typeface="Arial"/>
            </a:endParaRPr>
          </a:p>
        </p:txBody>
      </p:sp>
      <p:sp>
        <p:nvSpPr>
          <p:cNvPr id="318" name="Google Shape;318;p38"/>
          <p:cNvSpPr/>
          <p:nvPr/>
        </p:nvSpPr>
        <p:spPr>
          <a:xfrm>
            <a:off x="5980176" y="5314188"/>
            <a:ext cx="1831848" cy="917448"/>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9" name="Google Shape;319;p38"/>
          <p:cNvSpPr/>
          <p:nvPr/>
        </p:nvSpPr>
        <p:spPr>
          <a:xfrm>
            <a:off x="6121908" y="5583935"/>
            <a:ext cx="1624584" cy="457200"/>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0" name="Google Shape;320;p38"/>
          <p:cNvSpPr/>
          <p:nvPr/>
        </p:nvSpPr>
        <p:spPr>
          <a:xfrm>
            <a:off x="5911850" y="5245100"/>
            <a:ext cx="1816100" cy="901700"/>
          </a:xfrm>
          <a:custGeom>
            <a:avLst/>
            <a:gdLst/>
            <a:ahLst/>
            <a:cxnLst/>
            <a:rect l="l" t="t" r="r" b="b"/>
            <a:pathLst>
              <a:path w="1816100" h="901700" extrusionOk="0">
                <a:moveTo>
                  <a:pt x="908050" y="0"/>
                </a:moveTo>
                <a:lnTo>
                  <a:pt x="845876" y="1039"/>
                </a:lnTo>
                <a:lnTo>
                  <a:pt x="784828" y="4114"/>
                </a:lnTo>
                <a:lnTo>
                  <a:pt x="725040" y="9157"/>
                </a:lnTo>
                <a:lnTo>
                  <a:pt x="666647" y="16101"/>
                </a:lnTo>
                <a:lnTo>
                  <a:pt x="609784" y="24878"/>
                </a:lnTo>
                <a:lnTo>
                  <a:pt x="554587" y="35423"/>
                </a:lnTo>
                <a:lnTo>
                  <a:pt x="501190" y="47666"/>
                </a:lnTo>
                <a:lnTo>
                  <a:pt x="449730" y="61543"/>
                </a:lnTo>
                <a:lnTo>
                  <a:pt x="400341" y="76985"/>
                </a:lnTo>
                <a:lnTo>
                  <a:pt x="353158" y="93925"/>
                </a:lnTo>
                <a:lnTo>
                  <a:pt x="308317" y="112296"/>
                </a:lnTo>
                <a:lnTo>
                  <a:pt x="265953" y="132032"/>
                </a:lnTo>
                <a:lnTo>
                  <a:pt x="226201" y="153065"/>
                </a:lnTo>
                <a:lnTo>
                  <a:pt x="189197" y="175327"/>
                </a:lnTo>
                <a:lnTo>
                  <a:pt x="155075" y="198753"/>
                </a:lnTo>
                <a:lnTo>
                  <a:pt x="123970" y="223275"/>
                </a:lnTo>
                <a:lnTo>
                  <a:pt x="71356" y="275337"/>
                </a:lnTo>
                <a:lnTo>
                  <a:pt x="32434" y="330979"/>
                </a:lnTo>
                <a:lnTo>
                  <a:pt x="8289" y="389661"/>
                </a:lnTo>
                <a:lnTo>
                  <a:pt x="0" y="450850"/>
                </a:lnTo>
                <a:lnTo>
                  <a:pt x="2094" y="481717"/>
                </a:lnTo>
                <a:lnTo>
                  <a:pt x="18447" y="541711"/>
                </a:lnTo>
                <a:lnTo>
                  <a:pt x="50116" y="598935"/>
                </a:lnTo>
                <a:lnTo>
                  <a:pt x="96019" y="652851"/>
                </a:lnTo>
                <a:lnTo>
                  <a:pt x="155075" y="702923"/>
                </a:lnTo>
                <a:lnTo>
                  <a:pt x="189197" y="726350"/>
                </a:lnTo>
                <a:lnTo>
                  <a:pt x="226201" y="748614"/>
                </a:lnTo>
                <a:lnTo>
                  <a:pt x="265953" y="769648"/>
                </a:lnTo>
                <a:lnTo>
                  <a:pt x="308317" y="789385"/>
                </a:lnTo>
                <a:lnTo>
                  <a:pt x="353158" y="807759"/>
                </a:lnTo>
                <a:lnTo>
                  <a:pt x="400341" y="824701"/>
                </a:lnTo>
                <a:lnTo>
                  <a:pt x="449730" y="840145"/>
                </a:lnTo>
                <a:lnTo>
                  <a:pt x="501190" y="854023"/>
                </a:lnTo>
                <a:lnTo>
                  <a:pt x="554587" y="866269"/>
                </a:lnTo>
                <a:lnTo>
                  <a:pt x="609784" y="876815"/>
                </a:lnTo>
                <a:lnTo>
                  <a:pt x="666647" y="885595"/>
                </a:lnTo>
                <a:lnTo>
                  <a:pt x="725040" y="892540"/>
                </a:lnTo>
                <a:lnTo>
                  <a:pt x="784828" y="897584"/>
                </a:lnTo>
                <a:lnTo>
                  <a:pt x="845876" y="900659"/>
                </a:lnTo>
                <a:lnTo>
                  <a:pt x="908050" y="901700"/>
                </a:lnTo>
                <a:lnTo>
                  <a:pt x="970223" y="900659"/>
                </a:lnTo>
                <a:lnTo>
                  <a:pt x="1031271" y="897584"/>
                </a:lnTo>
                <a:lnTo>
                  <a:pt x="1091059" y="892540"/>
                </a:lnTo>
                <a:lnTo>
                  <a:pt x="1149452" y="885595"/>
                </a:lnTo>
                <a:lnTo>
                  <a:pt x="1206315" y="876815"/>
                </a:lnTo>
                <a:lnTo>
                  <a:pt x="1261512" y="866269"/>
                </a:lnTo>
                <a:lnTo>
                  <a:pt x="1314909" y="854023"/>
                </a:lnTo>
                <a:lnTo>
                  <a:pt x="1366369" y="840145"/>
                </a:lnTo>
                <a:lnTo>
                  <a:pt x="1415758" y="824701"/>
                </a:lnTo>
                <a:lnTo>
                  <a:pt x="1462941" y="807759"/>
                </a:lnTo>
                <a:lnTo>
                  <a:pt x="1507782" y="789385"/>
                </a:lnTo>
                <a:lnTo>
                  <a:pt x="1550146" y="769648"/>
                </a:lnTo>
                <a:lnTo>
                  <a:pt x="1589898" y="748614"/>
                </a:lnTo>
                <a:lnTo>
                  <a:pt x="1626902" y="726350"/>
                </a:lnTo>
                <a:lnTo>
                  <a:pt x="1661024" y="702923"/>
                </a:lnTo>
                <a:lnTo>
                  <a:pt x="1692129" y="678402"/>
                </a:lnTo>
                <a:lnTo>
                  <a:pt x="1744743" y="626340"/>
                </a:lnTo>
                <a:lnTo>
                  <a:pt x="1783665" y="570703"/>
                </a:lnTo>
                <a:lnTo>
                  <a:pt x="1807810" y="512027"/>
                </a:lnTo>
                <a:lnTo>
                  <a:pt x="1816100" y="450850"/>
                </a:lnTo>
                <a:lnTo>
                  <a:pt x="1814005" y="419976"/>
                </a:lnTo>
                <a:lnTo>
                  <a:pt x="1797652" y="359973"/>
                </a:lnTo>
                <a:lnTo>
                  <a:pt x="1765983" y="302744"/>
                </a:lnTo>
                <a:lnTo>
                  <a:pt x="1720080" y="248825"/>
                </a:lnTo>
                <a:lnTo>
                  <a:pt x="1661024" y="198753"/>
                </a:lnTo>
                <a:lnTo>
                  <a:pt x="1626902" y="175327"/>
                </a:lnTo>
                <a:lnTo>
                  <a:pt x="1589898" y="153065"/>
                </a:lnTo>
                <a:lnTo>
                  <a:pt x="1550146" y="132032"/>
                </a:lnTo>
                <a:lnTo>
                  <a:pt x="1507782" y="112296"/>
                </a:lnTo>
                <a:lnTo>
                  <a:pt x="1462941" y="93925"/>
                </a:lnTo>
                <a:lnTo>
                  <a:pt x="1415758" y="76985"/>
                </a:lnTo>
                <a:lnTo>
                  <a:pt x="1366369" y="61543"/>
                </a:lnTo>
                <a:lnTo>
                  <a:pt x="1314909" y="47666"/>
                </a:lnTo>
                <a:lnTo>
                  <a:pt x="1261512" y="35423"/>
                </a:lnTo>
                <a:lnTo>
                  <a:pt x="1206315" y="24878"/>
                </a:lnTo>
                <a:lnTo>
                  <a:pt x="1149452" y="16101"/>
                </a:lnTo>
                <a:lnTo>
                  <a:pt x="1091059" y="9157"/>
                </a:lnTo>
                <a:lnTo>
                  <a:pt x="1031271" y="4114"/>
                </a:lnTo>
                <a:lnTo>
                  <a:pt x="970223" y="1039"/>
                </a:lnTo>
                <a:lnTo>
                  <a:pt x="908050" y="0"/>
                </a:lnTo>
                <a:close/>
              </a:path>
            </a:pathLst>
          </a:custGeom>
          <a:solidFill>
            <a:srgbClr val="46464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1" name="Google Shape;321;p38"/>
          <p:cNvSpPr/>
          <p:nvPr/>
        </p:nvSpPr>
        <p:spPr>
          <a:xfrm>
            <a:off x="5911850" y="5245100"/>
            <a:ext cx="1816100" cy="901700"/>
          </a:xfrm>
          <a:custGeom>
            <a:avLst/>
            <a:gdLst/>
            <a:ahLst/>
            <a:cxnLst/>
            <a:rect l="l" t="t" r="r" b="b"/>
            <a:pathLst>
              <a:path w="1816100" h="901700" extrusionOk="0">
                <a:moveTo>
                  <a:pt x="0" y="450850"/>
                </a:moveTo>
                <a:lnTo>
                  <a:pt x="8289" y="389661"/>
                </a:lnTo>
                <a:lnTo>
                  <a:pt x="32434" y="330979"/>
                </a:lnTo>
                <a:lnTo>
                  <a:pt x="71356" y="275337"/>
                </a:lnTo>
                <a:lnTo>
                  <a:pt x="123970" y="223275"/>
                </a:lnTo>
                <a:lnTo>
                  <a:pt x="155075" y="198753"/>
                </a:lnTo>
                <a:lnTo>
                  <a:pt x="189197" y="175327"/>
                </a:lnTo>
                <a:lnTo>
                  <a:pt x="226201" y="153065"/>
                </a:lnTo>
                <a:lnTo>
                  <a:pt x="265953" y="132032"/>
                </a:lnTo>
                <a:lnTo>
                  <a:pt x="308317" y="112296"/>
                </a:lnTo>
                <a:lnTo>
                  <a:pt x="353158" y="93925"/>
                </a:lnTo>
                <a:lnTo>
                  <a:pt x="400341" y="76985"/>
                </a:lnTo>
                <a:lnTo>
                  <a:pt x="449730" y="61543"/>
                </a:lnTo>
                <a:lnTo>
                  <a:pt x="501190" y="47666"/>
                </a:lnTo>
                <a:lnTo>
                  <a:pt x="554587" y="35423"/>
                </a:lnTo>
                <a:lnTo>
                  <a:pt x="609784" y="24878"/>
                </a:lnTo>
                <a:lnTo>
                  <a:pt x="666647" y="16101"/>
                </a:lnTo>
                <a:lnTo>
                  <a:pt x="725040" y="9157"/>
                </a:lnTo>
                <a:lnTo>
                  <a:pt x="784828" y="4114"/>
                </a:lnTo>
                <a:lnTo>
                  <a:pt x="845876" y="1039"/>
                </a:lnTo>
                <a:lnTo>
                  <a:pt x="908050" y="0"/>
                </a:lnTo>
                <a:lnTo>
                  <a:pt x="970223" y="1039"/>
                </a:lnTo>
                <a:lnTo>
                  <a:pt x="1031271" y="4114"/>
                </a:lnTo>
                <a:lnTo>
                  <a:pt x="1091059" y="9157"/>
                </a:lnTo>
                <a:lnTo>
                  <a:pt x="1149452" y="16101"/>
                </a:lnTo>
                <a:lnTo>
                  <a:pt x="1206315" y="24878"/>
                </a:lnTo>
                <a:lnTo>
                  <a:pt x="1261512" y="35423"/>
                </a:lnTo>
                <a:lnTo>
                  <a:pt x="1314909" y="47666"/>
                </a:lnTo>
                <a:lnTo>
                  <a:pt x="1366369" y="61543"/>
                </a:lnTo>
                <a:lnTo>
                  <a:pt x="1415758" y="76985"/>
                </a:lnTo>
                <a:lnTo>
                  <a:pt x="1462941" y="93925"/>
                </a:lnTo>
                <a:lnTo>
                  <a:pt x="1507782" y="112296"/>
                </a:lnTo>
                <a:lnTo>
                  <a:pt x="1550146" y="132032"/>
                </a:lnTo>
                <a:lnTo>
                  <a:pt x="1589898" y="153065"/>
                </a:lnTo>
                <a:lnTo>
                  <a:pt x="1626902" y="175327"/>
                </a:lnTo>
                <a:lnTo>
                  <a:pt x="1661024" y="198753"/>
                </a:lnTo>
                <a:lnTo>
                  <a:pt x="1692129" y="223275"/>
                </a:lnTo>
                <a:lnTo>
                  <a:pt x="1744743" y="275337"/>
                </a:lnTo>
                <a:lnTo>
                  <a:pt x="1783665" y="330979"/>
                </a:lnTo>
                <a:lnTo>
                  <a:pt x="1807810" y="389661"/>
                </a:lnTo>
                <a:lnTo>
                  <a:pt x="1816100" y="450850"/>
                </a:lnTo>
                <a:lnTo>
                  <a:pt x="1814005" y="481717"/>
                </a:lnTo>
                <a:lnTo>
                  <a:pt x="1797652" y="541711"/>
                </a:lnTo>
                <a:lnTo>
                  <a:pt x="1765983" y="598935"/>
                </a:lnTo>
                <a:lnTo>
                  <a:pt x="1720080" y="652851"/>
                </a:lnTo>
                <a:lnTo>
                  <a:pt x="1661024" y="702923"/>
                </a:lnTo>
                <a:lnTo>
                  <a:pt x="1626902" y="726350"/>
                </a:lnTo>
                <a:lnTo>
                  <a:pt x="1589898" y="748614"/>
                </a:lnTo>
                <a:lnTo>
                  <a:pt x="1550146" y="769648"/>
                </a:lnTo>
                <a:lnTo>
                  <a:pt x="1507782" y="789385"/>
                </a:lnTo>
                <a:lnTo>
                  <a:pt x="1462941" y="807759"/>
                </a:lnTo>
                <a:lnTo>
                  <a:pt x="1415758" y="824701"/>
                </a:lnTo>
                <a:lnTo>
                  <a:pt x="1366369" y="840145"/>
                </a:lnTo>
                <a:lnTo>
                  <a:pt x="1314909" y="854023"/>
                </a:lnTo>
                <a:lnTo>
                  <a:pt x="1261512" y="866269"/>
                </a:lnTo>
                <a:lnTo>
                  <a:pt x="1206315" y="876815"/>
                </a:lnTo>
                <a:lnTo>
                  <a:pt x="1149452" y="885595"/>
                </a:lnTo>
                <a:lnTo>
                  <a:pt x="1091059" y="892540"/>
                </a:lnTo>
                <a:lnTo>
                  <a:pt x="1031271" y="897584"/>
                </a:lnTo>
                <a:lnTo>
                  <a:pt x="970223" y="900659"/>
                </a:lnTo>
                <a:lnTo>
                  <a:pt x="908050" y="901700"/>
                </a:lnTo>
                <a:lnTo>
                  <a:pt x="845876" y="900659"/>
                </a:lnTo>
                <a:lnTo>
                  <a:pt x="784828" y="897584"/>
                </a:lnTo>
                <a:lnTo>
                  <a:pt x="725040" y="892540"/>
                </a:lnTo>
                <a:lnTo>
                  <a:pt x="666647" y="885595"/>
                </a:lnTo>
                <a:lnTo>
                  <a:pt x="609784" y="876815"/>
                </a:lnTo>
                <a:lnTo>
                  <a:pt x="554587" y="866269"/>
                </a:lnTo>
                <a:lnTo>
                  <a:pt x="501190" y="854023"/>
                </a:lnTo>
                <a:lnTo>
                  <a:pt x="449730" y="840145"/>
                </a:lnTo>
                <a:lnTo>
                  <a:pt x="400341" y="824701"/>
                </a:lnTo>
                <a:lnTo>
                  <a:pt x="353158" y="807759"/>
                </a:lnTo>
                <a:lnTo>
                  <a:pt x="308317" y="789385"/>
                </a:lnTo>
                <a:lnTo>
                  <a:pt x="265953" y="769648"/>
                </a:lnTo>
                <a:lnTo>
                  <a:pt x="226201" y="748614"/>
                </a:lnTo>
                <a:lnTo>
                  <a:pt x="189197" y="726350"/>
                </a:lnTo>
                <a:lnTo>
                  <a:pt x="155075" y="702923"/>
                </a:lnTo>
                <a:lnTo>
                  <a:pt x="123970" y="678402"/>
                </a:lnTo>
                <a:lnTo>
                  <a:pt x="71356" y="626340"/>
                </a:lnTo>
                <a:lnTo>
                  <a:pt x="32434" y="570703"/>
                </a:lnTo>
                <a:lnTo>
                  <a:pt x="8289" y="512027"/>
                </a:lnTo>
                <a:lnTo>
                  <a:pt x="0" y="45085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2" name="Google Shape;322;p38"/>
          <p:cNvSpPr/>
          <p:nvPr/>
        </p:nvSpPr>
        <p:spPr>
          <a:xfrm>
            <a:off x="6045708" y="5507735"/>
            <a:ext cx="1568195" cy="457200"/>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Google Shape;323;p38"/>
          <p:cNvSpPr/>
          <p:nvPr/>
        </p:nvSpPr>
        <p:spPr>
          <a:xfrm>
            <a:off x="7339583" y="5507735"/>
            <a:ext cx="330707" cy="457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Google Shape;324;p38"/>
          <p:cNvSpPr txBox="1"/>
          <p:nvPr/>
        </p:nvSpPr>
        <p:spPr>
          <a:xfrm>
            <a:off x="6161278" y="5558129"/>
            <a:ext cx="1318895"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Arial"/>
                <a:ea typeface="Arial"/>
                <a:cs typeface="Arial"/>
                <a:sym typeface="Arial"/>
              </a:rPr>
              <a:t>Subordinates</a:t>
            </a:r>
            <a:endParaRPr sz="1600" b="0" i="0" u="none" strike="noStrike" cap="none">
              <a:solidFill>
                <a:schemeClr val="dk1"/>
              </a:solidFill>
              <a:latin typeface="Arial"/>
              <a:ea typeface="Arial"/>
              <a:cs typeface="Arial"/>
              <a:sym typeface="Arial"/>
            </a:endParaRPr>
          </a:p>
        </p:txBody>
      </p:sp>
      <p:sp>
        <p:nvSpPr>
          <p:cNvPr id="325" name="Google Shape;325;p38"/>
          <p:cNvSpPr/>
          <p:nvPr/>
        </p:nvSpPr>
        <p:spPr>
          <a:xfrm>
            <a:off x="1636776" y="5390388"/>
            <a:ext cx="1831848" cy="917448"/>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6" name="Google Shape;326;p38"/>
          <p:cNvSpPr/>
          <p:nvPr/>
        </p:nvSpPr>
        <p:spPr>
          <a:xfrm>
            <a:off x="1568450" y="5321300"/>
            <a:ext cx="1816100" cy="901700"/>
          </a:xfrm>
          <a:custGeom>
            <a:avLst/>
            <a:gdLst/>
            <a:ahLst/>
            <a:cxnLst/>
            <a:rect l="l" t="t" r="r" b="b"/>
            <a:pathLst>
              <a:path w="1816100" h="901700" extrusionOk="0">
                <a:moveTo>
                  <a:pt x="908050" y="0"/>
                </a:moveTo>
                <a:lnTo>
                  <a:pt x="845876" y="1039"/>
                </a:lnTo>
                <a:lnTo>
                  <a:pt x="784828" y="4114"/>
                </a:lnTo>
                <a:lnTo>
                  <a:pt x="725040" y="9157"/>
                </a:lnTo>
                <a:lnTo>
                  <a:pt x="666647" y="16101"/>
                </a:lnTo>
                <a:lnTo>
                  <a:pt x="609784" y="24878"/>
                </a:lnTo>
                <a:lnTo>
                  <a:pt x="554587" y="35423"/>
                </a:lnTo>
                <a:lnTo>
                  <a:pt x="501190" y="47666"/>
                </a:lnTo>
                <a:lnTo>
                  <a:pt x="449730" y="61543"/>
                </a:lnTo>
                <a:lnTo>
                  <a:pt x="400341" y="76985"/>
                </a:lnTo>
                <a:lnTo>
                  <a:pt x="353158" y="93925"/>
                </a:lnTo>
                <a:lnTo>
                  <a:pt x="308317" y="112296"/>
                </a:lnTo>
                <a:lnTo>
                  <a:pt x="265953" y="132032"/>
                </a:lnTo>
                <a:lnTo>
                  <a:pt x="226201" y="153065"/>
                </a:lnTo>
                <a:lnTo>
                  <a:pt x="189197" y="175327"/>
                </a:lnTo>
                <a:lnTo>
                  <a:pt x="155075" y="198753"/>
                </a:lnTo>
                <a:lnTo>
                  <a:pt x="123970" y="223275"/>
                </a:lnTo>
                <a:lnTo>
                  <a:pt x="71356" y="275337"/>
                </a:lnTo>
                <a:lnTo>
                  <a:pt x="32434" y="330979"/>
                </a:lnTo>
                <a:lnTo>
                  <a:pt x="8289" y="389661"/>
                </a:lnTo>
                <a:lnTo>
                  <a:pt x="0" y="450850"/>
                </a:lnTo>
                <a:lnTo>
                  <a:pt x="2094" y="481717"/>
                </a:lnTo>
                <a:lnTo>
                  <a:pt x="18447" y="541711"/>
                </a:lnTo>
                <a:lnTo>
                  <a:pt x="50116" y="598935"/>
                </a:lnTo>
                <a:lnTo>
                  <a:pt x="96019" y="652851"/>
                </a:lnTo>
                <a:lnTo>
                  <a:pt x="155075" y="702923"/>
                </a:lnTo>
                <a:lnTo>
                  <a:pt x="189197" y="726350"/>
                </a:lnTo>
                <a:lnTo>
                  <a:pt x="226201" y="748614"/>
                </a:lnTo>
                <a:lnTo>
                  <a:pt x="265953" y="769648"/>
                </a:lnTo>
                <a:lnTo>
                  <a:pt x="308317" y="789385"/>
                </a:lnTo>
                <a:lnTo>
                  <a:pt x="353158" y="807759"/>
                </a:lnTo>
                <a:lnTo>
                  <a:pt x="400341" y="824701"/>
                </a:lnTo>
                <a:lnTo>
                  <a:pt x="449730" y="840145"/>
                </a:lnTo>
                <a:lnTo>
                  <a:pt x="501190" y="854023"/>
                </a:lnTo>
                <a:lnTo>
                  <a:pt x="554587" y="866269"/>
                </a:lnTo>
                <a:lnTo>
                  <a:pt x="609784" y="876815"/>
                </a:lnTo>
                <a:lnTo>
                  <a:pt x="666647" y="885595"/>
                </a:lnTo>
                <a:lnTo>
                  <a:pt x="725040" y="892540"/>
                </a:lnTo>
                <a:lnTo>
                  <a:pt x="784828" y="897584"/>
                </a:lnTo>
                <a:lnTo>
                  <a:pt x="845876" y="900659"/>
                </a:lnTo>
                <a:lnTo>
                  <a:pt x="908050" y="901700"/>
                </a:lnTo>
                <a:lnTo>
                  <a:pt x="970223" y="900659"/>
                </a:lnTo>
                <a:lnTo>
                  <a:pt x="1031271" y="897584"/>
                </a:lnTo>
                <a:lnTo>
                  <a:pt x="1091059" y="892540"/>
                </a:lnTo>
                <a:lnTo>
                  <a:pt x="1149452" y="885595"/>
                </a:lnTo>
                <a:lnTo>
                  <a:pt x="1206315" y="876815"/>
                </a:lnTo>
                <a:lnTo>
                  <a:pt x="1261512" y="866269"/>
                </a:lnTo>
                <a:lnTo>
                  <a:pt x="1314909" y="854023"/>
                </a:lnTo>
                <a:lnTo>
                  <a:pt x="1366369" y="840145"/>
                </a:lnTo>
                <a:lnTo>
                  <a:pt x="1415758" y="824701"/>
                </a:lnTo>
                <a:lnTo>
                  <a:pt x="1462941" y="807759"/>
                </a:lnTo>
                <a:lnTo>
                  <a:pt x="1507782" y="789385"/>
                </a:lnTo>
                <a:lnTo>
                  <a:pt x="1550146" y="769648"/>
                </a:lnTo>
                <a:lnTo>
                  <a:pt x="1589898" y="748614"/>
                </a:lnTo>
                <a:lnTo>
                  <a:pt x="1626902" y="726350"/>
                </a:lnTo>
                <a:lnTo>
                  <a:pt x="1661024" y="702923"/>
                </a:lnTo>
                <a:lnTo>
                  <a:pt x="1692129" y="678402"/>
                </a:lnTo>
                <a:lnTo>
                  <a:pt x="1744743" y="626340"/>
                </a:lnTo>
                <a:lnTo>
                  <a:pt x="1783665" y="570703"/>
                </a:lnTo>
                <a:lnTo>
                  <a:pt x="1807810" y="512027"/>
                </a:lnTo>
                <a:lnTo>
                  <a:pt x="1816100" y="450850"/>
                </a:lnTo>
                <a:lnTo>
                  <a:pt x="1814005" y="419976"/>
                </a:lnTo>
                <a:lnTo>
                  <a:pt x="1797652" y="359973"/>
                </a:lnTo>
                <a:lnTo>
                  <a:pt x="1765983" y="302744"/>
                </a:lnTo>
                <a:lnTo>
                  <a:pt x="1720080" y="248825"/>
                </a:lnTo>
                <a:lnTo>
                  <a:pt x="1661024" y="198753"/>
                </a:lnTo>
                <a:lnTo>
                  <a:pt x="1626902" y="175327"/>
                </a:lnTo>
                <a:lnTo>
                  <a:pt x="1589898" y="153065"/>
                </a:lnTo>
                <a:lnTo>
                  <a:pt x="1550146" y="132032"/>
                </a:lnTo>
                <a:lnTo>
                  <a:pt x="1507782" y="112296"/>
                </a:lnTo>
                <a:lnTo>
                  <a:pt x="1462941" y="93925"/>
                </a:lnTo>
                <a:lnTo>
                  <a:pt x="1415758" y="76985"/>
                </a:lnTo>
                <a:lnTo>
                  <a:pt x="1366369" y="61543"/>
                </a:lnTo>
                <a:lnTo>
                  <a:pt x="1314909" y="47666"/>
                </a:lnTo>
                <a:lnTo>
                  <a:pt x="1261512" y="35423"/>
                </a:lnTo>
                <a:lnTo>
                  <a:pt x="1206315" y="24878"/>
                </a:lnTo>
                <a:lnTo>
                  <a:pt x="1149452" y="16101"/>
                </a:lnTo>
                <a:lnTo>
                  <a:pt x="1091059" y="9157"/>
                </a:lnTo>
                <a:lnTo>
                  <a:pt x="1031271" y="4114"/>
                </a:lnTo>
                <a:lnTo>
                  <a:pt x="970223" y="1039"/>
                </a:lnTo>
                <a:lnTo>
                  <a:pt x="908050" y="0"/>
                </a:lnTo>
                <a:close/>
              </a:path>
            </a:pathLst>
          </a:custGeom>
          <a:solidFill>
            <a:srgbClr val="46464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7" name="Google Shape;327;p38"/>
          <p:cNvSpPr/>
          <p:nvPr/>
        </p:nvSpPr>
        <p:spPr>
          <a:xfrm>
            <a:off x="1568450" y="5321300"/>
            <a:ext cx="1816100" cy="901700"/>
          </a:xfrm>
          <a:custGeom>
            <a:avLst/>
            <a:gdLst/>
            <a:ahLst/>
            <a:cxnLst/>
            <a:rect l="l" t="t" r="r" b="b"/>
            <a:pathLst>
              <a:path w="1816100" h="901700" extrusionOk="0">
                <a:moveTo>
                  <a:pt x="0" y="450850"/>
                </a:moveTo>
                <a:lnTo>
                  <a:pt x="8289" y="389661"/>
                </a:lnTo>
                <a:lnTo>
                  <a:pt x="32434" y="330979"/>
                </a:lnTo>
                <a:lnTo>
                  <a:pt x="71356" y="275337"/>
                </a:lnTo>
                <a:lnTo>
                  <a:pt x="123970" y="223275"/>
                </a:lnTo>
                <a:lnTo>
                  <a:pt x="155075" y="198753"/>
                </a:lnTo>
                <a:lnTo>
                  <a:pt x="189197" y="175327"/>
                </a:lnTo>
                <a:lnTo>
                  <a:pt x="226201" y="153065"/>
                </a:lnTo>
                <a:lnTo>
                  <a:pt x="265953" y="132032"/>
                </a:lnTo>
                <a:lnTo>
                  <a:pt x="308317" y="112296"/>
                </a:lnTo>
                <a:lnTo>
                  <a:pt x="353158" y="93925"/>
                </a:lnTo>
                <a:lnTo>
                  <a:pt x="400341" y="76985"/>
                </a:lnTo>
                <a:lnTo>
                  <a:pt x="449730" y="61543"/>
                </a:lnTo>
                <a:lnTo>
                  <a:pt x="501190" y="47666"/>
                </a:lnTo>
                <a:lnTo>
                  <a:pt x="554587" y="35423"/>
                </a:lnTo>
                <a:lnTo>
                  <a:pt x="609784" y="24878"/>
                </a:lnTo>
                <a:lnTo>
                  <a:pt x="666647" y="16101"/>
                </a:lnTo>
                <a:lnTo>
                  <a:pt x="725040" y="9157"/>
                </a:lnTo>
                <a:lnTo>
                  <a:pt x="784828" y="4114"/>
                </a:lnTo>
                <a:lnTo>
                  <a:pt x="845876" y="1039"/>
                </a:lnTo>
                <a:lnTo>
                  <a:pt x="908050" y="0"/>
                </a:lnTo>
                <a:lnTo>
                  <a:pt x="970223" y="1039"/>
                </a:lnTo>
                <a:lnTo>
                  <a:pt x="1031271" y="4114"/>
                </a:lnTo>
                <a:lnTo>
                  <a:pt x="1091059" y="9157"/>
                </a:lnTo>
                <a:lnTo>
                  <a:pt x="1149452" y="16101"/>
                </a:lnTo>
                <a:lnTo>
                  <a:pt x="1206315" y="24878"/>
                </a:lnTo>
                <a:lnTo>
                  <a:pt x="1261512" y="35423"/>
                </a:lnTo>
                <a:lnTo>
                  <a:pt x="1314909" y="47666"/>
                </a:lnTo>
                <a:lnTo>
                  <a:pt x="1366369" y="61543"/>
                </a:lnTo>
                <a:lnTo>
                  <a:pt x="1415758" y="76985"/>
                </a:lnTo>
                <a:lnTo>
                  <a:pt x="1462941" y="93925"/>
                </a:lnTo>
                <a:lnTo>
                  <a:pt x="1507782" y="112296"/>
                </a:lnTo>
                <a:lnTo>
                  <a:pt x="1550146" y="132032"/>
                </a:lnTo>
                <a:lnTo>
                  <a:pt x="1589898" y="153065"/>
                </a:lnTo>
                <a:lnTo>
                  <a:pt x="1626902" y="175327"/>
                </a:lnTo>
                <a:lnTo>
                  <a:pt x="1661024" y="198753"/>
                </a:lnTo>
                <a:lnTo>
                  <a:pt x="1692129" y="223275"/>
                </a:lnTo>
                <a:lnTo>
                  <a:pt x="1744743" y="275337"/>
                </a:lnTo>
                <a:lnTo>
                  <a:pt x="1783665" y="330979"/>
                </a:lnTo>
                <a:lnTo>
                  <a:pt x="1807810" y="389661"/>
                </a:lnTo>
                <a:lnTo>
                  <a:pt x="1816100" y="450850"/>
                </a:lnTo>
                <a:lnTo>
                  <a:pt x="1814005" y="481717"/>
                </a:lnTo>
                <a:lnTo>
                  <a:pt x="1797652" y="541711"/>
                </a:lnTo>
                <a:lnTo>
                  <a:pt x="1765983" y="598935"/>
                </a:lnTo>
                <a:lnTo>
                  <a:pt x="1720080" y="652851"/>
                </a:lnTo>
                <a:lnTo>
                  <a:pt x="1661024" y="702923"/>
                </a:lnTo>
                <a:lnTo>
                  <a:pt x="1626902" y="726350"/>
                </a:lnTo>
                <a:lnTo>
                  <a:pt x="1589898" y="748614"/>
                </a:lnTo>
                <a:lnTo>
                  <a:pt x="1550146" y="769648"/>
                </a:lnTo>
                <a:lnTo>
                  <a:pt x="1507782" y="789385"/>
                </a:lnTo>
                <a:lnTo>
                  <a:pt x="1462941" y="807759"/>
                </a:lnTo>
                <a:lnTo>
                  <a:pt x="1415758" y="824701"/>
                </a:lnTo>
                <a:lnTo>
                  <a:pt x="1366369" y="840145"/>
                </a:lnTo>
                <a:lnTo>
                  <a:pt x="1314909" y="854023"/>
                </a:lnTo>
                <a:lnTo>
                  <a:pt x="1261512" y="866269"/>
                </a:lnTo>
                <a:lnTo>
                  <a:pt x="1206315" y="876815"/>
                </a:lnTo>
                <a:lnTo>
                  <a:pt x="1149452" y="885595"/>
                </a:lnTo>
                <a:lnTo>
                  <a:pt x="1091059" y="892540"/>
                </a:lnTo>
                <a:lnTo>
                  <a:pt x="1031271" y="897584"/>
                </a:lnTo>
                <a:lnTo>
                  <a:pt x="970223" y="900659"/>
                </a:lnTo>
                <a:lnTo>
                  <a:pt x="908050" y="901700"/>
                </a:lnTo>
                <a:lnTo>
                  <a:pt x="845876" y="900659"/>
                </a:lnTo>
                <a:lnTo>
                  <a:pt x="784828" y="897584"/>
                </a:lnTo>
                <a:lnTo>
                  <a:pt x="725040" y="892540"/>
                </a:lnTo>
                <a:lnTo>
                  <a:pt x="666647" y="885595"/>
                </a:lnTo>
                <a:lnTo>
                  <a:pt x="609784" y="876815"/>
                </a:lnTo>
                <a:lnTo>
                  <a:pt x="554587" y="866269"/>
                </a:lnTo>
                <a:lnTo>
                  <a:pt x="501190" y="854023"/>
                </a:lnTo>
                <a:lnTo>
                  <a:pt x="449730" y="840145"/>
                </a:lnTo>
                <a:lnTo>
                  <a:pt x="400341" y="824701"/>
                </a:lnTo>
                <a:lnTo>
                  <a:pt x="353158" y="807759"/>
                </a:lnTo>
                <a:lnTo>
                  <a:pt x="308317" y="789385"/>
                </a:lnTo>
                <a:lnTo>
                  <a:pt x="265953" y="769648"/>
                </a:lnTo>
                <a:lnTo>
                  <a:pt x="226201" y="748614"/>
                </a:lnTo>
                <a:lnTo>
                  <a:pt x="189197" y="726350"/>
                </a:lnTo>
                <a:lnTo>
                  <a:pt x="155075" y="702923"/>
                </a:lnTo>
                <a:lnTo>
                  <a:pt x="123970" y="678402"/>
                </a:lnTo>
                <a:lnTo>
                  <a:pt x="71356" y="626340"/>
                </a:lnTo>
                <a:lnTo>
                  <a:pt x="32434" y="570703"/>
                </a:lnTo>
                <a:lnTo>
                  <a:pt x="8289" y="512027"/>
                </a:lnTo>
                <a:lnTo>
                  <a:pt x="0" y="45085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8" name="Google Shape;328;p38"/>
          <p:cNvSpPr/>
          <p:nvPr/>
        </p:nvSpPr>
        <p:spPr>
          <a:xfrm>
            <a:off x="2162555" y="5583935"/>
            <a:ext cx="646176" cy="457200"/>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9" name="Google Shape;329;p38"/>
          <p:cNvSpPr/>
          <p:nvPr/>
        </p:nvSpPr>
        <p:spPr>
          <a:xfrm>
            <a:off x="2534411" y="5583935"/>
            <a:ext cx="330707" cy="457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0" name="Google Shape;330;p38"/>
          <p:cNvSpPr txBox="1"/>
          <p:nvPr/>
        </p:nvSpPr>
        <p:spPr>
          <a:xfrm>
            <a:off x="2277617" y="5634329"/>
            <a:ext cx="397510"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Arial"/>
                <a:ea typeface="Arial"/>
                <a:cs typeface="Arial"/>
                <a:sym typeface="Arial"/>
              </a:rPr>
              <a:t>Self</a:t>
            </a:r>
            <a:endParaRPr sz="1600" b="0" i="0" u="none" strike="noStrike" cap="none">
              <a:solidFill>
                <a:schemeClr val="dk1"/>
              </a:solidFill>
              <a:latin typeface="Arial"/>
              <a:ea typeface="Arial"/>
              <a:cs typeface="Arial"/>
              <a:sym typeface="Arial"/>
            </a:endParaRPr>
          </a:p>
        </p:txBody>
      </p:sp>
      <p:sp>
        <p:nvSpPr>
          <p:cNvPr id="331" name="Google Shape;331;p38"/>
          <p:cNvSpPr/>
          <p:nvPr/>
        </p:nvSpPr>
        <p:spPr>
          <a:xfrm>
            <a:off x="3617976" y="3332988"/>
            <a:ext cx="2060448" cy="2060448"/>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2" name="Google Shape;332;p38"/>
          <p:cNvSpPr/>
          <p:nvPr/>
        </p:nvSpPr>
        <p:spPr>
          <a:xfrm>
            <a:off x="3907535" y="3930396"/>
            <a:ext cx="1557527" cy="944880"/>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3" name="Google Shape;333;p38"/>
          <p:cNvSpPr/>
          <p:nvPr/>
        </p:nvSpPr>
        <p:spPr>
          <a:xfrm>
            <a:off x="3549650" y="3263900"/>
            <a:ext cx="2044700" cy="2044700"/>
          </a:xfrm>
          <a:custGeom>
            <a:avLst/>
            <a:gdLst/>
            <a:ahLst/>
            <a:cxnLst/>
            <a:rect l="l" t="t" r="r" b="b"/>
            <a:pathLst>
              <a:path w="2044700" h="2044700" extrusionOk="0">
                <a:moveTo>
                  <a:pt x="1022350" y="0"/>
                </a:moveTo>
                <a:lnTo>
                  <a:pt x="974222" y="1112"/>
                </a:lnTo>
                <a:lnTo>
                  <a:pt x="926667" y="4418"/>
                </a:lnTo>
                <a:lnTo>
                  <a:pt x="879734" y="9867"/>
                </a:lnTo>
                <a:lnTo>
                  <a:pt x="833472" y="17411"/>
                </a:lnTo>
                <a:lnTo>
                  <a:pt x="787930" y="27000"/>
                </a:lnTo>
                <a:lnTo>
                  <a:pt x="743157" y="38585"/>
                </a:lnTo>
                <a:lnTo>
                  <a:pt x="699203" y="52118"/>
                </a:lnTo>
                <a:lnTo>
                  <a:pt x="656116" y="67549"/>
                </a:lnTo>
                <a:lnTo>
                  <a:pt x="613945" y="84830"/>
                </a:lnTo>
                <a:lnTo>
                  <a:pt x="572740" y="103910"/>
                </a:lnTo>
                <a:lnTo>
                  <a:pt x="532549" y="124741"/>
                </a:lnTo>
                <a:lnTo>
                  <a:pt x="493423" y="147274"/>
                </a:lnTo>
                <a:lnTo>
                  <a:pt x="455409" y="171460"/>
                </a:lnTo>
                <a:lnTo>
                  <a:pt x="418557" y="197250"/>
                </a:lnTo>
                <a:lnTo>
                  <a:pt x="382916" y="224594"/>
                </a:lnTo>
                <a:lnTo>
                  <a:pt x="348535" y="253444"/>
                </a:lnTo>
                <a:lnTo>
                  <a:pt x="315463" y="283750"/>
                </a:lnTo>
                <a:lnTo>
                  <a:pt x="283750" y="315463"/>
                </a:lnTo>
                <a:lnTo>
                  <a:pt x="253444" y="348535"/>
                </a:lnTo>
                <a:lnTo>
                  <a:pt x="224594" y="382916"/>
                </a:lnTo>
                <a:lnTo>
                  <a:pt x="197250" y="418557"/>
                </a:lnTo>
                <a:lnTo>
                  <a:pt x="171460" y="455409"/>
                </a:lnTo>
                <a:lnTo>
                  <a:pt x="147274" y="493423"/>
                </a:lnTo>
                <a:lnTo>
                  <a:pt x="124741" y="532549"/>
                </a:lnTo>
                <a:lnTo>
                  <a:pt x="103910" y="572740"/>
                </a:lnTo>
                <a:lnTo>
                  <a:pt x="84830" y="613945"/>
                </a:lnTo>
                <a:lnTo>
                  <a:pt x="67549" y="656116"/>
                </a:lnTo>
                <a:lnTo>
                  <a:pt x="52118" y="699203"/>
                </a:lnTo>
                <a:lnTo>
                  <a:pt x="38585" y="743157"/>
                </a:lnTo>
                <a:lnTo>
                  <a:pt x="27000" y="787930"/>
                </a:lnTo>
                <a:lnTo>
                  <a:pt x="17411" y="833472"/>
                </a:lnTo>
                <a:lnTo>
                  <a:pt x="9867" y="879734"/>
                </a:lnTo>
                <a:lnTo>
                  <a:pt x="4418" y="926667"/>
                </a:lnTo>
                <a:lnTo>
                  <a:pt x="1112" y="974222"/>
                </a:lnTo>
                <a:lnTo>
                  <a:pt x="0" y="1022350"/>
                </a:lnTo>
                <a:lnTo>
                  <a:pt x="1112" y="1070477"/>
                </a:lnTo>
                <a:lnTo>
                  <a:pt x="4418" y="1118032"/>
                </a:lnTo>
                <a:lnTo>
                  <a:pt x="9867" y="1164965"/>
                </a:lnTo>
                <a:lnTo>
                  <a:pt x="17411" y="1211227"/>
                </a:lnTo>
                <a:lnTo>
                  <a:pt x="27000" y="1256769"/>
                </a:lnTo>
                <a:lnTo>
                  <a:pt x="38585" y="1301542"/>
                </a:lnTo>
                <a:lnTo>
                  <a:pt x="52118" y="1345496"/>
                </a:lnTo>
                <a:lnTo>
                  <a:pt x="67549" y="1388583"/>
                </a:lnTo>
                <a:lnTo>
                  <a:pt x="84830" y="1430754"/>
                </a:lnTo>
                <a:lnTo>
                  <a:pt x="103910" y="1471959"/>
                </a:lnTo>
                <a:lnTo>
                  <a:pt x="124741" y="1512150"/>
                </a:lnTo>
                <a:lnTo>
                  <a:pt x="147274" y="1551276"/>
                </a:lnTo>
                <a:lnTo>
                  <a:pt x="171460" y="1589290"/>
                </a:lnTo>
                <a:lnTo>
                  <a:pt x="197250" y="1626142"/>
                </a:lnTo>
                <a:lnTo>
                  <a:pt x="224594" y="1661783"/>
                </a:lnTo>
                <a:lnTo>
                  <a:pt x="253444" y="1696164"/>
                </a:lnTo>
                <a:lnTo>
                  <a:pt x="283750" y="1729236"/>
                </a:lnTo>
                <a:lnTo>
                  <a:pt x="315463" y="1760949"/>
                </a:lnTo>
                <a:lnTo>
                  <a:pt x="348535" y="1791255"/>
                </a:lnTo>
                <a:lnTo>
                  <a:pt x="382916" y="1820105"/>
                </a:lnTo>
                <a:lnTo>
                  <a:pt x="418557" y="1847449"/>
                </a:lnTo>
                <a:lnTo>
                  <a:pt x="455409" y="1873239"/>
                </a:lnTo>
                <a:lnTo>
                  <a:pt x="493423" y="1897425"/>
                </a:lnTo>
                <a:lnTo>
                  <a:pt x="532549" y="1919958"/>
                </a:lnTo>
                <a:lnTo>
                  <a:pt x="572740" y="1940789"/>
                </a:lnTo>
                <a:lnTo>
                  <a:pt x="613945" y="1959869"/>
                </a:lnTo>
                <a:lnTo>
                  <a:pt x="656116" y="1977150"/>
                </a:lnTo>
                <a:lnTo>
                  <a:pt x="699203" y="1992581"/>
                </a:lnTo>
                <a:lnTo>
                  <a:pt x="743157" y="2006114"/>
                </a:lnTo>
                <a:lnTo>
                  <a:pt x="787930" y="2017699"/>
                </a:lnTo>
                <a:lnTo>
                  <a:pt x="833472" y="2027288"/>
                </a:lnTo>
                <a:lnTo>
                  <a:pt x="879734" y="2034832"/>
                </a:lnTo>
                <a:lnTo>
                  <a:pt x="926667" y="2040281"/>
                </a:lnTo>
                <a:lnTo>
                  <a:pt x="974222" y="2043587"/>
                </a:lnTo>
                <a:lnTo>
                  <a:pt x="1022350" y="2044700"/>
                </a:lnTo>
                <a:lnTo>
                  <a:pt x="1070477" y="2043587"/>
                </a:lnTo>
                <a:lnTo>
                  <a:pt x="1118032" y="2040281"/>
                </a:lnTo>
                <a:lnTo>
                  <a:pt x="1164965" y="2034832"/>
                </a:lnTo>
                <a:lnTo>
                  <a:pt x="1211227" y="2027288"/>
                </a:lnTo>
                <a:lnTo>
                  <a:pt x="1256769" y="2017699"/>
                </a:lnTo>
                <a:lnTo>
                  <a:pt x="1301542" y="2006114"/>
                </a:lnTo>
                <a:lnTo>
                  <a:pt x="1345496" y="1992581"/>
                </a:lnTo>
                <a:lnTo>
                  <a:pt x="1388583" y="1977150"/>
                </a:lnTo>
                <a:lnTo>
                  <a:pt x="1430754" y="1959869"/>
                </a:lnTo>
                <a:lnTo>
                  <a:pt x="1471959" y="1940789"/>
                </a:lnTo>
                <a:lnTo>
                  <a:pt x="1512150" y="1919958"/>
                </a:lnTo>
                <a:lnTo>
                  <a:pt x="1551276" y="1897425"/>
                </a:lnTo>
                <a:lnTo>
                  <a:pt x="1589290" y="1873239"/>
                </a:lnTo>
                <a:lnTo>
                  <a:pt x="1626142" y="1847449"/>
                </a:lnTo>
                <a:lnTo>
                  <a:pt x="1661783" y="1820105"/>
                </a:lnTo>
                <a:lnTo>
                  <a:pt x="1696164" y="1791255"/>
                </a:lnTo>
                <a:lnTo>
                  <a:pt x="1729236" y="1760949"/>
                </a:lnTo>
                <a:lnTo>
                  <a:pt x="1760949" y="1729236"/>
                </a:lnTo>
                <a:lnTo>
                  <a:pt x="1791255" y="1696164"/>
                </a:lnTo>
                <a:lnTo>
                  <a:pt x="1820105" y="1661783"/>
                </a:lnTo>
                <a:lnTo>
                  <a:pt x="1847449" y="1626142"/>
                </a:lnTo>
                <a:lnTo>
                  <a:pt x="1873239" y="1589290"/>
                </a:lnTo>
                <a:lnTo>
                  <a:pt x="1897425" y="1551276"/>
                </a:lnTo>
                <a:lnTo>
                  <a:pt x="1919958" y="1512150"/>
                </a:lnTo>
                <a:lnTo>
                  <a:pt x="1940789" y="1471959"/>
                </a:lnTo>
                <a:lnTo>
                  <a:pt x="1959869" y="1430754"/>
                </a:lnTo>
                <a:lnTo>
                  <a:pt x="1977150" y="1388583"/>
                </a:lnTo>
                <a:lnTo>
                  <a:pt x="1992581" y="1345496"/>
                </a:lnTo>
                <a:lnTo>
                  <a:pt x="2006114" y="1301542"/>
                </a:lnTo>
                <a:lnTo>
                  <a:pt x="2017699" y="1256769"/>
                </a:lnTo>
                <a:lnTo>
                  <a:pt x="2027288" y="1211227"/>
                </a:lnTo>
                <a:lnTo>
                  <a:pt x="2034832" y="1164965"/>
                </a:lnTo>
                <a:lnTo>
                  <a:pt x="2040281" y="1118032"/>
                </a:lnTo>
                <a:lnTo>
                  <a:pt x="2043587" y="1070477"/>
                </a:lnTo>
                <a:lnTo>
                  <a:pt x="2044700" y="1022350"/>
                </a:lnTo>
                <a:lnTo>
                  <a:pt x="2043587" y="974222"/>
                </a:lnTo>
                <a:lnTo>
                  <a:pt x="2040281" y="926667"/>
                </a:lnTo>
                <a:lnTo>
                  <a:pt x="2034832" y="879734"/>
                </a:lnTo>
                <a:lnTo>
                  <a:pt x="2027288" y="833472"/>
                </a:lnTo>
                <a:lnTo>
                  <a:pt x="2017699" y="787930"/>
                </a:lnTo>
                <a:lnTo>
                  <a:pt x="2006114" y="743157"/>
                </a:lnTo>
                <a:lnTo>
                  <a:pt x="1992581" y="699203"/>
                </a:lnTo>
                <a:lnTo>
                  <a:pt x="1977150" y="656116"/>
                </a:lnTo>
                <a:lnTo>
                  <a:pt x="1959869" y="613945"/>
                </a:lnTo>
                <a:lnTo>
                  <a:pt x="1940789" y="572740"/>
                </a:lnTo>
                <a:lnTo>
                  <a:pt x="1919958" y="532549"/>
                </a:lnTo>
                <a:lnTo>
                  <a:pt x="1897425" y="493423"/>
                </a:lnTo>
                <a:lnTo>
                  <a:pt x="1873239" y="455409"/>
                </a:lnTo>
                <a:lnTo>
                  <a:pt x="1847449" y="418557"/>
                </a:lnTo>
                <a:lnTo>
                  <a:pt x="1820105" y="382916"/>
                </a:lnTo>
                <a:lnTo>
                  <a:pt x="1791255" y="348535"/>
                </a:lnTo>
                <a:lnTo>
                  <a:pt x="1760949" y="315463"/>
                </a:lnTo>
                <a:lnTo>
                  <a:pt x="1729236" y="283750"/>
                </a:lnTo>
                <a:lnTo>
                  <a:pt x="1696164" y="253444"/>
                </a:lnTo>
                <a:lnTo>
                  <a:pt x="1661783" y="224594"/>
                </a:lnTo>
                <a:lnTo>
                  <a:pt x="1626142" y="197250"/>
                </a:lnTo>
                <a:lnTo>
                  <a:pt x="1589290" y="171460"/>
                </a:lnTo>
                <a:lnTo>
                  <a:pt x="1551276" y="147274"/>
                </a:lnTo>
                <a:lnTo>
                  <a:pt x="1512150" y="124741"/>
                </a:lnTo>
                <a:lnTo>
                  <a:pt x="1471959" y="103910"/>
                </a:lnTo>
                <a:lnTo>
                  <a:pt x="1430754" y="84830"/>
                </a:lnTo>
                <a:lnTo>
                  <a:pt x="1388583" y="67549"/>
                </a:lnTo>
                <a:lnTo>
                  <a:pt x="1345496" y="52118"/>
                </a:lnTo>
                <a:lnTo>
                  <a:pt x="1301542" y="38585"/>
                </a:lnTo>
                <a:lnTo>
                  <a:pt x="1256769" y="27000"/>
                </a:lnTo>
                <a:lnTo>
                  <a:pt x="1211227" y="17411"/>
                </a:lnTo>
                <a:lnTo>
                  <a:pt x="1164965" y="9867"/>
                </a:lnTo>
                <a:lnTo>
                  <a:pt x="1118032" y="4418"/>
                </a:lnTo>
                <a:lnTo>
                  <a:pt x="1070477" y="1112"/>
                </a:lnTo>
                <a:lnTo>
                  <a:pt x="1022350" y="0"/>
                </a:lnTo>
                <a:close/>
              </a:path>
            </a:pathLst>
          </a:custGeom>
          <a:solidFill>
            <a:srgbClr val="0000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4" name="Google Shape;334;p38"/>
          <p:cNvSpPr/>
          <p:nvPr/>
        </p:nvSpPr>
        <p:spPr>
          <a:xfrm>
            <a:off x="3549650" y="3263900"/>
            <a:ext cx="2044700" cy="2044700"/>
          </a:xfrm>
          <a:custGeom>
            <a:avLst/>
            <a:gdLst/>
            <a:ahLst/>
            <a:cxnLst/>
            <a:rect l="l" t="t" r="r" b="b"/>
            <a:pathLst>
              <a:path w="2044700" h="2044700" extrusionOk="0">
                <a:moveTo>
                  <a:pt x="0" y="1022350"/>
                </a:moveTo>
                <a:lnTo>
                  <a:pt x="1112" y="974222"/>
                </a:lnTo>
                <a:lnTo>
                  <a:pt x="4418" y="926667"/>
                </a:lnTo>
                <a:lnTo>
                  <a:pt x="9867" y="879734"/>
                </a:lnTo>
                <a:lnTo>
                  <a:pt x="17411" y="833472"/>
                </a:lnTo>
                <a:lnTo>
                  <a:pt x="27000" y="787930"/>
                </a:lnTo>
                <a:lnTo>
                  <a:pt x="38585" y="743157"/>
                </a:lnTo>
                <a:lnTo>
                  <a:pt x="52118" y="699203"/>
                </a:lnTo>
                <a:lnTo>
                  <a:pt x="67549" y="656116"/>
                </a:lnTo>
                <a:lnTo>
                  <a:pt x="84830" y="613945"/>
                </a:lnTo>
                <a:lnTo>
                  <a:pt x="103910" y="572740"/>
                </a:lnTo>
                <a:lnTo>
                  <a:pt x="124741" y="532549"/>
                </a:lnTo>
                <a:lnTo>
                  <a:pt x="147274" y="493423"/>
                </a:lnTo>
                <a:lnTo>
                  <a:pt x="171460" y="455409"/>
                </a:lnTo>
                <a:lnTo>
                  <a:pt x="197250" y="418557"/>
                </a:lnTo>
                <a:lnTo>
                  <a:pt x="224594" y="382916"/>
                </a:lnTo>
                <a:lnTo>
                  <a:pt x="253444" y="348535"/>
                </a:lnTo>
                <a:lnTo>
                  <a:pt x="283750" y="315463"/>
                </a:lnTo>
                <a:lnTo>
                  <a:pt x="315463" y="283750"/>
                </a:lnTo>
                <a:lnTo>
                  <a:pt x="348535" y="253444"/>
                </a:lnTo>
                <a:lnTo>
                  <a:pt x="382916" y="224594"/>
                </a:lnTo>
                <a:lnTo>
                  <a:pt x="418557" y="197250"/>
                </a:lnTo>
                <a:lnTo>
                  <a:pt x="455409" y="171460"/>
                </a:lnTo>
                <a:lnTo>
                  <a:pt x="493423" y="147274"/>
                </a:lnTo>
                <a:lnTo>
                  <a:pt x="532549" y="124741"/>
                </a:lnTo>
                <a:lnTo>
                  <a:pt x="572740" y="103910"/>
                </a:lnTo>
                <a:lnTo>
                  <a:pt x="613945" y="84830"/>
                </a:lnTo>
                <a:lnTo>
                  <a:pt x="656116" y="67549"/>
                </a:lnTo>
                <a:lnTo>
                  <a:pt x="699203" y="52118"/>
                </a:lnTo>
                <a:lnTo>
                  <a:pt x="743157" y="38585"/>
                </a:lnTo>
                <a:lnTo>
                  <a:pt x="787930" y="27000"/>
                </a:lnTo>
                <a:lnTo>
                  <a:pt x="833472" y="17411"/>
                </a:lnTo>
                <a:lnTo>
                  <a:pt x="879734" y="9867"/>
                </a:lnTo>
                <a:lnTo>
                  <a:pt x="926667" y="4418"/>
                </a:lnTo>
                <a:lnTo>
                  <a:pt x="974222" y="1112"/>
                </a:lnTo>
                <a:lnTo>
                  <a:pt x="1022350" y="0"/>
                </a:lnTo>
                <a:lnTo>
                  <a:pt x="1070477" y="1112"/>
                </a:lnTo>
                <a:lnTo>
                  <a:pt x="1118032" y="4418"/>
                </a:lnTo>
                <a:lnTo>
                  <a:pt x="1164965" y="9867"/>
                </a:lnTo>
                <a:lnTo>
                  <a:pt x="1211227" y="17411"/>
                </a:lnTo>
                <a:lnTo>
                  <a:pt x="1256769" y="27000"/>
                </a:lnTo>
                <a:lnTo>
                  <a:pt x="1301542" y="38585"/>
                </a:lnTo>
                <a:lnTo>
                  <a:pt x="1345496" y="52118"/>
                </a:lnTo>
                <a:lnTo>
                  <a:pt x="1388583" y="67549"/>
                </a:lnTo>
                <a:lnTo>
                  <a:pt x="1430754" y="84830"/>
                </a:lnTo>
                <a:lnTo>
                  <a:pt x="1471959" y="103910"/>
                </a:lnTo>
                <a:lnTo>
                  <a:pt x="1512150" y="124741"/>
                </a:lnTo>
                <a:lnTo>
                  <a:pt x="1551276" y="147274"/>
                </a:lnTo>
                <a:lnTo>
                  <a:pt x="1589290" y="171460"/>
                </a:lnTo>
                <a:lnTo>
                  <a:pt x="1626142" y="197250"/>
                </a:lnTo>
                <a:lnTo>
                  <a:pt x="1661783" y="224594"/>
                </a:lnTo>
                <a:lnTo>
                  <a:pt x="1696164" y="253444"/>
                </a:lnTo>
                <a:lnTo>
                  <a:pt x="1729236" y="283750"/>
                </a:lnTo>
                <a:lnTo>
                  <a:pt x="1760949" y="315463"/>
                </a:lnTo>
                <a:lnTo>
                  <a:pt x="1791255" y="348535"/>
                </a:lnTo>
                <a:lnTo>
                  <a:pt x="1820105" y="382916"/>
                </a:lnTo>
                <a:lnTo>
                  <a:pt x="1847449" y="418557"/>
                </a:lnTo>
                <a:lnTo>
                  <a:pt x="1873239" y="455409"/>
                </a:lnTo>
                <a:lnTo>
                  <a:pt x="1897425" y="493423"/>
                </a:lnTo>
                <a:lnTo>
                  <a:pt x="1919958" y="532549"/>
                </a:lnTo>
                <a:lnTo>
                  <a:pt x="1940789" y="572740"/>
                </a:lnTo>
                <a:lnTo>
                  <a:pt x="1959869" y="613945"/>
                </a:lnTo>
                <a:lnTo>
                  <a:pt x="1977150" y="656116"/>
                </a:lnTo>
                <a:lnTo>
                  <a:pt x="1992581" y="699203"/>
                </a:lnTo>
                <a:lnTo>
                  <a:pt x="2006114" y="743157"/>
                </a:lnTo>
                <a:lnTo>
                  <a:pt x="2017699" y="787930"/>
                </a:lnTo>
                <a:lnTo>
                  <a:pt x="2027288" y="833472"/>
                </a:lnTo>
                <a:lnTo>
                  <a:pt x="2034832" y="879734"/>
                </a:lnTo>
                <a:lnTo>
                  <a:pt x="2040281" y="926667"/>
                </a:lnTo>
                <a:lnTo>
                  <a:pt x="2043587" y="974222"/>
                </a:lnTo>
                <a:lnTo>
                  <a:pt x="2044700" y="1022350"/>
                </a:lnTo>
                <a:lnTo>
                  <a:pt x="2043587" y="1070477"/>
                </a:lnTo>
                <a:lnTo>
                  <a:pt x="2040281" y="1118032"/>
                </a:lnTo>
                <a:lnTo>
                  <a:pt x="2034832" y="1164965"/>
                </a:lnTo>
                <a:lnTo>
                  <a:pt x="2027288" y="1211227"/>
                </a:lnTo>
                <a:lnTo>
                  <a:pt x="2017699" y="1256769"/>
                </a:lnTo>
                <a:lnTo>
                  <a:pt x="2006114" y="1301542"/>
                </a:lnTo>
                <a:lnTo>
                  <a:pt x="1992581" y="1345496"/>
                </a:lnTo>
                <a:lnTo>
                  <a:pt x="1977150" y="1388583"/>
                </a:lnTo>
                <a:lnTo>
                  <a:pt x="1959869" y="1430754"/>
                </a:lnTo>
                <a:lnTo>
                  <a:pt x="1940789" y="1471959"/>
                </a:lnTo>
                <a:lnTo>
                  <a:pt x="1919958" y="1512150"/>
                </a:lnTo>
                <a:lnTo>
                  <a:pt x="1897425" y="1551276"/>
                </a:lnTo>
                <a:lnTo>
                  <a:pt x="1873239" y="1589290"/>
                </a:lnTo>
                <a:lnTo>
                  <a:pt x="1847449" y="1626142"/>
                </a:lnTo>
                <a:lnTo>
                  <a:pt x="1820105" y="1661783"/>
                </a:lnTo>
                <a:lnTo>
                  <a:pt x="1791255" y="1696164"/>
                </a:lnTo>
                <a:lnTo>
                  <a:pt x="1760949" y="1729236"/>
                </a:lnTo>
                <a:lnTo>
                  <a:pt x="1729236" y="1760949"/>
                </a:lnTo>
                <a:lnTo>
                  <a:pt x="1696164" y="1791255"/>
                </a:lnTo>
                <a:lnTo>
                  <a:pt x="1661783" y="1820105"/>
                </a:lnTo>
                <a:lnTo>
                  <a:pt x="1626142" y="1847449"/>
                </a:lnTo>
                <a:lnTo>
                  <a:pt x="1589290" y="1873239"/>
                </a:lnTo>
                <a:lnTo>
                  <a:pt x="1551276" y="1897425"/>
                </a:lnTo>
                <a:lnTo>
                  <a:pt x="1512150" y="1919958"/>
                </a:lnTo>
                <a:lnTo>
                  <a:pt x="1471959" y="1940789"/>
                </a:lnTo>
                <a:lnTo>
                  <a:pt x="1430754" y="1959869"/>
                </a:lnTo>
                <a:lnTo>
                  <a:pt x="1388583" y="1977150"/>
                </a:lnTo>
                <a:lnTo>
                  <a:pt x="1345496" y="1992581"/>
                </a:lnTo>
                <a:lnTo>
                  <a:pt x="1301542" y="2006114"/>
                </a:lnTo>
                <a:lnTo>
                  <a:pt x="1256769" y="2017699"/>
                </a:lnTo>
                <a:lnTo>
                  <a:pt x="1211227" y="2027288"/>
                </a:lnTo>
                <a:lnTo>
                  <a:pt x="1164965" y="2034832"/>
                </a:lnTo>
                <a:lnTo>
                  <a:pt x="1118032" y="2040281"/>
                </a:lnTo>
                <a:lnTo>
                  <a:pt x="1070477" y="2043587"/>
                </a:lnTo>
                <a:lnTo>
                  <a:pt x="1022350" y="2044700"/>
                </a:lnTo>
                <a:lnTo>
                  <a:pt x="974222" y="2043587"/>
                </a:lnTo>
                <a:lnTo>
                  <a:pt x="926667" y="2040281"/>
                </a:lnTo>
                <a:lnTo>
                  <a:pt x="879734" y="2034832"/>
                </a:lnTo>
                <a:lnTo>
                  <a:pt x="833472" y="2027288"/>
                </a:lnTo>
                <a:lnTo>
                  <a:pt x="787930" y="2017699"/>
                </a:lnTo>
                <a:lnTo>
                  <a:pt x="743157" y="2006114"/>
                </a:lnTo>
                <a:lnTo>
                  <a:pt x="699203" y="1992581"/>
                </a:lnTo>
                <a:lnTo>
                  <a:pt x="656116" y="1977150"/>
                </a:lnTo>
                <a:lnTo>
                  <a:pt x="613945" y="1959869"/>
                </a:lnTo>
                <a:lnTo>
                  <a:pt x="572740" y="1940789"/>
                </a:lnTo>
                <a:lnTo>
                  <a:pt x="532549" y="1919958"/>
                </a:lnTo>
                <a:lnTo>
                  <a:pt x="493423" y="1897425"/>
                </a:lnTo>
                <a:lnTo>
                  <a:pt x="455409" y="1873239"/>
                </a:lnTo>
                <a:lnTo>
                  <a:pt x="418557" y="1847449"/>
                </a:lnTo>
                <a:lnTo>
                  <a:pt x="382916" y="1820105"/>
                </a:lnTo>
                <a:lnTo>
                  <a:pt x="348535" y="1791255"/>
                </a:lnTo>
                <a:lnTo>
                  <a:pt x="315463" y="1760949"/>
                </a:lnTo>
                <a:lnTo>
                  <a:pt x="283750" y="1729236"/>
                </a:lnTo>
                <a:lnTo>
                  <a:pt x="253444" y="1696164"/>
                </a:lnTo>
                <a:lnTo>
                  <a:pt x="224594" y="1661783"/>
                </a:lnTo>
                <a:lnTo>
                  <a:pt x="197250" y="1626142"/>
                </a:lnTo>
                <a:lnTo>
                  <a:pt x="171460" y="1589290"/>
                </a:lnTo>
                <a:lnTo>
                  <a:pt x="147274" y="1551276"/>
                </a:lnTo>
                <a:lnTo>
                  <a:pt x="124741" y="1512150"/>
                </a:lnTo>
                <a:lnTo>
                  <a:pt x="103910" y="1471959"/>
                </a:lnTo>
                <a:lnTo>
                  <a:pt x="84830" y="1430754"/>
                </a:lnTo>
                <a:lnTo>
                  <a:pt x="67549" y="1388583"/>
                </a:lnTo>
                <a:lnTo>
                  <a:pt x="52118" y="1345496"/>
                </a:lnTo>
                <a:lnTo>
                  <a:pt x="38585" y="1301542"/>
                </a:lnTo>
                <a:lnTo>
                  <a:pt x="27000" y="1256769"/>
                </a:lnTo>
                <a:lnTo>
                  <a:pt x="17411" y="1211227"/>
                </a:lnTo>
                <a:lnTo>
                  <a:pt x="9867" y="1164965"/>
                </a:lnTo>
                <a:lnTo>
                  <a:pt x="4418" y="1118032"/>
                </a:lnTo>
                <a:lnTo>
                  <a:pt x="1112" y="1070477"/>
                </a:lnTo>
                <a:lnTo>
                  <a:pt x="0" y="102235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5" name="Google Shape;335;p38"/>
          <p:cNvSpPr/>
          <p:nvPr/>
        </p:nvSpPr>
        <p:spPr>
          <a:xfrm>
            <a:off x="3890771" y="3854196"/>
            <a:ext cx="1380744" cy="457200"/>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6" name="Google Shape;336;p38"/>
          <p:cNvSpPr/>
          <p:nvPr/>
        </p:nvSpPr>
        <p:spPr>
          <a:xfrm>
            <a:off x="4997196" y="3854196"/>
            <a:ext cx="330708" cy="457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7" name="Google Shape;337;p38"/>
          <p:cNvSpPr/>
          <p:nvPr/>
        </p:nvSpPr>
        <p:spPr>
          <a:xfrm>
            <a:off x="3831335" y="4098035"/>
            <a:ext cx="1501139" cy="457200"/>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8" name="Google Shape;338;p38"/>
          <p:cNvSpPr/>
          <p:nvPr/>
        </p:nvSpPr>
        <p:spPr>
          <a:xfrm>
            <a:off x="5058155" y="4098035"/>
            <a:ext cx="330708" cy="457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9" name="Google Shape;339;p38"/>
          <p:cNvSpPr/>
          <p:nvPr/>
        </p:nvSpPr>
        <p:spPr>
          <a:xfrm>
            <a:off x="3942588" y="4341876"/>
            <a:ext cx="1277112" cy="457200"/>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0" name="Google Shape;340;p38"/>
          <p:cNvSpPr/>
          <p:nvPr/>
        </p:nvSpPr>
        <p:spPr>
          <a:xfrm>
            <a:off x="4945379" y="4341876"/>
            <a:ext cx="330708" cy="457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1" name="Google Shape;341;p38"/>
          <p:cNvSpPr txBox="1"/>
          <p:nvPr/>
        </p:nvSpPr>
        <p:spPr>
          <a:xfrm>
            <a:off x="3946397" y="3904234"/>
            <a:ext cx="1252855" cy="756920"/>
          </a:xfrm>
          <a:prstGeom prst="rect">
            <a:avLst/>
          </a:prstGeom>
          <a:noFill/>
          <a:ln>
            <a:noFill/>
          </a:ln>
        </p:spPr>
        <p:txBody>
          <a:bodyPr spcFirstLastPara="1" wrap="square" lIns="0" tIns="12050" rIns="0" bIns="0" anchor="t" anchorCtr="0">
            <a:spAutoFit/>
          </a:bodyPr>
          <a:lstStyle/>
          <a:p>
            <a:pPr marL="12700" marR="5080" lvl="0" indent="-12700" algn="ctr" rtl="0">
              <a:lnSpc>
                <a:spcPct val="100000"/>
              </a:lnSpc>
              <a:spcBef>
                <a:spcPts val="0"/>
              </a:spcBef>
              <a:spcAft>
                <a:spcPts val="0"/>
              </a:spcAft>
              <a:buClr>
                <a:srgbClr val="000000"/>
              </a:buClr>
              <a:buSzPts val="1600"/>
              <a:buFont typeface="Arial"/>
              <a:buNone/>
            </a:pPr>
            <a:r>
              <a:rPr lang="en-US" sz="1600" b="1" i="0" u="none" strike="noStrike" cap="none">
                <a:solidFill>
                  <a:srgbClr val="DA1F28"/>
                </a:solidFill>
                <a:latin typeface="Arial"/>
                <a:ea typeface="Arial"/>
                <a:cs typeface="Arial"/>
                <a:sym typeface="Arial"/>
              </a:rPr>
              <a:t>Sources of  performance  appraisals</a:t>
            </a:r>
            <a:endParaRPr sz="1600" b="0" i="0" u="none" strike="noStrike" cap="none">
              <a:solidFill>
                <a:schemeClr val="dk1"/>
              </a:solidFill>
              <a:latin typeface="Arial"/>
              <a:ea typeface="Arial"/>
              <a:cs typeface="Arial"/>
              <a:sym typeface="Arial"/>
            </a:endParaRPr>
          </a:p>
        </p:txBody>
      </p:sp>
      <p:sp>
        <p:nvSpPr>
          <p:cNvPr id="342" name="Google Shape;342;p38"/>
          <p:cNvSpPr/>
          <p:nvPr/>
        </p:nvSpPr>
        <p:spPr>
          <a:xfrm>
            <a:off x="3036951" y="3437001"/>
            <a:ext cx="709930" cy="252729"/>
          </a:xfrm>
          <a:custGeom>
            <a:avLst/>
            <a:gdLst/>
            <a:ahLst/>
            <a:cxnLst/>
            <a:rect l="l" t="t" r="r" b="b"/>
            <a:pathLst>
              <a:path w="709929" h="252729" extrusionOk="0">
                <a:moveTo>
                  <a:pt x="0" y="0"/>
                </a:moveTo>
                <a:lnTo>
                  <a:pt x="709549" y="252349"/>
                </a:lnTo>
              </a:path>
            </a:pathLst>
          </a:custGeom>
          <a:noFill/>
          <a:ln w="25400" cap="flat" cmpd="sng">
            <a:solidFill>
              <a:srgbClr val="081D57"/>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Google Shape;343;p38"/>
          <p:cNvSpPr/>
          <p:nvPr/>
        </p:nvSpPr>
        <p:spPr>
          <a:xfrm>
            <a:off x="3189351" y="4986273"/>
            <a:ext cx="633730" cy="582930"/>
          </a:xfrm>
          <a:custGeom>
            <a:avLst/>
            <a:gdLst/>
            <a:ahLst/>
            <a:cxnLst/>
            <a:rect l="l" t="t" r="r" b="b"/>
            <a:pathLst>
              <a:path w="633729" h="582929" extrusionOk="0">
                <a:moveTo>
                  <a:pt x="0" y="582676"/>
                </a:moveTo>
                <a:lnTo>
                  <a:pt x="633349" y="0"/>
                </a:lnTo>
              </a:path>
            </a:pathLst>
          </a:custGeom>
          <a:noFill/>
          <a:ln w="25400" cap="flat" cmpd="sng">
            <a:solidFill>
              <a:srgbClr val="081D57"/>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4" name="Google Shape;344;p38"/>
          <p:cNvSpPr/>
          <p:nvPr/>
        </p:nvSpPr>
        <p:spPr>
          <a:xfrm>
            <a:off x="4533900" y="2598673"/>
            <a:ext cx="0" cy="633730"/>
          </a:xfrm>
          <a:custGeom>
            <a:avLst/>
            <a:gdLst/>
            <a:ahLst/>
            <a:cxnLst/>
            <a:rect l="l" t="t" r="r" b="b"/>
            <a:pathLst>
              <a:path w="120000" h="633730" extrusionOk="0">
                <a:moveTo>
                  <a:pt x="0" y="0"/>
                </a:moveTo>
                <a:lnTo>
                  <a:pt x="0" y="633476"/>
                </a:lnTo>
              </a:path>
            </a:pathLst>
          </a:custGeom>
          <a:noFill/>
          <a:ln w="25400" cap="flat" cmpd="sng">
            <a:solidFill>
              <a:srgbClr val="081D57"/>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5" name="Google Shape;345;p38"/>
          <p:cNvSpPr/>
          <p:nvPr/>
        </p:nvSpPr>
        <p:spPr>
          <a:xfrm>
            <a:off x="5348351" y="3513201"/>
            <a:ext cx="735330" cy="176530"/>
          </a:xfrm>
          <a:custGeom>
            <a:avLst/>
            <a:gdLst/>
            <a:ahLst/>
            <a:cxnLst/>
            <a:rect l="l" t="t" r="r" b="b"/>
            <a:pathLst>
              <a:path w="735329" h="176529" extrusionOk="0">
                <a:moveTo>
                  <a:pt x="734949" y="0"/>
                </a:moveTo>
                <a:lnTo>
                  <a:pt x="0" y="176149"/>
                </a:lnTo>
              </a:path>
            </a:pathLst>
          </a:custGeom>
          <a:noFill/>
          <a:ln w="25400" cap="flat" cmpd="sng">
            <a:solidFill>
              <a:srgbClr val="081D57"/>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6" name="Google Shape;346;p38"/>
          <p:cNvSpPr/>
          <p:nvPr/>
        </p:nvSpPr>
        <p:spPr>
          <a:xfrm>
            <a:off x="5272151" y="4986273"/>
            <a:ext cx="735330" cy="582930"/>
          </a:xfrm>
          <a:custGeom>
            <a:avLst/>
            <a:gdLst/>
            <a:ahLst/>
            <a:cxnLst/>
            <a:rect l="l" t="t" r="r" b="b"/>
            <a:pathLst>
              <a:path w="735329" h="582929" extrusionOk="0">
                <a:moveTo>
                  <a:pt x="734949" y="582676"/>
                </a:moveTo>
                <a:lnTo>
                  <a:pt x="0" y="0"/>
                </a:lnTo>
              </a:path>
            </a:pathLst>
          </a:custGeom>
          <a:noFill/>
          <a:ln w="25400" cap="flat" cmpd="sng">
            <a:solidFill>
              <a:srgbClr val="081D57"/>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Redundancy, dismissal and grievance procedure</a:t>
            </a:r>
            <a:endParaRPr/>
          </a:p>
        </p:txBody>
      </p:sp>
      <p:sp>
        <p:nvSpPr>
          <p:cNvPr id="352" name="Google Shape;352;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00000"/>
              </a:lnSpc>
              <a:spcBef>
                <a:spcPts val="0"/>
              </a:spcBef>
              <a:spcAft>
                <a:spcPts val="0"/>
              </a:spcAft>
              <a:buClr>
                <a:schemeClr val="dk1"/>
              </a:buClr>
              <a:buSzPts val="3200"/>
              <a:buChar char="•"/>
            </a:pPr>
            <a:r>
              <a:rPr lang="en-US"/>
              <a:t>Fair dismissal:</a:t>
            </a:r>
            <a:endParaRPr/>
          </a:p>
          <a:p>
            <a:pPr marL="742950" lvl="1" indent="-285750" algn="l" rtl="0">
              <a:lnSpc>
                <a:spcPct val="100000"/>
              </a:lnSpc>
              <a:spcBef>
                <a:spcPts val="560"/>
              </a:spcBef>
              <a:spcAft>
                <a:spcPts val="0"/>
              </a:spcAft>
              <a:buClr>
                <a:schemeClr val="dk1"/>
              </a:buClr>
              <a:buSzPts val="2800"/>
              <a:buChar char="–"/>
            </a:pPr>
            <a:r>
              <a:rPr lang="en-US"/>
              <a:t>Lack of capability to do the job</a:t>
            </a:r>
            <a:endParaRPr/>
          </a:p>
          <a:p>
            <a:pPr marL="742950" lvl="1" indent="-285750" algn="l" rtl="0">
              <a:lnSpc>
                <a:spcPct val="100000"/>
              </a:lnSpc>
              <a:spcBef>
                <a:spcPts val="560"/>
              </a:spcBef>
              <a:spcAft>
                <a:spcPts val="0"/>
              </a:spcAft>
              <a:buClr>
                <a:schemeClr val="dk1"/>
              </a:buClr>
              <a:buSzPts val="2800"/>
              <a:buChar char="–"/>
            </a:pPr>
            <a:r>
              <a:rPr lang="en-US"/>
              <a:t>Misconduct</a:t>
            </a:r>
            <a:endParaRPr/>
          </a:p>
          <a:p>
            <a:pPr marL="742950" lvl="1" indent="-285750" algn="l" rtl="0">
              <a:lnSpc>
                <a:spcPct val="100000"/>
              </a:lnSpc>
              <a:spcBef>
                <a:spcPts val="560"/>
              </a:spcBef>
              <a:spcAft>
                <a:spcPts val="0"/>
              </a:spcAft>
              <a:buClr>
                <a:schemeClr val="dk1"/>
              </a:buClr>
              <a:buSzPts val="2800"/>
              <a:buChar char="–"/>
            </a:pPr>
            <a:r>
              <a:rPr lang="en-US"/>
              <a:t>It is illegal for the employer to employ the employee – employee’s work permit expired</a:t>
            </a:r>
            <a:endParaRPr/>
          </a:p>
          <a:p>
            <a:pPr marL="742950" lvl="1" indent="-285750" algn="l" rtl="0">
              <a:lnSpc>
                <a:spcPct val="100000"/>
              </a:lnSpc>
              <a:spcBef>
                <a:spcPts val="560"/>
              </a:spcBef>
              <a:spcAft>
                <a:spcPts val="0"/>
              </a:spcAft>
              <a:buClr>
                <a:schemeClr val="dk1"/>
              </a:buClr>
              <a:buSzPts val="2800"/>
              <a:buChar char="–"/>
            </a:pPr>
            <a:r>
              <a:rPr lang="en-US"/>
              <a:t>Redundancy</a:t>
            </a:r>
            <a:endParaRPr/>
          </a:p>
          <a:p>
            <a:pPr marL="742950" lvl="1" indent="-285750" algn="l" rtl="0">
              <a:lnSpc>
                <a:spcPct val="100000"/>
              </a:lnSpc>
              <a:spcBef>
                <a:spcPts val="560"/>
              </a:spcBef>
              <a:spcAft>
                <a:spcPts val="0"/>
              </a:spcAft>
              <a:buClr>
                <a:schemeClr val="dk1"/>
              </a:buClr>
              <a:buSzPts val="2800"/>
              <a:buChar char="–"/>
            </a:pPr>
            <a:r>
              <a:rPr lang="en-US"/>
              <a:t>“Other reasons” – but many are “unfair” e.g. on grounds of discrimination, because the employee is taking legal action to enforce their rights at work,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Redundancy and dismissal</a:t>
            </a:r>
            <a:endParaRPr/>
          </a:p>
        </p:txBody>
      </p:sp>
      <p:sp>
        <p:nvSpPr>
          <p:cNvPr id="358" name="Google Shape;358;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00000"/>
              </a:lnSpc>
              <a:spcBef>
                <a:spcPts val="0"/>
              </a:spcBef>
              <a:spcAft>
                <a:spcPts val="0"/>
              </a:spcAft>
              <a:buClr>
                <a:schemeClr val="dk1"/>
              </a:buClr>
              <a:buSzPct val="100000"/>
              <a:buChar char="•"/>
            </a:pPr>
            <a:r>
              <a:rPr lang="en-US"/>
              <a:t>Dismissal Process:</a:t>
            </a:r>
            <a:endParaRPr/>
          </a:p>
          <a:p>
            <a:pPr marL="742950" lvl="1" indent="-285750" algn="l" rtl="0">
              <a:lnSpc>
                <a:spcPct val="100000"/>
              </a:lnSpc>
              <a:spcBef>
                <a:spcPts val="518"/>
              </a:spcBef>
              <a:spcAft>
                <a:spcPts val="0"/>
              </a:spcAft>
              <a:buClr>
                <a:schemeClr val="dk1"/>
              </a:buClr>
              <a:buSzPct val="100000"/>
              <a:buChar char="–"/>
            </a:pPr>
            <a:r>
              <a:rPr lang="en-US"/>
              <a:t>Written statement of why dismissal is being considered</a:t>
            </a:r>
            <a:endParaRPr/>
          </a:p>
          <a:p>
            <a:pPr marL="742950" lvl="1" indent="-285750" algn="l" rtl="0">
              <a:lnSpc>
                <a:spcPct val="100000"/>
              </a:lnSpc>
              <a:spcBef>
                <a:spcPts val="518"/>
              </a:spcBef>
              <a:spcAft>
                <a:spcPts val="0"/>
              </a:spcAft>
              <a:buClr>
                <a:schemeClr val="dk1"/>
              </a:buClr>
              <a:buSzPct val="100000"/>
              <a:buChar char="–"/>
            </a:pPr>
            <a:r>
              <a:rPr lang="en-US"/>
              <a:t>Arrange a meeting where both sides can state their case</a:t>
            </a:r>
            <a:endParaRPr/>
          </a:p>
          <a:p>
            <a:pPr marL="742950" lvl="1" indent="-285750" algn="l" rtl="0">
              <a:lnSpc>
                <a:spcPct val="100000"/>
              </a:lnSpc>
              <a:spcBef>
                <a:spcPts val="518"/>
              </a:spcBef>
              <a:spcAft>
                <a:spcPts val="0"/>
              </a:spcAft>
              <a:buClr>
                <a:schemeClr val="dk1"/>
              </a:buClr>
              <a:buSzPct val="100000"/>
              <a:buChar char="–"/>
            </a:pPr>
            <a:r>
              <a:rPr lang="en-US"/>
              <a:t>Following the meeting the employee is informed of the decision.</a:t>
            </a:r>
            <a:endParaRPr/>
          </a:p>
          <a:p>
            <a:pPr marL="742950" lvl="1" indent="-285750" algn="l" rtl="0">
              <a:lnSpc>
                <a:spcPct val="100000"/>
              </a:lnSpc>
              <a:spcBef>
                <a:spcPts val="518"/>
              </a:spcBef>
              <a:spcAft>
                <a:spcPts val="0"/>
              </a:spcAft>
              <a:buClr>
                <a:schemeClr val="dk1"/>
              </a:buClr>
              <a:buSzPct val="100000"/>
              <a:buChar char="–"/>
            </a:pPr>
            <a:r>
              <a:rPr lang="en-US"/>
              <a:t>Right of appeal to more senior manager</a:t>
            </a:r>
            <a:endParaRPr/>
          </a:p>
          <a:p>
            <a:pPr marL="342900" lvl="0" indent="-342900" algn="l" rtl="0">
              <a:lnSpc>
                <a:spcPct val="100000"/>
              </a:lnSpc>
              <a:spcBef>
                <a:spcPts val="592"/>
              </a:spcBef>
              <a:spcAft>
                <a:spcPts val="0"/>
              </a:spcAft>
              <a:buClr>
                <a:schemeClr val="dk1"/>
              </a:buClr>
              <a:buSzPct val="100000"/>
              <a:buChar char="•"/>
            </a:pPr>
            <a:r>
              <a:rPr lang="en-US"/>
              <a:t>Other issues: constructive dismissal, takeovers and outsourcing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Redundancy</a:t>
            </a:r>
            <a:endParaRPr/>
          </a:p>
        </p:txBody>
      </p:sp>
      <p:sp>
        <p:nvSpPr>
          <p:cNvPr id="364" name="Google Shape;364;p4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00000"/>
              </a:lnSpc>
              <a:spcBef>
                <a:spcPts val="0"/>
              </a:spcBef>
              <a:spcAft>
                <a:spcPts val="0"/>
              </a:spcAft>
              <a:buClr>
                <a:schemeClr val="dk1"/>
              </a:buClr>
              <a:buSzPct val="100000"/>
              <a:buChar char="•"/>
            </a:pPr>
            <a:r>
              <a:rPr lang="en-US"/>
              <a:t>Redundancy</a:t>
            </a:r>
            <a:endParaRPr/>
          </a:p>
          <a:p>
            <a:pPr marL="742950" lvl="1" indent="-285750" algn="l" rtl="0">
              <a:lnSpc>
                <a:spcPct val="100000"/>
              </a:lnSpc>
              <a:spcBef>
                <a:spcPts val="518"/>
              </a:spcBef>
              <a:spcAft>
                <a:spcPts val="0"/>
              </a:spcAft>
              <a:buClr>
                <a:schemeClr val="dk1"/>
              </a:buClr>
              <a:buSzPct val="100000"/>
              <a:buChar char="–"/>
            </a:pPr>
            <a:r>
              <a:rPr lang="en-US"/>
              <a:t>Employer no longer requires people to do a particular category of job (or fewer people)</a:t>
            </a:r>
            <a:endParaRPr/>
          </a:p>
          <a:p>
            <a:pPr marL="742950" lvl="1" indent="-285750" algn="l" rtl="0">
              <a:lnSpc>
                <a:spcPct val="100000"/>
              </a:lnSpc>
              <a:spcBef>
                <a:spcPts val="518"/>
              </a:spcBef>
              <a:spcAft>
                <a:spcPts val="0"/>
              </a:spcAft>
              <a:buClr>
                <a:schemeClr val="dk1"/>
              </a:buClr>
              <a:buSzPct val="100000"/>
              <a:buChar char="–"/>
            </a:pPr>
            <a:r>
              <a:rPr lang="en-US"/>
              <a:t>Employees entitled to compensation (subject to a legal minimum)</a:t>
            </a:r>
            <a:endParaRPr/>
          </a:p>
          <a:p>
            <a:pPr marL="742950" lvl="1" indent="-285750" algn="l" rtl="0">
              <a:lnSpc>
                <a:spcPct val="100000"/>
              </a:lnSpc>
              <a:spcBef>
                <a:spcPts val="518"/>
              </a:spcBef>
              <a:spcAft>
                <a:spcPts val="0"/>
              </a:spcAft>
              <a:buClr>
                <a:schemeClr val="dk1"/>
              </a:buClr>
              <a:buSzPct val="100000"/>
              <a:buChar char="–"/>
            </a:pPr>
            <a:r>
              <a:rPr lang="en-US"/>
              <a:t>Often employer seeks to reduce the number of employees in a particular category</a:t>
            </a:r>
            <a:endParaRPr/>
          </a:p>
          <a:p>
            <a:pPr marL="1143000" lvl="2" indent="-228600" algn="l" rtl="0">
              <a:lnSpc>
                <a:spcPct val="100000"/>
              </a:lnSpc>
              <a:spcBef>
                <a:spcPts val="444"/>
              </a:spcBef>
              <a:spcAft>
                <a:spcPts val="0"/>
              </a:spcAft>
              <a:buClr>
                <a:schemeClr val="dk1"/>
              </a:buClr>
              <a:buSzPct val="100000"/>
              <a:buChar char="•"/>
            </a:pPr>
            <a:r>
              <a:rPr lang="en-US"/>
              <a:t>Traditionally selection was last-in, first-out (is this reasonable?)</a:t>
            </a:r>
            <a:endParaRPr/>
          </a:p>
          <a:p>
            <a:pPr marL="1143000" lvl="2" indent="-228600" algn="l" rtl="0">
              <a:lnSpc>
                <a:spcPct val="100000"/>
              </a:lnSpc>
              <a:spcBef>
                <a:spcPts val="444"/>
              </a:spcBef>
              <a:spcAft>
                <a:spcPts val="0"/>
              </a:spcAft>
              <a:buClr>
                <a:schemeClr val="dk1"/>
              </a:buClr>
              <a:buSzPct val="100000"/>
              <a:buChar char="•"/>
            </a:pPr>
            <a:r>
              <a:rPr lang="en-US"/>
              <a:t>Often voluntary redundancy is offered (do you see any issues with this?)</a:t>
            </a:r>
            <a:endParaRPr/>
          </a:p>
          <a:p>
            <a:pPr marL="742950" lvl="1" indent="-121284" algn="l" rtl="0">
              <a:lnSpc>
                <a:spcPct val="100000"/>
              </a:lnSpc>
              <a:spcBef>
                <a:spcPts val="518"/>
              </a:spcBef>
              <a:spcAft>
                <a:spcPts val="0"/>
              </a:spcAft>
              <a:buClr>
                <a:schemeClr val="dk1"/>
              </a:buClr>
              <a:buSzPct val="100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HRM At work</a:t>
            </a:r>
            <a:endParaRPr/>
          </a:p>
        </p:txBody>
      </p:sp>
      <p:sp>
        <p:nvSpPr>
          <p:cNvPr id="97" name="Google Shape;97;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lnSpc>
                <a:spcPct val="100000"/>
              </a:lnSpc>
              <a:spcBef>
                <a:spcPts val="0"/>
              </a:spcBef>
              <a:spcAft>
                <a:spcPts val="0"/>
              </a:spcAft>
              <a:buClr>
                <a:schemeClr val="dk1"/>
              </a:buClr>
              <a:buSzPct val="100000"/>
              <a:buChar char="•"/>
            </a:pPr>
            <a:r>
              <a:rPr lang="en-US" dirty="0"/>
              <a:t> ensuring that recruitment, selection and promotion procedures comply with anti-discrimination legislation;</a:t>
            </a:r>
            <a:endParaRPr dirty="0"/>
          </a:p>
          <a:p>
            <a:pPr marL="342900" lvl="0" indent="-342900" algn="l" rtl="0">
              <a:lnSpc>
                <a:spcPct val="100000"/>
              </a:lnSpc>
              <a:spcBef>
                <a:spcPts val="448"/>
              </a:spcBef>
              <a:spcAft>
                <a:spcPts val="0"/>
              </a:spcAft>
              <a:buClr>
                <a:schemeClr val="dk1"/>
              </a:buClr>
              <a:buSzPct val="100000"/>
              <a:buChar char="•"/>
            </a:pPr>
            <a:r>
              <a:rPr lang="en-US" dirty="0"/>
              <a:t> staff training and development;</a:t>
            </a:r>
            <a:endParaRPr dirty="0"/>
          </a:p>
          <a:p>
            <a:pPr marL="342900" lvl="0" indent="-342900" algn="l" rtl="0">
              <a:lnSpc>
                <a:spcPct val="100000"/>
              </a:lnSpc>
              <a:spcBef>
                <a:spcPts val="448"/>
              </a:spcBef>
              <a:spcAft>
                <a:spcPts val="0"/>
              </a:spcAft>
              <a:buClr>
                <a:schemeClr val="dk1"/>
              </a:buClr>
              <a:buSzPct val="100000"/>
              <a:buChar char="•"/>
            </a:pPr>
            <a:r>
              <a:rPr lang="en-US" dirty="0"/>
              <a:t> setting up and monitoring remuneration(salary) policy;</a:t>
            </a:r>
            <a:endParaRPr dirty="0"/>
          </a:p>
          <a:p>
            <a:pPr marL="342900" lvl="0" indent="-342900" algn="l" rtl="0">
              <a:lnSpc>
                <a:spcPct val="100000"/>
              </a:lnSpc>
              <a:spcBef>
                <a:spcPts val="448"/>
              </a:spcBef>
              <a:spcAft>
                <a:spcPts val="0"/>
              </a:spcAft>
              <a:buClr>
                <a:schemeClr val="dk1"/>
              </a:buClr>
              <a:buSzPct val="100000"/>
              <a:buChar char="•"/>
            </a:pPr>
            <a:r>
              <a:rPr lang="en-US" dirty="0"/>
              <a:t> setting up and monitoring appraisal(assessment/evaluation) procedures;</a:t>
            </a:r>
            <a:endParaRPr dirty="0"/>
          </a:p>
          <a:p>
            <a:pPr marL="342900" lvl="0" indent="-342900" algn="l" rtl="0">
              <a:lnSpc>
                <a:spcPct val="100000"/>
              </a:lnSpc>
              <a:spcBef>
                <a:spcPts val="448"/>
              </a:spcBef>
              <a:spcAft>
                <a:spcPts val="0"/>
              </a:spcAft>
              <a:buClr>
                <a:schemeClr val="dk1"/>
              </a:buClr>
              <a:buSzPct val="100000"/>
              <a:buChar char="•"/>
            </a:pPr>
            <a:r>
              <a:rPr lang="en-US" dirty="0"/>
              <a:t> administering dismissal and redundancy procedures(procedure to let go someone when they are unnecessary/not needed anymore);</a:t>
            </a:r>
            <a:endParaRPr dirty="0"/>
          </a:p>
          <a:p>
            <a:pPr marL="342900" lvl="0" indent="-342900" algn="l" rtl="0">
              <a:lnSpc>
                <a:spcPct val="100000"/>
              </a:lnSpc>
              <a:spcBef>
                <a:spcPts val="448"/>
              </a:spcBef>
              <a:spcAft>
                <a:spcPts val="0"/>
              </a:spcAft>
              <a:buClr>
                <a:schemeClr val="dk1"/>
              </a:buClr>
              <a:buSzPct val="100000"/>
              <a:buChar char="•"/>
            </a:pPr>
            <a:r>
              <a:rPr lang="en-US" dirty="0"/>
              <a:t> dealing with contracts of employment;</a:t>
            </a:r>
            <a:endParaRPr dirty="0"/>
          </a:p>
          <a:p>
            <a:pPr marL="342900" lvl="0" indent="-342900" algn="l" rtl="0">
              <a:lnSpc>
                <a:spcPct val="100000"/>
              </a:lnSpc>
              <a:spcBef>
                <a:spcPts val="448"/>
              </a:spcBef>
              <a:spcAft>
                <a:spcPts val="0"/>
              </a:spcAft>
              <a:buClr>
                <a:schemeClr val="dk1"/>
              </a:buClr>
              <a:buSzPct val="100000"/>
              <a:buChar char="•"/>
            </a:pPr>
            <a:r>
              <a:rPr lang="en-US" dirty="0"/>
              <a:t> workforce planning;</a:t>
            </a:r>
            <a:endParaRPr dirty="0"/>
          </a:p>
          <a:p>
            <a:pPr marL="342900" lvl="0" indent="-342900" algn="l" rtl="0">
              <a:lnSpc>
                <a:spcPct val="100000"/>
              </a:lnSpc>
              <a:spcBef>
                <a:spcPts val="448"/>
              </a:spcBef>
              <a:spcAft>
                <a:spcPts val="0"/>
              </a:spcAft>
              <a:buClr>
                <a:schemeClr val="dk1"/>
              </a:buClr>
              <a:buSzPct val="100000"/>
              <a:buChar char="•"/>
            </a:pPr>
            <a:r>
              <a:rPr lang="en-US" dirty="0"/>
              <a:t> administering grievance(complaint) procedures;</a:t>
            </a:r>
            <a:endParaRPr dirty="0"/>
          </a:p>
          <a:p>
            <a:pPr marL="342900" lvl="0" indent="-342900" algn="l" rtl="0">
              <a:lnSpc>
                <a:spcPct val="100000"/>
              </a:lnSpc>
              <a:spcBef>
                <a:spcPts val="448"/>
              </a:spcBef>
              <a:spcAft>
                <a:spcPts val="0"/>
              </a:spcAft>
              <a:buClr>
                <a:schemeClr val="dk1"/>
              </a:buClr>
              <a:buSzPct val="100000"/>
              <a:buChar char="•"/>
            </a:pPr>
            <a:r>
              <a:rPr lang="en-US" dirty="0"/>
              <a:t> being aware of new legislation affecting employment rights and advising management of what the organization must do to comply with it;</a:t>
            </a:r>
            <a:endParaRPr dirty="0"/>
          </a:p>
          <a:p>
            <a:pPr marL="342900" lvl="0" indent="-342900" algn="l" rtl="0">
              <a:lnSpc>
                <a:spcPct val="100000"/>
              </a:lnSpc>
              <a:spcBef>
                <a:spcPts val="448"/>
              </a:spcBef>
              <a:spcAft>
                <a:spcPts val="0"/>
              </a:spcAft>
              <a:buClr>
                <a:schemeClr val="dk1"/>
              </a:buClr>
              <a:buSzPct val="100000"/>
              <a:buChar char="•"/>
            </a:pPr>
            <a:r>
              <a:rPr lang="en-US" dirty="0"/>
              <a:t> dealing with health and safety;</a:t>
            </a:r>
            <a:endParaRPr dirty="0"/>
          </a:p>
          <a:p>
            <a:pPr marL="342900" lvl="0" indent="-342900" algn="l" rtl="0">
              <a:lnSpc>
                <a:spcPct val="100000"/>
              </a:lnSpc>
              <a:spcBef>
                <a:spcPts val="448"/>
              </a:spcBef>
              <a:spcAft>
                <a:spcPts val="0"/>
              </a:spcAft>
              <a:buClr>
                <a:schemeClr val="dk1"/>
              </a:buClr>
              <a:buSzPct val="100000"/>
              <a:buChar char="•"/>
            </a:pPr>
            <a:r>
              <a:rPr lang="en-US" dirty="0"/>
              <a:t> administering consultative committees.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UK Statutory Redundancy Pay</a:t>
            </a:r>
            <a:endParaRPr/>
          </a:p>
        </p:txBody>
      </p:sp>
      <p:sp>
        <p:nvSpPr>
          <p:cNvPr id="370" name="Google Shape;370;p42"/>
          <p:cNvSpPr txBox="1">
            <a:spLocks noGrp="1"/>
          </p:cNvSpPr>
          <p:nvPr>
            <p:ph type="body" idx="1"/>
          </p:nvPr>
        </p:nvSpPr>
        <p:spPr>
          <a:xfrm>
            <a:off x="457200" y="1600200"/>
            <a:ext cx="8229600" cy="5057172"/>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Clr>
                <a:srgbClr val="0B0B0B"/>
              </a:buClr>
              <a:buSzPct val="100000"/>
              <a:buNone/>
            </a:pPr>
            <a:r>
              <a:rPr lang="en-US" sz="4000" b="1">
                <a:solidFill>
                  <a:srgbClr val="0B0B0B"/>
                </a:solidFill>
                <a:latin typeface="Arial"/>
                <a:ea typeface="Arial"/>
                <a:cs typeface="Arial"/>
                <a:sym typeface="Arial"/>
              </a:rPr>
              <a:t>3. Redundancy pay</a:t>
            </a:r>
            <a:endParaRPr/>
          </a:p>
          <a:p>
            <a:pPr marL="0" lvl="0" indent="0" algn="l" rtl="0">
              <a:lnSpc>
                <a:spcPct val="100000"/>
              </a:lnSpc>
              <a:spcBef>
                <a:spcPts val="544"/>
              </a:spcBef>
              <a:spcAft>
                <a:spcPts val="0"/>
              </a:spcAft>
              <a:buClr>
                <a:srgbClr val="0B0B0B"/>
              </a:buClr>
              <a:buSzPct val="100000"/>
              <a:buNone/>
            </a:pPr>
            <a:r>
              <a:rPr lang="en-US" b="0">
                <a:solidFill>
                  <a:srgbClr val="0B0B0B"/>
                </a:solidFill>
                <a:latin typeface="Arial"/>
                <a:ea typeface="Arial"/>
                <a:cs typeface="Arial"/>
                <a:sym typeface="Arial"/>
              </a:rPr>
              <a:t>You’ll normally be entitled to statutory redundancy pay if you’re an </a:t>
            </a:r>
            <a:r>
              <a:rPr lang="en-US" b="0" u="sng">
                <a:solidFill>
                  <a:schemeClr val="hlink"/>
                </a:solidFill>
                <a:latin typeface="Arial"/>
                <a:ea typeface="Arial"/>
                <a:cs typeface="Arial"/>
                <a:sym typeface="Arial"/>
                <a:hlinkClick r:id="rId3"/>
              </a:rPr>
              <a:t>employee and you’ve been working for your current employer for 2 years or more.</a:t>
            </a:r>
            <a:endParaRPr/>
          </a:p>
          <a:p>
            <a:pPr marL="0" lvl="0" indent="0" algn="l" rtl="0">
              <a:lnSpc>
                <a:spcPct val="100000"/>
              </a:lnSpc>
              <a:spcBef>
                <a:spcPts val="544"/>
              </a:spcBef>
              <a:spcAft>
                <a:spcPts val="0"/>
              </a:spcAft>
              <a:buClr>
                <a:schemeClr val="dk1"/>
              </a:buClr>
              <a:buSzPct val="100000"/>
              <a:buNone/>
            </a:pPr>
            <a:endParaRPr b="0" u="sng">
              <a:solidFill>
                <a:schemeClr val="hlink"/>
              </a:solidFill>
              <a:latin typeface="Arial"/>
              <a:ea typeface="Arial"/>
              <a:cs typeface="Arial"/>
              <a:sym typeface="Arial"/>
              <a:hlinkClick r:id="rId3"/>
            </a:endParaRPr>
          </a:p>
          <a:p>
            <a:pPr marL="0" lvl="0" indent="0" algn="l" rtl="0">
              <a:lnSpc>
                <a:spcPct val="100000"/>
              </a:lnSpc>
              <a:spcBef>
                <a:spcPts val="544"/>
              </a:spcBef>
              <a:spcAft>
                <a:spcPts val="0"/>
              </a:spcAft>
              <a:buClr>
                <a:srgbClr val="0B0B0B"/>
              </a:buClr>
              <a:buSzPct val="100000"/>
              <a:buNone/>
            </a:pPr>
            <a:r>
              <a:rPr lang="en-US" b="0">
                <a:solidFill>
                  <a:srgbClr val="0B0B0B"/>
                </a:solidFill>
                <a:latin typeface="Arial"/>
                <a:ea typeface="Arial"/>
                <a:cs typeface="Arial"/>
                <a:sym typeface="Arial"/>
              </a:rPr>
              <a:t>You’ll get:</a:t>
            </a:r>
            <a:endParaRPr/>
          </a:p>
          <a:p>
            <a:pPr marL="342900" lvl="0" indent="-342900" algn="l" rtl="0">
              <a:lnSpc>
                <a:spcPct val="100000"/>
              </a:lnSpc>
              <a:spcBef>
                <a:spcPts val="544"/>
              </a:spcBef>
              <a:spcAft>
                <a:spcPts val="0"/>
              </a:spcAft>
              <a:buClr>
                <a:srgbClr val="0B0B0B"/>
              </a:buClr>
              <a:buSzPct val="100000"/>
              <a:buChar char="•"/>
            </a:pPr>
            <a:r>
              <a:rPr lang="en-US" b="0">
                <a:solidFill>
                  <a:srgbClr val="0B0B0B"/>
                </a:solidFill>
                <a:latin typeface="Arial"/>
                <a:ea typeface="Arial"/>
                <a:cs typeface="Arial"/>
                <a:sym typeface="Arial"/>
              </a:rPr>
              <a:t>half a week’s pay for each full year you were under 22</a:t>
            </a:r>
            <a:endParaRPr/>
          </a:p>
          <a:p>
            <a:pPr marL="342900" lvl="0" indent="-342900" algn="l" rtl="0">
              <a:lnSpc>
                <a:spcPct val="100000"/>
              </a:lnSpc>
              <a:spcBef>
                <a:spcPts val="544"/>
              </a:spcBef>
              <a:spcAft>
                <a:spcPts val="0"/>
              </a:spcAft>
              <a:buClr>
                <a:srgbClr val="0B0B0B"/>
              </a:buClr>
              <a:buSzPct val="100000"/>
              <a:buChar char="•"/>
            </a:pPr>
            <a:r>
              <a:rPr lang="en-US" b="0">
                <a:solidFill>
                  <a:srgbClr val="0B0B0B"/>
                </a:solidFill>
                <a:latin typeface="Arial"/>
                <a:ea typeface="Arial"/>
                <a:cs typeface="Arial"/>
                <a:sym typeface="Arial"/>
              </a:rPr>
              <a:t>one week’s pay for each full year you were 22 or older, but under 41</a:t>
            </a:r>
            <a:endParaRPr/>
          </a:p>
          <a:p>
            <a:pPr marL="342900" lvl="0" indent="-342900" algn="l" rtl="0">
              <a:lnSpc>
                <a:spcPct val="100000"/>
              </a:lnSpc>
              <a:spcBef>
                <a:spcPts val="544"/>
              </a:spcBef>
              <a:spcAft>
                <a:spcPts val="0"/>
              </a:spcAft>
              <a:buClr>
                <a:srgbClr val="0B0B0B"/>
              </a:buClr>
              <a:buSzPct val="100000"/>
              <a:buChar char="•"/>
            </a:pPr>
            <a:r>
              <a:rPr lang="en-US" b="0">
                <a:solidFill>
                  <a:srgbClr val="0B0B0B"/>
                </a:solidFill>
                <a:latin typeface="Arial"/>
                <a:ea typeface="Arial"/>
                <a:cs typeface="Arial"/>
                <a:sym typeface="Arial"/>
              </a:rPr>
              <a:t>one and half week’s pay for each full year you were 41 or older</a:t>
            </a:r>
            <a:endParaRPr/>
          </a:p>
          <a:p>
            <a:pPr marL="342900" lvl="0" indent="-342900" algn="l" rtl="0">
              <a:lnSpc>
                <a:spcPct val="100000"/>
              </a:lnSpc>
              <a:spcBef>
                <a:spcPts val="544"/>
              </a:spcBef>
              <a:spcAft>
                <a:spcPts val="0"/>
              </a:spcAft>
              <a:buClr>
                <a:srgbClr val="0B0B0B"/>
              </a:buClr>
              <a:buSzPct val="100000"/>
              <a:buChar char="•"/>
            </a:pPr>
            <a:r>
              <a:rPr lang="en-US" b="0">
                <a:solidFill>
                  <a:srgbClr val="0B0B0B"/>
                </a:solidFill>
                <a:latin typeface="Arial"/>
                <a:ea typeface="Arial"/>
                <a:cs typeface="Arial"/>
                <a:sym typeface="Arial"/>
              </a:rPr>
              <a:t>Length of service is capped at 20 years.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Contracts of Employment</a:t>
            </a:r>
            <a:endParaRPr/>
          </a:p>
        </p:txBody>
      </p:sp>
      <p:sp>
        <p:nvSpPr>
          <p:cNvPr id="376" name="Google Shape;376;p4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In most modern economies employees are required to have contracts (whether or not they are written)</a:t>
            </a:r>
            <a:endParaRPr/>
          </a:p>
          <a:p>
            <a:pPr marL="342900" lvl="0" indent="-342900" algn="l" rtl="0">
              <a:lnSpc>
                <a:spcPct val="100000"/>
              </a:lnSpc>
              <a:spcBef>
                <a:spcPts val="640"/>
              </a:spcBef>
              <a:spcAft>
                <a:spcPts val="0"/>
              </a:spcAft>
              <a:buClr>
                <a:schemeClr val="dk1"/>
              </a:buClr>
              <a:buSzPts val="3200"/>
              <a:buChar char="•"/>
            </a:pPr>
            <a:r>
              <a:rPr lang="en-US"/>
              <a:t>Employees should understand their conditions of employment.</a:t>
            </a:r>
            <a:endParaRPr/>
          </a:p>
          <a:p>
            <a:pPr marL="342900" lvl="0" indent="-342900" algn="l" rtl="0">
              <a:lnSpc>
                <a:spcPct val="100000"/>
              </a:lnSpc>
              <a:spcBef>
                <a:spcPts val="640"/>
              </a:spcBef>
              <a:spcAft>
                <a:spcPts val="0"/>
              </a:spcAft>
              <a:buClr>
                <a:schemeClr val="dk1"/>
              </a:buClr>
              <a:buSzPts val="3200"/>
              <a:buChar char="•"/>
            </a:pPr>
            <a:r>
              <a:rPr lang="en-US"/>
              <a:t>HR staff oversee the signing and record keeping around contracts.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Human Resource Planning</a:t>
            </a:r>
            <a:endParaRPr/>
          </a:p>
        </p:txBody>
      </p:sp>
      <p:sp>
        <p:nvSpPr>
          <p:cNvPr id="382" name="Google Shape;382;p4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HR departments often get involved in resource planning:</a:t>
            </a:r>
            <a:endParaRPr/>
          </a:p>
          <a:p>
            <a:pPr marL="742950" lvl="1" indent="-285750" algn="l" rtl="0">
              <a:lnSpc>
                <a:spcPct val="100000"/>
              </a:lnSpc>
              <a:spcBef>
                <a:spcPts val="560"/>
              </a:spcBef>
              <a:spcAft>
                <a:spcPts val="0"/>
              </a:spcAft>
              <a:buClr>
                <a:schemeClr val="dk1"/>
              </a:buClr>
              <a:buSzPts val="2800"/>
              <a:buChar char="–"/>
            </a:pPr>
            <a:r>
              <a:rPr lang="en-US"/>
              <a:t>Characterizing the skills of the current workforce</a:t>
            </a:r>
            <a:endParaRPr/>
          </a:p>
          <a:p>
            <a:pPr marL="742950" lvl="1" indent="-285750" algn="l" rtl="0">
              <a:lnSpc>
                <a:spcPct val="100000"/>
              </a:lnSpc>
              <a:spcBef>
                <a:spcPts val="560"/>
              </a:spcBef>
              <a:spcAft>
                <a:spcPts val="0"/>
              </a:spcAft>
              <a:buClr>
                <a:schemeClr val="dk1"/>
              </a:buClr>
              <a:buSzPts val="2800"/>
              <a:buChar char="–"/>
            </a:pPr>
            <a:r>
              <a:rPr lang="en-US"/>
              <a:t>Characterizing the current workload and how effectively the workforce meets that workload</a:t>
            </a:r>
            <a:endParaRPr/>
          </a:p>
          <a:p>
            <a:pPr marL="742950" lvl="1" indent="-285750" algn="l" rtl="0">
              <a:lnSpc>
                <a:spcPct val="100000"/>
              </a:lnSpc>
              <a:spcBef>
                <a:spcPts val="560"/>
              </a:spcBef>
              <a:spcAft>
                <a:spcPts val="0"/>
              </a:spcAft>
              <a:buClr>
                <a:schemeClr val="dk1"/>
              </a:buClr>
              <a:buSzPts val="2800"/>
              <a:buChar char="–"/>
            </a:pPr>
            <a:r>
              <a:rPr lang="en-US"/>
              <a:t>Forecasting likely increases in workload and the pattern of workload</a:t>
            </a:r>
            <a:endParaRPr/>
          </a:p>
          <a:p>
            <a:pPr marL="742950" lvl="1" indent="-285750" algn="l" rtl="0">
              <a:lnSpc>
                <a:spcPct val="100000"/>
              </a:lnSpc>
              <a:spcBef>
                <a:spcPts val="560"/>
              </a:spcBef>
              <a:spcAft>
                <a:spcPts val="0"/>
              </a:spcAft>
              <a:buClr>
                <a:schemeClr val="dk1"/>
              </a:buClr>
              <a:buSzPts val="2800"/>
              <a:buChar char="–"/>
            </a:pPr>
            <a:r>
              <a:rPr lang="en-US"/>
              <a:t>Forecasting staff losses and gains</a:t>
            </a:r>
            <a:endParaRPr/>
          </a:p>
          <a:p>
            <a:pPr marL="742950" lvl="1" indent="-285750" algn="l" rtl="0">
              <a:lnSpc>
                <a:spcPct val="100000"/>
              </a:lnSpc>
              <a:spcBef>
                <a:spcPts val="560"/>
              </a:spcBef>
              <a:spcAft>
                <a:spcPts val="0"/>
              </a:spcAft>
              <a:buClr>
                <a:schemeClr val="dk1"/>
              </a:buClr>
              <a:buSzPts val="2800"/>
              <a:buChar char="–"/>
            </a:pPr>
            <a:r>
              <a:rPr lang="en-US"/>
              <a:t>Predicting the effects of takeovers etc on HR.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p:nvPr/>
        </p:nvSpPr>
        <p:spPr>
          <a:xfrm>
            <a:off x="3239770" y="2931032"/>
            <a:ext cx="574040" cy="364490"/>
          </a:xfrm>
          <a:custGeom>
            <a:avLst/>
            <a:gdLst/>
            <a:ahLst/>
            <a:cxnLst/>
            <a:rect l="l" t="t" r="r" b="b"/>
            <a:pathLst>
              <a:path w="574039" h="364489" extrusionOk="0">
                <a:moveTo>
                  <a:pt x="573785" y="364108"/>
                </a:moveTo>
                <a:lnTo>
                  <a:pt x="0" y="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16"/>
          <p:cNvSpPr/>
          <p:nvPr/>
        </p:nvSpPr>
        <p:spPr>
          <a:xfrm>
            <a:off x="3752596" y="4191127"/>
            <a:ext cx="316230" cy="529590"/>
          </a:xfrm>
          <a:custGeom>
            <a:avLst/>
            <a:gdLst/>
            <a:ahLst/>
            <a:cxnLst/>
            <a:rect l="l" t="t" r="r" b="b"/>
            <a:pathLst>
              <a:path w="316229" h="529589" extrusionOk="0">
                <a:moveTo>
                  <a:pt x="316229" y="0"/>
                </a:moveTo>
                <a:lnTo>
                  <a:pt x="0" y="529463"/>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16"/>
          <p:cNvSpPr/>
          <p:nvPr/>
        </p:nvSpPr>
        <p:spPr>
          <a:xfrm>
            <a:off x="4703698" y="4191127"/>
            <a:ext cx="320040" cy="528320"/>
          </a:xfrm>
          <a:custGeom>
            <a:avLst/>
            <a:gdLst/>
            <a:ahLst/>
            <a:cxnLst/>
            <a:rect l="l" t="t" r="r" b="b"/>
            <a:pathLst>
              <a:path w="320039" h="528320" extrusionOk="0">
                <a:moveTo>
                  <a:pt x="0" y="0"/>
                </a:moveTo>
                <a:lnTo>
                  <a:pt x="319913" y="528193"/>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p16"/>
          <p:cNvSpPr/>
          <p:nvPr/>
        </p:nvSpPr>
        <p:spPr>
          <a:xfrm>
            <a:off x="4386198" y="2371851"/>
            <a:ext cx="0" cy="730885"/>
          </a:xfrm>
          <a:custGeom>
            <a:avLst/>
            <a:gdLst/>
            <a:ahLst/>
            <a:cxnLst/>
            <a:rect l="l" t="t" r="r" b="b"/>
            <a:pathLst>
              <a:path w="120000" h="730885" extrusionOk="0">
                <a:moveTo>
                  <a:pt x="0" y="730631"/>
                </a:moveTo>
                <a:lnTo>
                  <a:pt x="0" y="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16"/>
          <p:cNvSpPr/>
          <p:nvPr/>
        </p:nvSpPr>
        <p:spPr>
          <a:xfrm>
            <a:off x="4960111" y="2929763"/>
            <a:ext cx="572770" cy="365760"/>
          </a:xfrm>
          <a:custGeom>
            <a:avLst/>
            <a:gdLst/>
            <a:ahLst/>
            <a:cxnLst/>
            <a:rect l="l" t="t" r="r" b="b"/>
            <a:pathLst>
              <a:path w="572770" h="365760" extrusionOk="0">
                <a:moveTo>
                  <a:pt x="0" y="365378"/>
                </a:moveTo>
                <a:lnTo>
                  <a:pt x="572642" y="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 name="Google Shape;107;p16"/>
          <p:cNvSpPr/>
          <p:nvPr/>
        </p:nvSpPr>
        <p:spPr>
          <a:xfrm>
            <a:off x="3683000" y="1795272"/>
            <a:ext cx="1399159" cy="65862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08;p16"/>
          <p:cNvSpPr/>
          <p:nvPr/>
        </p:nvSpPr>
        <p:spPr>
          <a:xfrm>
            <a:off x="3683000" y="1795272"/>
            <a:ext cx="1399540" cy="659130"/>
          </a:xfrm>
          <a:custGeom>
            <a:avLst/>
            <a:gdLst/>
            <a:ahLst/>
            <a:cxnLst/>
            <a:rect l="l" t="t" r="r" b="b"/>
            <a:pathLst>
              <a:path w="1399539" h="659130" extrusionOk="0">
                <a:moveTo>
                  <a:pt x="0" y="37211"/>
                </a:moveTo>
                <a:lnTo>
                  <a:pt x="2921" y="22717"/>
                </a:lnTo>
                <a:lnTo>
                  <a:pt x="10890" y="10890"/>
                </a:lnTo>
                <a:lnTo>
                  <a:pt x="22717" y="2921"/>
                </a:lnTo>
                <a:lnTo>
                  <a:pt x="37211" y="0"/>
                </a:lnTo>
                <a:lnTo>
                  <a:pt x="1361948" y="0"/>
                </a:lnTo>
                <a:lnTo>
                  <a:pt x="1376441" y="2921"/>
                </a:lnTo>
                <a:lnTo>
                  <a:pt x="1388268" y="10890"/>
                </a:lnTo>
                <a:lnTo>
                  <a:pt x="1396238" y="22717"/>
                </a:lnTo>
                <a:lnTo>
                  <a:pt x="1399159" y="37211"/>
                </a:lnTo>
                <a:lnTo>
                  <a:pt x="1399159" y="621283"/>
                </a:lnTo>
                <a:lnTo>
                  <a:pt x="1396238" y="635797"/>
                </a:lnTo>
                <a:lnTo>
                  <a:pt x="1388268" y="647668"/>
                </a:lnTo>
                <a:lnTo>
                  <a:pt x="1376441" y="655681"/>
                </a:lnTo>
                <a:lnTo>
                  <a:pt x="1361948" y="658622"/>
                </a:lnTo>
                <a:lnTo>
                  <a:pt x="37211" y="658622"/>
                </a:lnTo>
                <a:lnTo>
                  <a:pt x="22717" y="655681"/>
                </a:lnTo>
                <a:lnTo>
                  <a:pt x="10890" y="647668"/>
                </a:lnTo>
                <a:lnTo>
                  <a:pt x="2921" y="635797"/>
                </a:lnTo>
                <a:lnTo>
                  <a:pt x="0" y="621283"/>
                </a:lnTo>
                <a:lnTo>
                  <a:pt x="0" y="37211"/>
                </a:lnTo>
                <a:close/>
              </a:path>
            </a:pathLst>
          </a:custGeom>
          <a:noFill/>
          <a:ln w="57125" cap="flat" cmpd="sng">
            <a:solidFill>
              <a:srgbClr val="F179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 name="Google Shape;109;p16"/>
          <p:cNvSpPr txBox="1"/>
          <p:nvPr/>
        </p:nvSpPr>
        <p:spPr>
          <a:xfrm>
            <a:off x="3890897" y="1984374"/>
            <a:ext cx="1069213" cy="258389"/>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rebuchet MS"/>
                <a:ea typeface="Trebuchet MS"/>
                <a:cs typeface="Trebuchet MS"/>
                <a:sym typeface="Trebuchet MS"/>
              </a:rPr>
              <a:t>Acquisition</a:t>
            </a:r>
            <a:endParaRPr sz="1600" b="0" i="0" u="none" strike="noStrike" cap="none">
              <a:solidFill>
                <a:schemeClr val="dk1"/>
              </a:solidFill>
              <a:latin typeface="Trebuchet MS"/>
              <a:ea typeface="Trebuchet MS"/>
              <a:cs typeface="Trebuchet MS"/>
              <a:sym typeface="Trebuchet MS"/>
            </a:endParaRPr>
          </a:p>
        </p:txBody>
      </p:sp>
      <p:sp>
        <p:nvSpPr>
          <p:cNvPr id="110" name="Google Shape;110;p16"/>
          <p:cNvSpPr/>
          <p:nvPr/>
        </p:nvSpPr>
        <p:spPr>
          <a:xfrm>
            <a:off x="5532754" y="2607945"/>
            <a:ext cx="1399286" cy="65862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 name="Google Shape;111;p16"/>
          <p:cNvSpPr/>
          <p:nvPr/>
        </p:nvSpPr>
        <p:spPr>
          <a:xfrm>
            <a:off x="5532754" y="2607945"/>
            <a:ext cx="1399540" cy="659130"/>
          </a:xfrm>
          <a:custGeom>
            <a:avLst/>
            <a:gdLst/>
            <a:ahLst/>
            <a:cxnLst/>
            <a:rect l="l" t="t" r="r" b="b"/>
            <a:pathLst>
              <a:path w="1399540" h="659129" extrusionOk="0">
                <a:moveTo>
                  <a:pt x="0" y="36067"/>
                </a:moveTo>
                <a:lnTo>
                  <a:pt x="2831" y="22020"/>
                </a:lnTo>
                <a:lnTo>
                  <a:pt x="10556" y="10556"/>
                </a:lnTo>
                <a:lnTo>
                  <a:pt x="22020" y="2831"/>
                </a:lnTo>
                <a:lnTo>
                  <a:pt x="36068" y="0"/>
                </a:lnTo>
                <a:lnTo>
                  <a:pt x="1363218" y="0"/>
                </a:lnTo>
                <a:lnTo>
                  <a:pt x="1377265" y="2831"/>
                </a:lnTo>
                <a:lnTo>
                  <a:pt x="1388729" y="10556"/>
                </a:lnTo>
                <a:lnTo>
                  <a:pt x="1396454" y="22020"/>
                </a:lnTo>
                <a:lnTo>
                  <a:pt x="1399286" y="36067"/>
                </a:lnTo>
                <a:lnTo>
                  <a:pt x="1399286" y="622553"/>
                </a:lnTo>
                <a:lnTo>
                  <a:pt x="1396454" y="636601"/>
                </a:lnTo>
                <a:lnTo>
                  <a:pt x="1388729" y="648065"/>
                </a:lnTo>
                <a:lnTo>
                  <a:pt x="1377265" y="655790"/>
                </a:lnTo>
                <a:lnTo>
                  <a:pt x="1363218" y="658621"/>
                </a:lnTo>
                <a:lnTo>
                  <a:pt x="36068" y="658621"/>
                </a:lnTo>
                <a:lnTo>
                  <a:pt x="22020" y="655790"/>
                </a:lnTo>
                <a:lnTo>
                  <a:pt x="10556" y="648065"/>
                </a:lnTo>
                <a:lnTo>
                  <a:pt x="2831" y="636601"/>
                </a:lnTo>
                <a:lnTo>
                  <a:pt x="0" y="622553"/>
                </a:lnTo>
                <a:lnTo>
                  <a:pt x="0" y="36067"/>
                </a:lnTo>
                <a:close/>
              </a:path>
            </a:pathLst>
          </a:custGeom>
          <a:noFill/>
          <a:ln w="57150" cap="flat" cmpd="sng">
            <a:solidFill>
              <a:srgbClr val="C0C0C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 name="Google Shape;112;p16"/>
          <p:cNvSpPr txBox="1"/>
          <p:nvPr/>
        </p:nvSpPr>
        <p:spPr>
          <a:xfrm>
            <a:off x="5876035" y="2797301"/>
            <a:ext cx="888020" cy="258389"/>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rebuchet MS"/>
                <a:ea typeface="Trebuchet MS"/>
                <a:cs typeface="Trebuchet MS"/>
                <a:sym typeface="Trebuchet MS"/>
              </a:rPr>
              <a:t>Training</a:t>
            </a:r>
            <a:endParaRPr sz="1600" b="0" i="0" u="none" strike="noStrike" cap="none">
              <a:solidFill>
                <a:schemeClr val="dk1"/>
              </a:solidFill>
              <a:latin typeface="Trebuchet MS"/>
              <a:ea typeface="Trebuchet MS"/>
              <a:cs typeface="Trebuchet MS"/>
              <a:sym typeface="Trebuchet MS"/>
            </a:endParaRPr>
          </a:p>
        </p:txBody>
      </p:sp>
      <p:sp>
        <p:nvSpPr>
          <p:cNvPr id="113" name="Google Shape;113;p16"/>
          <p:cNvSpPr/>
          <p:nvPr/>
        </p:nvSpPr>
        <p:spPr>
          <a:xfrm>
            <a:off x="5733034" y="3655567"/>
            <a:ext cx="1399286" cy="65862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 name="Google Shape;114;p16"/>
          <p:cNvSpPr/>
          <p:nvPr/>
        </p:nvSpPr>
        <p:spPr>
          <a:xfrm>
            <a:off x="5733034" y="3655567"/>
            <a:ext cx="1399540" cy="659130"/>
          </a:xfrm>
          <a:custGeom>
            <a:avLst/>
            <a:gdLst/>
            <a:ahLst/>
            <a:cxnLst/>
            <a:rect l="l" t="t" r="r" b="b"/>
            <a:pathLst>
              <a:path w="1399540" h="659129" extrusionOk="0">
                <a:moveTo>
                  <a:pt x="0" y="60832"/>
                </a:moveTo>
                <a:lnTo>
                  <a:pt x="4790" y="37129"/>
                </a:lnTo>
                <a:lnTo>
                  <a:pt x="17843" y="17795"/>
                </a:lnTo>
                <a:lnTo>
                  <a:pt x="37183" y="4772"/>
                </a:lnTo>
                <a:lnTo>
                  <a:pt x="60832" y="0"/>
                </a:lnTo>
                <a:lnTo>
                  <a:pt x="1338325" y="0"/>
                </a:lnTo>
                <a:lnTo>
                  <a:pt x="1362049" y="4772"/>
                </a:lnTo>
                <a:lnTo>
                  <a:pt x="1381426" y="17795"/>
                </a:lnTo>
                <a:lnTo>
                  <a:pt x="1394493" y="37129"/>
                </a:lnTo>
                <a:lnTo>
                  <a:pt x="1399286" y="60832"/>
                </a:lnTo>
                <a:lnTo>
                  <a:pt x="1399286" y="597661"/>
                </a:lnTo>
                <a:lnTo>
                  <a:pt x="1394493" y="621385"/>
                </a:lnTo>
                <a:lnTo>
                  <a:pt x="1381426" y="640762"/>
                </a:lnTo>
                <a:lnTo>
                  <a:pt x="1362049" y="653829"/>
                </a:lnTo>
                <a:lnTo>
                  <a:pt x="1338325" y="658621"/>
                </a:lnTo>
                <a:lnTo>
                  <a:pt x="60832" y="658621"/>
                </a:lnTo>
                <a:lnTo>
                  <a:pt x="37183" y="653829"/>
                </a:lnTo>
                <a:lnTo>
                  <a:pt x="17843" y="640762"/>
                </a:lnTo>
                <a:lnTo>
                  <a:pt x="4790" y="621385"/>
                </a:lnTo>
                <a:lnTo>
                  <a:pt x="0" y="597661"/>
                </a:lnTo>
                <a:lnTo>
                  <a:pt x="0" y="60832"/>
                </a:lnTo>
                <a:close/>
              </a:path>
            </a:pathLst>
          </a:custGeom>
          <a:noFill/>
          <a:ln w="57150" cap="flat" cmpd="sng">
            <a:solidFill>
              <a:srgbClr val="09AFC2"/>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 name="Google Shape;115;p16"/>
          <p:cNvSpPr txBox="1"/>
          <p:nvPr/>
        </p:nvSpPr>
        <p:spPr>
          <a:xfrm>
            <a:off x="6011036" y="3845178"/>
            <a:ext cx="921258" cy="258389"/>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rebuchet MS"/>
                <a:ea typeface="Trebuchet MS"/>
                <a:cs typeface="Trebuchet MS"/>
                <a:sym typeface="Trebuchet MS"/>
              </a:rPr>
              <a:t>Appraisal</a:t>
            </a:r>
            <a:endParaRPr sz="1600" b="0" i="0" u="none" strike="noStrike" cap="none">
              <a:solidFill>
                <a:schemeClr val="dk1"/>
              </a:solidFill>
              <a:latin typeface="Trebuchet MS"/>
              <a:ea typeface="Trebuchet MS"/>
              <a:cs typeface="Trebuchet MS"/>
              <a:sym typeface="Trebuchet MS"/>
            </a:endParaRPr>
          </a:p>
        </p:txBody>
      </p:sp>
      <p:sp>
        <p:nvSpPr>
          <p:cNvPr id="116" name="Google Shape;116;p16"/>
          <p:cNvSpPr/>
          <p:nvPr/>
        </p:nvSpPr>
        <p:spPr>
          <a:xfrm>
            <a:off x="4875910" y="4663313"/>
            <a:ext cx="1399286" cy="65862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7" name="Google Shape;117;p16"/>
          <p:cNvSpPr/>
          <p:nvPr/>
        </p:nvSpPr>
        <p:spPr>
          <a:xfrm>
            <a:off x="4875910" y="4663313"/>
            <a:ext cx="1399540" cy="659130"/>
          </a:xfrm>
          <a:custGeom>
            <a:avLst/>
            <a:gdLst/>
            <a:ahLst/>
            <a:cxnLst/>
            <a:rect l="l" t="t" r="r" b="b"/>
            <a:pathLst>
              <a:path w="1399539" h="659129" extrusionOk="0">
                <a:moveTo>
                  <a:pt x="0" y="54737"/>
                </a:moveTo>
                <a:lnTo>
                  <a:pt x="4282" y="33432"/>
                </a:lnTo>
                <a:lnTo>
                  <a:pt x="15970" y="16033"/>
                </a:lnTo>
                <a:lnTo>
                  <a:pt x="33325" y="4302"/>
                </a:lnTo>
                <a:lnTo>
                  <a:pt x="54610" y="0"/>
                </a:lnTo>
                <a:lnTo>
                  <a:pt x="1344549" y="0"/>
                </a:lnTo>
                <a:lnTo>
                  <a:pt x="1365853" y="4302"/>
                </a:lnTo>
                <a:lnTo>
                  <a:pt x="1383252" y="16033"/>
                </a:lnTo>
                <a:lnTo>
                  <a:pt x="1394983" y="33432"/>
                </a:lnTo>
                <a:lnTo>
                  <a:pt x="1399286" y="54737"/>
                </a:lnTo>
                <a:lnTo>
                  <a:pt x="1399286" y="604012"/>
                </a:lnTo>
                <a:lnTo>
                  <a:pt x="1394983" y="625296"/>
                </a:lnTo>
                <a:lnTo>
                  <a:pt x="1383252" y="642651"/>
                </a:lnTo>
                <a:lnTo>
                  <a:pt x="1365853" y="654339"/>
                </a:lnTo>
                <a:lnTo>
                  <a:pt x="1344549" y="658622"/>
                </a:lnTo>
                <a:lnTo>
                  <a:pt x="54610" y="658622"/>
                </a:lnTo>
                <a:lnTo>
                  <a:pt x="33325" y="654339"/>
                </a:lnTo>
                <a:lnTo>
                  <a:pt x="15970" y="642651"/>
                </a:lnTo>
                <a:lnTo>
                  <a:pt x="4282" y="625296"/>
                </a:lnTo>
                <a:lnTo>
                  <a:pt x="0" y="604012"/>
                </a:lnTo>
                <a:lnTo>
                  <a:pt x="0" y="54737"/>
                </a:lnTo>
                <a:close/>
              </a:path>
            </a:pathLst>
          </a:custGeom>
          <a:noFill/>
          <a:ln w="57150" cap="flat" cmpd="sng">
            <a:solidFill>
              <a:srgbClr val="74D27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8" name="Google Shape;118;p16"/>
          <p:cNvSpPr txBox="1"/>
          <p:nvPr/>
        </p:nvSpPr>
        <p:spPr>
          <a:xfrm>
            <a:off x="4933315" y="4853178"/>
            <a:ext cx="1386730" cy="258389"/>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rebuchet MS"/>
                <a:ea typeface="Trebuchet MS"/>
                <a:cs typeface="Trebuchet MS"/>
                <a:sym typeface="Trebuchet MS"/>
              </a:rPr>
              <a:t>Compensation</a:t>
            </a:r>
            <a:endParaRPr sz="1600" b="0" i="0" u="none" strike="noStrike" cap="none">
              <a:solidFill>
                <a:schemeClr val="dk1"/>
              </a:solidFill>
              <a:latin typeface="Trebuchet MS"/>
              <a:ea typeface="Trebuchet MS"/>
              <a:cs typeface="Trebuchet MS"/>
              <a:sym typeface="Trebuchet MS"/>
            </a:endParaRPr>
          </a:p>
        </p:txBody>
      </p:sp>
      <p:sp>
        <p:nvSpPr>
          <p:cNvPr id="119" name="Google Shape;119;p16"/>
          <p:cNvSpPr/>
          <p:nvPr/>
        </p:nvSpPr>
        <p:spPr>
          <a:xfrm>
            <a:off x="2496185" y="4663313"/>
            <a:ext cx="1399159" cy="65862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0" name="Google Shape;120;p16"/>
          <p:cNvSpPr/>
          <p:nvPr/>
        </p:nvSpPr>
        <p:spPr>
          <a:xfrm>
            <a:off x="2496185" y="4663313"/>
            <a:ext cx="1399540" cy="659130"/>
          </a:xfrm>
          <a:custGeom>
            <a:avLst/>
            <a:gdLst/>
            <a:ahLst/>
            <a:cxnLst/>
            <a:rect l="l" t="t" r="r" b="b"/>
            <a:pathLst>
              <a:path w="1399539" h="659129" extrusionOk="0">
                <a:moveTo>
                  <a:pt x="0" y="70866"/>
                </a:moveTo>
                <a:lnTo>
                  <a:pt x="5552" y="43291"/>
                </a:lnTo>
                <a:lnTo>
                  <a:pt x="20700" y="20764"/>
                </a:lnTo>
                <a:lnTo>
                  <a:pt x="43183" y="5572"/>
                </a:lnTo>
                <a:lnTo>
                  <a:pt x="70738" y="0"/>
                </a:lnTo>
                <a:lnTo>
                  <a:pt x="1328419" y="0"/>
                </a:lnTo>
                <a:lnTo>
                  <a:pt x="1355975" y="5572"/>
                </a:lnTo>
                <a:lnTo>
                  <a:pt x="1378457" y="20764"/>
                </a:lnTo>
                <a:lnTo>
                  <a:pt x="1393606" y="43291"/>
                </a:lnTo>
                <a:lnTo>
                  <a:pt x="1399159" y="70866"/>
                </a:lnTo>
                <a:lnTo>
                  <a:pt x="1399159" y="587883"/>
                </a:lnTo>
                <a:lnTo>
                  <a:pt x="1393606" y="615438"/>
                </a:lnTo>
                <a:lnTo>
                  <a:pt x="1378458" y="637921"/>
                </a:lnTo>
                <a:lnTo>
                  <a:pt x="1355975" y="653069"/>
                </a:lnTo>
                <a:lnTo>
                  <a:pt x="1328419" y="658622"/>
                </a:lnTo>
                <a:lnTo>
                  <a:pt x="70738" y="658622"/>
                </a:lnTo>
                <a:lnTo>
                  <a:pt x="43183" y="653069"/>
                </a:lnTo>
                <a:lnTo>
                  <a:pt x="20700" y="637921"/>
                </a:lnTo>
                <a:lnTo>
                  <a:pt x="5552" y="615438"/>
                </a:lnTo>
                <a:lnTo>
                  <a:pt x="0" y="587883"/>
                </a:lnTo>
                <a:lnTo>
                  <a:pt x="0" y="70866"/>
                </a:lnTo>
                <a:close/>
              </a:path>
            </a:pathLst>
          </a:custGeom>
          <a:noFill/>
          <a:ln w="57150" cap="flat" cmpd="sng">
            <a:solidFill>
              <a:srgbClr val="7CC1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1" name="Google Shape;121;p16"/>
          <p:cNvSpPr txBox="1"/>
          <p:nvPr/>
        </p:nvSpPr>
        <p:spPr>
          <a:xfrm>
            <a:off x="2774442" y="4731258"/>
            <a:ext cx="1039368" cy="513080"/>
          </a:xfrm>
          <a:prstGeom prst="rect">
            <a:avLst/>
          </a:prstGeom>
          <a:noFill/>
          <a:ln>
            <a:noFill/>
          </a:ln>
        </p:spPr>
        <p:txBody>
          <a:bodyPr spcFirstLastPara="1" wrap="square" lIns="0" tIns="12050" rIns="0" bIns="0" anchor="t" anchorCtr="0">
            <a:spAutoFit/>
          </a:bodyPr>
          <a:lstStyle/>
          <a:p>
            <a:pPr marL="12700" marR="5080" lvl="0" indent="16129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rebuchet MS"/>
                <a:ea typeface="Trebuchet MS"/>
                <a:cs typeface="Trebuchet MS"/>
                <a:sym typeface="Trebuchet MS"/>
              </a:rPr>
              <a:t>Labor  Relations</a:t>
            </a:r>
            <a:endParaRPr sz="1600" b="0" i="0" u="none" strike="noStrike" cap="none">
              <a:solidFill>
                <a:schemeClr val="dk1"/>
              </a:solidFill>
              <a:latin typeface="Trebuchet MS"/>
              <a:ea typeface="Trebuchet MS"/>
              <a:cs typeface="Trebuchet MS"/>
              <a:sym typeface="Trebuchet MS"/>
            </a:endParaRPr>
          </a:p>
        </p:txBody>
      </p:sp>
      <p:sp>
        <p:nvSpPr>
          <p:cNvPr id="122" name="Google Shape;122;p16"/>
          <p:cNvSpPr/>
          <p:nvPr/>
        </p:nvSpPr>
        <p:spPr>
          <a:xfrm>
            <a:off x="1640204" y="3659251"/>
            <a:ext cx="1399286" cy="65862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 name="Google Shape;123;p16"/>
          <p:cNvSpPr/>
          <p:nvPr/>
        </p:nvSpPr>
        <p:spPr>
          <a:xfrm>
            <a:off x="1640204" y="3659251"/>
            <a:ext cx="1399540" cy="659130"/>
          </a:xfrm>
          <a:custGeom>
            <a:avLst/>
            <a:gdLst/>
            <a:ahLst/>
            <a:cxnLst/>
            <a:rect l="l" t="t" r="r" b="b"/>
            <a:pathLst>
              <a:path w="1399539" h="659129" extrusionOk="0">
                <a:moveTo>
                  <a:pt x="0" y="48513"/>
                </a:moveTo>
                <a:lnTo>
                  <a:pt x="3810" y="29628"/>
                </a:lnTo>
                <a:lnTo>
                  <a:pt x="14192" y="14208"/>
                </a:lnTo>
                <a:lnTo>
                  <a:pt x="29575" y="3811"/>
                </a:lnTo>
                <a:lnTo>
                  <a:pt x="48387" y="0"/>
                </a:lnTo>
                <a:lnTo>
                  <a:pt x="1350771" y="0"/>
                </a:lnTo>
                <a:lnTo>
                  <a:pt x="1369657" y="3811"/>
                </a:lnTo>
                <a:lnTo>
                  <a:pt x="1385077" y="14208"/>
                </a:lnTo>
                <a:lnTo>
                  <a:pt x="1395474" y="29628"/>
                </a:lnTo>
                <a:lnTo>
                  <a:pt x="1399286" y="48513"/>
                </a:lnTo>
                <a:lnTo>
                  <a:pt x="1399286" y="610235"/>
                </a:lnTo>
                <a:lnTo>
                  <a:pt x="1395474" y="629046"/>
                </a:lnTo>
                <a:lnTo>
                  <a:pt x="1385077" y="644429"/>
                </a:lnTo>
                <a:lnTo>
                  <a:pt x="1369657" y="654812"/>
                </a:lnTo>
                <a:lnTo>
                  <a:pt x="1350771" y="658622"/>
                </a:lnTo>
                <a:lnTo>
                  <a:pt x="48387" y="658622"/>
                </a:lnTo>
                <a:lnTo>
                  <a:pt x="29575" y="654812"/>
                </a:lnTo>
                <a:lnTo>
                  <a:pt x="14192" y="644429"/>
                </a:lnTo>
                <a:lnTo>
                  <a:pt x="3810" y="629046"/>
                </a:lnTo>
                <a:lnTo>
                  <a:pt x="0" y="610235"/>
                </a:lnTo>
                <a:lnTo>
                  <a:pt x="0" y="48513"/>
                </a:lnTo>
                <a:close/>
              </a:path>
            </a:pathLst>
          </a:custGeom>
          <a:noFill/>
          <a:ln w="57150" cap="flat" cmpd="sng">
            <a:solidFill>
              <a:srgbClr val="C46AB7"/>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24;p16"/>
          <p:cNvSpPr txBox="1"/>
          <p:nvPr/>
        </p:nvSpPr>
        <p:spPr>
          <a:xfrm>
            <a:off x="1852676" y="3726940"/>
            <a:ext cx="1184401" cy="504610"/>
          </a:xfrm>
          <a:prstGeom prst="rect">
            <a:avLst/>
          </a:prstGeom>
          <a:noFill/>
          <a:ln>
            <a:noFill/>
          </a:ln>
        </p:spPr>
        <p:txBody>
          <a:bodyPr spcFirstLastPara="1" wrap="square" lIns="0" tIns="12050" rIns="0" bIns="0" anchor="t" anchorCtr="0">
            <a:spAutoFit/>
          </a:bodyPr>
          <a:lstStyle/>
          <a:p>
            <a:pPr marL="212090" marR="5080" lvl="0" indent="-200025"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rebuchet MS"/>
                <a:ea typeface="Trebuchet MS"/>
                <a:cs typeface="Trebuchet MS"/>
                <a:sym typeface="Trebuchet MS"/>
              </a:rPr>
              <a:t>Health and  Safety</a:t>
            </a:r>
            <a:endParaRPr sz="1600" b="0" i="0" u="none" strike="noStrike" cap="none">
              <a:solidFill>
                <a:schemeClr val="dk1"/>
              </a:solidFill>
              <a:latin typeface="Trebuchet MS"/>
              <a:ea typeface="Trebuchet MS"/>
              <a:cs typeface="Trebuchet MS"/>
              <a:sym typeface="Trebuchet MS"/>
            </a:endParaRPr>
          </a:p>
        </p:txBody>
      </p:sp>
      <p:sp>
        <p:nvSpPr>
          <p:cNvPr id="125" name="Google Shape;125;p16"/>
          <p:cNvSpPr/>
          <p:nvPr/>
        </p:nvSpPr>
        <p:spPr>
          <a:xfrm>
            <a:off x="1842897" y="2611627"/>
            <a:ext cx="1399285" cy="65862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6" name="Google Shape;126;p16"/>
          <p:cNvSpPr/>
          <p:nvPr/>
        </p:nvSpPr>
        <p:spPr>
          <a:xfrm>
            <a:off x="1842897" y="2611627"/>
            <a:ext cx="1399540" cy="659130"/>
          </a:xfrm>
          <a:custGeom>
            <a:avLst/>
            <a:gdLst/>
            <a:ahLst/>
            <a:cxnLst/>
            <a:rect l="l" t="t" r="r" b="b"/>
            <a:pathLst>
              <a:path w="1399539" h="659129" extrusionOk="0">
                <a:moveTo>
                  <a:pt x="0" y="48513"/>
                </a:moveTo>
                <a:lnTo>
                  <a:pt x="3809" y="29628"/>
                </a:lnTo>
                <a:lnTo>
                  <a:pt x="14192" y="14208"/>
                </a:lnTo>
                <a:lnTo>
                  <a:pt x="29575" y="3811"/>
                </a:lnTo>
                <a:lnTo>
                  <a:pt x="48386" y="0"/>
                </a:lnTo>
                <a:lnTo>
                  <a:pt x="1350771" y="0"/>
                </a:lnTo>
                <a:lnTo>
                  <a:pt x="1369657" y="3811"/>
                </a:lnTo>
                <a:lnTo>
                  <a:pt x="1385077" y="14208"/>
                </a:lnTo>
                <a:lnTo>
                  <a:pt x="1395474" y="29628"/>
                </a:lnTo>
                <a:lnTo>
                  <a:pt x="1399285" y="48513"/>
                </a:lnTo>
                <a:lnTo>
                  <a:pt x="1399285" y="610235"/>
                </a:lnTo>
                <a:lnTo>
                  <a:pt x="1395474" y="629100"/>
                </a:lnTo>
                <a:lnTo>
                  <a:pt x="1385077" y="644477"/>
                </a:lnTo>
                <a:lnTo>
                  <a:pt x="1369657" y="654829"/>
                </a:lnTo>
                <a:lnTo>
                  <a:pt x="1350771" y="658622"/>
                </a:lnTo>
                <a:lnTo>
                  <a:pt x="48386" y="658622"/>
                </a:lnTo>
                <a:lnTo>
                  <a:pt x="29575" y="654829"/>
                </a:lnTo>
                <a:lnTo>
                  <a:pt x="14192" y="644477"/>
                </a:lnTo>
                <a:lnTo>
                  <a:pt x="3810" y="629100"/>
                </a:lnTo>
                <a:lnTo>
                  <a:pt x="0" y="610235"/>
                </a:lnTo>
                <a:lnTo>
                  <a:pt x="0" y="48513"/>
                </a:lnTo>
                <a:close/>
              </a:path>
            </a:pathLst>
          </a:custGeom>
          <a:noFill/>
          <a:ln w="57150" cap="flat" cmpd="sng">
            <a:solidFill>
              <a:srgbClr val="EB9F3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27;p16"/>
          <p:cNvSpPr txBox="1"/>
          <p:nvPr/>
        </p:nvSpPr>
        <p:spPr>
          <a:xfrm>
            <a:off x="2168143" y="2800857"/>
            <a:ext cx="868933" cy="258389"/>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rebuchet MS"/>
                <a:ea typeface="Trebuchet MS"/>
                <a:cs typeface="Trebuchet MS"/>
                <a:sym typeface="Trebuchet MS"/>
              </a:rPr>
              <a:t>Fairness</a:t>
            </a:r>
            <a:endParaRPr sz="1600" b="0" i="0" u="none" strike="noStrike" cap="none">
              <a:solidFill>
                <a:schemeClr val="dk1"/>
              </a:solidFill>
              <a:latin typeface="Trebuchet MS"/>
              <a:ea typeface="Trebuchet MS"/>
              <a:cs typeface="Trebuchet MS"/>
              <a:sym typeface="Trebuchet MS"/>
            </a:endParaRPr>
          </a:p>
        </p:txBody>
      </p:sp>
      <p:sp>
        <p:nvSpPr>
          <p:cNvPr id="128" name="Google Shape;128;p16"/>
          <p:cNvSpPr/>
          <p:nvPr/>
        </p:nvSpPr>
        <p:spPr>
          <a:xfrm>
            <a:off x="3037077" y="3807205"/>
            <a:ext cx="631190" cy="116839"/>
          </a:xfrm>
          <a:custGeom>
            <a:avLst/>
            <a:gdLst/>
            <a:ahLst/>
            <a:cxnLst/>
            <a:rect l="l" t="t" r="r" b="b"/>
            <a:pathLst>
              <a:path w="631189" h="116839" extrusionOk="0">
                <a:moveTo>
                  <a:pt x="631189" y="0"/>
                </a:moveTo>
                <a:lnTo>
                  <a:pt x="0" y="116713"/>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Google Shape;129;p16"/>
          <p:cNvSpPr/>
          <p:nvPr/>
        </p:nvSpPr>
        <p:spPr>
          <a:xfrm>
            <a:off x="5101716" y="3805935"/>
            <a:ext cx="631825" cy="116839"/>
          </a:xfrm>
          <a:custGeom>
            <a:avLst/>
            <a:gdLst/>
            <a:ahLst/>
            <a:cxnLst/>
            <a:rect l="l" t="t" r="r" b="b"/>
            <a:pathLst>
              <a:path w="631825" h="116839" extrusionOk="0">
                <a:moveTo>
                  <a:pt x="0" y="0"/>
                </a:moveTo>
                <a:lnTo>
                  <a:pt x="631317" y="116839"/>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Google Shape;130;p16"/>
          <p:cNvSpPr/>
          <p:nvPr/>
        </p:nvSpPr>
        <p:spPr>
          <a:xfrm>
            <a:off x="3654805" y="3102482"/>
            <a:ext cx="1465580" cy="1176020"/>
          </a:xfrm>
          <a:custGeom>
            <a:avLst/>
            <a:gdLst/>
            <a:ahLst/>
            <a:cxnLst/>
            <a:rect l="l" t="t" r="r" b="b"/>
            <a:pathLst>
              <a:path w="1465579" h="1176020" extrusionOk="0">
                <a:moveTo>
                  <a:pt x="0" y="195961"/>
                </a:moveTo>
                <a:lnTo>
                  <a:pt x="5176" y="151035"/>
                </a:lnTo>
                <a:lnTo>
                  <a:pt x="19921" y="109792"/>
                </a:lnTo>
                <a:lnTo>
                  <a:pt x="43057" y="73406"/>
                </a:lnTo>
                <a:lnTo>
                  <a:pt x="73406" y="43057"/>
                </a:lnTo>
                <a:lnTo>
                  <a:pt x="109792" y="19921"/>
                </a:lnTo>
                <a:lnTo>
                  <a:pt x="151035" y="5176"/>
                </a:lnTo>
                <a:lnTo>
                  <a:pt x="195961" y="0"/>
                </a:lnTo>
                <a:lnTo>
                  <a:pt x="1269365" y="0"/>
                </a:lnTo>
                <a:lnTo>
                  <a:pt x="1314290" y="5176"/>
                </a:lnTo>
                <a:lnTo>
                  <a:pt x="1355533" y="19921"/>
                </a:lnTo>
                <a:lnTo>
                  <a:pt x="1391919" y="43057"/>
                </a:lnTo>
                <a:lnTo>
                  <a:pt x="1422268" y="73406"/>
                </a:lnTo>
                <a:lnTo>
                  <a:pt x="1445404" y="109792"/>
                </a:lnTo>
                <a:lnTo>
                  <a:pt x="1460149" y="151035"/>
                </a:lnTo>
                <a:lnTo>
                  <a:pt x="1465326" y="195961"/>
                </a:lnTo>
                <a:lnTo>
                  <a:pt x="1465326" y="979677"/>
                </a:lnTo>
                <a:lnTo>
                  <a:pt x="1460149" y="1024603"/>
                </a:lnTo>
                <a:lnTo>
                  <a:pt x="1445404" y="1065846"/>
                </a:lnTo>
                <a:lnTo>
                  <a:pt x="1422268" y="1102232"/>
                </a:lnTo>
                <a:lnTo>
                  <a:pt x="1391919" y="1132581"/>
                </a:lnTo>
                <a:lnTo>
                  <a:pt x="1355533" y="1155717"/>
                </a:lnTo>
                <a:lnTo>
                  <a:pt x="1314290" y="1170462"/>
                </a:lnTo>
                <a:lnTo>
                  <a:pt x="1269365" y="1175639"/>
                </a:lnTo>
                <a:lnTo>
                  <a:pt x="195961" y="1175639"/>
                </a:lnTo>
                <a:lnTo>
                  <a:pt x="151035" y="1170462"/>
                </a:lnTo>
                <a:lnTo>
                  <a:pt x="109792" y="1155717"/>
                </a:lnTo>
                <a:lnTo>
                  <a:pt x="73406" y="1132581"/>
                </a:lnTo>
                <a:lnTo>
                  <a:pt x="43057" y="1102232"/>
                </a:lnTo>
                <a:lnTo>
                  <a:pt x="19921" y="1065846"/>
                </a:lnTo>
                <a:lnTo>
                  <a:pt x="5176" y="1024603"/>
                </a:lnTo>
                <a:lnTo>
                  <a:pt x="0" y="979677"/>
                </a:lnTo>
                <a:lnTo>
                  <a:pt x="0" y="195961"/>
                </a:lnTo>
                <a:close/>
              </a:path>
            </a:pathLst>
          </a:custGeom>
          <a:noFill/>
          <a:ln w="38100" cap="flat" cmpd="sng">
            <a:solidFill>
              <a:srgbClr val="33669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31;p16"/>
          <p:cNvSpPr txBox="1"/>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400"/>
              <a:buFont typeface="Calibri"/>
              <a:buNone/>
            </a:pPr>
            <a:r>
              <a:rPr lang="en-US" sz="3600" b="1" i="0" u="none" strike="noStrike" cap="none">
                <a:solidFill>
                  <a:srgbClr val="000000"/>
                </a:solidFill>
                <a:latin typeface="Arial"/>
                <a:ea typeface="Arial"/>
                <a:cs typeface="Arial"/>
                <a:sym typeface="Arial"/>
              </a:rPr>
              <a:t>HR Process</a:t>
            </a:r>
            <a:endParaRPr sz="3600" b="1"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p:nvPr/>
        </p:nvSpPr>
        <p:spPr>
          <a:xfrm>
            <a:off x="1350263" y="452627"/>
            <a:ext cx="6582156" cy="94792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17"/>
          <p:cNvSpPr/>
          <p:nvPr/>
        </p:nvSpPr>
        <p:spPr>
          <a:xfrm>
            <a:off x="2959100" y="3053714"/>
            <a:ext cx="795655" cy="313055"/>
          </a:xfrm>
          <a:custGeom>
            <a:avLst/>
            <a:gdLst/>
            <a:ahLst/>
            <a:cxnLst/>
            <a:rect l="l" t="t" r="r" b="b"/>
            <a:pathLst>
              <a:path w="795654" h="313054" extrusionOk="0">
                <a:moveTo>
                  <a:pt x="795401" y="312547"/>
                </a:moveTo>
                <a:lnTo>
                  <a:pt x="0" y="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Google Shape;138;p17"/>
          <p:cNvSpPr/>
          <p:nvPr/>
        </p:nvSpPr>
        <p:spPr>
          <a:xfrm>
            <a:off x="2959100" y="3993134"/>
            <a:ext cx="795655" cy="313055"/>
          </a:xfrm>
          <a:custGeom>
            <a:avLst/>
            <a:gdLst/>
            <a:ahLst/>
            <a:cxnLst/>
            <a:rect l="l" t="t" r="r" b="b"/>
            <a:pathLst>
              <a:path w="795654" h="313054" extrusionOk="0">
                <a:moveTo>
                  <a:pt x="795401" y="0"/>
                </a:moveTo>
                <a:lnTo>
                  <a:pt x="0" y="312547"/>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Google Shape;139;p17"/>
          <p:cNvSpPr/>
          <p:nvPr/>
        </p:nvSpPr>
        <p:spPr>
          <a:xfrm>
            <a:off x="4548251" y="4305680"/>
            <a:ext cx="0" cy="625475"/>
          </a:xfrm>
          <a:custGeom>
            <a:avLst/>
            <a:gdLst/>
            <a:ahLst/>
            <a:cxnLst/>
            <a:rect l="l" t="t" r="r" b="b"/>
            <a:pathLst>
              <a:path w="120000" h="625475" extrusionOk="0">
                <a:moveTo>
                  <a:pt x="0" y="0"/>
                </a:moveTo>
                <a:lnTo>
                  <a:pt x="0" y="625094"/>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17"/>
          <p:cNvSpPr/>
          <p:nvPr/>
        </p:nvSpPr>
        <p:spPr>
          <a:xfrm>
            <a:off x="5343525" y="3993134"/>
            <a:ext cx="793750" cy="313055"/>
          </a:xfrm>
          <a:custGeom>
            <a:avLst/>
            <a:gdLst/>
            <a:ahLst/>
            <a:cxnLst/>
            <a:rect l="l" t="t" r="r" b="b"/>
            <a:pathLst>
              <a:path w="793750" h="313054" extrusionOk="0">
                <a:moveTo>
                  <a:pt x="0" y="0"/>
                </a:moveTo>
                <a:lnTo>
                  <a:pt x="793750" y="312547"/>
                </a:lnTo>
              </a:path>
            </a:pathLst>
          </a:custGeom>
          <a:noFill/>
          <a:ln w="380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1" name="Google Shape;141;p17"/>
          <p:cNvSpPr/>
          <p:nvPr/>
        </p:nvSpPr>
        <p:spPr>
          <a:xfrm>
            <a:off x="5343525" y="3055492"/>
            <a:ext cx="793750" cy="313055"/>
          </a:xfrm>
          <a:custGeom>
            <a:avLst/>
            <a:gdLst/>
            <a:ahLst/>
            <a:cxnLst/>
            <a:rect l="l" t="t" r="r" b="b"/>
            <a:pathLst>
              <a:path w="793750" h="313054" extrusionOk="0">
                <a:moveTo>
                  <a:pt x="0" y="312547"/>
                </a:moveTo>
                <a:lnTo>
                  <a:pt x="793750" y="0"/>
                </a:lnTo>
              </a:path>
            </a:pathLst>
          </a:custGeom>
          <a:noFill/>
          <a:ln w="380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2" name="Google Shape;142;p17"/>
          <p:cNvSpPr/>
          <p:nvPr/>
        </p:nvSpPr>
        <p:spPr>
          <a:xfrm>
            <a:off x="4548251" y="2430526"/>
            <a:ext cx="0" cy="625475"/>
          </a:xfrm>
          <a:custGeom>
            <a:avLst/>
            <a:gdLst/>
            <a:ahLst/>
            <a:cxnLst/>
            <a:rect l="l" t="t" r="r" b="b"/>
            <a:pathLst>
              <a:path w="120000" h="625475" extrusionOk="0">
                <a:moveTo>
                  <a:pt x="0" y="624966"/>
                </a:moveTo>
                <a:lnTo>
                  <a:pt x="0" y="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3" name="Google Shape;143;p17"/>
          <p:cNvSpPr/>
          <p:nvPr/>
        </p:nvSpPr>
        <p:spPr>
          <a:xfrm>
            <a:off x="3630676" y="1592325"/>
            <a:ext cx="1819275" cy="8413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4" name="Google Shape;144;p17"/>
          <p:cNvSpPr/>
          <p:nvPr/>
        </p:nvSpPr>
        <p:spPr>
          <a:xfrm>
            <a:off x="3630676" y="1592325"/>
            <a:ext cx="1819275" cy="841375"/>
          </a:xfrm>
          <a:custGeom>
            <a:avLst/>
            <a:gdLst/>
            <a:ahLst/>
            <a:cxnLst/>
            <a:rect l="l" t="t" r="r" b="b"/>
            <a:pathLst>
              <a:path w="1819275" h="841375" extrusionOk="0">
                <a:moveTo>
                  <a:pt x="0" y="140208"/>
                </a:moveTo>
                <a:lnTo>
                  <a:pt x="7144" y="95877"/>
                </a:lnTo>
                <a:lnTo>
                  <a:pt x="27041" y="57387"/>
                </a:lnTo>
                <a:lnTo>
                  <a:pt x="57387" y="27041"/>
                </a:lnTo>
                <a:lnTo>
                  <a:pt x="95877" y="7144"/>
                </a:lnTo>
                <a:lnTo>
                  <a:pt x="140208" y="0"/>
                </a:lnTo>
                <a:lnTo>
                  <a:pt x="1678939" y="0"/>
                </a:lnTo>
                <a:lnTo>
                  <a:pt x="1723283" y="7144"/>
                </a:lnTo>
                <a:lnTo>
                  <a:pt x="1761804" y="27041"/>
                </a:lnTo>
                <a:lnTo>
                  <a:pt x="1792188" y="57387"/>
                </a:lnTo>
                <a:lnTo>
                  <a:pt x="1812117" y="95877"/>
                </a:lnTo>
                <a:lnTo>
                  <a:pt x="1819275" y="140208"/>
                </a:lnTo>
                <a:lnTo>
                  <a:pt x="1819275" y="701039"/>
                </a:lnTo>
                <a:lnTo>
                  <a:pt x="1812117" y="745383"/>
                </a:lnTo>
                <a:lnTo>
                  <a:pt x="1792188" y="783904"/>
                </a:lnTo>
                <a:lnTo>
                  <a:pt x="1761804" y="814288"/>
                </a:lnTo>
                <a:lnTo>
                  <a:pt x="1723283" y="834217"/>
                </a:lnTo>
                <a:lnTo>
                  <a:pt x="1678939" y="841375"/>
                </a:lnTo>
                <a:lnTo>
                  <a:pt x="140208" y="841375"/>
                </a:lnTo>
                <a:lnTo>
                  <a:pt x="95877" y="834217"/>
                </a:lnTo>
                <a:lnTo>
                  <a:pt x="57387" y="814288"/>
                </a:lnTo>
                <a:lnTo>
                  <a:pt x="27041" y="783904"/>
                </a:lnTo>
                <a:lnTo>
                  <a:pt x="7144" y="745383"/>
                </a:lnTo>
                <a:lnTo>
                  <a:pt x="0" y="701039"/>
                </a:lnTo>
                <a:lnTo>
                  <a:pt x="0" y="140208"/>
                </a:lnTo>
                <a:close/>
              </a:path>
            </a:pathLst>
          </a:custGeom>
          <a:noFill/>
          <a:ln w="57150" cap="flat" cmpd="sng">
            <a:solidFill>
              <a:srgbClr val="F179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5" name="Google Shape;145;p17"/>
          <p:cNvSpPr txBox="1"/>
          <p:nvPr/>
        </p:nvSpPr>
        <p:spPr>
          <a:xfrm>
            <a:off x="4132326" y="1872742"/>
            <a:ext cx="960500" cy="258389"/>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rebuchet MS"/>
                <a:ea typeface="Trebuchet MS"/>
                <a:cs typeface="Trebuchet MS"/>
                <a:sym typeface="Trebuchet MS"/>
              </a:rPr>
              <a:t>Recruiter</a:t>
            </a:r>
            <a:endParaRPr sz="1600" b="0" i="0" u="none" strike="noStrike" cap="none">
              <a:solidFill>
                <a:schemeClr val="dk1"/>
              </a:solidFill>
              <a:latin typeface="Trebuchet MS"/>
              <a:ea typeface="Trebuchet MS"/>
              <a:cs typeface="Trebuchet MS"/>
              <a:sym typeface="Trebuchet MS"/>
            </a:endParaRPr>
          </a:p>
        </p:txBody>
      </p:sp>
      <p:sp>
        <p:nvSpPr>
          <p:cNvPr id="146" name="Google Shape;146;p17"/>
          <p:cNvSpPr/>
          <p:nvPr/>
        </p:nvSpPr>
        <p:spPr>
          <a:xfrm>
            <a:off x="6138926" y="2671826"/>
            <a:ext cx="1819275" cy="8413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7" name="Google Shape;147;p17"/>
          <p:cNvSpPr/>
          <p:nvPr/>
        </p:nvSpPr>
        <p:spPr>
          <a:xfrm>
            <a:off x="6138927" y="2671698"/>
            <a:ext cx="1793492" cy="841375"/>
          </a:xfrm>
          <a:custGeom>
            <a:avLst/>
            <a:gdLst/>
            <a:ahLst/>
            <a:cxnLst/>
            <a:rect l="l" t="t" r="r" b="b"/>
            <a:pathLst>
              <a:path w="1819275" h="841375" extrusionOk="0">
                <a:moveTo>
                  <a:pt x="0" y="140335"/>
                </a:moveTo>
                <a:lnTo>
                  <a:pt x="7144" y="95991"/>
                </a:lnTo>
                <a:lnTo>
                  <a:pt x="27041" y="57470"/>
                </a:lnTo>
                <a:lnTo>
                  <a:pt x="57387" y="27086"/>
                </a:lnTo>
                <a:lnTo>
                  <a:pt x="95877" y="7157"/>
                </a:lnTo>
                <a:lnTo>
                  <a:pt x="140208" y="0"/>
                </a:lnTo>
                <a:lnTo>
                  <a:pt x="1678940" y="0"/>
                </a:lnTo>
                <a:lnTo>
                  <a:pt x="1723283" y="7157"/>
                </a:lnTo>
                <a:lnTo>
                  <a:pt x="1761804" y="27086"/>
                </a:lnTo>
                <a:lnTo>
                  <a:pt x="1792188" y="57470"/>
                </a:lnTo>
                <a:lnTo>
                  <a:pt x="1812117" y="95991"/>
                </a:lnTo>
                <a:lnTo>
                  <a:pt x="1819275" y="140335"/>
                </a:lnTo>
                <a:lnTo>
                  <a:pt x="1819275" y="701166"/>
                </a:lnTo>
                <a:lnTo>
                  <a:pt x="1812117" y="745497"/>
                </a:lnTo>
                <a:lnTo>
                  <a:pt x="1792188" y="783987"/>
                </a:lnTo>
                <a:lnTo>
                  <a:pt x="1761804" y="814333"/>
                </a:lnTo>
                <a:lnTo>
                  <a:pt x="1723283" y="834230"/>
                </a:lnTo>
                <a:lnTo>
                  <a:pt x="1678940" y="841375"/>
                </a:lnTo>
                <a:lnTo>
                  <a:pt x="140208" y="841375"/>
                </a:lnTo>
                <a:lnTo>
                  <a:pt x="95877" y="834230"/>
                </a:lnTo>
                <a:lnTo>
                  <a:pt x="57387" y="814333"/>
                </a:lnTo>
                <a:lnTo>
                  <a:pt x="27041" y="783987"/>
                </a:lnTo>
                <a:lnTo>
                  <a:pt x="7144" y="745497"/>
                </a:lnTo>
                <a:lnTo>
                  <a:pt x="0" y="701166"/>
                </a:lnTo>
                <a:lnTo>
                  <a:pt x="0" y="140335"/>
                </a:lnTo>
                <a:close/>
              </a:path>
            </a:pathLst>
          </a:custGeom>
          <a:noFill/>
          <a:ln w="57150" cap="flat" cmpd="sng">
            <a:solidFill>
              <a:srgbClr val="7CC1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8" name="Google Shape;148;p17"/>
          <p:cNvSpPr txBox="1"/>
          <p:nvPr/>
        </p:nvSpPr>
        <p:spPr>
          <a:xfrm>
            <a:off x="963644" y="2716969"/>
            <a:ext cx="2041713" cy="750831"/>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rebuchet MS"/>
                <a:ea typeface="Trebuchet MS"/>
                <a:cs typeface="Trebuchet MS"/>
                <a:sym typeface="Trebuchet MS"/>
              </a:rPr>
              <a:t>EEO(Equal Economic Opportunity)</a:t>
            </a:r>
            <a:r>
              <a:rPr lang="en-US" sz="1600" dirty="0">
                <a:solidFill>
                  <a:schemeClr val="dk1"/>
                </a:solidFill>
                <a:latin typeface="Trebuchet MS"/>
                <a:ea typeface="Trebuchet MS"/>
                <a:cs typeface="Trebuchet MS"/>
                <a:sym typeface="Trebuchet MS"/>
              </a:rPr>
              <a:t> </a:t>
            </a:r>
            <a:r>
              <a:rPr lang="en-US" sz="1600" b="0" i="0" u="none" strike="noStrike" cap="none" dirty="0">
                <a:solidFill>
                  <a:schemeClr val="dk1"/>
                </a:solidFill>
                <a:latin typeface="Trebuchet MS"/>
                <a:ea typeface="Trebuchet MS"/>
                <a:cs typeface="Trebuchet MS"/>
                <a:sym typeface="Trebuchet MS"/>
              </a:rPr>
              <a:t>coordinator</a:t>
            </a:r>
            <a:endParaRPr sz="1600" b="0" i="0" u="none" strike="noStrike" cap="none" dirty="0">
              <a:solidFill>
                <a:schemeClr val="dk1"/>
              </a:solidFill>
              <a:latin typeface="Trebuchet MS"/>
              <a:ea typeface="Trebuchet MS"/>
              <a:cs typeface="Trebuchet MS"/>
              <a:sym typeface="Trebuchet MS"/>
            </a:endParaRPr>
          </a:p>
        </p:txBody>
      </p:sp>
      <p:sp>
        <p:nvSpPr>
          <p:cNvPr id="149" name="Google Shape;149;p17"/>
          <p:cNvSpPr/>
          <p:nvPr/>
        </p:nvSpPr>
        <p:spPr>
          <a:xfrm>
            <a:off x="961993" y="2643251"/>
            <a:ext cx="1998757" cy="8413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50" name="Google Shape;150;p17"/>
          <p:cNvSpPr/>
          <p:nvPr/>
        </p:nvSpPr>
        <p:spPr>
          <a:xfrm>
            <a:off x="919609" y="2643123"/>
            <a:ext cx="2041713" cy="841375"/>
          </a:xfrm>
          <a:custGeom>
            <a:avLst/>
            <a:gdLst/>
            <a:ahLst/>
            <a:cxnLst/>
            <a:rect l="l" t="t" r="r" b="b"/>
            <a:pathLst>
              <a:path w="1819910" h="841375" extrusionOk="0">
                <a:moveTo>
                  <a:pt x="0" y="140335"/>
                </a:moveTo>
                <a:lnTo>
                  <a:pt x="7149" y="95991"/>
                </a:lnTo>
                <a:lnTo>
                  <a:pt x="27060" y="57470"/>
                </a:lnTo>
                <a:lnTo>
                  <a:pt x="57423" y="27086"/>
                </a:lnTo>
                <a:lnTo>
                  <a:pt x="95929" y="7157"/>
                </a:lnTo>
                <a:lnTo>
                  <a:pt x="140271" y="0"/>
                </a:lnTo>
                <a:lnTo>
                  <a:pt x="1679003" y="0"/>
                </a:lnTo>
                <a:lnTo>
                  <a:pt x="1723346" y="7157"/>
                </a:lnTo>
                <a:lnTo>
                  <a:pt x="1761868" y="27086"/>
                </a:lnTo>
                <a:lnTo>
                  <a:pt x="1792251" y="57470"/>
                </a:lnTo>
                <a:lnTo>
                  <a:pt x="1812180" y="95991"/>
                </a:lnTo>
                <a:lnTo>
                  <a:pt x="1819338" y="140335"/>
                </a:lnTo>
                <a:lnTo>
                  <a:pt x="1819338" y="701166"/>
                </a:lnTo>
                <a:lnTo>
                  <a:pt x="1812180" y="745497"/>
                </a:lnTo>
                <a:lnTo>
                  <a:pt x="1792251" y="783987"/>
                </a:lnTo>
                <a:lnTo>
                  <a:pt x="1761868" y="814333"/>
                </a:lnTo>
                <a:lnTo>
                  <a:pt x="1723346" y="834230"/>
                </a:lnTo>
                <a:lnTo>
                  <a:pt x="1679003" y="841375"/>
                </a:lnTo>
                <a:lnTo>
                  <a:pt x="140271" y="841375"/>
                </a:lnTo>
                <a:lnTo>
                  <a:pt x="95929" y="834230"/>
                </a:lnTo>
                <a:lnTo>
                  <a:pt x="57423" y="814333"/>
                </a:lnTo>
                <a:lnTo>
                  <a:pt x="27060" y="783987"/>
                </a:lnTo>
                <a:lnTo>
                  <a:pt x="7149" y="745497"/>
                </a:lnTo>
                <a:lnTo>
                  <a:pt x="0" y="701166"/>
                </a:lnTo>
                <a:lnTo>
                  <a:pt x="0" y="140335"/>
                </a:lnTo>
                <a:close/>
              </a:path>
            </a:pathLst>
          </a:custGeom>
          <a:noFill/>
          <a:ln w="57150" cap="flat" cmpd="sng">
            <a:solidFill>
              <a:srgbClr val="C0C0C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 name="Google Shape;151;p17"/>
          <p:cNvSpPr txBox="1"/>
          <p:nvPr/>
        </p:nvSpPr>
        <p:spPr>
          <a:xfrm>
            <a:off x="1350263" y="3930264"/>
            <a:ext cx="1351916" cy="750831"/>
          </a:xfrm>
          <a:prstGeom prst="rect">
            <a:avLst/>
          </a:prstGeom>
          <a:noFill/>
          <a:ln>
            <a:noFill/>
          </a:ln>
        </p:spPr>
        <p:txBody>
          <a:bodyPr spcFirstLastPara="1" wrap="square" lIns="0" tIns="12050" rIns="0" bIns="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rebuchet MS"/>
                <a:ea typeface="Trebuchet MS"/>
                <a:cs typeface="Trebuchet MS"/>
                <a:sym typeface="Trebuchet MS"/>
              </a:rPr>
              <a:t>Labor relations</a:t>
            </a:r>
            <a:endParaRPr sz="1600" b="0" i="0" u="none" strike="noStrike" cap="none" dirty="0">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rebuchet MS"/>
                <a:ea typeface="Trebuchet MS"/>
                <a:cs typeface="Trebuchet MS"/>
                <a:sym typeface="Trebuchet MS"/>
              </a:rPr>
              <a:t>specialist</a:t>
            </a:r>
            <a:endParaRPr sz="1600" b="0" i="0" u="none" strike="noStrike" cap="none" dirty="0">
              <a:solidFill>
                <a:schemeClr val="dk1"/>
              </a:solidFill>
              <a:latin typeface="Trebuchet MS"/>
              <a:ea typeface="Trebuchet MS"/>
              <a:cs typeface="Trebuchet MS"/>
              <a:sym typeface="Trebuchet MS"/>
            </a:endParaRPr>
          </a:p>
        </p:txBody>
      </p:sp>
      <p:sp>
        <p:nvSpPr>
          <p:cNvPr id="152" name="Google Shape;152;p17"/>
          <p:cNvSpPr/>
          <p:nvPr/>
        </p:nvSpPr>
        <p:spPr>
          <a:xfrm>
            <a:off x="1133475" y="3894201"/>
            <a:ext cx="1819275" cy="84137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3" name="Google Shape;153;p17"/>
          <p:cNvSpPr/>
          <p:nvPr/>
        </p:nvSpPr>
        <p:spPr>
          <a:xfrm>
            <a:off x="1133475" y="3894073"/>
            <a:ext cx="1819275" cy="841375"/>
          </a:xfrm>
          <a:custGeom>
            <a:avLst/>
            <a:gdLst/>
            <a:ahLst/>
            <a:cxnLst/>
            <a:rect l="l" t="t" r="r" b="b"/>
            <a:pathLst>
              <a:path w="1819275" h="841375" extrusionOk="0">
                <a:moveTo>
                  <a:pt x="0" y="140334"/>
                </a:moveTo>
                <a:lnTo>
                  <a:pt x="7149" y="95991"/>
                </a:lnTo>
                <a:lnTo>
                  <a:pt x="27056" y="57470"/>
                </a:lnTo>
                <a:lnTo>
                  <a:pt x="57409" y="27086"/>
                </a:lnTo>
                <a:lnTo>
                  <a:pt x="95897" y="7157"/>
                </a:lnTo>
                <a:lnTo>
                  <a:pt x="140208" y="0"/>
                </a:lnTo>
                <a:lnTo>
                  <a:pt x="1679067" y="0"/>
                </a:lnTo>
                <a:lnTo>
                  <a:pt x="1723397" y="7157"/>
                </a:lnTo>
                <a:lnTo>
                  <a:pt x="1761887" y="27086"/>
                </a:lnTo>
                <a:lnTo>
                  <a:pt x="1792233" y="57470"/>
                </a:lnTo>
                <a:lnTo>
                  <a:pt x="1812130" y="95991"/>
                </a:lnTo>
                <a:lnTo>
                  <a:pt x="1819275" y="140334"/>
                </a:lnTo>
                <a:lnTo>
                  <a:pt x="1819275" y="701167"/>
                </a:lnTo>
                <a:lnTo>
                  <a:pt x="1812130" y="745497"/>
                </a:lnTo>
                <a:lnTo>
                  <a:pt x="1792233" y="783987"/>
                </a:lnTo>
                <a:lnTo>
                  <a:pt x="1761887" y="814333"/>
                </a:lnTo>
                <a:lnTo>
                  <a:pt x="1723397" y="834230"/>
                </a:lnTo>
                <a:lnTo>
                  <a:pt x="1679067" y="841375"/>
                </a:lnTo>
                <a:lnTo>
                  <a:pt x="140208" y="841375"/>
                </a:lnTo>
                <a:lnTo>
                  <a:pt x="95897" y="834230"/>
                </a:lnTo>
                <a:lnTo>
                  <a:pt x="57409" y="814333"/>
                </a:lnTo>
                <a:lnTo>
                  <a:pt x="27056" y="783987"/>
                </a:lnTo>
                <a:lnTo>
                  <a:pt x="7149" y="745497"/>
                </a:lnTo>
                <a:lnTo>
                  <a:pt x="0" y="701167"/>
                </a:lnTo>
                <a:lnTo>
                  <a:pt x="0" y="140334"/>
                </a:lnTo>
                <a:close/>
              </a:path>
            </a:pathLst>
          </a:custGeom>
          <a:noFill/>
          <a:ln w="57150" cap="flat" cmpd="sng">
            <a:solidFill>
              <a:srgbClr val="C46AB7"/>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4" name="Google Shape;154;p17"/>
          <p:cNvSpPr txBox="1"/>
          <p:nvPr/>
        </p:nvSpPr>
        <p:spPr>
          <a:xfrm>
            <a:off x="6544818" y="2862159"/>
            <a:ext cx="1592709" cy="50461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rebuchet MS"/>
                <a:ea typeface="Trebuchet MS"/>
                <a:cs typeface="Trebuchet MS"/>
                <a:sym typeface="Trebuchet MS"/>
              </a:rPr>
              <a:t>Training specialist</a:t>
            </a:r>
            <a:endParaRPr sz="1600" b="0" i="0" u="none" strike="noStrike" cap="none" dirty="0">
              <a:solidFill>
                <a:schemeClr val="dk1"/>
              </a:solidFill>
              <a:latin typeface="Trebuchet MS"/>
              <a:ea typeface="Trebuchet MS"/>
              <a:cs typeface="Trebuchet MS"/>
              <a:sym typeface="Trebuchet MS"/>
            </a:endParaRPr>
          </a:p>
        </p:txBody>
      </p:sp>
      <p:sp>
        <p:nvSpPr>
          <p:cNvPr id="155" name="Google Shape;155;p17"/>
          <p:cNvSpPr/>
          <p:nvPr/>
        </p:nvSpPr>
        <p:spPr>
          <a:xfrm>
            <a:off x="6132576" y="3887851"/>
            <a:ext cx="1819275" cy="8413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6" name="Google Shape;156;p17"/>
          <p:cNvSpPr/>
          <p:nvPr/>
        </p:nvSpPr>
        <p:spPr>
          <a:xfrm>
            <a:off x="6132576" y="3887851"/>
            <a:ext cx="1819275" cy="841375"/>
          </a:xfrm>
          <a:custGeom>
            <a:avLst/>
            <a:gdLst/>
            <a:ahLst/>
            <a:cxnLst/>
            <a:rect l="l" t="t" r="r" b="b"/>
            <a:pathLst>
              <a:path w="1819275" h="841375" extrusionOk="0">
                <a:moveTo>
                  <a:pt x="0" y="140207"/>
                </a:moveTo>
                <a:lnTo>
                  <a:pt x="7144" y="95877"/>
                </a:lnTo>
                <a:lnTo>
                  <a:pt x="27041" y="57387"/>
                </a:lnTo>
                <a:lnTo>
                  <a:pt x="57387" y="27041"/>
                </a:lnTo>
                <a:lnTo>
                  <a:pt x="95877" y="7144"/>
                </a:lnTo>
                <a:lnTo>
                  <a:pt x="140208" y="0"/>
                </a:lnTo>
                <a:lnTo>
                  <a:pt x="1678940" y="0"/>
                </a:lnTo>
                <a:lnTo>
                  <a:pt x="1723283" y="7144"/>
                </a:lnTo>
                <a:lnTo>
                  <a:pt x="1761804" y="27041"/>
                </a:lnTo>
                <a:lnTo>
                  <a:pt x="1792188" y="57387"/>
                </a:lnTo>
                <a:lnTo>
                  <a:pt x="1812117" y="95877"/>
                </a:lnTo>
                <a:lnTo>
                  <a:pt x="1819275" y="140207"/>
                </a:lnTo>
                <a:lnTo>
                  <a:pt x="1819275" y="701040"/>
                </a:lnTo>
                <a:lnTo>
                  <a:pt x="1812117" y="745383"/>
                </a:lnTo>
                <a:lnTo>
                  <a:pt x="1792188" y="783904"/>
                </a:lnTo>
                <a:lnTo>
                  <a:pt x="1761804" y="814288"/>
                </a:lnTo>
                <a:lnTo>
                  <a:pt x="1723283" y="834217"/>
                </a:lnTo>
                <a:lnTo>
                  <a:pt x="1678940" y="841375"/>
                </a:lnTo>
                <a:lnTo>
                  <a:pt x="140208" y="841375"/>
                </a:lnTo>
                <a:lnTo>
                  <a:pt x="95877" y="834217"/>
                </a:lnTo>
                <a:lnTo>
                  <a:pt x="57387" y="814288"/>
                </a:lnTo>
                <a:lnTo>
                  <a:pt x="27041" y="783904"/>
                </a:lnTo>
                <a:lnTo>
                  <a:pt x="7144" y="745383"/>
                </a:lnTo>
                <a:lnTo>
                  <a:pt x="0" y="701040"/>
                </a:lnTo>
                <a:lnTo>
                  <a:pt x="0" y="140207"/>
                </a:lnTo>
                <a:close/>
              </a:path>
            </a:pathLst>
          </a:custGeom>
          <a:noFill/>
          <a:ln w="57150" cap="flat" cmpd="sng">
            <a:solidFill>
              <a:srgbClr val="74D27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17"/>
          <p:cNvSpPr txBox="1"/>
          <p:nvPr/>
        </p:nvSpPr>
        <p:spPr>
          <a:xfrm>
            <a:off x="6544818" y="4168902"/>
            <a:ext cx="1176781" cy="258389"/>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rebuchet MS"/>
                <a:ea typeface="Trebuchet MS"/>
                <a:cs typeface="Trebuchet MS"/>
                <a:sym typeface="Trebuchet MS"/>
              </a:rPr>
              <a:t>Job analyst</a:t>
            </a:r>
            <a:endParaRPr sz="1600" b="0" i="0" u="none" strike="noStrike" cap="none" dirty="0">
              <a:solidFill>
                <a:schemeClr val="dk1"/>
              </a:solidFill>
              <a:latin typeface="Trebuchet MS"/>
              <a:ea typeface="Trebuchet MS"/>
              <a:cs typeface="Trebuchet MS"/>
              <a:sym typeface="Trebuchet MS"/>
            </a:endParaRPr>
          </a:p>
        </p:txBody>
      </p:sp>
      <p:sp>
        <p:nvSpPr>
          <p:cNvPr id="158" name="Google Shape;158;p17"/>
          <p:cNvSpPr/>
          <p:nvPr/>
        </p:nvSpPr>
        <p:spPr>
          <a:xfrm>
            <a:off x="3640201" y="4932426"/>
            <a:ext cx="1819275" cy="841311"/>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9" name="Google Shape;159;p17"/>
          <p:cNvSpPr/>
          <p:nvPr/>
        </p:nvSpPr>
        <p:spPr>
          <a:xfrm>
            <a:off x="3640201" y="4932298"/>
            <a:ext cx="1819275" cy="842010"/>
          </a:xfrm>
          <a:custGeom>
            <a:avLst/>
            <a:gdLst/>
            <a:ahLst/>
            <a:cxnLst/>
            <a:rect l="l" t="t" r="r" b="b"/>
            <a:pathLst>
              <a:path w="1819275" h="842010" extrusionOk="0">
                <a:moveTo>
                  <a:pt x="0" y="140334"/>
                </a:moveTo>
                <a:lnTo>
                  <a:pt x="7144" y="95991"/>
                </a:lnTo>
                <a:lnTo>
                  <a:pt x="27041" y="57470"/>
                </a:lnTo>
                <a:lnTo>
                  <a:pt x="57387" y="27086"/>
                </a:lnTo>
                <a:lnTo>
                  <a:pt x="95877" y="7157"/>
                </a:lnTo>
                <a:lnTo>
                  <a:pt x="140208" y="0"/>
                </a:lnTo>
                <a:lnTo>
                  <a:pt x="1678939" y="0"/>
                </a:lnTo>
                <a:lnTo>
                  <a:pt x="1723283" y="7157"/>
                </a:lnTo>
                <a:lnTo>
                  <a:pt x="1761804" y="27086"/>
                </a:lnTo>
                <a:lnTo>
                  <a:pt x="1792188" y="57470"/>
                </a:lnTo>
                <a:lnTo>
                  <a:pt x="1812117" y="95991"/>
                </a:lnTo>
                <a:lnTo>
                  <a:pt x="1819275" y="140334"/>
                </a:lnTo>
                <a:lnTo>
                  <a:pt x="1819275" y="701205"/>
                </a:lnTo>
                <a:lnTo>
                  <a:pt x="1812117" y="745528"/>
                </a:lnTo>
                <a:lnTo>
                  <a:pt x="1792188" y="784023"/>
                </a:lnTo>
                <a:lnTo>
                  <a:pt x="1761804" y="814380"/>
                </a:lnTo>
                <a:lnTo>
                  <a:pt x="1723283" y="834288"/>
                </a:lnTo>
                <a:lnTo>
                  <a:pt x="1678939" y="841438"/>
                </a:lnTo>
                <a:lnTo>
                  <a:pt x="140208" y="841438"/>
                </a:lnTo>
                <a:lnTo>
                  <a:pt x="95877" y="834288"/>
                </a:lnTo>
                <a:lnTo>
                  <a:pt x="57387" y="814380"/>
                </a:lnTo>
                <a:lnTo>
                  <a:pt x="27041" y="784023"/>
                </a:lnTo>
                <a:lnTo>
                  <a:pt x="7144" y="745528"/>
                </a:lnTo>
                <a:lnTo>
                  <a:pt x="0" y="701205"/>
                </a:lnTo>
                <a:lnTo>
                  <a:pt x="0" y="140334"/>
                </a:lnTo>
                <a:close/>
              </a:path>
            </a:pathLst>
          </a:custGeom>
          <a:noFill/>
          <a:ln w="57150" cap="flat" cmpd="sng">
            <a:solidFill>
              <a:srgbClr val="FFDB92"/>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0" name="Google Shape;160;p17"/>
          <p:cNvSpPr txBox="1"/>
          <p:nvPr/>
        </p:nvSpPr>
        <p:spPr>
          <a:xfrm>
            <a:off x="3907027" y="5091810"/>
            <a:ext cx="1436497" cy="513080"/>
          </a:xfrm>
          <a:prstGeom prst="rect">
            <a:avLst/>
          </a:prstGeom>
          <a:noFill/>
          <a:ln>
            <a:noFill/>
          </a:ln>
        </p:spPr>
        <p:txBody>
          <a:bodyPr spcFirstLastPara="1" wrap="square" lIns="0" tIns="12050" rIns="0" bIns="0" anchor="t" anchorCtr="0">
            <a:spAutoFit/>
          </a:bodyPr>
          <a:lstStyle/>
          <a:p>
            <a:pPr marL="250190" marR="5080" lvl="0" indent="-238125"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rebuchet MS"/>
                <a:ea typeface="Trebuchet MS"/>
                <a:cs typeface="Trebuchet MS"/>
                <a:sym typeface="Trebuchet MS"/>
              </a:rPr>
              <a:t>Compensation  manager</a:t>
            </a:r>
            <a:endParaRPr sz="1600" b="0" i="0" u="none" strike="noStrike" cap="none">
              <a:solidFill>
                <a:schemeClr val="dk1"/>
              </a:solidFill>
              <a:latin typeface="Trebuchet MS"/>
              <a:ea typeface="Trebuchet MS"/>
              <a:cs typeface="Trebuchet MS"/>
              <a:sym typeface="Trebuchet MS"/>
            </a:endParaRPr>
          </a:p>
        </p:txBody>
      </p:sp>
      <p:sp>
        <p:nvSpPr>
          <p:cNvPr id="161" name="Google Shape;161;p17"/>
          <p:cNvSpPr/>
          <p:nvPr/>
        </p:nvSpPr>
        <p:spPr>
          <a:xfrm>
            <a:off x="3640201" y="3030601"/>
            <a:ext cx="1819275" cy="12954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2" name="Google Shape;162;p17"/>
          <p:cNvSpPr/>
          <p:nvPr/>
        </p:nvSpPr>
        <p:spPr>
          <a:xfrm>
            <a:off x="3640201" y="3030601"/>
            <a:ext cx="1819275" cy="1295400"/>
          </a:xfrm>
          <a:custGeom>
            <a:avLst/>
            <a:gdLst/>
            <a:ahLst/>
            <a:cxnLst/>
            <a:rect l="l" t="t" r="r" b="b"/>
            <a:pathLst>
              <a:path w="1819275" h="1295400" extrusionOk="0">
                <a:moveTo>
                  <a:pt x="0" y="215900"/>
                </a:moveTo>
                <a:lnTo>
                  <a:pt x="5701" y="166391"/>
                </a:lnTo>
                <a:lnTo>
                  <a:pt x="21941" y="120946"/>
                </a:lnTo>
                <a:lnTo>
                  <a:pt x="47426" y="80859"/>
                </a:lnTo>
                <a:lnTo>
                  <a:pt x="80859" y="47426"/>
                </a:lnTo>
                <a:lnTo>
                  <a:pt x="120946" y="21941"/>
                </a:lnTo>
                <a:lnTo>
                  <a:pt x="166391" y="5701"/>
                </a:lnTo>
                <a:lnTo>
                  <a:pt x="215900" y="0"/>
                </a:lnTo>
                <a:lnTo>
                  <a:pt x="1603248" y="0"/>
                </a:lnTo>
                <a:lnTo>
                  <a:pt x="1652763" y="5701"/>
                </a:lnTo>
                <a:lnTo>
                  <a:pt x="1698226" y="21941"/>
                </a:lnTo>
                <a:lnTo>
                  <a:pt x="1738338" y="47426"/>
                </a:lnTo>
                <a:lnTo>
                  <a:pt x="1771798" y="80859"/>
                </a:lnTo>
                <a:lnTo>
                  <a:pt x="1797308" y="120946"/>
                </a:lnTo>
                <a:lnTo>
                  <a:pt x="1813566" y="166391"/>
                </a:lnTo>
                <a:lnTo>
                  <a:pt x="1819275" y="215900"/>
                </a:lnTo>
                <a:lnTo>
                  <a:pt x="1819275" y="1079373"/>
                </a:lnTo>
                <a:lnTo>
                  <a:pt x="1813566" y="1128888"/>
                </a:lnTo>
                <a:lnTo>
                  <a:pt x="1797308" y="1174351"/>
                </a:lnTo>
                <a:lnTo>
                  <a:pt x="1771798" y="1214463"/>
                </a:lnTo>
                <a:lnTo>
                  <a:pt x="1738338" y="1247923"/>
                </a:lnTo>
                <a:lnTo>
                  <a:pt x="1698226" y="1273433"/>
                </a:lnTo>
                <a:lnTo>
                  <a:pt x="1652763" y="1289691"/>
                </a:lnTo>
                <a:lnTo>
                  <a:pt x="1603248" y="1295400"/>
                </a:lnTo>
                <a:lnTo>
                  <a:pt x="215900" y="1295400"/>
                </a:lnTo>
                <a:lnTo>
                  <a:pt x="166391" y="1289691"/>
                </a:lnTo>
                <a:lnTo>
                  <a:pt x="120946" y="1273433"/>
                </a:lnTo>
                <a:lnTo>
                  <a:pt x="80859" y="1247923"/>
                </a:lnTo>
                <a:lnTo>
                  <a:pt x="47426" y="1214463"/>
                </a:lnTo>
                <a:lnTo>
                  <a:pt x="21941" y="1174351"/>
                </a:lnTo>
                <a:lnTo>
                  <a:pt x="5701" y="1128888"/>
                </a:lnTo>
                <a:lnTo>
                  <a:pt x="0" y="1079373"/>
                </a:lnTo>
                <a:lnTo>
                  <a:pt x="0" y="215900"/>
                </a:lnTo>
                <a:close/>
              </a:path>
            </a:pathLst>
          </a:custGeom>
          <a:noFill/>
          <a:ln w="57150" cap="flat" cmpd="sng">
            <a:solidFill>
              <a:srgbClr val="33669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Google Shape;163;p17"/>
          <p:cNvSpPr txBox="1"/>
          <p:nvPr/>
        </p:nvSpPr>
        <p:spPr>
          <a:xfrm>
            <a:off x="4008246" y="3295853"/>
            <a:ext cx="1084580" cy="756920"/>
          </a:xfrm>
          <a:prstGeom prst="rect">
            <a:avLst/>
          </a:prstGeom>
          <a:noFill/>
          <a:ln>
            <a:noFill/>
          </a:ln>
        </p:spPr>
        <p:txBody>
          <a:bodyPr spcFirstLastPara="1" wrap="square" lIns="0" tIns="12050" rIns="0" bIns="0" anchor="t" anchorCtr="0">
            <a:spAutoFit/>
          </a:bodyPr>
          <a:lstStyle/>
          <a:p>
            <a:pPr marL="12700" marR="5080" lvl="0" indent="-635"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Arial"/>
                <a:ea typeface="Arial"/>
                <a:cs typeface="Arial"/>
                <a:sym typeface="Arial"/>
              </a:rPr>
              <a:t>Human  Resource  Specialties</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p:nvPr/>
        </p:nvSpPr>
        <p:spPr>
          <a:xfrm>
            <a:off x="1239011" y="15240"/>
            <a:ext cx="6812280" cy="155295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Google Shape;169;p18"/>
          <p:cNvSpPr/>
          <p:nvPr/>
        </p:nvSpPr>
        <p:spPr>
          <a:xfrm>
            <a:off x="1091213" y="2105624"/>
            <a:ext cx="6664389" cy="3108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Recruitment and Selection</a:t>
            </a:r>
            <a:endParaRPr dirty="0"/>
          </a:p>
        </p:txBody>
      </p:sp>
      <p:sp>
        <p:nvSpPr>
          <p:cNvPr id="175" name="Google Shape;175;p19"/>
          <p:cNvSpPr txBox="1">
            <a:spLocks noGrp="1"/>
          </p:cNvSpPr>
          <p:nvPr>
            <p:ph type="body" idx="1"/>
          </p:nvPr>
        </p:nvSpPr>
        <p:spPr>
          <a:xfrm>
            <a:off x="457200" y="1255776"/>
            <a:ext cx="8229600" cy="532758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dirty="0"/>
              <a:t>Recruitment – selection</a:t>
            </a:r>
          </a:p>
          <a:p>
            <a:pPr marL="0" lvl="0" indent="0" algn="l" rtl="0">
              <a:lnSpc>
                <a:spcPct val="100000"/>
              </a:lnSpc>
              <a:spcBef>
                <a:spcPts val="0"/>
              </a:spcBef>
              <a:spcAft>
                <a:spcPts val="0"/>
              </a:spcAft>
              <a:buClr>
                <a:schemeClr val="dk1"/>
              </a:buClr>
              <a:buSzPts val="3200"/>
              <a:buNone/>
            </a:pPr>
            <a:endParaRPr lang="en-US" sz="1000" dirty="0"/>
          </a:p>
          <a:p>
            <a:pPr marL="342900" lvl="0" indent="-342900" algn="l" rtl="0">
              <a:lnSpc>
                <a:spcPct val="100000"/>
              </a:lnSpc>
              <a:spcBef>
                <a:spcPts val="0"/>
              </a:spcBef>
              <a:spcAft>
                <a:spcPts val="0"/>
              </a:spcAft>
              <a:buClr>
                <a:schemeClr val="dk1"/>
              </a:buClr>
              <a:buSzPts val="3200"/>
              <a:buChar char="•"/>
            </a:pPr>
            <a:r>
              <a:rPr lang="en-US" sz="2000" b="1" dirty="0"/>
              <a:t>Recruitment</a:t>
            </a:r>
            <a:r>
              <a:rPr lang="en-US" sz="2000" dirty="0"/>
              <a:t> is the process of identifying and attracting potential candidates for job vacancies within an organization. </a:t>
            </a:r>
          </a:p>
          <a:p>
            <a:pPr marL="342900" lvl="0" indent="-342900" algn="l" rtl="0">
              <a:lnSpc>
                <a:spcPct val="100000"/>
              </a:lnSpc>
              <a:spcBef>
                <a:spcPts val="0"/>
              </a:spcBef>
              <a:spcAft>
                <a:spcPts val="0"/>
              </a:spcAft>
              <a:buClr>
                <a:schemeClr val="dk1"/>
              </a:buClr>
              <a:buSzPts val="3200"/>
              <a:buChar char="•"/>
            </a:pPr>
            <a:r>
              <a:rPr lang="en-US" sz="2000" b="1" dirty="0"/>
              <a:t>Selection</a:t>
            </a:r>
            <a:r>
              <a:rPr lang="en-US" sz="2000" dirty="0"/>
              <a:t>, on the other hand, is the subsequent stage where the employer assesses and chooses the most suitable candidate for the position. It involves making decisions about which candidates will be offered the job.</a:t>
            </a:r>
            <a:endParaRPr lang="en-US" dirty="0"/>
          </a:p>
          <a:p>
            <a:pPr marL="0" lvl="0" indent="0" algn="l" rtl="0">
              <a:lnSpc>
                <a:spcPct val="100000"/>
              </a:lnSpc>
              <a:spcBef>
                <a:spcPts val="640"/>
              </a:spcBef>
              <a:spcAft>
                <a:spcPts val="0"/>
              </a:spcAft>
              <a:buClr>
                <a:schemeClr val="dk1"/>
              </a:buClr>
              <a:buSzPts val="3200"/>
              <a:buNone/>
            </a:pPr>
            <a:r>
              <a:rPr lang="en-US" dirty="0"/>
              <a:t>Outsourced to agencies</a:t>
            </a:r>
          </a:p>
          <a:p>
            <a:pPr marL="0" lvl="0" indent="0" algn="l" rtl="0">
              <a:lnSpc>
                <a:spcPct val="100000"/>
              </a:lnSpc>
              <a:spcBef>
                <a:spcPts val="640"/>
              </a:spcBef>
              <a:spcAft>
                <a:spcPts val="0"/>
              </a:spcAft>
              <a:buClr>
                <a:schemeClr val="dk1"/>
              </a:buClr>
              <a:buSzPts val="3200"/>
              <a:buNone/>
            </a:pPr>
            <a:r>
              <a:rPr lang="en-US" sz="1800" dirty="0"/>
              <a:t>Some companies choose to outsource their recruitment process to external agencies or headhunters. These agencies specialize in finding and screening candidates, which can save time and resources for the employer.</a:t>
            </a:r>
            <a:endParaRPr lang="en-US" sz="2400" dirty="0"/>
          </a:p>
          <a:p>
            <a:pPr marL="0" lvl="0" indent="0" algn="l" rtl="0">
              <a:lnSpc>
                <a:spcPct val="100000"/>
              </a:lnSpc>
              <a:spcBef>
                <a:spcPts val="640"/>
              </a:spcBef>
              <a:spcAft>
                <a:spcPts val="0"/>
              </a:spcAft>
              <a:buClr>
                <a:schemeClr val="dk1"/>
              </a:buClr>
              <a:buSzPts val="3200"/>
              <a:buNone/>
            </a:pPr>
            <a:r>
              <a:rPr lang="en-US" dirty="0"/>
              <a:t>Selection in the hand of employer</a:t>
            </a:r>
          </a:p>
          <a:p>
            <a:pPr marL="0" lvl="0" indent="0" algn="l" rtl="0">
              <a:lnSpc>
                <a:spcPct val="100000"/>
              </a:lnSpc>
              <a:spcBef>
                <a:spcPts val="640"/>
              </a:spcBef>
              <a:spcAft>
                <a:spcPts val="0"/>
              </a:spcAft>
              <a:buClr>
                <a:schemeClr val="dk1"/>
              </a:buClr>
              <a:buSzPts val="3200"/>
              <a:buNone/>
            </a:pPr>
            <a:r>
              <a:rPr lang="en-US" sz="2000" dirty="0"/>
              <a:t>Ultimately, the selection of candidates for a job is the responsibility of the employer. They decide on the criteria, methods, and the final choice of who gets hired.</a:t>
            </a:r>
          </a:p>
          <a:p>
            <a:pPr marL="0" lvl="0" indent="0" algn="l" rtl="0">
              <a:lnSpc>
                <a:spcPct val="100000"/>
              </a:lnSpc>
              <a:spcBef>
                <a:spcPts val="640"/>
              </a:spcBef>
              <a:spcAft>
                <a:spcPts val="0"/>
              </a:spcAft>
              <a:buClr>
                <a:schemeClr val="dk1"/>
              </a:buClr>
              <a:buSzPts val="3200"/>
              <a:buNone/>
            </a:pPr>
            <a:endParaRPr lang="en-US" dirty="0"/>
          </a:p>
          <a:p>
            <a:pPr marL="0" lvl="0" indent="0" algn="l" rtl="0">
              <a:lnSpc>
                <a:spcPct val="100000"/>
              </a:lnSpc>
              <a:spcBef>
                <a:spcPts val="640"/>
              </a:spcBef>
              <a:spcAft>
                <a:spcPts val="0"/>
              </a:spcAft>
              <a:buClr>
                <a:schemeClr val="dk1"/>
              </a:buClr>
              <a:buSzPts val="320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Recruitment and Selection </a:t>
            </a:r>
            <a:br>
              <a:rPr lang="en-US"/>
            </a:br>
            <a:r>
              <a:rPr lang="en-US"/>
              <a:t>Selection Techniques</a:t>
            </a:r>
            <a:endParaRPr/>
          </a:p>
        </p:txBody>
      </p:sp>
      <p:sp>
        <p:nvSpPr>
          <p:cNvPr id="181" name="Google Shape;181;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One to one interviews</a:t>
            </a:r>
            <a:endParaRPr dirty="0"/>
          </a:p>
          <a:p>
            <a:pPr marL="742950" lvl="1" indent="-285750" algn="l" rtl="0">
              <a:lnSpc>
                <a:spcPct val="100000"/>
              </a:lnSpc>
              <a:spcBef>
                <a:spcPts val="560"/>
              </a:spcBef>
              <a:spcAft>
                <a:spcPts val="0"/>
              </a:spcAft>
              <a:buClr>
                <a:schemeClr val="dk1"/>
              </a:buClr>
              <a:buSzPts val="2800"/>
              <a:buChar char="–"/>
            </a:pPr>
            <a:r>
              <a:rPr lang="en-US" dirty="0"/>
              <a:t>Reliable</a:t>
            </a:r>
            <a:endParaRPr dirty="0"/>
          </a:p>
          <a:p>
            <a:pPr marL="742950" lvl="1" indent="-285750" algn="l" rtl="0">
              <a:lnSpc>
                <a:spcPct val="100000"/>
              </a:lnSpc>
              <a:spcBef>
                <a:spcPts val="560"/>
              </a:spcBef>
              <a:spcAft>
                <a:spcPts val="0"/>
              </a:spcAft>
              <a:buClr>
                <a:schemeClr val="dk1"/>
              </a:buClr>
              <a:buSzPts val="2800"/>
              <a:buChar char="–"/>
            </a:pPr>
            <a:r>
              <a:rPr lang="en-US" dirty="0"/>
              <a:t>Not easy to demonstrate the compliance of equal rights legislation</a:t>
            </a:r>
            <a:endParaRPr dirty="0"/>
          </a:p>
          <a:p>
            <a:pPr marL="342900" lvl="0" indent="-342900" algn="l" rtl="0">
              <a:lnSpc>
                <a:spcPct val="100000"/>
              </a:lnSpc>
              <a:spcBef>
                <a:spcPts val="640"/>
              </a:spcBef>
              <a:spcAft>
                <a:spcPts val="0"/>
              </a:spcAft>
              <a:buClr>
                <a:schemeClr val="dk1"/>
              </a:buClr>
              <a:buSzPts val="3200"/>
              <a:buChar char="•"/>
            </a:pPr>
            <a:r>
              <a:rPr lang="en-US" dirty="0"/>
              <a:t>Interview with panel</a:t>
            </a:r>
            <a:endParaRPr dirty="0"/>
          </a:p>
          <a:p>
            <a:pPr marL="742950" lvl="1" indent="-285750" algn="l" rtl="0">
              <a:lnSpc>
                <a:spcPct val="100000"/>
              </a:lnSpc>
              <a:spcBef>
                <a:spcPts val="560"/>
              </a:spcBef>
              <a:spcAft>
                <a:spcPts val="0"/>
              </a:spcAft>
              <a:buClr>
                <a:schemeClr val="dk1"/>
              </a:buClr>
              <a:buSzPts val="2800"/>
              <a:buChar char="–"/>
            </a:pPr>
            <a:r>
              <a:rPr lang="en-US" dirty="0"/>
              <a:t>Public sector</a:t>
            </a:r>
            <a:endParaRPr dirty="0"/>
          </a:p>
          <a:p>
            <a:pPr marL="742950" lvl="1" indent="-285750" algn="l" rtl="0">
              <a:lnSpc>
                <a:spcPct val="100000"/>
              </a:lnSpc>
              <a:spcBef>
                <a:spcPts val="560"/>
              </a:spcBef>
              <a:spcAft>
                <a:spcPts val="0"/>
              </a:spcAft>
              <a:buClr>
                <a:schemeClr val="dk1"/>
              </a:buClr>
              <a:buSzPts val="2800"/>
              <a:buChar char="–"/>
            </a:pPr>
            <a:r>
              <a:rPr lang="en-US" dirty="0"/>
              <a:t>Favor candidates who are smooth talkers</a:t>
            </a:r>
            <a:endParaRPr dirty="0"/>
          </a:p>
          <a:p>
            <a:pPr marL="742950" lvl="1" indent="-285750" algn="l" rtl="0">
              <a:lnSpc>
                <a:spcPct val="100000"/>
              </a:lnSpc>
              <a:spcBef>
                <a:spcPts val="560"/>
              </a:spcBef>
              <a:spcAft>
                <a:spcPts val="0"/>
              </a:spcAft>
              <a:buClr>
                <a:schemeClr val="dk1"/>
              </a:buClr>
              <a:buSzPts val="2800"/>
              <a:buChar char="–"/>
            </a:pPr>
            <a:r>
              <a:rPr lang="en-US" dirty="0"/>
              <a:t>Prevents nepotism and corruption – but bad appointments</a:t>
            </a:r>
            <a:endParaRPr dirty="0"/>
          </a:p>
          <a:p>
            <a:pPr marL="342900" lvl="0" indent="-13970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Recruitment and Selection </a:t>
            </a:r>
            <a:br>
              <a:rPr lang="en-US"/>
            </a:br>
            <a:r>
              <a:rPr lang="en-US"/>
              <a:t>Selection Techniques</a:t>
            </a:r>
            <a:endParaRPr/>
          </a:p>
        </p:txBody>
      </p:sp>
      <p:sp>
        <p:nvSpPr>
          <p:cNvPr id="187" name="Google Shape;187;p21"/>
          <p:cNvSpPr txBox="1">
            <a:spLocks noGrp="1"/>
          </p:cNvSpPr>
          <p:nvPr>
            <p:ph type="body" idx="1"/>
          </p:nvPr>
        </p:nvSpPr>
        <p:spPr>
          <a:xfrm>
            <a:off x="310551" y="1417638"/>
            <a:ext cx="8643667" cy="5165724"/>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Assessment of references</a:t>
            </a:r>
          </a:p>
          <a:p>
            <a:pPr marL="0" lvl="0" indent="0" algn="l" rtl="0">
              <a:lnSpc>
                <a:spcPct val="100000"/>
              </a:lnSpc>
              <a:spcBef>
                <a:spcPts val="0"/>
              </a:spcBef>
              <a:spcAft>
                <a:spcPts val="0"/>
              </a:spcAft>
              <a:buClr>
                <a:schemeClr val="dk1"/>
              </a:buClr>
              <a:buSzPts val="3200"/>
              <a:buNone/>
            </a:pPr>
            <a:r>
              <a:rPr lang="en-US" sz="2000" dirty="0"/>
              <a:t>Assessing references involves contacting individuals who have worked with the candidate in the past to gain insight into their qualifications, work ethic, and character.</a:t>
            </a:r>
            <a:endParaRPr sz="2000" dirty="0"/>
          </a:p>
          <a:p>
            <a:pPr marL="742950" lvl="1" indent="-285750" algn="l" rtl="0">
              <a:lnSpc>
                <a:spcPct val="100000"/>
              </a:lnSpc>
              <a:spcBef>
                <a:spcPts val="560"/>
              </a:spcBef>
              <a:spcAft>
                <a:spcPts val="0"/>
              </a:spcAft>
              <a:buClr>
                <a:schemeClr val="dk1"/>
              </a:buClr>
              <a:buSzPts val="2800"/>
              <a:buChar char="–"/>
            </a:pPr>
            <a:r>
              <a:rPr lang="en-US" dirty="0"/>
              <a:t>Legislation to provide reference</a:t>
            </a:r>
            <a:endParaRPr dirty="0"/>
          </a:p>
          <a:p>
            <a:pPr marL="742950" lvl="1" indent="-285750" algn="l" rtl="0">
              <a:lnSpc>
                <a:spcPct val="100000"/>
              </a:lnSpc>
              <a:spcBef>
                <a:spcPts val="560"/>
              </a:spcBef>
              <a:spcAft>
                <a:spcPts val="0"/>
              </a:spcAft>
              <a:buClr>
                <a:schemeClr val="dk1"/>
              </a:buClr>
              <a:buSzPts val="2800"/>
              <a:buChar char="–"/>
            </a:pPr>
            <a:r>
              <a:rPr lang="en-US" dirty="0"/>
              <a:t>Legal dangers – used less</a:t>
            </a:r>
            <a:endParaRPr dirty="0"/>
          </a:p>
          <a:p>
            <a:pPr marL="342900" lvl="0" indent="-342900" algn="l" rtl="0">
              <a:lnSpc>
                <a:spcPct val="100000"/>
              </a:lnSpc>
              <a:spcBef>
                <a:spcPts val="640"/>
              </a:spcBef>
              <a:spcAft>
                <a:spcPts val="0"/>
              </a:spcAft>
              <a:buClr>
                <a:schemeClr val="dk1"/>
              </a:buClr>
              <a:buSzPts val="3200"/>
              <a:buChar char="•"/>
            </a:pPr>
            <a:r>
              <a:rPr lang="en-US" dirty="0"/>
              <a:t>Psychometric tests</a:t>
            </a:r>
            <a:endParaRPr dirty="0"/>
          </a:p>
          <a:p>
            <a:pPr marL="742950" lvl="1" indent="-285750" algn="l" rtl="0">
              <a:lnSpc>
                <a:spcPct val="100000"/>
              </a:lnSpc>
              <a:spcBef>
                <a:spcPts val="560"/>
              </a:spcBef>
              <a:spcAft>
                <a:spcPts val="0"/>
              </a:spcAft>
              <a:buClr>
                <a:schemeClr val="dk1"/>
              </a:buClr>
              <a:buSzPts val="2800"/>
              <a:buChar char="–"/>
            </a:pPr>
            <a:r>
              <a:rPr lang="en-US" dirty="0"/>
              <a:t>Ability tests – verbal or numerical skills</a:t>
            </a:r>
            <a:endParaRPr dirty="0"/>
          </a:p>
          <a:p>
            <a:pPr marL="742950" lvl="1" indent="-285750" algn="l" rtl="0">
              <a:lnSpc>
                <a:spcPct val="100000"/>
              </a:lnSpc>
              <a:spcBef>
                <a:spcPts val="560"/>
              </a:spcBef>
              <a:spcAft>
                <a:spcPts val="0"/>
              </a:spcAft>
              <a:buClr>
                <a:schemeClr val="dk1"/>
              </a:buClr>
              <a:buSzPts val="2800"/>
              <a:buChar char="–"/>
            </a:pPr>
            <a:r>
              <a:rPr lang="en-US" dirty="0"/>
              <a:t>Aptitude test – potential to learn skills</a:t>
            </a:r>
            <a:endParaRPr dirty="0"/>
          </a:p>
          <a:p>
            <a:pPr marL="742950" lvl="1" indent="-285750" algn="l" rtl="0">
              <a:lnSpc>
                <a:spcPct val="100000"/>
              </a:lnSpc>
              <a:spcBef>
                <a:spcPts val="560"/>
              </a:spcBef>
              <a:spcAft>
                <a:spcPts val="0"/>
              </a:spcAft>
              <a:buClr>
                <a:schemeClr val="dk1"/>
              </a:buClr>
              <a:buSzPts val="2800"/>
              <a:buChar char="–"/>
            </a:pPr>
            <a:r>
              <a:rPr lang="en-US" dirty="0"/>
              <a:t>Personality tests – value of this not clear</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1808</Words>
  <Application>Microsoft Office PowerPoint</Application>
  <PresentationFormat>On-screen Show (4:3)</PresentationFormat>
  <Paragraphs>213</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Trebuchet MS</vt:lpstr>
      <vt:lpstr>Verdana</vt:lpstr>
      <vt:lpstr>Office Theme</vt:lpstr>
      <vt:lpstr>HRM Issues</vt:lpstr>
      <vt:lpstr>Legal Issues</vt:lpstr>
      <vt:lpstr>HRM At work</vt:lpstr>
      <vt:lpstr>PowerPoint Presentation</vt:lpstr>
      <vt:lpstr>PowerPoint Presentation</vt:lpstr>
      <vt:lpstr>PowerPoint Presentation</vt:lpstr>
      <vt:lpstr>Recruitment and Selection</vt:lpstr>
      <vt:lpstr>Recruitment and Selection  Selection Techniques</vt:lpstr>
      <vt:lpstr>Recruitment and Selection  Selection Techniques</vt:lpstr>
      <vt:lpstr>Recruitment and Selection  Selection Techniques</vt:lpstr>
      <vt:lpstr>PowerPoint Presentation</vt:lpstr>
      <vt:lpstr>Staff Training And Development</vt:lpstr>
      <vt:lpstr>PowerPoint Presentation</vt:lpstr>
      <vt:lpstr>PowerPoint Presentation</vt:lpstr>
      <vt:lpstr>REMUNERATION POLICIES AND JOB EVALUATION</vt:lpstr>
      <vt:lpstr>REMUNERATION POLICIES AND JOB EVALUATION</vt:lpstr>
      <vt:lpstr>REMUNERATION POLICIES AND JOB EVALUATION</vt:lpstr>
      <vt:lpstr>PowerPoint Presentation</vt:lpstr>
      <vt:lpstr>Base Wage</vt:lpstr>
      <vt:lpstr>PowerPoint Presentation</vt:lpstr>
      <vt:lpstr>PowerPoint Presentation</vt:lpstr>
      <vt:lpstr>APPRAISAL(evaluation) SCHEMES</vt:lpstr>
      <vt:lpstr>APPRAISAL(evaluation) SCHEMES</vt:lpstr>
      <vt:lpstr>(Process of evaluating employee performance) A performance appraisal is a systematic and periodic process of measuring an individual's work performance against the established requirements of the job. It's a subjective evaluation of the employee's strengths and weaknesses, relative worth to the organization, and future development potential. </vt:lpstr>
      <vt:lpstr>PowerPoint Presentation</vt:lpstr>
      <vt:lpstr>PowerPoint Presentation</vt:lpstr>
      <vt:lpstr>Redundancy, dismissal and grievance procedure</vt:lpstr>
      <vt:lpstr>Redundancy and dismissal</vt:lpstr>
      <vt:lpstr>Redundancy</vt:lpstr>
      <vt:lpstr>UK Statutory Redundancy Pay</vt:lpstr>
      <vt:lpstr>Contracts of Employment</vt:lpstr>
      <vt:lpstr>Human Resource 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HRM Issues</dc:title>
  <cp:lastModifiedBy>L201283Rameen Amir</cp:lastModifiedBy>
  <cp:revision>25</cp:revision>
  <dcterms:modified xsi:type="dcterms:W3CDTF">2023-11-07T16:23:59Z</dcterms:modified>
</cp:coreProperties>
</file>